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66" r:id="rId3"/>
    <p:sldId id="261" r:id="rId4"/>
    <p:sldId id="265" r:id="rId5"/>
    <p:sldId id="269" r:id="rId6"/>
    <p:sldId id="274" r:id="rId7"/>
    <p:sldId id="280" r:id="rId8"/>
    <p:sldId id="275" r:id="rId9"/>
    <p:sldId id="281" r:id="rId10"/>
    <p:sldId id="277" r:id="rId11"/>
    <p:sldId id="278" r:id="rId12"/>
    <p:sldId id="279" r:id="rId13"/>
    <p:sldId id="282" r:id="rId14"/>
    <p:sldId id="283" r:id="rId15"/>
    <p:sldId id="284" r:id="rId16"/>
    <p:sldId id="287" r:id="rId17"/>
    <p:sldId id="286" r:id="rId18"/>
    <p:sldId id="288" r:id="rId19"/>
    <p:sldId id="289" r:id="rId20"/>
    <p:sldId id="290" r:id="rId21"/>
    <p:sldId id="292" r:id="rId22"/>
    <p:sldId id="291" r:id="rId23"/>
    <p:sldId id="260" r:id="rId24"/>
  </p:sldIdLst>
  <p:sldSz cx="12192000" cy="6858000"/>
  <p:notesSz cx="6858000" cy="9144000"/>
  <p:embeddedFontLst>
    <p:embeddedFont>
      <p:font typeface="Britannic Bold" panose="020B0903060703020204" pitchFamily="34" charset="0"/>
      <p:regular r:id="rId26"/>
    </p:embeddedFont>
    <p:embeddedFont>
      <p:font typeface="Inter" panose="020B0604020202020204" charset="0"/>
      <p:regular r:id="rId27"/>
      <p:bold r:id="rId28"/>
    </p:embeddedFont>
    <p:embeddedFont>
      <p:font typeface="Open Sans" panose="020B0606030504020204" pitchFamily="34" charset="0"/>
      <p:regular r:id="rId29"/>
      <p:bold r:id="rId30"/>
      <p:italic r:id="rId31"/>
      <p:boldItalic r:id="rId32"/>
    </p:embeddedFont>
    <p:embeddedFont>
      <p:font typeface="Play" panose="020B0604020202020204" charset="0"/>
      <p:regular r:id="rId33"/>
      <p:bold r:id="rId34"/>
    </p:embeddedFont>
    <p:embeddedFont>
      <p:font typeface="Plus Jakarta Sans"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haw7R1ZIsv2CMvKNaVklE+ELCC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26F6C3-2E0C-74A6-2524-4DAAAED439CE}" v="1236" dt="2024-09-06T10:13:07.870"/>
    <p1510:client id="{8E7E34D2-A526-9B53-68D8-54DC107EF02B}" v="374" dt="2024-09-06T08:46:36.333"/>
  </p1510:revLst>
</p1510:revInfo>
</file>

<file path=ppt/tableStyles.xml><?xml version="1.0" encoding="utf-8"?>
<a:tblStyleLst xmlns:a="http://schemas.openxmlformats.org/drawingml/2006/main" def="{B1C1A5F2-C7F4-42EF-8194-A367FB17F6C2}">
  <a:tblStyle styleId="{B1C1A5F2-C7F4-42EF-8194-A367FB17F6C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 name="Google Shape;3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5119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6999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2716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0191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9339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2568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1289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6070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2347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3396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9504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2792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06718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34919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959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563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5981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0785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5033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6446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1740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7_Title Slide">
  <p:cSld name="7_Title Slide">
    <p:spTree>
      <p:nvGrpSpPr>
        <p:cNvPr id="1" name="Shape 12"/>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3_Title Slide">
  <p:cSld name="33_Title Slide">
    <p:spTree>
      <p:nvGrpSpPr>
        <p:cNvPr id="1" name="Shape 28"/>
        <p:cNvGrpSpPr/>
        <p:nvPr/>
      </p:nvGrpSpPr>
      <p:grpSpPr>
        <a:xfrm>
          <a:off x="0" y="0"/>
          <a:ext cx="0" cy="0"/>
          <a:chOff x="0" y="0"/>
          <a:chExt cx="0" cy="0"/>
        </a:xfrm>
      </p:grpSpPr>
      <p:sp>
        <p:nvSpPr>
          <p:cNvPr id="29" name="Google Shape;29;p17"/>
          <p:cNvSpPr>
            <a:spLocks noGrp="1"/>
          </p:cNvSpPr>
          <p:nvPr>
            <p:ph type="pic" idx="2"/>
          </p:nvPr>
        </p:nvSpPr>
        <p:spPr>
          <a:xfrm>
            <a:off x="-1" y="549274"/>
            <a:ext cx="4995082" cy="5759450"/>
          </a:xfrm>
          <a:prstGeom prst="rect">
            <a:avLst/>
          </a:prstGeom>
          <a:solidFill>
            <a:srgbClr val="F2F2F2"/>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4_Title Slide">
  <p:cSld name="34_Title Slide">
    <p:spTree>
      <p:nvGrpSpPr>
        <p:cNvPr id="1" name="Shape 30"/>
        <p:cNvGrpSpPr/>
        <p:nvPr/>
      </p:nvGrpSpPr>
      <p:grpSpPr>
        <a:xfrm>
          <a:off x="0" y="0"/>
          <a:ext cx="0" cy="0"/>
          <a:chOff x="0" y="0"/>
          <a:chExt cx="0" cy="0"/>
        </a:xfrm>
      </p:grpSpPr>
      <p:sp>
        <p:nvSpPr>
          <p:cNvPr id="31" name="Google Shape;31;p18"/>
          <p:cNvSpPr>
            <a:spLocks noGrp="1"/>
          </p:cNvSpPr>
          <p:nvPr>
            <p:ph type="pic" idx="2"/>
          </p:nvPr>
        </p:nvSpPr>
        <p:spPr>
          <a:xfrm>
            <a:off x="6095999" y="1270000"/>
            <a:ext cx="6096001" cy="4319588"/>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3"/>
        <p:cNvGrpSpPr/>
        <p:nvPr/>
      </p:nvGrpSpPr>
      <p:grpSpPr>
        <a:xfrm>
          <a:off x="0" y="0"/>
          <a:ext cx="0" cy="0"/>
          <a:chOff x="0" y="0"/>
          <a:chExt cx="0" cy="0"/>
        </a:xfrm>
      </p:grpSpPr>
      <p:sp>
        <p:nvSpPr>
          <p:cNvPr id="14" name="Google Shape;14;p8"/>
          <p:cNvSpPr>
            <a:spLocks noGrp="1"/>
          </p:cNvSpPr>
          <p:nvPr>
            <p:ph type="pic" idx="2"/>
          </p:nvPr>
        </p:nvSpPr>
        <p:spPr>
          <a:xfrm>
            <a:off x="1055687" y="1268413"/>
            <a:ext cx="4319586" cy="5040312"/>
          </a:xfrm>
          <a:prstGeom prst="rect">
            <a:avLst/>
          </a:prstGeom>
          <a:solidFill>
            <a:srgbClr val="F2F2F2"/>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6"/>
        <p:cNvGrpSpPr/>
        <p:nvPr/>
      </p:nvGrpSpPr>
      <p:grpSpPr>
        <a:xfrm>
          <a:off x="0" y="0"/>
          <a:ext cx="0" cy="0"/>
          <a:chOff x="0" y="0"/>
          <a:chExt cx="0" cy="0"/>
        </a:xfrm>
      </p:grpSpPr>
      <p:sp>
        <p:nvSpPr>
          <p:cNvPr id="17" name="Google Shape;17;p10"/>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1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8_Title Slide">
  <p:cSld name="28_Title Slide">
    <p:spTree>
      <p:nvGrpSpPr>
        <p:cNvPr id="1" name="Shape 1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0_Title Slide">
  <p:cSld name="30_Title Slide">
    <p:spTree>
      <p:nvGrpSpPr>
        <p:cNvPr id="1" name="Shape 2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1_Title Slide">
  <p:cSld name="31_Title Slide">
    <p:spTree>
      <p:nvGrpSpPr>
        <p:cNvPr id="1" name="Shape 22"/>
        <p:cNvGrpSpPr/>
        <p:nvPr/>
      </p:nvGrpSpPr>
      <p:grpSpPr>
        <a:xfrm>
          <a:off x="0" y="0"/>
          <a:ext cx="0" cy="0"/>
          <a:chOff x="0" y="0"/>
          <a:chExt cx="0" cy="0"/>
        </a:xfrm>
      </p:grpSpPr>
      <p:sp>
        <p:nvSpPr>
          <p:cNvPr id="23" name="Google Shape;23;p15"/>
          <p:cNvSpPr>
            <a:spLocks noGrp="1"/>
          </p:cNvSpPr>
          <p:nvPr>
            <p:ph type="pic" idx="2"/>
          </p:nvPr>
        </p:nvSpPr>
        <p:spPr>
          <a:xfrm>
            <a:off x="-1" y="0"/>
            <a:ext cx="9696450" cy="4868863"/>
          </a:xfrm>
          <a:prstGeom prst="rect">
            <a:avLst/>
          </a:prstGeom>
          <a:solidFill>
            <a:srgbClr val="F2F2F2"/>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24"/>
        <p:cNvGrpSpPr/>
        <p:nvPr/>
      </p:nvGrpSpPr>
      <p:grpSpPr>
        <a:xfrm>
          <a:off x="0" y="0"/>
          <a:ext cx="0" cy="0"/>
          <a:chOff x="0" y="0"/>
          <a:chExt cx="0" cy="0"/>
        </a:xfrm>
      </p:grpSpPr>
      <p:sp>
        <p:nvSpPr>
          <p:cNvPr id="25" name="Google Shape;25;p16"/>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lus Jakarta Sans"/>
              <a:ea typeface="Plus Jakarta Sans"/>
              <a:cs typeface="Plus Jakarta Sans"/>
              <a:sym typeface="Plus Jakarta Sans"/>
            </a:endParaRPr>
          </a:p>
        </p:txBody>
      </p:sp>
      <p:sp>
        <p:nvSpPr>
          <p:cNvPr id="26" name="Google Shape;26;p16"/>
          <p:cNvSpPr>
            <a:spLocks noGrp="1"/>
          </p:cNvSpPr>
          <p:nvPr>
            <p:ph type="pic" idx="2"/>
          </p:nvPr>
        </p:nvSpPr>
        <p:spPr>
          <a:xfrm>
            <a:off x="6816725" y="1268413"/>
            <a:ext cx="2381023" cy="2976935"/>
          </a:xfrm>
          <a:prstGeom prst="rect">
            <a:avLst/>
          </a:prstGeom>
          <a:solidFill>
            <a:srgbClr val="F2F2F2"/>
          </a:solidFill>
          <a:ln>
            <a:noFill/>
          </a:ln>
        </p:spPr>
      </p:sp>
      <p:sp>
        <p:nvSpPr>
          <p:cNvPr id="27" name="Google Shape;27;p16"/>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E4C9"/>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www.pianshen.com/article/35711950005/" TargetMode="Externa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s://www.yuthon.com/post/tutorials/an-overview-of-dcnn-architectures-efficient-models/" TargetMode="Externa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gi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1"/>
          <p:cNvSpPr/>
          <p:nvPr/>
        </p:nvSpPr>
        <p:spPr>
          <a:xfrm>
            <a:off x="224306" y="2815923"/>
            <a:ext cx="6854390" cy="800179"/>
          </a:xfrm>
          <a:prstGeom prst="rect">
            <a:avLst/>
          </a:prstGeom>
          <a:noFill/>
          <a:ln>
            <a:noFill/>
          </a:ln>
        </p:spPr>
        <p:txBody>
          <a:bodyPr spcFirstLastPara="1" wrap="square" lIns="91425" tIns="45700" rIns="91425" bIns="45700" anchor="t" anchorCtr="0">
            <a:spAutoFit/>
          </a:bodyPr>
          <a:lstStyle/>
          <a:p>
            <a:pPr lvl="0" algn="ctr"/>
            <a:r>
              <a:rPr lang="en-US" sz="3200">
                <a:latin typeface="Times New Roman" panose="02020603050405020304" pitchFamily="18" charset="0"/>
                <a:cs typeface="Times New Roman" panose="02020603050405020304" pitchFamily="18" charset="0"/>
              </a:rPr>
              <a:t>Early Detection of Alzheimer's Disease </a:t>
            </a:r>
            <a:br>
              <a:rPr lang="en-GB" sz="1400" b="1">
                <a:latin typeface="Times New Roman" panose="02020603050405020304" pitchFamily="18" charset="0"/>
                <a:cs typeface="Times New Roman" panose="02020603050405020304" pitchFamily="18" charset="0"/>
              </a:rPr>
            </a:br>
            <a:endParaRPr>
              <a:latin typeface="Inter"/>
              <a:ea typeface="Inter"/>
              <a:cs typeface="Inter"/>
              <a:sym typeface="Inter"/>
            </a:endParaRPr>
          </a:p>
        </p:txBody>
      </p:sp>
      <p:grpSp>
        <p:nvGrpSpPr>
          <p:cNvPr id="37" name="Google Shape;37;p1"/>
          <p:cNvGrpSpPr/>
          <p:nvPr/>
        </p:nvGrpSpPr>
        <p:grpSpPr>
          <a:xfrm>
            <a:off x="894442" y="2675335"/>
            <a:ext cx="5512708" cy="940767"/>
            <a:chOff x="894442" y="2675335"/>
            <a:chExt cx="7570108" cy="940767"/>
          </a:xfrm>
        </p:grpSpPr>
        <p:sp>
          <p:nvSpPr>
            <p:cNvPr id="38" name="Google Shape;38;p1"/>
            <p:cNvSpPr/>
            <p:nvPr/>
          </p:nvSpPr>
          <p:spPr>
            <a:xfrm>
              <a:off x="894442" y="2675335"/>
              <a:ext cx="7570108"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39" name="Google Shape;39;p1"/>
            <p:cNvSpPr/>
            <p:nvPr/>
          </p:nvSpPr>
          <p:spPr>
            <a:xfrm>
              <a:off x="894442" y="3570383"/>
              <a:ext cx="7570108"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grpSp>
      <p:sp>
        <p:nvSpPr>
          <p:cNvPr id="40" name="Google Shape;40;p1"/>
          <p:cNvSpPr txBox="1"/>
          <p:nvPr/>
        </p:nvSpPr>
        <p:spPr>
          <a:xfrm>
            <a:off x="524438" y="5087930"/>
            <a:ext cx="5449079" cy="11387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4740"/>
                </a:solidFill>
                <a:latin typeface="Inter"/>
                <a:ea typeface="Inter"/>
                <a:cs typeface="Inter"/>
                <a:sym typeface="Inter"/>
              </a:rPr>
              <a:t>Presented By</a:t>
            </a:r>
          </a:p>
          <a:p>
            <a:pPr marL="0" marR="0" lvl="0" indent="0" algn="l" rtl="0">
              <a:spcBef>
                <a:spcPts val="0"/>
              </a:spcBef>
              <a:spcAft>
                <a:spcPts val="0"/>
              </a:spcAft>
              <a:buNone/>
            </a:pPr>
            <a:r>
              <a:rPr lang="en-US" sz="1800" err="1">
                <a:solidFill>
                  <a:srgbClr val="004740"/>
                </a:solidFill>
                <a:latin typeface="Inter"/>
                <a:ea typeface="Inter"/>
                <a:cs typeface="Inter"/>
                <a:sym typeface="Inter"/>
              </a:rPr>
              <a:t>Kandukuri</a:t>
            </a:r>
            <a:r>
              <a:rPr lang="en-US" sz="1800">
                <a:solidFill>
                  <a:srgbClr val="004740"/>
                </a:solidFill>
                <a:latin typeface="Inter"/>
                <a:ea typeface="Inter"/>
                <a:cs typeface="Inter"/>
                <a:sym typeface="Inter"/>
              </a:rPr>
              <a:t> Bhanu Prakash</a:t>
            </a:r>
          </a:p>
          <a:p>
            <a:pPr marL="0" marR="0" lvl="0" indent="0" algn="l" rtl="0">
              <a:spcBef>
                <a:spcPts val="0"/>
              </a:spcBef>
              <a:spcAft>
                <a:spcPts val="0"/>
              </a:spcAft>
              <a:buNone/>
            </a:pPr>
            <a:r>
              <a:rPr lang="en-US" sz="1800" err="1">
                <a:solidFill>
                  <a:srgbClr val="004740"/>
                </a:solidFill>
                <a:latin typeface="Inter"/>
                <a:ea typeface="Inter"/>
                <a:cs typeface="Inter"/>
                <a:sym typeface="Inter"/>
              </a:rPr>
              <a:t>Sadda</a:t>
            </a:r>
            <a:r>
              <a:rPr lang="en-US" sz="1800">
                <a:solidFill>
                  <a:srgbClr val="004740"/>
                </a:solidFill>
                <a:latin typeface="Inter"/>
                <a:ea typeface="Inter"/>
                <a:cs typeface="Inter"/>
                <a:sym typeface="Inter"/>
              </a:rPr>
              <a:t> Balaji</a:t>
            </a:r>
          </a:p>
          <a:p>
            <a:pPr marL="0" marR="0" lvl="0" indent="0" algn="l" rtl="0">
              <a:spcBef>
                <a:spcPts val="0"/>
              </a:spcBef>
              <a:spcAft>
                <a:spcPts val="0"/>
              </a:spcAft>
              <a:buNone/>
            </a:pPr>
            <a:endParaRPr>
              <a:latin typeface="Inter"/>
              <a:ea typeface="Inter"/>
              <a:cs typeface="Inter"/>
              <a:sym typeface="Inter"/>
            </a:endParaRPr>
          </a:p>
        </p:txBody>
      </p:sp>
      <p:sp>
        <p:nvSpPr>
          <p:cNvPr id="10" name="Google Shape;10;p6"/>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GB" sz="1800" b="0" i="0" u="none" strike="noStrike" cap="none">
                <a:solidFill>
                  <a:srgbClr val="7F7F7F"/>
                </a:solidFill>
                <a:latin typeface="Inter" panose="020B0604020202020204" charset="0"/>
                <a:ea typeface="Inter" panose="020B0604020202020204" charset="0"/>
                <a:cs typeface="Open Sans"/>
                <a:sym typeface="Open Sans"/>
              </a:rPr>
              <a:t>Dept of Computer Science &amp; Engineering</a:t>
            </a:r>
          </a:p>
        </p:txBody>
      </p:sp>
      <p:pic>
        <p:nvPicPr>
          <p:cNvPr id="11" name="Google Shape;11;p6"/>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2" name="TextBox 1">
            <a:extLst>
              <a:ext uri="{FF2B5EF4-FFF2-40B4-BE49-F238E27FC236}">
                <a16:creationId xmlns:a16="http://schemas.microsoft.com/office/drawing/2014/main" id="{A62B50AC-91A0-FB47-3982-1887767129B7}"/>
              </a:ext>
            </a:extLst>
          </p:cNvPr>
          <p:cNvSpPr txBox="1"/>
          <p:nvPr/>
        </p:nvSpPr>
        <p:spPr>
          <a:xfrm>
            <a:off x="5845790" y="3861291"/>
            <a:ext cx="5252853" cy="2369880"/>
          </a:xfrm>
          <a:prstGeom prst="rect">
            <a:avLst/>
          </a:prstGeom>
          <a:noFill/>
        </p:spPr>
        <p:txBody>
          <a:bodyPr wrap="square" lIns="91440" tIns="45720" rIns="91440" bIns="45720" rtlCol="0" anchor="t">
            <a:spAutoFit/>
          </a:bodyPr>
          <a:lstStyle/>
          <a:p>
            <a:pPr algn="l"/>
            <a:r>
              <a:rPr lang="en-IN" sz="1800" i="0" u="none" strike="noStrike" baseline="0">
                <a:latin typeface="Britannic Bold" panose="020B0903060703020204" pitchFamily="34" charset="0"/>
              </a:rPr>
              <a:t>INTERNSHIP 2</a:t>
            </a:r>
          </a:p>
          <a:p>
            <a:pPr algn="l"/>
            <a:endParaRPr lang="en-IN" sz="1800">
              <a:latin typeface="Britannic Bold"/>
            </a:endParaRPr>
          </a:p>
          <a:p>
            <a:endParaRPr lang="en-IN" sz="1800">
              <a:latin typeface="Britannic Bold"/>
            </a:endParaRPr>
          </a:p>
          <a:p>
            <a:endParaRPr lang="en-IN" sz="1800">
              <a:latin typeface="Britannic Bold"/>
            </a:endParaRPr>
          </a:p>
          <a:p>
            <a:endParaRPr lang="en-IN" sz="1800">
              <a:latin typeface="Britannic Bold"/>
            </a:endParaRPr>
          </a:p>
          <a:p>
            <a:r>
              <a:rPr lang="en-IN" sz="1800">
                <a:latin typeface="Britannic Bold"/>
              </a:rPr>
              <a:t>                  </a:t>
            </a:r>
            <a:r>
              <a:rPr lang="en-IN" sz="1800">
                <a:solidFill>
                  <a:schemeClr val="accent4"/>
                </a:solidFill>
                <a:latin typeface="Inter"/>
              </a:rPr>
              <a:t>Faculty Guide</a:t>
            </a:r>
          </a:p>
          <a:p>
            <a:r>
              <a:rPr lang="en-IN" sz="1800">
                <a:solidFill>
                  <a:schemeClr val="accent4"/>
                </a:solidFill>
                <a:latin typeface="Inter"/>
              </a:rPr>
              <a:t>                   Dr Rakesh Kumar S</a:t>
            </a:r>
          </a:p>
          <a:p>
            <a:endParaRPr lang="en-GB" sz="2200" b="1" i="1">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p:nvPr/>
        </p:nvSpPr>
        <p:spPr>
          <a:xfrm>
            <a:off x="3056205" y="354855"/>
            <a:ext cx="4925499" cy="1200288"/>
          </a:xfrm>
          <a:prstGeom prst="rect">
            <a:avLst/>
          </a:prstGeom>
          <a:noFill/>
          <a:ln>
            <a:noFill/>
          </a:ln>
        </p:spPr>
        <p:txBody>
          <a:bodyPr spcFirstLastPara="1" wrap="square" lIns="91425" tIns="45700" rIns="91425" bIns="45700" anchor="t" anchorCtr="0">
            <a:spAutoFit/>
          </a:bodyPr>
          <a:lstStyle/>
          <a:p>
            <a:pPr algn="ctr"/>
            <a:r>
              <a:rPr lang="en-US" sz="3600" b="1">
                <a:solidFill>
                  <a:srgbClr val="007367"/>
                </a:solidFill>
                <a:latin typeface="Inter"/>
                <a:ea typeface="Inter"/>
                <a:cs typeface="Inter"/>
              </a:rPr>
              <a:t>Image Preprocessing</a:t>
            </a:r>
          </a:p>
        </p:txBody>
      </p:sp>
      <p:sp>
        <p:nvSpPr>
          <p:cNvPr id="2" name="Google Shape;10;p6">
            <a:extLst>
              <a:ext uri="{FF2B5EF4-FFF2-40B4-BE49-F238E27FC236}">
                <a16:creationId xmlns:a16="http://schemas.microsoft.com/office/drawing/2014/main" id="{7F992857-2E8D-AA34-FE06-AE32303B7454}"/>
              </a:ext>
            </a:extLst>
          </p:cNvPr>
          <p:cNvSpPr txBox="1"/>
          <p:nvPr/>
        </p:nvSpPr>
        <p:spPr>
          <a:xfrm>
            <a:off x="434411" y="6230138"/>
            <a:ext cx="4789808" cy="646290"/>
          </a:xfrm>
          <a:prstGeom prst="rect">
            <a:avLst/>
          </a:prstGeom>
          <a:noFill/>
          <a:ln>
            <a:noFill/>
          </a:ln>
        </p:spPr>
        <p:txBody>
          <a:bodyPr spcFirstLastPara="1" wrap="square" lIns="91425" tIns="45700" rIns="91425" bIns="45700" anchor="t" anchorCtr="0">
            <a:spAutoFit/>
          </a:bodyPr>
          <a:lstStyle/>
          <a:p>
            <a:pPr>
              <a:buClr>
                <a:srgbClr val="7F7F7F"/>
              </a:buClr>
              <a:buSzPts val="1800"/>
            </a:pPr>
            <a:r>
              <a:rPr lang="en-GB" sz="1800" b="0" i="0" u="none" strike="noStrike" cap="none">
                <a:solidFill>
                  <a:srgbClr val="7F7F7F"/>
                </a:solidFill>
                <a:latin typeface="Inter" panose="020B0604020202020204" charset="0"/>
                <a:ea typeface="Inter" panose="020B0604020202020204" charset="0"/>
                <a:cs typeface="Open Sans"/>
                <a:sym typeface="Open Sans"/>
              </a:rPr>
              <a:t>Dept of Computer Science &amp; Engineering</a:t>
            </a: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panose="020B0604020202020204" charset="0"/>
              <a:ea typeface="Inter" panose="020B0604020202020204" charset="0"/>
              <a:cs typeface="Open Sans"/>
              <a:sym typeface="Open Sans"/>
            </a:endParaRPr>
          </a:p>
        </p:txBody>
      </p:sp>
      <p:pic>
        <p:nvPicPr>
          <p:cNvPr id="3" name="Google Shape;11;p6">
            <a:extLst>
              <a:ext uri="{FF2B5EF4-FFF2-40B4-BE49-F238E27FC236}">
                <a16:creationId xmlns:a16="http://schemas.microsoft.com/office/drawing/2014/main" id="{19EBA751-4F15-BF1C-7B6D-AACD919FFA60}"/>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4" name="Content Placeholder 2">
            <a:extLst>
              <a:ext uri="{FF2B5EF4-FFF2-40B4-BE49-F238E27FC236}">
                <a16:creationId xmlns:a16="http://schemas.microsoft.com/office/drawing/2014/main" id="{35E31109-C17B-2520-89E1-40422F9574B3}"/>
              </a:ext>
            </a:extLst>
          </p:cNvPr>
          <p:cNvSpPr txBox="1">
            <a:spLocks/>
          </p:cNvSpPr>
          <p:nvPr/>
        </p:nvSpPr>
        <p:spPr>
          <a:xfrm>
            <a:off x="690770" y="1575904"/>
            <a:ext cx="10571922" cy="4417392"/>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5" name="Content Placeholder 2">
            <a:extLst>
              <a:ext uri="{FF2B5EF4-FFF2-40B4-BE49-F238E27FC236}">
                <a16:creationId xmlns:a16="http://schemas.microsoft.com/office/drawing/2014/main" id="{7B049B52-3587-FDA9-2C6D-4F289D5D3E78}"/>
              </a:ext>
            </a:extLst>
          </p:cNvPr>
          <p:cNvSpPr txBox="1">
            <a:spLocks/>
          </p:cNvSpPr>
          <p:nvPr/>
        </p:nvSpPr>
        <p:spPr>
          <a:xfrm>
            <a:off x="812202" y="1537902"/>
            <a:ext cx="10209134" cy="484812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6" name="Content Placeholder 2">
            <a:extLst>
              <a:ext uri="{FF2B5EF4-FFF2-40B4-BE49-F238E27FC236}">
                <a16:creationId xmlns:a16="http://schemas.microsoft.com/office/drawing/2014/main" id="{DFFCB2D3-D274-CE2D-E52A-8C55FD4BD689}"/>
              </a:ext>
            </a:extLst>
          </p:cNvPr>
          <p:cNvSpPr txBox="1">
            <a:spLocks/>
          </p:cNvSpPr>
          <p:nvPr/>
        </p:nvSpPr>
        <p:spPr>
          <a:xfrm>
            <a:off x="1639966" y="1168400"/>
            <a:ext cx="10209134" cy="484812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11" name="TextBox 10">
            <a:extLst>
              <a:ext uri="{FF2B5EF4-FFF2-40B4-BE49-F238E27FC236}">
                <a16:creationId xmlns:a16="http://schemas.microsoft.com/office/drawing/2014/main" id="{074D2EEB-B42C-064C-80D5-4CF7F76E866B}"/>
              </a:ext>
            </a:extLst>
          </p:cNvPr>
          <p:cNvSpPr txBox="1"/>
          <p:nvPr/>
        </p:nvSpPr>
        <p:spPr>
          <a:xfrm>
            <a:off x="413359" y="1812099"/>
            <a:ext cx="1122958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Inter"/>
              </a:rPr>
              <a:t>We applied Data Augmentations techniques such as zoom, rotation , flipping  and switching. </a:t>
            </a:r>
          </a:p>
          <a:p>
            <a:r>
              <a:rPr lang="en-US" sz="2000">
                <a:latin typeface="Inter"/>
              </a:rPr>
              <a:t>1. The factor parameter for rotation is between -0.15 ,0.15. </a:t>
            </a:r>
          </a:p>
          <a:p>
            <a:r>
              <a:rPr lang="en-US" sz="2000">
                <a:latin typeface="Inter"/>
              </a:rPr>
              <a:t>2. The factor parameter for zoom is between -0.3 , -0.1. </a:t>
            </a:r>
          </a:p>
        </p:txBody>
      </p:sp>
      <p:pic>
        <p:nvPicPr>
          <p:cNvPr id="12" name="Picture 11" descr="A close-up of a brain scan&#10;&#10;Description automatically generated">
            <a:extLst>
              <a:ext uri="{FF2B5EF4-FFF2-40B4-BE49-F238E27FC236}">
                <a16:creationId xmlns:a16="http://schemas.microsoft.com/office/drawing/2014/main" id="{B4A9B231-B4B2-E5B3-6A69-024D2B775613}"/>
              </a:ext>
            </a:extLst>
          </p:cNvPr>
          <p:cNvPicPr>
            <a:picLocks noChangeAspect="1"/>
          </p:cNvPicPr>
          <p:nvPr/>
        </p:nvPicPr>
        <p:blipFill>
          <a:blip r:embed="rId4"/>
          <a:stretch>
            <a:fillRect/>
          </a:stretch>
        </p:blipFill>
        <p:spPr>
          <a:xfrm>
            <a:off x="1050034" y="2931287"/>
            <a:ext cx="8359166" cy="3302304"/>
          </a:xfrm>
          <a:prstGeom prst="rect">
            <a:avLst/>
          </a:prstGeom>
        </p:spPr>
      </p:pic>
    </p:spTree>
    <p:extLst>
      <p:ext uri="{BB962C8B-B14F-4D97-AF65-F5344CB8AC3E}">
        <p14:creationId xmlns:p14="http://schemas.microsoft.com/office/powerpoint/2010/main" val="2292665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p:nvPr/>
        </p:nvSpPr>
        <p:spPr>
          <a:xfrm>
            <a:off x="3129273" y="354855"/>
            <a:ext cx="4789800" cy="646290"/>
          </a:xfrm>
          <a:prstGeom prst="rect">
            <a:avLst/>
          </a:prstGeom>
          <a:noFill/>
          <a:ln>
            <a:noFill/>
          </a:ln>
        </p:spPr>
        <p:txBody>
          <a:bodyPr spcFirstLastPara="1" wrap="square" lIns="91425" tIns="45700" rIns="91425" bIns="45700" anchor="t" anchorCtr="0">
            <a:spAutoFit/>
          </a:bodyPr>
          <a:lstStyle/>
          <a:p>
            <a:pPr algn="ctr"/>
            <a:r>
              <a:rPr lang="en-US" sz="3600" b="1">
                <a:solidFill>
                  <a:srgbClr val="007367"/>
                </a:solidFill>
                <a:latin typeface="Inter"/>
                <a:ea typeface="Inter"/>
                <a:cs typeface="Inter"/>
              </a:rPr>
              <a:t>Implemented Model</a:t>
            </a:r>
          </a:p>
        </p:txBody>
      </p:sp>
      <p:sp>
        <p:nvSpPr>
          <p:cNvPr id="2" name="Google Shape;10;p6">
            <a:extLst>
              <a:ext uri="{FF2B5EF4-FFF2-40B4-BE49-F238E27FC236}">
                <a16:creationId xmlns:a16="http://schemas.microsoft.com/office/drawing/2014/main" id="{7F992857-2E8D-AA34-FE06-AE32303B7454}"/>
              </a:ext>
            </a:extLst>
          </p:cNvPr>
          <p:cNvSpPr txBox="1"/>
          <p:nvPr/>
        </p:nvSpPr>
        <p:spPr>
          <a:xfrm>
            <a:off x="434411" y="6230138"/>
            <a:ext cx="4789808" cy="646290"/>
          </a:xfrm>
          <a:prstGeom prst="rect">
            <a:avLst/>
          </a:prstGeom>
          <a:noFill/>
          <a:ln>
            <a:noFill/>
          </a:ln>
        </p:spPr>
        <p:txBody>
          <a:bodyPr spcFirstLastPara="1" wrap="square" lIns="91425" tIns="45700" rIns="91425" bIns="45700" anchor="t" anchorCtr="0">
            <a:spAutoFit/>
          </a:bodyPr>
          <a:lstStyle/>
          <a:p>
            <a:pPr>
              <a:buClr>
                <a:srgbClr val="7F7F7F"/>
              </a:buClr>
              <a:buSzPts val="1800"/>
            </a:pPr>
            <a:r>
              <a:rPr lang="en-GB" sz="1800" b="0" i="0" u="none" strike="noStrike" cap="none">
                <a:solidFill>
                  <a:srgbClr val="7F7F7F"/>
                </a:solidFill>
                <a:latin typeface="Inter" panose="020B0604020202020204" charset="0"/>
                <a:ea typeface="Inter" panose="020B0604020202020204" charset="0"/>
                <a:cs typeface="Open Sans"/>
                <a:sym typeface="Open Sans"/>
              </a:rPr>
              <a:t>Dept of Computer Science &amp; Engineering</a:t>
            </a: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panose="020B0604020202020204" charset="0"/>
              <a:ea typeface="Inter" panose="020B0604020202020204" charset="0"/>
              <a:cs typeface="Open Sans"/>
              <a:sym typeface="Open Sans"/>
            </a:endParaRPr>
          </a:p>
        </p:txBody>
      </p:sp>
      <p:pic>
        <p:nvPicPr>
          <p:cNvPr id="3" name="Google Shape;11;p6">
            <a:extLst>
              <a:ext uri="{FF2B5EF4-FFF2-40B4-BE49-F238E27FC236}">
                <a16:creationId xmlns:a16="http://schemas.microsoft.com/office/drawing/2014/main" id="{19EBA751-4F15-BF1C-7B6D-AACD919FFA60}"/>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4" name="Content Placeholder 2">
            <a:extLst>
              <a:ext uri="{FF2B5EF4-FFF2-40B4-BE49-F238E27FC236}">
                <a16:creationId xmlns:a16="http://schemas.microsoft.com/office/drawing/2014/main" id="{35E31109-C17B-2520-89E1-40422F9574B3}"/>
              </a:ext>
            </a:extLst>
          </p:cNvPr>
          <p:cNvSpPr txBox="1">
            <a:spLocks/>
          </p:cNvSpPr>
          <p:nvPr/>
        </p:nvSpPr>
        <p:spPr>
          <a:xfrm>
            <a:off x="690770" y="1575904"/>
            <a:ext cx="10571922" cy="4417392"/>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6" name="Content Placeholder 2">
            <a:extLst>
              <a:ext uri="{FF2B5EF4-FFF2-40B4-BE49-F238E27FC236}">
                <a16:creationId xmlns:a16="http://schemas.microsoft.com/office/drawing/2014/main" id="{DFFCB2D3-D274-CE2D-E52A-8C55FD4BD689}"/>
              </a:ext>
            </a:extLst>
          </p:cNvPr>
          <p:cNvSpPr txBox="1">
            <a:spLocks/>
          </p:cNvSpPr>
          <p:nvPr/>
        </p:nvSpPr>
        <p:spPr>
          <a:xfrm>
            <a:off x="1639966" y="1168400"/>
            <a:ext cx="10209134" cy="484812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7" name="TextBox 6">
            <a:extLst>
              <a:ext uri="{FF2B5EF4-FFF2-40B4-BE49-F238E27FC236}">
                <a16:creationId xmlns:a16="http://schemas.microsoft.com/office/drawing/2014/main" id="{D603728C-B0E7-AF0F-33DE-83D17DC04BDA}"/>
              </a:ext>
            </a:extLst>
          </p:cNvPr>
          <p:cNvSpPr txBox="1"/>
          <p:nvPr/>
        </p:nvSpPr>
        <p:spPr>
          <a:xfrm>
            <a:off x="1070975" y="1582455"/>
            <a:ext cx="1032144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latin typeface="Inter"/>
              </a:rPr>
              <a:t>We utilized three advanced convolutional neural network (CNN) architectures: VGG19, DenseNet121, and </a:t>
            </a:r>
            <a:r>
              <a:rPr lang="en-US" sz="1800" err="1">
                <a:latin typeface="Inter"/>
              </a:rPr>
              <a:t>SqueezeNet</a:t>
            </a:r>
            <a:r>
              <a:rPr lang="en-US" sz="1800">
                <a:latin typeface="Inter"/>
              </a:rPr>
              <a:t>. Additionally, data augmentation techniques such as zoom and rotation were applied to enhance the diversity of training data and improve model generalization. The model was trained and evaluated using the Alzheimer's Disease Neuroimaging Initiative (ADNI) dataset, a publicly available dataset containing clinical, imaging, and genetic data from over 1,500 participants, including those with normal cognition, MCI, and AD.</a:t>
            </a:r>
          </a:p>
          <a:p>
            <a:endParaRPr lang="en-US" sz="1800">
              <a:latin typeface="Inter"/>
            </a:endParaRPr>
          </a:p>
          <a:p>
            <a:endParaRPr lang="en-US" sz="2400">
              <a:latin typeface="Inter"/>
            </a:endParaRPr>
          </a:p>
        </p:txBody>
      </p:sp>
      <p:pic>
        <p:nvPicPr>
          <p:cNvPr id="12" name="Picture 11" descr="Basic Introduction to Convolutional Neural Network in Deep Learning">
            <a:extLst>
              <a:ext uri="{FF2B5EF4-FFF2-40B4-BE49-F238E27FC236}">
                <a16:creationId xmlns:a16="http://schemas.microsoft.com/office/drawing/2014/main" id="{67DD120A-C2E6-2FA1-E934-3F75C5994865}"/>
              </a:ext>
            </a:extLst>
          </p:cNvPr>
          <p:cNvPicPr>
            <a:picLocks noChangeAspect="1"/>
          </p:cNvPicPr>
          <p:nvPr/>
        </p:nvPicPr>
        <p:blipFill>
          <a:blip r:embed="rId4"/>
          <a:stretch>
            <a:fillRect/>
          </a:stretch>
        </p:blipFill>
        <p:spPr>
          <a:xfrm>
            <a:off x="1373689" y="3763983"/>
            <a:ext cx="7231692" cy="2471979"/>
          </a:xfrm>
          <a:prstGeom prst="rect">
            <a:avLst/>
          </a:prstGeom>
        </p:spPr>
      </p:pic>
    </p:spTree>
    <p:extLst>
      <p:ext uri="{BB962C8B-B14F-4D97-AF65-F5344CB8AC3E}">
        <p14:creationId xmlns:p14="http://schemas.microsoft.com/office/powerpoint/2010/main" val="2161616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p:nvPr/>
        </p:nvSpPr>
        <p:spPr>
          <a:xfrm>
            <a:off x="3129273" y="354855"/>
            <a:ext cx="4789800" cy="646290"/>
          </a:xfrm>
          <a:prstGeom prst="rect">
            <a:avLst/>
          </a:prstGeom>
          <a:noFill/>
          <a:ln>
            <a:noFill/>
          </a:ln>
        </p:spPr>
        <p:txBody>
          <a:bodyPr spcFirstLastPara="1" wrap="square" lIns="91425" tIns="45700" rIns="91425" bIns="45700" anchor="t" anchorCtr="0">
            <a:spAutoFit/>
          </a:bodyPr>
          <a:lstStyle/>
          <a:p>
            <a:pPr algn="ctr"/>
            <a:r>
              <a:rPr lang="en-US" sz="3600" b="1">
                <a:solidFill>
                  <a:srgbClr val="007367"/>
                </a:solidFill>
                <a:latin typeface="Inter"/>
                <a:ea typeface="Inter"/>
                <a:cs typeface="Inter"/>
              </a:rPr>
              <a:t>VGG19 Architecture</a:t>
            </a:r>
          </a:p>
        </p:txBody>
      </p:sp>
      <p:sp>
        <p:nvSpPr>
          <p:cNvPr id="2" name="Google Shape;10;p6">
            <a:extLst>
              <a:ext uri="{FF2B5EF4-FFF2-40B4-BE49-F238E27FC236}">
                <a16:creationId xmlns:a16="http://schemas.microsoft.com/office/drawing/2014/main" id="{7F992857-2E8D-AA34-FE06-AE32303B7454}"/>
              </a:ext>
            </a:extLst>
          </p:cNvPr>
          <p:cNvSpPr txBox="1"/>
          <p:nvPr/>
        </p:nvSpPr>
        <p:spPr>
          <a:xfrm>
            <a:off x="434411" y="6230138"/>
            <a:ext cx="4789808" cy="646290"/>
          </a:xfrm>
          <a:prstGeom prst="rect">
            <a:avLst/>
          </a:prstGeom>
          <a:noFill/>
          <a:ln>
            <a:noFill/>
          </a:ln>
        </p:spPr>
        <p:txBody>
          <a:bodyPr spcFirstLastPara="1" wrap="square" lIns="91425" tIns="45700" rIns="91425" bIns="45700" anchor="t" anchorCtr="0">
            <a:spAutoFit/>
          </a:bodyPr>
          <a:lstStyle/>
          <a:p>
            <a:pPr>
              <a:buClr>
                <a:srgbClr val="7F7F7F"/>
              </a:buClr>
              <a:buSzPts val="1800"/>
            </a:pPr>
            <a:r>
              <a:rPr lang="en-GB" sz="1800" b="0" i="0" u="none" strike="noStrike" cap="none">
                <a:solidFill>
                  <a:srgbClr val="7F7F7F"/>
                </a:solidFill>
                <a:latin typeface="Inter" panose="020B0604020202020204" charset="0"/>
                <a:ea typeface="Inter" panose="020B0604020202020204" charset="0"/>
                <a:cs typeface="Open Sans"/>
                <a:sym typeface="Open Sans"/>
              </a:rPr>
              <a:t>Dept of Computer Science &amp; Engineering</a:t>
            </a: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panose="020B0604020202020204" charset="0"/>
              <a:ea typeface="Inter" panose="020B0604020202020204" charset="0"/>
              <a:cs typeface="Open Sans"/>
              <a:sym typeface="Open Sans"/>
            </a:endParaRPr>
          </a:p>
        </p:txBody>
      </p:sp>
      <p:pic>
        <p:nvPicPr>
          <p:cNvPr id="3" name="Google Shape;11;p6">
            <a:extLst>
              <a:ext uri="{FF2B5EF4-FFF2-40B4-BE49-F238E27FC236}">
                <a16:creationId xmlns:a16="http://schemas.microsoft.com/office/drawing/2014/main" id="{19EBA751-4F15-BF1C-7B6D-AACD919FFA60}"/>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4" name="Content Placeholder 2">
            <a:extLst>
              <a:ext uri="{FF2B5EF4-FFF2-40B4-BE49-F238E27FC236}">
                <a16:creationId xmlns:a16="http://schemas.microsoft.com/office/drawing/2014/main" id="{35E31109-C17B-2520-89E1-40422F9574B3}"/>
              </a:ext>
            </a:extLst>
          </p:cNvPr>
          <p:cNvSpPr txBox="1">
            <a:spLocks/>
          </p:cNvSpPr>
          <p:nvPr/>
        </p:nvSpPr>
        <p:spPr>
          <a:xfrm>
            <a:off x="690770" y="1575904"/>
            <a:ext cx="10571922" cy="4417392"/>
          </a:xfrm>
          <a:prstGeom prst="rect">
            <a:avLst/>
          </a:prstGeom>
        </p:spPr>
        <p:txBody>
          <a:bodyPr lIns="91440" tIns="45720" rIns="91440" bIns="45720" anchor="t">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endParaRPr lang="en-IN" sz="1800">
              <a:latin typeface="Inter"/>
            </a:endParaRPr>
          </a:p>
          <a:p>
            <a:pPr marL="285750" indent="-285750" algn="just">
              <a:buChar char="•"/>
            </a:pPr>
            <a:r>
              <a:rPr lang="en-IN" sz="1800"/>
              <a:t>VGG19 is a deep convolutional neural network (CNN) architecture characterized by its 19 layers, including 16 convolutional layers and 3 fully connected layers. Renowned for its hierarchical feature extraction capabilities, VGG19 excels in capturing intricate patterns and details from medical images, making it highly effective for tasks such as Alzheimer's Disease detection.</a:t>
            </a:r>
          </a:p>
          <a:p>
            <a:pPr algn="just"/>
            <a:r>
              <a:rPr lang="en-IN" sz="1800" b="1">
                <a:latin typeface="Inter"/>
              </a:rPr>
              <a:t>     </a:t>
            </a:r>
            <a:r>
              <a:rPr lang="en-IN" sz="2000" b="1">
                <a:latin typeface="Inter"/>
              </a:rPr>
              <a:t>Strengths</a:t>
            </a:r>
            <a:r>
              <a:rPr lang="en-IN" sz="2000">
                <a:latin typeface="Inter"/>
              </a:rPr>
              <a:t>:</a:t>
            </a:r>
          </a:p>
          <a:p>
            <a:pPr marL="285750" indent="-285750" algn="just">
              <a:buChar char="•"/>
            </a:pPr>
            <a:r>
              <a:rPr lang="en-IN" sz="1800" b="1">
                <a:latin typeface="Inter"/>
              </a:rPr>
              <a:t>Detailed Feature Extraction</a:t>
            </a:r>
            <a:r>
              <a:rPr lang="en-IN" sz="1800">
                <a:latin typeface="Inter"/>
              </a:rPr>
              <a:t>: Capable of capturing intricate patterns and details in MRI images, crucial for detecting early and subtle changes in brain structures associated with Alzheimer’s Disease.</a:t>
            </a:r>
          </a:p>
          <a:p>
            <a:pPr marL="285750" indent="-285750" algn="just">
              <a:buChar char="•"/>
            </a:pPr>
            <a:r>
              <a:rPr lang="en-IN" sz="1800" b="1">
                <a:latin typeface="Inter"/>
              </a:rPr>
              <a:t>Proven Track Record</a:t>
            </a:r>
            <a:r>
              <a:rPr lang="en-IN" sz="1800">
                <a:latin typeface="Inter"/>
              </a:rPr>
              <a:t>: Widely used in various image analysis tasks, including medical imaging, due to its effectiveness in feature extraction.</a:t>
            </a:r>
          </a:p>
          <a:p>
            <a:pPr algn="just"/>
            <a:r>
              <a:rPr lang="en-IN" sz="1800" b="1">
                <a:latin typeface="Inter"/>
              </a:rPr>
              <a:t>     </a:t>
            </a:r>
            <a:r>
              <a:rPr lang="en-IN" sz="2000" b="1">
                <a:latin typeface="Inter"/>
              </a:rPr>
              <a:t>Challenges</a:t>
            </a:r>
            <a:r>
              <a:rPr lang="en-IN" sz="2000">
                <a:latin typeface="Inter"/>
              </a:rPr>
              <a:t>:</a:t>
            </a:r>
            <a:endParaRPr lang="en-IN" sz="2000"/>
          </a:p>
          <a:p>
            <a:pPr marL="285750" indent="-285750" algn="just">
              <a:buChar char="•"/>
            </a:pPr>
            <a:r>
              <a:rPr lang="en-IN" sz="1800" b="1">
                <a:latin typeface="Inter"/>
              </a:rPr>
              <a:t>Computational Intensity</a:t>
            </a:r>
            <a:r>
              <a:rPr lang="en-IN" sz="1800">
                <a:latin typeface="Inter"/>
              </a:rPr>
              <a:t>: Requires significant computational resources and memory due to its large number of parameters.</a:t>
            </a:r>
          </a:p>
          <a:p>
            <a:pPr marL="285750" indent="-285750" algn="just">
              <a:buChar char="•"/>
            </a:pPr>
            <a:r>
              <a:rPr lang="en-IN" sz="1800" b="1">
                <a:latin typeface="Inter"/>
              </a:rPr>
              <a:t>Overfitting Risk</a:t>
            </a:r>
            <a:r>
              <a:rPr lang="en-IN" sz="1800">
                <a:latin typeface="Inter"/>
              </a:rPr>
              <a:t>: Higher potential for overfitting on small datasets without proper regularization techniques.</a:t>
            </a:r>
          </a:p>
          <a:p>
            <a:endParaRPr lang="en-IN" sz="2300"/>
          </a:p>
        </p:txBody>
      </p:sp>
      <p:sp>
        <p:nvSpPr>
          <p:cNvPr id="6" name="Content Placeholder 2">
            <a:extLst>
              <a:ext uri="{FF2B5EF4-FFF2-40B4-BE49-F238E27FC236}">
                <a16:creationId xmlns:a16="http://schemas.microsoft.com/office/drawing/2014/main" id="{DFFCB2D3-D274-CE2D-E52A-8C55FD4BD689}"/>
              </a:ext>
            </a:extLst>
          </p:cNvPr>
          <p:cNvSpPr txBox="1">
            <a:spLocks/>
          </p:cNvSpPr>
          <p:nvPr/>
        </p:nvSpPr>
        <p:spPr>
          <a:xfrm>
            <a:off x="1639966" y="1168400"/>
            <a:ext cx="10209134" cy="484812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8" name="Content Placeholder 2">
            <a:extLst>
              <a:ext uri="{FF2B5EF4-FFF2-40B4-BE49-F238E27FC236}">
                <a16:creationId xmlns:a16="http://schemas.microsoft.com/office/drawing/2014/main" id="{06EAE928-0847-3028-5652-B97DA760CF31}"/>
              </a:ext>
            </a:extLst>
          </p:cNvPr>
          <p:cNvSpPr txBox="1">
            <a:spLocks/>
          </p:cNvSpPr>
          <p:nvPr/>
        </p:nvSpPr>
        <p:spPr>
          <a:xfrm>
            <a:off x="566531" y="1281795"/>
            <a:ext cx="10813268" cy="426150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681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p:nvPr/>
        </p:nvSpPr>
        <p:spPr>
          <a:xfrm>
            <a:off x="3129273" y="354855"/>
            <a:ext cx="47898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600" b="1" dirty="0">
                <a:solidFill>
                  <a:srgbClr val="007367"/>
                </a:solidFill>
                <a:latin typeface="Inter"/>
                <a:ea typeface="Inter"/>
                <a:cs typeface="Inter"/>
              </a:rPr>
              <a:t>VGG19</a:t>
            </a:r>
          </a:p>
        </p:txBody>
      </p:sp>
      <p:sp>
        <p:nvSpPr>
          <p:cNvPr id="2" name="Google Shape;10;p6">
            <a:extLst>
              <a:ext uri="{FF2B5EF4-FFF2-40B4-BE49-F238E27FC236}">
                <a16:creationId xmlns:a16="http://schemas.microsoft.com/office/drawing/2014/main" id="{7F992857-2E8D-AA34-FE06-AE32303B7454}"/>
              </a:ext>
            </a:extLst>
          </p:cNvPr>
          <p:cNvSpPr txBox="1"/>
          <p:nvPr/>
        </p:nvSpPr>
        <p:spPr>
          <a:xfrm>
            <a:off x="434411" y="6230138"/>
            <a:ext cx="4789808" cy="646290"/>
          </a:xfrm>
          <a:prstGeom prst="rect">
            <a:avLst/>
          </a:prstGeom>
          <a:noFill/>
          <a:ln>
            <a:noFill/>
          </a:ln>
        </p:spPr>
        <p:txBody>
          <a:bodyPr spcFirstLastPara="1" wrap="square" lIns="91425" tIns="45700" rIns="91425" bIns="45700" anchor="t" anchorCtr="0">
            <a:spAutoFit/>
          </a:bodyPr>
          <a:lstStyle/>
          <a:p>
            <a:pPr>
              <a:buClr>
                <a:srgbClr val="7F7F7F"/>
              </a:buClr>
              <a:buSzPts val="1800"/>
            </a:pPr>
            <a:r>
              <a:rPr lang="en-GB" sz="1800" b="0" i="0" u="none" strike="noStrike" cap="none">
                <a:solidFill>
                  <a:srgbClr val="7F7F7F"/>
                </a:solidFill>
                <a:latin typeface="Inter" panose="020B0604020202020204" charset="0"/>
                <a:ea typeface="Inter" panose="020B0604020202020204" charset="0"/>
                <a:cs typeface="Open Sans"/>
                <a:sym typeface="Open Sans"/>
              </a:rPr>
              <a:t>Dept of Computer Science &amp; Engineering</a:t>
            </a: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panose="020B0604020202020204" charset="0"/>
              <a:ea typeface="Inter" panose="020B0604020202020204" charset="0"/>
              <a:cs typeface="Open Sans"/>
              <a:sym typeface="Open Sans"/>
            </a:endParaRPr>
          </a:p>
        </p:txBody>
      </p:sp>
      <p:pic>
        <p:nvPicPr>
          <p:cNvPr id="3" name="Google Shape;11;p6">
            <a:extLst>
              <a:ext uri="{FF2B5EF4-FFF2-40B4-BE49-F238E27FC236}">
                <a16:creationId xmlns:a16="http://schemas.microsoft.com/office/drawing/2014/main" id="{19EBA751-4F15-BF1C-7B6D-AACD919FFA60}"/>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graphicFrame>
        <p:nvGraphicFramePr>
          <p:cNvPr id="11" name="Table 10">
            <a:extLst>
              <a:ext uri="{FF2B5EF4-FFF2-40B4-BE49-F238E27FC236}">
                <a16:creationId xmlns:a16="http://schemas.microsoft.com/office/drawing/2014/main" id="{0E80B9BD-7468-B43D-2E2A-53E4E08CF69F}"/>
              </a:ext>
            </a:extLst>
          </p:cNvPr>
          <p:cNvGraphicFramePr>
            <a:graphicFrameLocks noGrp="1"/>
          </p:cNvGraphicFramePr>
          <p:nvPr>
            <p:extLst>
              <p:ext uri="{D42A27DB-BD31-4B8C-83A1-F6EECF244321}">
                <p14:modId xmlns:p14="http://schemas.microsoft.com/office/powerpoint/2010/main" val="3588084221"/>
              </p:ext>
            </p:extLst>
          </p:nvPr>
        </p:nvGraphicFramePr>
        <p:xfrm>
          <a:off x="-1" y="2100384"/>
          <a:ext cx="12163431" cy="2601174"/>
        </p:xfrm>
        <a:graphic>
          <a:graphicData uri="http://schemas.openxmlformats.org/drawingml/2006/table">
            <a:tbl>
              <a:tblPr firstRow="1" bandRow="1">
                <a:tableStyleId>{B1C1A5F2-C7F4-42EF-8194-A367FB17F6C2}</a:tableStyleId>
              </a:tblPr>
              <a:tblGrid>
                <a:gridCol w="4054477">
                  <a:extLst>
                    <a:ext uri="{9D8B030D-6E8A-4147-A177-3AD203B41FA5}">
                      <a16:colId xmlns:a16="http://schemas.microsoft.com/office/drawing/2014/main" val="612308018"/>
                    </a:ext>
                  </a:extLst>
                </a:gridCol>
                <a:gridCol w="4054477">
                  <a:extLst>
                    <a:ext uri="{9D8B030D-6E8A-4147-A177-3AD203B41FA5}">
                      <a16:colId xmlns:a16="http://schemas.microsoft.com/office/drawing/2014/main" val="3372798910"/>
                    </a:ext>
                  </a:extLst>
                </a:gridCol>
                <a:gridCol w="4054477">
                  <a:extLst>
                    <a:ext uri="{9D8B030D-6E8A-4147-A177-3AD203B41FA5}">
                      <a16:colId xmlns:a16="http://schemas.microsoft.com/office/drawing/2014/main" val="1220794338"/>
                    </a:ext>
                  </a:extLst>
                </a:gridCol>
              </a:tblGrid>
              <a:tr h="433529">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14559710"/>
                  </a:ext>
                </a:extLst>
              </a:tr>
              <a:tr h="433529">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11046789"/>
                  </a:ext>
                </a:extLst>
              </a:tr>
              <a:tr h="433529">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555048837"/>
                  </a:ext>
                </a:extLst>
              </a:tr>
              <a:tr h="433529">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342716156"/>
                  </a:ext>
                </a:extLst>
              </a:tr>
              <a:tr h="433529">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88439581"/>
                  </a:ext>
                </a:extLst>
              </a:tr>
              <a:tr h="433529">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63572015"/>
                  </a:ext>
                </a:extLst>
              </a:tr>
            </a:tbl>
          </a:graphicData>
        </a:graphic>
      </p:graphicFrame>
      <p:graphicFrame>
        <p:nvGraphicFramePr>
          <p:cNvPr id="13" name="Table 12">
            <a:extLst>
              <a:ext uri="{FF2B5EF4-FFF2-40B4-BE49-F238E27FC236}">
                <a16:creationId xmlns:a16="http://schemas.microsoft.com/office/drawing/2014/main" id="{4C9E9FB9-EAC3-4FB9-5899-13B73876540E}"/>
              </a:ext>
            </a:extLst>
          </p:cNvPr>
          <p:cNvGraphicFramePr>
            <a:graphicFrameLocks noGrp="1"/>
          </p:cNvGraphicFramePr>
          <p:nvPr>
            <p:extLst>
              <p:ext uri="{D42A27DB-BD31-4B8C-83A1-F6EECF244321}">
                <p14:modId xmlns:p14="http://schemas.microsoft.com/office/powerpoint/2010/main" val="2566142502"/>
              </p:ext>
            </p:extLst>
          </p:nvPr>
        </p:nvGraphicFramePr>
        <p:xfrm>
          <a:off x="0" y="2194560"/>
          <a:ext cx="12191994" cy="2682240"/>
        </p:xfrm>
        <a:graphic>
          <a:graphicData uri="http://schemas.openxmlformats.org/drawingml/2006/table">
            <a:tbl>
              <a:tblPr bandRow="1">
                <a:tableStyleId>{B1C1A5F2-C7F4-42EF-8194-A367FB17F6C2}</a:tableStyleId>
              </a:tblPr>
              <a:tblGrid>
                <a:gridCol w="4042019">
                  <a:extLst>
                    <a:ext uri="{9D8B030D-6E8A-4147-A177-3AD203B41FA5}">
                      <a16:colId xmlns:a16="http://schemas.microsoft.com/office/drawing/2014/main" val="3262593930"/>
                    </a:ext>
                  </a:extLst>
                </a:gridCol>
                <a:gridCol w="4078651">
                  <a:extLst>
                    <a:ext uri="{9D8B030D-6E8A-4147-A177-3AD203B41FA5}">
                      <a16:colId xmlns:a16="http://schemas.microsoft.com/office/drawing/2014/main" val="3886486861"/>
                    </a:ext>
                  </a:extLst>
                </a:gridCol>
                <a:gridCol w="4071324">
                  <a:extLst>
                    <a:ext uri="{9D8B030D-6E8A-4147-A177-3AD203B41FA5}">
                      <a16:colId xmlns:a16="http://schemas.microsoft.com/office/drawing/2014/main" val="2259412888"/>
                    </a:ext>
                  </a:extLst>
                </a:gridCol>
              </a:tblGrid>
              <a:tr h="0">
                <a:tc>
                  <a:txBody>
                    <a:bodyPr/>
                    <a:lstStyle/>
                    <a:p>
                      <a:r>
                        <a:rPr lang="en-US" b="1" dirty="0"/>
                        <a:t>Parameter</a:t>
                      </a:r>
                      <a:endParaRPr lang="en-US" dirty="0"/>
                    </a:p>
                  </a:txBody>
                  <a:tcPr anchor="ctr">
                    <a:lnL>
                      <a:noFill/>
                    </a:lnL>
                    <a:lnR>
                      <a:noFill/>
                    </a:lnR>
                    <a:lnT>
                      <a:noFill/>
                    </a:lnT>
                    <a:lnB>
                      <a:noFill/>
                    </a:lnB>
                    <a:solidFill>
                      <a:schemeClr val="accent1"/>
                    </a:solidFill>
                  </a:tcPr>
                </a:tc>
                <a:tc>
                  <a:txBody>
                    <a:bodyPr/>
                    <a:lstStyle/>
                    <a:p>
                      <a:r>
                        <a:rPr lang="en-US" b="1" dirty="0"/>
                        <a:t>Value</a:t>
                      </a:r>
                      <a:endParaRPr lang="en-US" dirty="0"/>
                    </a:p>
                  </a:txBody>
                  <a:tcPr anchor="ctr">
                    <a:lnL>
                      <a:noFill/>
                    </a:lnL>
                    <a:lnR>
                      <a:noFill/>
                    </a:lnR>
                    <a:lnT>
                      <a:noFill/>
                    </a:lnT>
                    <a:lnB>
                      <a:noFill/>
                    </a:lnB>
                    <a:noFill/>
                  </a:tcPr>
                </a:tc>
                <a:tc>
                  <a:txBody>
                    <a:bodyPr/>
                    <a:lstStyle/>
                    <a:p>
                      <a:r>
                        <a:rPr lang="en-US" b="1" dirty="0"/>
                        <a:t>Reason</a:t>
                      </a:r>
                      <a:endParaRPr lang="en-US" dirty="0"/>
                    </a:p>
                  </a:txBody>
                  <a:tcPr anchor="ctr">
                    <a:lnL>
                      <a:noFill/>
                    </a:lnL>
                    <a:lnR>
                      <a:noFill/>
                    </a:lnR>
                    <a:lnT>
                      <a:noFill/>
                    </a:lnT>
                    <a:lnB>
                      <a:noFill/>
                    </a:lnB>
                    <a:noFill/>
                  </a:tcPr>
                </a:tc>
                <a:extLst>
                  <a:ext uri="{0D108BD9-81ED-4DB2-BD59-A6C34878D82A}">
                    <a16:rowId xmlns:a16="http://schemas.microsoft.com/office/drawing/2014/main" val="2321640450"/>
                  </a:ext>
                </a:extLst>
              </a:tr>
              <a:tr h="0">
                <a:tc>
                  <a:txBody>
                    <a:bodyPr/>
                    <a:lstStyle/>
                    <a:p>
                      <a:r>
                        <a:rPr lang="en-US" b="1" dirty="0"/>
                        <a:t>Input Shape</a:t>
                      </a:r>
                      <a:endParaRPr lang="en-US" dirty="0"/>
                    </a:p>
                  </a:txBody>
                  <a:tcPr anchor="ctr">
                    <a:lnL>
                      <a:noFill/>
                    </a:lnL>
                    <a:lnR>
                      <a:noFill/>
                    </a:lnR>
                    <a:lnT>
                      <a:noFill/>
                    </a:lnT>
                    <a:lnB>
                      <a:noFill/>
                    </a:lnB>
                    <a:noFill/>
                  </a:tcPr>
                </a:tc>
                <a:tc>
                  <a:txBody>
                    <a:bodyPr/>
                    <a:lstStyle/>
                    <a:p>
                      <a:r>
                        <a:rPr lang="en-US" dirty="0"/>
                        <a:t>128x128x3</a:t>
                      </a:r>
                    </a:p>
                  </a:txBody>
                  <a:tcPr anchor="ctr">
                    <a:lnL>
                      <a:noFill/>
                    </a:lnL>
                    <a:lnR>
                      <a:noFill/>
                    </a:lnR>
                    <a:lnT>
                      <a:noFill/>
                    </a:lnT>
                    <a:lnB>
                      <a:noFill/>
                    </a:lnB>
                    <a:noFill/>
                  </a:tcPr>
                </a:tc>
                <a:tc>
                  <a:txBody>
                    <a:bodyPr/>
                    <a:lstStyle/>
                    <a:p>
                      <a:r>
                        <a:rPr lang="en-US" dirty="0"/>
                        <a:t>Classification of image size.</a:t>
                      </a:r>
                    </a:p>
                  </a:txBody>
                  <a:tcPr anchor="ctr">
                    <a:lnL>
                      <a:noFill/>
                    </a:lnL>
                    <a:lnR>
                      <a:noFill/>
                    </a:lnR>
                    <a:lnT>
                      <a:noFill/>
                    </a:lnT>
                    <a:lnB>
                      <a:noFill/>
                    </a:lnB>
                    <a:noFill/>
                  </a:tcPr>
                </a:tc>
                <a:extLst>
                  <a:ext uri="{0D108BD9-81ED-4DB2-BD59-A6C34878D82A}">
                    <a16:rowId xmlns:a16="http://schemas.microsoft.com/office/drawing/2014/main" val="418445"/>
                  </a:ext>
                </a:extLst>
              </a:tr>
              <a:tr h="0">
                <a:tc>
                  <a:txBody>
                    <a:bodyPr/>
                    <a:lstStyle/>
                    <a:p>
                      <a:r>
                        <a:rPr lang="en-US" b="1" dirty="0"/>
                        <a:t>Optimization Function</a:t>
                      </a:r>
                      <a:endParaRPr lang="en-US" dirty="0"/>
                    </a:p>
                  </a:txBody>
                  <a:tcPr anchor="ctr">
                    <a:lnL>
                      <a:noFill/>
                    </a:lnL>
                    <a:lnR>
                      <a:noFill/>
                    </a:lnR>
                    <a:lnT>
                      <a:noFill/>
                    </a:lnT>
                    <a:lnB>
                      <a:noFill/>
                    </a:lnB>
                    <a:noFill/>
                  </a:tcPr>
                </a:tc>
                <a:tc>
                  <a:txBody>
                    <a:bodyPr/>
                    <a:lstStyle/>
                    <a:p>
                      <a:endParaRPr lang="en-US" dirty="0"/>
                    </a:p>
                    <a:p>
                      <a:pPr lvl="0">
                        <a:buNone/>
                      </a:pPr>
                      <a:r>
                        <a:rPr lang="en-US" dirty="0"/>
                        <a:t>Adam</a:t>
                      </a:r>
                    </a:p>
                  </a:txBody>
                  <a:tcPr anchor="ctr">
                    <a:lnL>
                      <a:noFill/>
                    </a:lnL>
                    <a:lnR>
                      <a:noFill/>
                    </a:lnR>
                    <a:lnT>
                      <a:noFill/>
                    </a:lnT>
                    <a:lnB>
                      <a:noFill/>
                    </a:lnB>
                    <a:noFill/>
                  </a:tcPr>
                </a:tc>
                <a:tc>
                  <a:txBody>
                    <a:bodyPr/>
                    <a:lstStyle/>
                    <a:p>
                      <a:r>
                        <a:rPr lang="en-US" dirty="0"/>
                        <a:t>Most used optimizer in the literature.</a:t>
                      </a:r>
                    </a:p>
                  </a:txBody>
                  <a:tcPr anchor="ctr">
                    <a:lnL>
                      <a:noFill/>
                    </a:lnL>
                    <a:lnR>
                      <a:noFill/>
                    </a:lnR>
                    <a:lnT>
                      <a:noFill/>
                    </a:lnT>
                    <a:lnB>
                      <a:noFill/>
                    </a:lnB>
                    <a:noFill/>
                  </a:tcPr>
                </a:tc>
                <a:extLst>
                  <a:ext uri="{0D108BD9-81ED-4DB2-BD59-A6C34878D82A}">
                    <a16:rowId xmlns:a16="http://schemas.microsoft.com/office/drawing/2014/main" val="3575348548"/>
                  </a:ext>
                </a:extLst>
              </a:tr>
              <a:tr h="0">
                <a:tc>
                  <a:txBody>
                    <a:bodyPr/>
                    <a:lstStyle/>
                    <a:p>
                      <a:endParaRPr lang="en-US" b="1" dirty="0"/>
                    </a:p>
                    <a:p>
                      <a:pPr lvl="0">
                        <a:buNone/>
                      </a:pPr>
                      <a:r>
                        <a:rPr lang="en-US" b="1" dirty="0"/>
                        <a:t>Batch Size</a:t>
                      </a:r>
                      <a:endParaRPr lang="en-US" dirty="0"/>
                    </a:p>
                  </a:txBody>
                  <a:tcPr anchor="ctr">
                    <a:lnL>
                      <a:noFill/>
                    </a:lnL>
                    <a:lnR>
                      <a:noFill/>
                    </a:lnR>
                    <a:lnT>
                      <a:noFill/>
                    </a:lnT>
                    <a:lnB>
                      <a:noFill/>
                    </a:lnB>
                    <a:noFill/>
                  </a:tcPr>
                </a:tc>
                <a:tc>
                  <a:txBody>
                    <a:bodyPr/>
                    <a:lstStyle/>
                    <a:p>
                      <a:endParaRPr lang="en-US" dirty="0"/>
                    </a:p>
                    <a:p>
                      <a:pPr lvl="0">
                        <a:buNone/>
                      </a:pPr>
                      <a:r>
                        <a:rPr lang="en-US" dirty="0"/>
                        <a:t>32</a:t>
                      </a:r>
                    </a:p>
                  </a:txBody>
                  <a:tcPr anchor="ctr">
                    <a:lnL>
                      <a:noFill/>
                    </a:lnL>
                    <a:lnR>
                      <a:noFill/>
                    </a:lnR>
                    <a:lnT>
                      <a:noFill/>
                    </a:lnT>
                    <a:lnB>
                      <a:noFill/>
                    </a:lnB>
                    <a:noFill/>
                  </a:tcPr>
                </a:tc>
                <a:tc>
                  <a:txBody>
                    <a:bodyPr/>
                    <a:lstStyle/>
                    <a:p>
                      <a:r>
                        <a:rPr lang="en-US" dirty="0"/>
                        <a:t>Small batch sizes gave better results after several trials.</a:t>
                      </a:r>
                    </a:p>
                  </a:txBody>
                  <a:tcPr anchor="ctr">
                    <a:lnL>
                      <a:noFill/>
                    </a:lnL>
                    <a:lnR>
                      <a:noFill/>
                    </a:lnR>
                    <a:lnT>
                      <a:noFill/>
                    </a:lnT>
                    <a:lnB>
                      <a:noFill/>
                    </a:lnB>
                    <a:noFill/>
                  </a:tcPr>
                </a:tc>
                <a:extLst>
                  <a:ext uri="{0D108BD9-81ED-4DB2-BD59-A6C34878D82A}">
                    <a16:rowId xmlns:a16="http://schemas.microsoft.com/office/drawing/2014/main" val="1915202259"/>
                  </a:ext>
                </a:extLst>
              </a:tr>
              <a:tr h="0">
                <a:tc>
                  <a:txBody>
                    <a:bodyPr/>
                    <a:lstStyle/>
                    <a:p>
                      <a:r>
                        <a:rPr lang="en-US" b="1" dirty="0"/>
                        <a:t>Epochs</a:t>
                      </a:r>
                      <a:endParaRPr lang="en-US" dirty="0"/>
                    </a:p>
                  </a:txBody>
                  <a:tcPr anchor="ctr">
                    <a:lnL>
                      <a:noFill/>
                    </a:lnL>
                    <a:lnR>
                      <a:noFill/>
                    </a:lnR>
                    <a:lnT>
                      <a:noFill/>
                    </a:lnT>
                    <a:lnB>
                      <a:noFill/>
                    </a:lnB>
                    <a:noFill/>
                  </a:tcPr>
                </a:tc>
                <a:tc>
                  <a:txBody>
                    <a:bodyPr/>
                    <a:lstStyle/>
                    <a:p>
                      <a:r>
                        <a:rPr lang="en-US" dirty="0"/>
                        <a:t>50</a:t>
                      </a:r>
                    </a:p>
                  </a:txBody>
                  <a:tcPr anchor="ctr">
                    <a:lnL>
                      <a:noFill/>
                    </a:lnL>
                    <a:lnR>
                      <a:noFill/>
                    </a:lnR>
                    <a:lnT>
                      <a:noFill/>
                    </a:lnT>
                    <a:lnB>
                      <a:noFill/>
                    </a:lnB>
                    <a:noFill/>
                  </a:tcPr>
                </a:tc>
                <a:tc>
                  <a:txBody>
                    <a:bodyPr/>
                    <a:lstStyle/>
                    <a:p>
                      <a:r>
                        <a:rPr lang="en-US" dirty="0"/>
                        <a:t>Maximum number achievable during testing without </a:t>
                      </a:r>
                      <a:r>
                        <a:rPr lang="en-US" err="1"/>
                        <a:t>Colab</a:t>
                      </a:r>
                      <a:r>
                        <a:rPr lang="en-US" dirty="0"/>
                        <a:t> restrictions.</a:t>
                      </a:r>
                    </a:p>
                  </a:txBody>
                  <a:tcPr anchor="ctr">
                    <a:lnL>
                      <a:noFill/>
                    </a:lnL>
                    <a:lnR>
                      <a:noFill/>
                    </a:lnR>
                    <a:lnT>
                      <a:noFill/>
                    </a:lnT>
                    <a:lnB>
                      <a:noFill/>
                    </a:lnB>
                    <a:noFill/>
                  </a:tcPr>
                </a:tc>
                <a:extLst>
                  <a:ext uri="{0D108BD9-81ED-4DB2-BD59-A6C34878D82A}">
                    <a16:rowId xmlns:a16="http://schemas.microsoft.com/office/drawing/2014/main" val="3527511566"/>
                  </a:ext>
                </a:extLst>
              </a:tr>
              <a:tr h="0">
                <a:tc>
                  <a:txBody>
                    <a:bodyPr/>
                    <a:lstStyle/>
                    <a:p>
                      <a:r>
                        <a:rPr lang="en-US" b="1" dirty="0"/>
                        <a:t>Output Shape</a:t>
                      </a:r>
                      <a:endParaRPr lang="en-US" dirty="0"/>
                    </a:p>
                  </a:txBody>
                  <a:tcPr anchor="ctr">
                    <a:lnL>
                      <a:noFill/>
                    </a:lnL>
                    <a:lnR>
                      <a:noFill/>
                    </a:lnR>
                    <a:lnT>
                      <a:noFill/>
                    </a:lnT>
                    <a:lnB>
                      <a:noFill/>
                    </a:lnB>
                    <a:noFill/>
                  </a:tcPr>
                </a:tc>
                <a:tc>
                  <a:txBody>
                    <a:bodyPr/>
                    <a:lstStyle/>
                    <a:p>
                      <a:r>
                        <a:rPr lang="en-US" dirty="0"/>
                        <a:t>Probability vector with 4 elements</a:t>
                      </a:r>
                    </a:p>
                  </a:txBody>
                  <a:tcPr anchor="ctr">
                    <a:lnL>
                      <a:noFill/>
                    </a:lnL>
                    <a:lnR>
                      <a:noFill/>
                    </a:lnR>
                    <a:lnT>
                      <a:noFill/>
                    </a:lnT>
                    <a:lnB>
                      <a:noFill/>
                    </a:lnB>
                    <a:noFill/>
                  </a:tcPr>
                </a:tc>
                <a:tc>
                  <a:txBody>
                    <a:bodyPr/>
                    <a:lstStyle/>
                    <a:p>
                      <a:r>
                        <a:rPr lang="en-US" dirty="0"/>
                        <a:t>Represents the probability distribution across 4 categories.</a:t>
                      </a:r>
                    </a:p>
                  </a:txBody>
                  <a:tcPr anchor="ctr">
                    <a:lnL>
                      <a:noFill/>
                    </a:lnL>
                    <a:lnR>
                      <a:noFill/>
                    </a:lnR>
                    <a:lnT>
                      <a:noFill/>
                    </a:lnT>
                    <a:lnB>
                      <a:noFill/>
                    </a:lnB>
                    <a:noFill/>
                  </a:tcPr>
                </a:tc>
                <a:extLst>
                  <a:ext uri="{0D108BD9-81ED-4DB2-BD59-A6C34878D82A}">
                    <a16:rowId xmlns:a16="http://schemas.microsoft.com/office/drawing/2014/main" val="1631524425"/>
                  </a:ext>
                </a:extLst>
              </a:tr>
            </a:tbl>
          </a:graphicData>
        </a:graphic>
      </p:graphicFrame>
      <p:pic>
        <p:nvPicPr>
          <p:cNvPr id="14" name="Picture 13" descr="A screenshot of a computer&#10;&#10;Description automatically generated">
            <a:extLst>
              <a:ext uri="{FF2B5EF4-FFF2-40B4-BE49-F238E27FC236}">
                <a16:creationId xmlns:a16="http://schemas.microsoft.com/office/drawing/2014/main" id="{F9659CEA-3B3D-3196-9370-5167436F1B0A}"/>
              </a:ext>
            </a:extLst>
          </p:cNvPr>
          <p:cNvPicPr>
            <a:picLocks noChangeAspect="1"/>
          </p:cNvPicPr>
          <p:nvPr/>
        </p:nvPicPr>
        <p:blipFill>
          <a:blip r:embed="rId4"/>
          <a:stretch>
            <a:fillRect/>
          </a:stretch>
        </p:blipFill>
        <p:spPr>
          <a:xfrm>
            <a:off x="0" y="1372985"/>
            <a:ext cx="12162693" cy="4414877"/>
          </a:xfrm>
          <a:prstGeom prst="rect">
            <a:avLst/>
          </a:prstGeom>
        </p:spPr>
      </p:pic>
    </p:spTree>
    <p:extLst>
      <p:ext uri="{BB962C8B-B14F-4D97-AF65-F5344CB8AC3E}">
        <p14:creationId xmlns:p14="http://schemas.microsoft.com/office/powerpoint/2010/main" val="2395177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p:nvPr/>
        </p:nvSpPr>
        <p:spPr>
          <a:xfrm>
            <a:off x="2699427" y="81317"/>
            <a:ext cx="4789800" cy="1969730"/>
          </a:xfrm>
          <a:prstGeom prst="rect">
            <a:avLst/>
          </a:prstGeom>
          <a:noFill/>
          <a:ln>
            <a:noFill/>
          </a:ln>
        </p:spPr>
        <p:txBody>
          <a:bodyPr spcFirstLastPara="1" wrap="square" lIns="91425" tIns="45700" rIns="91425" bIns="45700" anchor="t" anchorCtr="0">
            <a:spAutoFit/>
          </a:bodyPr>
          <a:lstStyle/>
          <a:p>
            <a:pPr algn="ctr"/>
            <a:r>
              <a:rPr lang="en-US" sz="2500" b="1">
                <a:solidFill>
                  <a:srgbClr val="007367"/>
                </a:solidFill>
                <a:latin typeface="Inter"/>
                <a:ea typeface="Inter"/>
                <a:cs typeface="Inter"/>
              </a:rPr>
              <a:t>Training and Validation Loss And Confusion Matrix</a:t>
            </a:r>
            <a:endParaRPr lang="en-US" sz="2500">
              <a:solidFill>
                <a:srgbClr val="282828"/>
              </a:solidFill>
              <a:latin typeface="Inter"/>
              <a:ea typeface="Inter"/>
              <a:cs typeface="Inter"/>
            </a:endParaRPr>
          </a:p>
          <a:p>
            <a:pPr algn="ctr"/>
            <a:endParaRPr lang="en-US" sz="3600" dirty="0">
              <a:solidFill>
                <a:srgbClr val="282828"/>
              </a:solidFill>
              <a:latin typeface="Inter"/>
              <a:ea typeface="Inter"/>
              <a:cs typeface="Inter"/>
            </a:endParaRPr>
          </a:p>
          <a:p>
            <a:pPr algn="ctr"/>
            <a:endParaRPr lang="en-US" sz="3600" b="1" dirty="0">
              <a:solidFill>
                <a:srgbClr val="007367"/>
              </a:solidFill>
              <a:latin typeface="Inter"/>
              <a:ea typeface="Inter"/>
              <a:cs typeface="Inter"/>
            </a:endParaRPr>
          </a:p>
        </p:txBody>
      </p:sp>
      <p:sp>
        <p:nvSpPr>
          <p:cNvPr id="2" name="Google Shape;10;p6">
            <a:extLst>
              <a:ext uri="{FF2B5EF4-FFF2-40B4-BE49-F238E27FC236}">
                <a16:creationId xmlns:a16="http://schemas.microsoft.com/office/drawing/2014/main" id="{7F992857-2E8D-AA34-FE06-AE32303B7454}"/>
              </a:ext>
            </a:extLst>
          </p:cNvPr>
          <p:cNvSpPr txBox="1"/>
          <p:nvPr/>
        </p:nvSpPr>
        <p:spPr>
          <a:xfrm>
            <a:off x="434411" y="6230138"/>
            <a:ext cx="4789808" cy="646290"/>
          </a:xfrm>
          <a:prstGeom prst="rect">
            <a:avLst/>
          </a:prstGeom>
          <a:noFill/>
          <a:ln>
            <a:noFill/>
          </a:ln>
        </p:spPr>
        <p:txBody>
          <a:bodyPr spcFirstLastPara="1" wrap="square" lIns="91425" tIns="45700" rIns="91425" bIns="45700" anchor="t" anchorCtr="0">
            <a:spAutoFit/>
          </a:bodyPr>
          <a:lstStyle/>
          <a:p>
            <a:pPr>
              <a:buClr>
                <a:srgbClr val="7F7F7F"/>
              </a:buClr>
              <a:buSzPts val="1800"/>
            </a:pPr>
            <a:r>
              <a:rPr lang="en-GB" sz="1800" b="0" i="0" u="none" strike="noStrike" cap="none">
                <a:solidFill>
                  <a:srgbClr val="7F7F7F"/>
                </a:solidFill>
                <a:latin typeface="Inter" panose="020B0604020202020204" charset="0"/>
                <a:ea typeface="Inter" panose="020B0604020202020204" charset="0"/>
                <a:cs typeface="Open Sans"/>
                <a:sym typeface="Open Sans"/>
              </a:rPr>
              <a:t>Dept of Computer Science &amp; Engineering</a:t>
            </a: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panose="020B0604020202020204" charset="0"/>
              <a:ea typeface="Inter" panose="020B0604020202020204" charset="0"/>
              <a:cs typeface="Open Sans"/>
              <a:sym typeface="Open Sans"/>
            </a:endParaRPr>
          </a:p>
        </p:txBody>
      </p:sp>
      <p:pic>
        <p:nvPicPr>
          <p:cNvPr id="3" name="Google Shape;11;p6">
            <a:extLst>
              <a:ext uri="{FF2B5EF4-FFF2-40B4-BE49-F238E27FC236}">
                <a16:creationId xmlns:a16="http://schemas.microsoft.com/office/drawing/2014/main" id="{19EBA751-4F15-BF1C-7B6D-AACD919FFA60}"/>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4" name="Content Placeholder 2">
            <a:extLst>
              <a:ext uri="{FF2B5EF4-FFF2-40B4-BE49-F238E27FC236}">
                <a16:creationId xmlns:a16="http://schemas.microsoft.com/office/drawing/2014/main" id="{35E31109-C17B-2520-89E1-40422F9574B3}"/>
              </a:ext>
            </a:extLst>
          </p:cNvPr>
          <p:cNvSpPr txBox="1">
            <a:spLocks/>
          </p:cNvSpPr>
          <p:nvPr/>
        </p:nvSpPr>
        <p:spPr>
          <a:xfrm>
            <a:off x="690770" y="1575904"/>
            <a:ext cx="10571922" cy="4417392"/>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8" name="Content Placeholder 2">
            <a:extLst>
              <a:ext uri="{FF2B5EF4-FFF2-40B4-BE49-F238E27FC236}">
                <a16:creationId xmlns:a16="http://schemas.microsoft.com/office/drawing/2014/main" id="{06EAE928-0847-3028-5652-B97DA760CF31}"/>
              </a:ext>
            </a:extLst>
          </p:cNvPr>
          <p:cNvSpPr txBox="1">
            <a:spLocks/>
          </p:cNvSpPr>
          <p:nvPr/>
        </p:nvSpPr>
        <p:spPr>
          <a:xfrm>
            <a:off x="566531" y="1281795"/>
            <a:ext cx="10813268" cy="426150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800">
              <a:latin typeface="Times New Roman" panose="02020603050405020304" pitchFamily="18" charset="0"/>
              <a:cs typeface="Times New Roman" panose="02020603050405020304" pitchFamily="18" charset="0"/>
            </a:endParaRPr>
          </a:p>
        </p:txBody>
      </p:sp>
      <p:pic>
        <p:nvPicPr>
          <p:cNvPr id="7" name="Picture 6" descr="A graph with blue lines and numbers&#10;&#10;Description automatically generated">
            <a:extLst>
              <a:ext uri="{FF2B5EF4-FFF2-40B4-BE49-F238E27FC236}">
                <a16:creationId xmlns:a16="http://schemas.microsoft.com/office/drawing/2014/main" id="{B5419325-E243-E1D0-CDB5-384AA70358AA}"/>
              </a:ext>
            </a:extLst>
          </p:cNvPr>
          <p:cNvPicPr>
            <a:picLocks noChangeAspect="1"/>
          </p:cNvPicPr>
          <p:nvPr/>
        </p:nvPicPr>
        <p:blipFill>
          <a:blip r:embed="rId4"/>
          <a:stretch>
            <a:fillRect/>
          </a:stretch>
        </p:blipFill>
        <p:spPr>
          <a:xfrm>
            <a:off x="217365" y="1509591"/>
            <a:ext cx="4879732" cy="4278434"/>
          </a:xfrm>
          <a:prstGeom prst="rect">
            <a:avLst/>
          </a:prstGeom>
        </p:spPr>
      </p:pic>
      <p:pic>
        <p:nvPicPr>
          <p:cNvPr id="9" name="Picture 8" descr="A graph with blue squares and numbers&#10;&#10;Description automatically generated">
            <a:extLst>
              <a:ext uri="{FF2B5EF4-FFF2-40B4-BE49-F238E27FC236}">
                <a16:creationId xmlns:a16="http://schemas.microsoft.com/office/drawing/2014/main" id="{3CA7DE79-8C1A-2825-1341-ECD25B90D342}"/>
              </a:ext>
            </a:extLst>
          </p:cNvPr>
          <p:cNvPicPr>
            <a:picLocks noChangeAspect="1"/>
          </p:cNvPicPr>
          <p:nvPr/>
        </p:nvPicPr>
        <p:blipFill>
          <a:blip r:embed="rId5"/>
          <a:stretch>
            <a:fillRect/>
          </a:stretch>
        </p:blipFill>
        <p:spPr>
          <a:xfrm>
            <a:off x="5529995" y="1455004"/>
            <a:ext cx="6104549" cy="4319222"/>
          </a:xfrm>
          <a:prstGeom prst="rect">
            <a:avLst/>
          </a:prstGeom>
        </p:spPr>
      </p:pic>
    </p:spTree>
    <p:extLst>
      <p:ext uri="{BB962C8B-B14F-4D97-AF65-F5344CB8AC3E}">
        <p14:creationId xmlns:p14="http://schemas.microsoft.com/office/powerpoint/2010/main" val="3426725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p:nvPr/>
        </p:nvSpPr>
        <p:spPr>
          <a:xfrm>
            <a:off x="3129273" y="354855"/>
            <a:ext cx="47898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600" b="1" dirty="0" err="1">
                <a:solidFill>
                  <a:srgbClr val="007367"/>
                </a:solidFill>
                <a:latin typeface="Inter"/>
                <a:ea typeface="Inter"/>
                <a:cs typeface="Inter"/>
              </a:rPr>
              <a:t>DenseNet</a:t>
            </a:r>
          </a:p>
        </p:txBody>
      </p:sp>
      <p:sp>
        <p:nvSpPr>
          <p:cNvPr id="2" name="Google Shape;10;p6">
            <a:extLst>
              <a:ext uri="{FF2B5EF4-FFF2-40B4-BE49-F238E27FC236}">
                <a16:creationId xmlns:a16="http://schemas.microsoft.com/office/drawing/2014/main" id="{7F992857-2E8D-AA34-FE06-AE32303B7454}"/>
              </a:ext>
            </a:extLst>
          </p:cNvPr>
          <p:cNvSpPr txBox="1"/>
          <p:nvPr/>
        </p:nvSpPr>
        <p:spPr>
          <a:xfrm>
            <a:off x="434411" y="6230138"/>
            <a:ext cx="4789808" cy="646290"/>
          </a:xfrm>
          <a:prstGeom prst="rect">
            <a:avLst/>
          </a:prstGeom>
          <a:noFill/>
          <a:ln>
            <a:noFill/>
          </a:ln>
        </p:spPr>
        <p:txBody>
          <a:bodyPr spcFirstLastPara="1" wrap="square" lIns="91425" tIns="45700" rIns="91425" bIns="45700" anchor="t" anchorCtr="0">
            <a:spAutoFit/>
          </a:bodyPr>
          <a:lstStyle/>
          <a:p>
            <a:pPr>
              <a:buClr>
                <a:srgbClr val="7F7F7F"/>
              </a:buClr>
              <a:buSzPts val="1800"/>
            </a:pPr>
            <a:r>
              <a:rPr lang="en-GB" sz="1800" b="0" i="0" u="none" strike="noStrike" cap="none">
                <a:solidFill>
                  <a:srgbClr val="7F7F7F"/>
                </a:solidFill>
                <a:latin typeface="Inter" panose="020B0604020202020204" charset="0"/>
                <a:ea typeface="Inter" panose="020B0604020202020204" charset="0"/>
                <a:cs typeface="Open Sans"/>
                <a:sym typeface="Open Sans"/>
              </a:rPr>
              <a:t>Dept of Computer Science &amp; Engineering</a:t>
            </a: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panose="020B0604020202020204" charset="0"/>
              <a:ea typeface="Inter" panose="020B0604020202020204" charset="0"/>
              <a:cs typeface="Open Sans"/>
              <a:sym typeface="Open Sans"/>
            </a:endParaRPr>
          </a:p>
        </p:txBody>
      </p:sp>
      <p:pic>
        <p:nvPicPr>
          <p:cNvPr id="3" name="Google Shape;11;p6">
            <a:extLst>
              <a:ext uri="{FF2B5EF4-FFF2-40B4-BE49-F238E27FC236}">
                <a16:creationId xmlns:a16="http://schemas.microsoft.com/office/drawing/2014/main" id="{19EBA751-4F15-BF1C-7B6D-AACD919FFA60}"/>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4" name="Content Placeholder 2">
            <a:extLst>
              <a:ext uri="{FF2B5EF4-FFF2-40B4-BE49-F238E27FC236}">
                <a16:creationId xmlns:a16="http://schemas.microsoft.com/office/drawing/2014/main" id="{35E31109-C17B-2520-89E1-40422F9574B3}"/>
              </a:ext>
            </a:extLst>
          </p:cNvPr>
          <p:cNvSpPr txBox="1">
            <a:spLocks/>
          </p:cNvSpPr>
          <p:nvPr/>
        </p:nvSpPr>
        <p:spPr>
          <a:xfrm>
            <a:off x="690770" y="1575904"/>
            <a:ext cx="10571922" cy="4417392"/>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5" name="Content Placeholder 2">
            <a:extLst>
              <a:ext uri="{FF2B5EF4-FFF2-40B4-BE49-F238E27FC236}">
                <a16:creationId xmlns:a16="http://schemas.microsoft.com/office/drawing/2014/main" id="{7B049B52-3587-FDA9-2C6D-4F289D5D3E78}"/>
              </a:ext>
            </a:extLst>
          </p:cNvPr>
          <p:cNvSpPr txBox="1">
            <a:spLocks/>
          </p:cNvSpPr>
          <p:nvPr/>
        </p:nvSpPr>
        <p:spPr>
          <a:xfrm>
            <a:off x="812202" y="1537902"/>
            <a:ext cx="10209134" cy="484812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6" name="Content Placeholder 2">
            <a:extLst>
              <a:ext uri="{FF2B5EF4-FFF2-40B4-BE49-F238E27FC236}">
                <a16:creationId xmlns:a16="http://schemas.microsoft.com/office/drawing/2014/main" id="{DFFCB2D3-D274-CE2D-E52A-8C55FD4BD689}"/>
              </a:ext>
            </a:extLst>
          </p:cNvPr>
          <p:cNvSpPr txBox="1">
            <a:spLocks/>
          </p:cNvSpPr>
          <p:nvPr/>
        </p:nvSpPr>
        <p:spPr>
          <a:xfrm>
            <a:off x="1639966" y="1168400"/>
            <a:ext cx="10209134" cy="484812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8" name="Content Placeholder 2">
            <a:extLst>
              <a:ext uri="{FF2B5EF4-FFF2-40B4-BE49-F238E27FC236}">
                <a16:creationId xmlns:a16="http://schemas.microsoft.com/office/drawing/2014/main" id="{06EAE928-0847-3028-5652-B97DA760CF31}"/>
              </a:ext>
            </a:extLst>
          </p:cNvPr>
          <p:cNvSpPr txBox="1">
            <a:spLocks/>
          </p:cNvSpPr>
          <p:nvPr/>
        </p:nvSpPr>
        <p:spPr>
          <a:xfrm>
            <a:off x="566531" y="1281795"/>
            <a:ext cx="10813268" cy="426150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8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C8AF83E-44A4-7FF3-4185-1B118F23DF6A}"/>
              </a:ext>
            </a:extLst>
          </p:cNvPr>
          <p:cNvSpPr txBox="1"/>
          <p:nvPr/>
        </p:nvSpPr>
        <p:spPr>
          <a:xfrm>
            <a:off x="1109785" y="1285631"/>
            <a:ext cx="8350738"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Char char="•"/>
            </a:pPr>
            <a:r>
              <a:rPr lang="en-US" sz="2000" b="1" dirty="0">
                <a:latin typeface="Inter"/>
              </a:rPr>
              <a:t>Layers</a:t>
            </a:r>
            <a:r>
              <a:rPr lang="en-US" sz="2000" dirty="0">
                <a:latin typeface="Inter"/>
              </a:rPr>
              <a:t>: 121 layers with dense blocks.</a:t>
            </a:r>
            <a:endParaRPr lang="en-US"/>
          </a:p>
          <a:p>
            <a:pPr marL="342900" indent="-342900">
              <a:buChar char="•"/>
            </a:pPr>
            <a:r>
              <a:rPr lang="en-US" sz="2000" b="1" dirty="0">
                <a:latin typeface="Inter"/>
              </a:rPr>
              <a:t>Design</a:t>
            </a:r>
            <a:r>
              <a:rPr lang="en-US" sz="2000" dirty="0">
                <a:latin typeface="Inter"/>
              </a:rPr>
              <a:t>: Dense connections for feature retention and reuse.</a:t>
            </a:r>
            <a:endParaRPr lang="en-US"/>
          </a:p>
          <a:p>
            <a:pPr marL="342900" indent="-342900">
              <a:buChar char="•"/>
            </a:pPr>
            <a:r>
              <a:rPr lang="en-US" sz="2000" b="1" dirty="0">
                <a:latin typeface="Inter"/>
              </a:rPr>
              <a:t>Strengths</a:t>
            </a:r>
            <a:endParaRPr lang="en-US"/>
          </a:p>
          <a:p>
            <a:pPr marL="342900" indent="-342900">
              <a:buChar char="•"/>
            </a:pPr>
            <a:r>
              <a:rPr lang="en-US" sz="2000" b="1" dirty="0">
                <a:latin typeface="Inter"/>
              </a:rPr>
              <a:t>Improved Gradient Flow</a:t>
            </a:r>
            <a:r>
              <a:rPr lang="en-US" sz="2000" dirty="0">
                <a:latin typeface="Inter"/>
              </a:rPr>
              <a:t>: Mitigates vanishing gradient problem.</a:t>
            </a:r>
            <a:endParaRPr lang="en-US"/>
          </a:p>
          <a:p>
            <a:pPr marL="342900" indent="-342900">
              <a:buChar char="•"/>
            </a:pPr>
            <a:r>
              <a:rPr lang="en-US" sz="2000" b="1" dirty="0">
                <a:latin typeface="Inter"/>
              </a:rPr>
              <a:t>Efficient Feature Reuse</a:t>
            </a:r>
            <a:r>
              <a:rPr lang="en-US" sz="2000" dirty="0">
                <a:latin typeface="Inter"/>
              </a:rPr>
              <a:t>: Reduces redundant parameters.</a:t>
            </a:r>
            <a:endParaRPr lang="en-US"/>
          </a:p>
          <a:p>
            <a:pPr marL="342900" indent="-342900">
              <a:buChar char="•"/>
            </a:pPr>
            <a:r>
              <a:rPr lang="en-US" sz="2000" b="1" dirty="0">
                <a:latin typeface="Inter"/>
              </a:rPr>
              <a:t>Enhanced Performance</a:t>
            </a:r>
            <a:r>
              <a:rPr lang="en-US" sz="2000" dirty="0">
                <a:latin typeface="Inter"/>
              </a:rPr>
              <a:t>: Strong performance with fewer parameters.</a:t>
            </a:r>
            <a:endParaRPr lang="en-US"/>
          </a:p>
          <a:p>
            <a:pPr marL="342900" indent="-342900">
              <a:buChar char="•"/>
            </a:pPr>
            <a:r>
              <a:rPr lang="en-US" sz="2000" b="1" dirty="0">
                <a:latin typeface="Inter"/>
              </a:rPr>
              <a:t>Challenges</a:t>
            </a:r>
            <a:endParaRPr lang="en-US"/>
          </a:p>
          <a:p>
            <a:pPr marL="342900" indent="-342900">
              <a:buChar char="•"/>
            </a:pPr>
            <a:r>
              <a:rPr lang="en-US" sz="2000" b="1" dirty="0">
                <a:latin typeface="Inter"/>
              </a:rPr>
              <a:t>Complexity</a:t>
            </a:r>
            <a:r>
              <a:rPr lang="en-US" sz="2000" dirty="0">
                <a:latin typeface="Inter"/>
              </a:rPr>
              <a:t>: Increases model complexity and requires careful tuning.</a:t>
            </a:r>
            <a:endParaRPr lang="en-US"/>
          </a:p>
        </p:txBody>
      </p:sp>
      <p:pic>
        <p:nvPicPr>
          <p:cNvPr id="9" name="Picture 8" descr="A diagram of a block diagram&#10;&#10;Description automatically generated">
            <a:extLst>
              <a:ext uri="{FF2B5EF4-FFF2-40B4-BE49-F238E27FC236}">
                <a16:creationId xmlns:a16="http://schemas.microsoft.com/office/drawing/2014/main" id="{7601D8B3-5902-D277-361F-0CF65D777135}"/>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094153" y="4457798"/>
            <a:ext cx="9466385" cy="1312789"/>
          </a:xfrm>
          <a:prstGeom prst="rect">
            <a:avLst/>
          </a:prstGeom>
        </p:spPr>
      </p:pic>
    </p:spTree>
    <p:extLst>
      <p:ext uri="{BB962C8B-B14F-4D97-AF65-F5344CB8AC3E}">
        <p14:creationId xmlns:p14="http://schemas.microsoft.com/office/powerpoint/2010/main" val="4121605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p:nvPr/>
        </p:nvSpPr>
        <p:spPr>
          <a:xfrm>
            <a:off x="3129273" y="354855"/>
            <a:ext cx="47898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600" b="1" dirty="0" err="1">
                <a:solidFill>
                  <a:srgbClr val="007367"/>
                </a:solidFill>
                <a:latin typeface="Inter"/>
                <a:ea typeface="Inter"/>
                <a:cs typeface="Inter"/>
              </a:rPr>
              <a:t>DenseNet</a:t>
            </a:r>
          </a:p>
        </p:txBody>
      </p:sp>
      <p:sp>
        <p:nvSpPr>
          <p:cNvPr id="2" name="Google Shape;10;p6">
            <a:extLst>
              <a:ext uri="{FF2B5EF4-FFF2-40B4-BE49-F238E27FC236}">
                <a16:creationId xmlns:a16="http://schemas.microsoft.com/office/drawing/2014/main" id="{7F992857-2E8D-AA34-FE06-AE32303B7454}"/>
              </a:ext>
            </a:extLst>
          </p:cNvPr>
          <p:cNvSpPr txBox="1"/>
          <p:nvPr/>
        </p:nvSpPr>
        <p:spPr>
          <a:xfrm>
            <a:off x="434411" y="6230138"/>
            <a:ext cx="4789808" cy="646290"/>
          </a:xfrm>
          <a:prstGeom prst="rect">
            <a:avLst/>
          </a:prstGeom>
          <a:noFill/>
          <a:ln>
            <a:noFill/>
          </a:ln>
        </p:spPr>
        <p:txBody>
          <a:bodyPr spcFirstLastPara="1" wrap="square" lIns="91425" tIns="45700" rIns="91425" bIns="45700" anchor="t" anchorCtr="0">
            <a:spAutoFit/>
          </a:bodyPr>
          <a:lstStyle/>
          <a:p>
            <a:pPr>
              <a:buClr>
                <a:srgbClr val="7F7F7F"/>
              </a:buClr>
              <a:buSzPts val="1800"/>
            </a:pPr>
            <a:r>
              <a:rPr lang="en-GB" sz="1800" b="0" i="0" u="none" strike="noStrike" cap="none">
                <a:solidFill>
                  <a:srgbClr val="7F7F7F"/>
                </a:solidFill>
                <a:latin typeface="Inter" panose="020B0604020202020204" charset="0"/>
                <a:ea typeface="Inter" panose="020B0604020202020204" charset="0"/>
                <a:cs typeface="Open Sans"/>
                <a:sym typeface="Open Sans"/>
              </a:rPr>
              <a:t>Dept of Computer Science &amp; Engineering</a:t>
            </a: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panose="020B0604020202020204" charset="0"/>
              <a:ea typeface="Inter" panose="020B0604020202020204" charset="0"/>
              <a:cs typeface="Open Sans"/>
              <a:sym typeface="Open Sans"/>
            </a:endParaRPr>
          </a:p>
        </p:txBody>
      </p:sp>
      <p:pic>
        <p:nvPicPr>
          <p:cNvPr id="3" name="Google Shape;11;p6">
            <a:extLst>
              <a:ext uri="{FF2B5EF4-FFF2-40B4-BE49-F238E27FC236}">
                <a16:creationId xmlns:a16="http://schemas.microsoft.com/office/drawing/2014/main" id="{19EBA751-4F15-BF1C-7B6D-AACD919FFA60}"/>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4" name="Content Placeholder 2">
            <a:extLst>
              <a:ext uri="{FF2B5EF4-FFF2-40B4-BE49-F238E27FC236}">
                <a16:creationId xmlns:a16="http://schemas.microsoft.com/office/drawing/2014/main" id="{35E31109-C17B-2520-89E1-40422F9574B3}"/>
              </a:ext>
            </a:extLst>
          </p:cNvPr>
          <p:cNvSpPr txBox="1">
            <a:spLocks/>
          </p:cNvSpPr>
          <p:nvPr/>
        </p:nvSpPr>
        <p:spPr>
          <a:xfrm>
            <a:off x="690770" y="1575904"/>
            <a:ext cx="10571922" cy="4417392"/>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5" name="Content Placeholder 2">
            <a:extLst>
              <a:ext uri="{FF2B5EF4-FFF2-40B4-BE49-F238E27FC236}">
                <a16:creationId xmlns:a16="http://schemas.microsoft.com/office/drawing/2014/main" id="{7B049B52-3587-FDA9-2C6D-4F289D5D3E78}"/>
              </a:ext>
            </a:extLst>
          </p:cNvPr>
          <p:cNvSpPr txBox="1">
            <a:spLocks/>
          </p:cNvSpPr>
          <p:nvPr/>
        </p:nvSpPr>
        <p:spPr>
          <a:xfrm>
            <a:off x="812202" y="1537902"/>
            <a:ext cx="10209134" cy="484812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8" name="Content Placeholder 2">
            <a:extLst>
              <a:ext uri="{FF2B5EF4-FFF2-40B4-BE49-F238E27FC236}">
                <a16:creationId xmlns:a16="http://schemas.microsoft.com/office/drawing/2014/main" id="{06EAE928-0847-3028-5652-B97DA760CF31}"/>
              </a:ext>
            </a:extLst>
          </p:cNvPr>
          <p:cNvSpPr txBox="1">
            <a:spLocks/>
          </p:cNvSpPr>
          <p:nvPr/>
        </p:nvSpPr>
        <p:spPr>
          <a:xfrm>
            <a:off x="566531" y="1281795"/>
            <a:ext cx="10813268" cy="426150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800">
              <a:latin typeface="Times New Roman" panose="02020603050405020304" pitchFamily="18" charset="0"/>
              <a:cs typeface="Times New Roman" panose="02020603050405020304" pitchFamily="18" charset="0"/>
            </a:endParaRPr>
          </a:p>
        </p:txBody>
      </p:sp>
      <p:pic>
        <p:nvPicPr>
          <p:cNvPr id="7" name="Picture 6" descr="A blue background with white text&#10;&#10;Description automatically generated">
            <a:extLst>
              <a:ext uri="{FF2B5EF4-FFF2-40B4-BE49-F238E27FC236}">
                <a16:creationId xmlns:a16="http://schemas.microsoft.com/office/drawing/2014/main" id="{EA46E8DB-F3FB-4657-FD50-8CDCB9793A44}"/>
              </a:ext>
            </a:extLst>
          </p:cNvPr>
          <p:cNvPicPr>
            <a:picLocks noChangeAspect="1"/>
          </p:cNvPicPr>
          <p:nvPr/>
        </p:nvPicPr>
        <p:blipFill>
          <a:blip r:embed="rId4"/>
          <a:stretch>
            <a:fillRect/>
          </a:stretch>
        </p:blipFill>
        <p:spPr>
          <a:xfrm>
            <a:off x="566615" y="1168353"/>
            <a:ext cx="10814539" cy="4423600"/>
          </a:xfrm>
          <a:prstGeom prst="rect">
            <a:avLst/>
          </a:prstGeom>
        </p:spPr>
      </p:pic>
    </p:spTree>
    <p:extLst>
      <p:ext uri="{BB962C8B-B14F-4D97-AF65-F5344CB8AC3E}">
        <p14:creationId xmlns:p14="http://schemas.microsoft.com/office/powerpoint/2010/main" val="1328127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p:nvPr/>
        </p:nvSpPr>
        <p:spPr>
          <a:xfrm>
            <a:off x="3275811" y="3163"/>
            <a:ext cx="4789800" cy="1415732"/>
          </a:xfrm>
          <a:prstGeom prst="rect">
            <a:avLst/>
          </a:prstGeom>
          <a:noFill/>
          <a:ln>
            <a:noFill/>
          </a:ln>
        </p:spPr>
        <p:txBody>
          <a:bodyPr spcFirstLastPara="1" wrap="square" lIns="91425" tIns="45700" rIns="91425" bIns="45700" anchor="t" anchorCtr="0">
            <a:spAutoFit/>
          </a:bodyPr>
          <a:lstStyle/>
          <a:p>
            <a:pPr algn="ctr"/>
            <a:r>
              <a:rPr lang="en-US" sz="2500" b="1" dirty="0">
                <a:solidFill>
                  <a:srgbClr val="007367"/>
                </a:solidFill>
                <a:latin typeface="Inter"/>
                <a:ea typeface="Inter"/>
                <a:cs typeface="Inter"/>
                <a:sym typeface="Inter"/>
              </a:rPr>
              <a:t>Training and Validation Loss And Confusion Matrix</a:t>
            </a:r>
            <a:endParaRPr lang="en-US" sz="2500" dirty="0">
              <a:latin typeface="Inter"/>
              <a:ea typeface="Inter"/>
              <a:cs typeface="Inter"/>
              <a:sym typeface="Inter"/>
            </a:endParaRPr>
          </a:p>
          <a:p>
            <a:pPr marL="0" marR="0" lvl="0" indent="0" algn="ctr">
              <a:lnSpc>
                <a:spcPct val="100000"/>
              </a:lnSpc>
              <a:spcBef>
                <a:spcPts val="0"/>
              </a:spcBef>
              <a:spcAft>
                <a:spcPts val="0"/>
              </a:spcAft>
              <a:buNone/>
            </a:pPr>
            <a:endParaRPr lang="en-US" sz="3600" b="1" dirty="0">
              <a:solidFill>
                <a:srgbClr val="007367"/>
              </a:solidFill>
              <a:latin typeface="Inter"/>
              <a:ea typeface="Inter"/>
              <a:cs typeface="Inter"/>
            </a:endParaRPr>
          </a:p>
        </p:txBody>
      </p:sp>
      <p:sp>
        <p:nvSpPr>
          <p:cNvPr id="2" name="Google Shape;10;p6">
            <a:extLst>
              <a:ext uri="{FF2B5EF4-FFF2-40B4-BE49-F238E27FC236}">
                <a16:creationId xmlns:a16="http://schemas.microsoft.com/office/drawing/2014/main" id="{7F992857-2E8D-AA34-FE06-AE32303B7454}"/>
              </a:ext>
            </a:extLst>
          </p:cNvPr>
          <p:cNvSpPr txBox="1"/>
          <p:nvPr/>
        </p:nvSpPr>
        <p:spPr>
          <a:xfrm>
            <a:off x="434411" y="6230138"/>
            <a:ext cx="4789808" cy="646290"/>
          </a:xfrm>
          <a:prstGeom prst="rect">
            <a:avLst/>
          </a:prstGeom>
          <a:noFill/>
          <a:ln>
            <a:noFill/>
          </a:ln>
        </p:spPr>
        <p:txBody>
          <a:bodyPr spcFirstLastPara="1" wrap="square" lIns="91425" tIns="45700" rIns="91425" bIns="45700" anchor="t" anchorCtr="0">
            <a:spAutoFit/>
          </a:bodyPr>
          <a:lstStyle/>
          <a:p>
            <a:pPr>
              <a:buClr>
                <a:srgbClr val="7F7F7F"/>
              </a:buClr>
              <a:buSzPts val="1800"/>
            </a:pPr>
            <a:r>
              <a:rPr lang="en-GB" sz="1800" b="0" i="0" u="none" strike="noStrike" cap="none">
                <a:solidFill>
                  <a:srgbClr val="7F7F7F"/>
                </a:solidFill>
                <a:latin typeface="Inter" panose="020B0604020202020204" charset="0"/>
                <a:ea typeface="Inter" panose="020B0604020202020204" charset="0"/>
                <a:cs typeface="Open Sans"/>
                <a:sym typeface="Open Sans"/>
              </a:rPr>
              <a:t>Dept of Computer Science &amp; Engineering</a:t>
            </a: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panose="020B0604020202020204" charset="0"/>
              <a:ea typeface="Inter" panose="020B0604020202020204" charset="0"/>
              <a:cs typeface="Open Sans"/>
              <a:sym typeface="Open Sans"/>
            </a:endParaRPr>
          </a:p>
        </p:txBody>
      </p:sp>
      <p:pic>
        <p:nvPicPr>
          <p:cNvPr id="3" name="Google Shape;11;p6">
            <a:extLst>
              <a:ext uri="{FF2B5EF4-FFF2-40B4-BE49-F238E27FC236}">
                <a16:creationId xmlns:a16="http://schemas.microsoft.com/office/drawing/2014/main" id="{19EBA751-4F15-BF1C-7B6D-AACD919FFA60}"/>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4" name="Content Placeholder 2">
            <a:extLst>
              <a:ext uri="{FF2B5EF4-FFF2-40B4-BE49-F238E27FC236}">
                <a16:creationId xmlns:a16="http://schemas.microsoft.com/office/drawing/2014/main" id="{35E31109-C17B-2520-89E1-40422F9574B3}"/>
              </a:ext>
            </a:extLst>
          </p:cNvPr>
          <p:cNvSpPr txBox="1">
            <a:spLocks/>
          </p:cNvSpPr>
          <p:nvPr/>
        </p:nvSpPr>
        <p:spPr>
          <a:xfrm>
            <a:off x="690770" y="1575904"/>
            <a:ext cx="10571922" cy="4417392"/>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5" name="Content Placeholder 2">
            <a:extLst>
              <a:ext uri="{FF2B5EF4-FFF2-40B4-BE49-F238E27FC236}">
                <a16:creationId xmlns:a16="http://schemas.microsoft.com/office/drawing/2014/main" id="{7B049B52-3587-FDA9-2C6D-4F289D5D3E78}"/>
              </a:ext>
            </a:extLst>
          </p:cNvPr>
          <p:cNvSpPr txBox="1">
            <a:spLocks/>
          </p:cNvSpPr>
          <p:nvPr/>
        </p:nvSpPr>
        <p:spPr>
          <a:xfrm>
            <a:off x="812202" y="1537902"/>
            <a:ext cx="10209134" cy="484812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pic>
        <p:nvPicPr>
          <p:cNvPr id="7" name="Picture 6" descr="A graph with blue lines and orange lines&#10;&#10;Description automatically generated">
            <a:extLst>
              <a:ext uri="{FF2B5EF4-FFF2-40B4-BE49-F238E27FC236}">
                <a16:creationId xmlns:a16="http://schemas.microsoft.com/office/drawing/2014/main" id="{17A9EEA7-AB1D-43C9-2297-D65F17306B18}"/>
              </a:ext>
            </a:extLst>
          </p:cNvPr>
          <p:cNvPicPr>
            <a:picLocks noChangeAspect="1"/>
          </p:cNvPicPr>
          <p:nvPr/>
        </p:nvPicPr>
        <p:blipFill>
          <a:blip r:embed="rId4"/>
          <a:stretch>
            <a:fillRect/>
          </a:stretch>
        </p:blipFill>
        <p:spPr>
          <a:xfrm>
            <a:off x="434366" y="1415926"/>
            <a:ext cx="4611811" cy="4407146"/>
          </a:xfrm>
          <a:prstGeom prst="rect">
            <a:avLst/>
          </a:prstGeom>
        </p:spPr>
      </p:pic>
      <p:pic>
        <p:nvPicPr>
          <p:cNvPr id="9" name="Picture 8" descr="A graph of confusion matrix&#10;&#10;Description automatically generated">
            <a:extLst>
              <a:ext uri="{FF2B5EF4-FFF2-40B4-BE49-F238E27FC236}">
                <a16:creationId xmlns:a16="http://schemas.microsoft.com/office/drawing/2014/main" id="{5F03B851-9874-A9B0-75E3-DEF27E8E5DA3}"/>
              </a:ext>
            </a:extLst>
          </p:cNvPr>
          <p:cNvPicPr>
            <a:picLocks noChangeAspect="1"/>
          </p:cNvPicPr>
          <p:nvPr/>
        </p:nvPicPr>
        <p:blipFill>
          <a:blip r:embed="rId5"/>
          <a:stretch>
            <a:fillRect/>
          </a:stretch>
        </p:blipFill>
        <p:spPr>
          <a:xfrm>
            <a:off x="5924795" y="1416538"/>
            <a:ext cx="6096488" cy="4396155"/>
          </a:xfrm>
          <a:prstGeom prst="rect">
            <a:avLst/>
          </a:prstGeom>
        </p:spPr>
      </p:pic>
    </p:spTree>
    <p:extLst>
      <p:ext uri="{BB962C8B-B14F-4D97-AF65-F5344CB8AC3E}">
        <p14:creationId xmlns:p14="http://schemas.microsoft.com/office/powerpoint/2010/main" val="1091954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p:nvPr/>
        </p:nvSpPr>
        <p:spPr>
          <a:xfrm>
            <a:off x="3129273" y="354855"/>
            <a:ext cx="4789800" cy="646290"/>
          </a:xfrm>
          <a:prstGeom prst="rect">
            <a:avLst/>
          </a:prstGeom>
          <a:noFill/>
          <a:ln>
            <a:noFill/>
          </a:ln>
        </p:spPr>
        <p:txBody>
          <a:bodyPr spcFirstLastPara="1" wrap="square" lIns="91425" tIns="45700" rIns="91425" bIns="45700" anchor="t" anchorCtr="0">
            <a:spAutoFit/>
          </a:bodyPr>
          <a:lstStyle/>
          <a:p>
            <a:pPr algn="ctr"/>
            <a:r>
              <a:rPr lang="en-US" sz="3600" b="1" dirty="0" err="1">
                <a:solidFill>
                  <a:srgbClr val="007367"/>
                </a:solidFill>
                <a:latin typeface="Inter"/>
                <a:ea typeface="Inter"/>
                <a:cs typeface="Inter"/>
              </a:rPr>
              <a:t>SqueezeNet</a:t>
            </a:r>
          </a:p>
        </p:txBody>
      </p:sp>
      <p:sp>
        <p:nvSpPr>
          <p:cNvPr id="2" name="Google Shape;10;p6">
            <a:extLst>
              <a:ext uri="{FF2B5EF4-FFF2-40B4-BE49-F238E27FC236}">
                <a16:creationId xmlns:a16="http://schemas.microsoft.com/office/drawing/2014/main" id="{7F992857-2E8D-AA34-FE06-AE32303B7454}"/>
              </a:ext>
            </a:extLst>
          </p:cNvPr>
          <p:cNvSpPr txBox="1"/>
          <p:nvPr/>
        </p:nvSpPr>
        <p:spPr>
          <a:xfrm>
            <a:off x="434411" y="6230138"/>
            <a:ext cx="4789808" cy="646290"/>
          </a:xfrm>
          <a:prstGeom prst="rect">
            <a:avLst/>
          </a:prstGeom>
          <a:noFill/>
          <a:ln>
            <a:noFill/>
          </a:ln>
        </p:spPr>
        <p:txBody>
          <a:bodyPr spcFirstLastPara="1" wrap="square" lIns="91425" tIns="45700" rIns="91425" bIns="45700" anchor="t" anchorCtr="0">
            <a:spAutoFit/>
          </a:bodyPr>
          <a:lstStyle/>
          <a:p>
            <a:pPr>
              <a:buClr>
                <a:srgbClr val="7F7F7F"/>
              </a:buClr>
              <a:buSzPts val="1800"/>
            </a:pPr>
            <a:r>
              <a:rPr lang="en-GB" sz="1800" b="0" i="0" u="none" strike="noStrike" cap="none">
                <a:solidFill>
                  <a:srgbClr val="7F7F7F"/>
                </a:solidFill>
                <a:latin typeface="Inter" panose="020B0604020202020204" charset="0"/>
                <a:ea typeface="Inter" panose="020B0604020202020204" charset="0"/>
                <a:cs typeface="Open Sans"/>
                <a:sym typeface="Open Sans"/>
              </a:rPr>
              <a:t>Dept of Computer Science &amp; Engineering</a:t>
            </a: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panose="020B0604020202020204" charset="0"/>
              <a:ea typeface="Inter" panose="020B0604020202020204" charset="0"/>
              <a:cs typeface="Open Sans"/>
              <a:sym typeface="Open Sans"/>
            </a:endParaRPr>
          </a:p>
        </p:txBody>
      </p:sp>
      <p:pic>
        <p:nvPicPr>
          <p:cNvPr id="3" name="Google Shape;11;p6">
            <a:extLst>
              <a:ext uri="{FF2B5EF4-FFF2-40B4-BE49-F238E27FC236}">
                <a16:creationId xmlns:a16="http://schemas.microsoft.com/office/drawing/2014/main" id="{19EBA751-4F15-BF1C-7B6D-AACD919FFA60}"/>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4" name="Content Placeholder 2">
            <a:extLst>
              <a:ext uri="{FF2B5EF4-FFF2-40B4-BE49-F238E27FC236}">
                <a16:creationId xmlns:a16="http://schemas.microsoft.com/office/drawing/2014/main" id="{35E31109-C17B-2520-89E1-40422F9574B3}"/>
              </a:ext>
            </a:extLst>
          </p:cNvPr>
          <p:cNvSpPr txBox="1">
            <a:spLocks/>
          </p:cNvSpPr>
          <p:nvPr/>
        </p:nvSpPr>
        <p:spPr>
          <a:xfrm>
            <a:off x="690770" y="1575904"/>
            <a:ext cx="10571922" cy="4417392"/>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5" name="Content Placeholder 2">
            <a:extLst>
              <a:ext uri="{FF2B5EF4-FFF2-40B4-BE49-F238E27FC236}">
                <a16:creationId xmlns:a16="http://schemas.microsoft.com/office/drawing/2014/main" id="{7B049B52-3587-FDA9-2C6D-4F289D5D3E78}"/>
              </a:ext>
            </a:extLst>
          </p:cNvPr>
          <p:cNvSpPr txBox="1">
            <a:spLocks/>
          </p:cNvSpPr>
          <p:nvPr/>
        </p:nvSpPr>
        <p:spPr>
          <a:xfrm>
            <a:off x="812202" y="1537902"/>
            <a:ext cx="10209134" cy="484812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6" name="Content Placeholder 2">
            <a:extLst>
              <a:ext uri="{FF2B5EF4-FFF2-40B4-BE49-F238E27FC236}">
                <a16:creationId xmlns:a16="http://schemas.microsoft.com/office/drawing/2014/main" id="{DFFCB2D3-D274-CE2D-E52A-8C55FD4BD689}"/>
              </a:ext>
            </a:extLst>
          </p:cNvPr>
          <p:cNvSpPr txBox="1">
            <a:spLocks/>
          </p:cNvSpPr>
          <p:nvPr/>
        </p:nvSpPr>
        <p:spPr>
          <a:xfrm>
            <a:off x="1639966" y="1168400"/>
            <a:ext cx="10209134" cy="484812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8" name="Content Placeholder 2">
            <a:extLst>
              <a:ext uri="{FF2B5EF4-FFF2-40B4-BE49-F238E27FC236}">
                <a16:creationId xmlns:a16="http://schemas.microsoft.com/office/drawing/2014/main" id="{06EAE928-0847-3028-5652-B97DA760CF31}"/>
              </a:ext>
            </a:extLst>
          </p:cNvPr>
          <p:cNvSpPr txBox="1">
            <a:spLocks/>
          </p:cNvSpPr>
          <p:nvPr/>
        </p:nvSpPr>
        <p:spPr>
          <a:xfrm>
            <a:off x="566531" y="1281795"/>
            <a:ext cx="10813268" cy="426150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8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772FE34-874A-DFEE-E09F-59E534065380}"/>
              </a:ext>
            </a:extLst>
          </p:cNvPr>
          <p:cNvSpPr txBox="1"/>
          <p:nvPr/>
        </p:nvSpPr>
        <p:spPr>
          <a:xfrm>
            <a:off x="435708" y="1168400"/>
            <a:ext cx="7676662"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b="1">
                <a:latin typeface="Inter"/>
              </a:rPr>
              <a:t>Layers</a:t>
            </a:r>
            <a:r>
              <a:rPr lang="en-US" sz="1800">
                <a:latin typeface="Inter"/>
              </a:rPr>
              <a:t>: Uses "fire modules" with a "squeeze" layer (1x1 convolutions) and an "expand" layer (1x1 and 3x3 convolutions).</a:t>
            </a:r>
          </a:p>
          <a:p>
            <a:pPr marL="285750" indent="-285750">
              <a:buChar char="•"/>
            </a:pPr>
            <a:r>
              <a:rPr lang="en-US" sz="1800" b="1">
                <a:latin typeface="Inter"/>
              </a:rPr>
              <a:t>Design</a:t>
            </a:r>
            <a:r>
              <a:rPr lang="en-US" sz="1800">
                <a:latin typeface="Inter"/>
              </a:rPr>
              <a:t>: Reduces the number of parameters while maintaining performance.</a:t>
            </a:r>
          </a:p>
          <a:p>
            <a:pPr marL="285750" indent="-285750">
              <a:buChar char="•"/>
            </a:pPr>
            <a:r>
              <a:rPr lang="en-US" sz="1800" b="1">
                <a:latin typeface="Inter"/>
              </a:rPr>
              <a:t>Strengths</a:t>
            </a:r>
          </a:p>
          <a:p>
            <a:pPr marL="285750" indent="-285750">
              <a:buChar char="•"/>
            </a:pPr>
            <a:r>
              <a:rPr lang="en-US" sz="1800" b="1">
                <a:latin typeface="Inter"/>
              </a:rPr>
              <a:t>Parameter Efficiency</a:t>
            </a:r>
            <a:r>
              <a:rPr lang="en-US" sz="1800">
                <a:latin typeface="Inter"/>
              </a:rPr>
              <a:t>: Fewer parameters, leading to reduced memory usage and faster training/inference times.</a:t>
            </a:r>
          </a:p>
          <a:p>
            <a:pPr marL="285750" indent="-285750">
              <a:buChar char="•"/>
            </a:pPr>
            <a:r>
              <a:rPr lang="en-US" sz="1800" b="1">
                <a:latin typeface="Inter"/>
              </a:rPr>
              <a:t>Ideal for Limited Resources</a:t>
            </a:r>
            <a:r>
              <a:rPr lang="en-US" sz="1800">
                <a:latin typeface="Inter"/>
              </a:rPr>
              <a:t>: Suitable for environments with limited computational resources, like mobile devices.</a:t>
            </a:r>
          </a:p>
          <a:p>
            <a:pPr marL="285750" indent="-285750">
              <a:buChar char="•"/>
            </a:pPr>
            <a:r>
              <a:rPr lang="en-US" sz="1800" b="1">
                <a:latin typeface="Inter"/>
              </a:rPr>
              <a:t>Challenges</a:t>
            </a:r>
          </a:p>
          <a:p>
            <a:pPr marL="285750" indent="-285750">
              <a:buChar char="•"/>
            </a:pPr>
            <a:r>
              <a:rPr lang="en-US" sz="1800" b="1">
                <a:latin typeface="Inter"/>
              </a:rPr>
              <a:t>Reduced Accuracy</a:t>
            </a:r>
            <a:r>
              <a:rPr lang="en-US" sz="1800">
                <a:latin typeface="Inter"/>
              </a:rPr>
              <a:t>: May not capture as many fine-grained details as deeper models, potentially affecting performance in detailed medical image analysis.</a:t>
            </a:r>
          </a:p>
        </p:txBody>
      </p:sp>
      <p:pic>
        <p:nvPicPr>
          <p:cNvPr id="9" name="Picture 8" descr="A blue and green triangles on a black background&#10;&#10;Description automatically generated">
            <a:extLst>
              <a:ext uri="{FF2B5EF4-FFF2-40B4-BE49-F238E27FC236}">
                <a16:creationId xmlns:a16="http://schemas.microsoft.com/office/drawing/2014/main" id="{E9E5E411-15BA-35FD-ACF3-C23BA8DFB37C}"/>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108461" y="2206783"/>
            <a:ext cx="3839307" cy="2415126"/>
          </a:xfrm>
          <a:prstGeom prst="rect">
            <a:avLst/>
          </a:prstGeom>
        </p:spPr>
      </p:pic>
      <p:sp>
        <p:nvSpPr>
          <p:cNvPr id="10" name="TextBox 9">
            <a:extLst>
              <a:ext uri="{FF2B5EF4-FFF2-40B4-BE49-F238E27FC236}">
                <a16:creationId xmlns:a16="http://schemas.microsoft.com/office/drawing/2014/main" id="{D4080132-44D4-C2B8-23CE-EC48438F21C6}"/>
              </a:ext>
            </a:extLst>
          </p:cNvPr>
          <p:cNvSpPr txBox="1"/>
          <p:nvPr/>
        </p:nvSpPr>
        <p:spPr>
          <a:xfrm>
            <a:off x="1524000" y="6008809"/>
            <a:ext cx="2295770" cy="122116"/>
          </a:xfrm>
          <a:prstGeom prst="rect">
            <a:avLst/>
          </a:prstGeom>
        </p:spPr>
        <p:txBody>
          <a:bodyPr>
            <a:normAutofit fontScale="25000" lnSpcReduction="20000"/>
          </a:bodyPr>
          <a:lstStyle/>
          <a:p>
            <a:r>
              <a:rPr lang="en-US"/>
              <a:t>ThePhoto by PhotoAuthor is licensed under CCYYSA.</a:t>
            </a:r>
          </a:p>
        </p:txBody>
      </p:sp>
    </p:spTree>
    <p:extLst>
      <p:ext uri="{BB962C8B-B14F-4D97-AF65-F5344CB8AC3E}">
        <p14:creationId xmlns:p14="http://schemas.microsoft.com/office/powerpoint/2010/main" val="3128430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p:nvPr/>
        </p:nvSpPr>
        <p:spPr>
          <a:xfrm>
            <a:off x="3288299" y="285268"/>
            <a:ext cx="47898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600" b="1" dirty="0" err="1">
                <a:solidFill>
                  <a:srgbClr val="007367"/>
                </a:solidFill>
                <a:latin typeface="Inter"/>
                <a:ea typeface="Inter"/>
                <a:cs typeface="Inter"/>
              </a:rPr>
              <a:t>SqueezeNet</a:t>
            </a:r>
          </a:p>
        </p:txBody>
      </p:sp>
      <p:sp>
        <p:nvSpPr>
          <p:cNvPr id="2" name="Google Shape;10;p6">
            <a:extLst>
              <a:ext uri="{FF2B5EF4-FFF2-40B4-BE49-F238E27FC236}">
                <a16:creationId xmlns:a16="http://schemas.microsoft.com/office/drawing/2014/main" id="{7F992857-2E8D-AA34-FE06-AE32303B7454}"/>
              </a:ext>
            </a:extLst>
          </p:cNvPr>
          <p:cNvSpPr txBox="1"/>
          <p:nvPr/>
        </p:nvSpPr>
        <p:spPr>
          <a:xfrm>
            <a:off x="434411" y="6230138"/>
            <a:ext cx="4789808" cy="646290"/>
          </a:xfrm>
          <a:prstGeom prst="rect">
            <a:avLst/>
          </a:prstGeom>
          <a:noFill/>
          <a:ln>
            <a:noFill/>
          </a:ln>
        </p:spPr>
        <p:txBody>
          <a:bodyPr spcFirstLastPara="1" wrap="square" lIns="91425" tIns="45700" rIns="91425" bIns="45700" anchor="t" anchorCtr="0">
            <a:spAutoFit/>
          </a:bodyPr>
          <a:lstStyle/>
          <a:p>
            <a:pPr>
              <a:buClr>
                <a:srgbClr val="7F7F7F"/>
              </a:buClr>
              <a:buSzPts val="1800"/>
            </a:pPr>
            <a:r>
              <a:rPr lang="en-GB" sz="1800" b="0" i="0" u="none" strike="noStrike" cap="none">
                <a:solidFill>
                  <a:srgbClr val="7F7F7F"/>
                </a:solidFill>
                <a:latin typeface="Inter" panose="020B0604020202020204" charset="0"/>
                <a:ea typeface="Inter" panose="020B0604020202020204" charset="0"/>
                <a:cs typeface="Open Sans"/>
                <a:sym typeface="Open Sans"/>
              </a:rPr>
              <a:t>Dept of Computer Science &amp; Engineering</a:t>
            </a: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panose="020B0604020202020204" charset="0"/>
              <a:ea typeface="Inter" panose="020B0604020202020204" charset="0"/>
              <a:cs typeface="Open Sans"/>
              <a:sym typeface="Open Sans"/>
            </a:endParaRPr>
          </a:p>
        </p:txBody>
      </p:sp>
      <p:pic>
        <p:nvPicPr>
          <p:cNvPr id="3" name="Google Shape;11;p6">
            <a:extLst>
              <a:ext uri="{FF2B5EF4-FFF2-40B4-BE49-F238E27FC236}">
                <a16:creationId xmlns:a16="http://schemas.microsoft.com/office/drawing/2014/main" id="{19EBA751-4F15-BF1C-7B6D-AACD919FFA60}"/>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4" name="Content Placeholder 2">
            <a:extLst>
              <a:ext uri="{FF2B5EF4-FFF2-40B4-BE49-F238E27FC236}">
                <a16:creationId xmlns:a16="http://schemas.microsoft.com/office/drawing/2014/main" id="{35E31109-C17B-2520-89E1-40422F9574B3}"/>
              </a:ext>
            </a:extLst>
          </p:cNvPr>
          <p:cNvSpPr txBox="1">
            <a:spLocks/>
          </p:cNvSpPr>
          <p:nvPr/>
        </p:nvSpPr>
        <p:spPr>
          <a:xfrm>
            <a:off x="690770" y="1575904"/>
            <a:ext cx="10571922" cy="4417392"/>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5" name="Content Placeholder 2">
            <a:extLst>
              <a:ext uri="{FF2B5EF4-FFF2-40B4-BE49-F238E27FC236}">
                <a16:creationId xmlns:a16="http://schemas.microsoft.com/office/drawing/2014/main" id="{7B049B52-3587-FDA9-2C6D-4F289D5D3E78}"/>
              </a:ext>
            </a:extLst>
          </p:cNvPr>
          <p:cNvSpPr txBox="1">
            <a:spLocks/>
          </p:cNvSpPr>
          <p:nvPr/>
        </p:nvSpPr>
        <p:spPr>
          <a:xfrm>
            <a:off x="812202" y="1537902"/>
            <a:ext cx="10209134" cy="484812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6" name="Content Placeholder 2">
            <a:extLst>
              <a:ext uri="{FF2B5EF4-FFF2-40B4-BE49-F238E27FC236}">
                <a16:creationId xmlns:a16="http://schemas.microsoft.com/office/drawing/2014/main" id="{DFFCB2D3-D274-CE2D-E52A-8C55FD4BD689}"/>
              </a:ext>
            </a:extLst>
          </p:cNvPr>
          <p:cNvSpPr txBox="1">
            <a:spLocks/>
          </p:cNvSpPr>
          <p:nvPr/>
        </p:nvSpPr>
        <p:spPr>
          <a:xfrm>
            <a:off x="1639966" y="1168400"/>
            <a:ext cx="10209134" cy="484812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pic>
        <p:nvPicPr>
          <p:cNvPr id="7" name="Picture 6">
            <a:extLst>
              <a:ext uri="{FF2B5EF4-FFF2-40B4-BE49-F238E27FC236}">
                <a16:creationId xmlns:a16="http://schemas.microsoft.com/office/drawing/2014/main" id="{C1C2B4A2-E2A5-910B-FC85-E3F930227903}"/>
              </a:ext>
            </a:extLst>
          </p:cNvPr>
          <p:cNvPicPr>
            <a:picLocks noChangeAspect="1"/>
          </p:cNvPicPr>
          <p:nvPr/>
        </p:nvPicPr>
        <p:blipFill>
          <a:blip r:embed="rId4"/>
          <a:stretch>
            <a:fillRect/>
          </a:stretch>
        </p:blipFill>
        <p:spPr>
          <a:xfrm>
            <a:off x="0" y="940548"/>
            <a:ext cx="12192000" cy="4976905"/>
          </a:xfrm>
          <a:prstGeom prst="rect">
            <a:avLst/>
          </a:prstGeom>
        </p:spPr>
      </p:pic>
    </p:spTree>
    <p:extLst>
      <p:ext uri="{BB962C8B-B14F-4D97-AF65-F5344CB8AC3E}">
        <p14:creationId xmlns:p14="http://schemas.microsoft.com/office/powerpoint/2010/main" val="1168393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p:nvPr/>
        </p:nvSpPr>
        <p:spPr>
          <a:xfrm>
            <a:off x="3129273" y="354855"/>
            <a:ext cx="47898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600" b="1">
                <a:solidFill>
                  <a:srgbClr val="007367"/>
                </a:solidFill>
                <a:latin typeface="Inter"/>
                <a:ea typeface="Inter"/>
                <a:cs typeface="Inter"/>
                <a:sym typeface="Inter"/>
              </a:rPr>
              <a:t>INDEX</a:t>
            </a:r>
            <a:endParaRPr>
              <a:latin typeface="Inter"/>
              <a:ea typeface="Inter"/>
              <a:cs typeface="Inter"/>
              <a:sym typeface="Inter"/>
            </a:endParaRPr>
          </a:p>
        </p:txBody>
      </p:sp>
      <p:sp>
        <p:nvSpPr>
          <p:cNvPr id="2" name="Google Shape;10;p6">
            <a:extLst>
              <a:ext uri="{FF2B5EF4-FFF2-40B4-BE49-F238E27FC236}">
                <a16:creationId xmlns:a16="http://schemas.microsoft.com/office/drawing/2014/main" id="{7F992857-2E8D-AA34-FE06-AE32303B7454}"/>
              </a:ext>
            </a:extLst>
          </p:cNvPr>
          <p:cNvSpPr txBox="1"/>
          <p:nvPr/>
        </p:nvSpPr>
        <p:spPr>
          <a:xfrm>
            <a:off x="434411" y="6230138"/>
            <a:ext cx="4789808" cy="646290"/>
          </a:xfrm>
          <a:prstGeom prst="rect">
            <a:avLst/>
          </a:prstGeom>
          <a:noFill/>
          <a:ln>
            <a:noFill/>
          </a:ln>
        </p:spPr>
        <p:txBody>
          <a:bodyPr spcFirstLastPara="1" wrap="square" lIns="91425" tIns="45700" rIns="91425" bIns="45700" anchor="t" anchorCtr="0">
            <a:spAutoFit/>
          </a:bodyPr>
          <a:lstStyle/>
          <a:p>
            <a:pPr>
              <a:buClr>
                <a:srgbClr val="7F7F7F"/>
              </a:buClr>
              <a:buSzPts val="1800"/>
            </a:pPr>
            <a:r>
              <a:rPr lang="en-GB" sz="1800" b="0" i="0" u="none" strike="noStrike" cap="none">
                <a:solidFill>
                  <a:srgbClr val="7F7F7F"/>
                </a:solidFill>
                <a:latin typeface="Inter" panose="020B0604020202020204" charset="0"/>
                <a:ea typeface="Inter" panose="020B0604020202020204" charset="0"/>
                <a:cs typeface="Open Sans"/>
                <a:sym typeface="Open Sans"/>
              </a:rPr>
              <a:t>Dept of Computer Science &amp; Engineering</a:t>
            </a: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panose="020B0604020202020204" charset="0"/>
              <a:ea typeface="Inter" panose="020B0604020202020204" charset="0"/>
              <a:cs typeface="Open Sans"/>
              <a:sym typeface="Open Sans"/>
            </a:endParaRPr>
          </a:p>
        </p:txBody>
      </p:sp>
      <p:pic>
        <p:nvPicPr>
          <p:cNvPr id="3" name="Google Shape;11;p6">
            <a:extLst>
              <a:ext uri="{FF2B5EF4-FFF2-40B4-BE49-F238E27FC236}">
                <a16:creationId xmlns:a16="http://schemas.microsoft.com/office/drawing/2014/main" id="{19EBA751-4F15-BF1C-7B6D-AACD919FFA60}"/>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4" name="Content Placeholder 2">
            <a:extLst>
              <a:ext uri="{FF2B5EF4-FFF2-40B4-BE49-F238E27FC236}">
                <a16:creationId xmlns:a16="http://schemas.microsoft.com/office/drawing/2014/main" id="{35E31109-C17B-2520-89E1-40422F9574B3}"/>
              </a:ext>
            </a:extLst>
          </p:cNvPr>
          <p:cNvSpPr txBox="1">
            <a:spLocks/>
          </p:cNvSpPr>
          <p:nvPr/>
        </p:nvSpPr>
        <p:spPr>
          <a:xfrm>
            <a:off x="690770" y="1575904"/>
            <a:ext cx="10571922" cy="4417392"/>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5" name="Content Placeholder 2">
            <a:extLst>
              <a:ext uri="{FF2B5EF4-FFF2-40B4-BE49-F238E27FC236}">
                <a16:creationId xmlns:a16="http://schemas.microsoft.com/office/drawing/2014/main" id="{7B049B52-3587-FDA9-2C6D-4F289D5D3E78}"/>
              </a:ext>
            </a:extLst>
          </p:cNvPr>
          <p:cNvSpPr txBox="1">
            <a:spLocks/>
          </p:cNvSpPr>
          <p:nvPr/>
        </p:nvSpPr>
        <p:spPr>
          <a:xfrm>
            <a:off x="812202" y="1537902"/>
            <a:ext cx="10209134" cy="484812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6" name="Content Placeholder 2">
            <a:extLst>
              <a:ext uri="{FF2B5EF4-FFF2-40B4-BE49-F238E27FC236}">
                <a16:creationId xmlns:a16="http://schemas.microsoft.com/office/drawing/2014/main" id="{DFFCB2D3-D274-CE2D-E52A-8C55FD4BD689}"/>
              </a:ext>
            </a:extLst>
          </p:cNvPr>
          <p:cNvSpPr txBox="1">
            <a:spLocks/>
          </p:cNvSpPr>
          <p:nvPr/>
        </p:nvSpPr>
        <p:spPr>
          <a:xfrm>
            <a:off x="1639966" y="1168400"/>
            <a:ext cx="10209134" cy="484812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8" name="Content Placeholder 2">
            <a:extLst>
              <a:ext uri="{FF2B5EF4-FFF2-40B4-BE49-F238E27FC236}">
                <a16:creationId xmlns:a16="http://schemas.microsoft.com/office/drawing/2014/main" id="{06EAE928-0847-3028-5652-B97DA760CF31}"/>
              </a:ext>
            </a:extLst>
          </p:cNvPr>
          <p:cNvSpPr txBox="1">
            <a:spLocks/>
          </p:cNvSpPr>
          <p:nvPr/>
        </p:nvSpPr>
        <p:spPr>
          <a:xfrm>
            <a:off x="566531" y="1281794"/>
            <a:ext cx="10571922" cy="4475113"/>
          </a:xfrm>
          <a:prstGeom prst="rect">
            <a:avLst/>
          </a:prstGeom>
        </p:spPr>
        <p:txBody>
          <a:bodyPr lIns="91440" tIns="45720" rIns="91440" bIns="4572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Char char="•"/>
            </a:pPr>
            <a:r>
              <a:rPr lang="en-IN" sz="2800" dirty="0">
                <a:latin typeface="Inter"/>
              </a:rPr>
              <a:t>Abstract</a:t>
            </a:r>
            <a:endParaRPr lang="en-US" sz="2800" dirty="0">
              <a:latin typeface="Inter"/>
            </a:endParaRPr>
          </a:p>
          <a:p>
            <a:pPr marL="285750" indent="-285750" algn="just">
              <a:buChar char="•"/>
            </a:pPr>
            <a:r>
              <a:rPr lang="en-IN" sz="2800" dirty="0">
                <a:latin typeface="Inter"/>
              </a:rPr>
              <a:t>Certificate</a:t>
            </a:r>
          </a:p>
          <a:p>
            <a:pPr marL="285750" indent="-285750" algn="just">
              <a:buChar char="•"/>
            </a:pPr>
            <a:r>
              <a:rPr lang="en-IN" sz="2800" dirty="0">
                <a:latin typeface="Inter"/>
              </a:rPr>
              <a:t>Introduction</a:t>
            </a:r>
          </a:p>
          <a:p>
            <a:pPr marL="285750" indent="-285750" algn="just">
              <a:buChar char="•"/>
            </a:pPr>
            <a:r>
              <a:rPr lang="en-IN" sz="2800" dirty="0">
                <a:latin typeface="Inter"/>
              </a:rPr>
              <a:t>Objective</a:t>
            </a:r>
          </a:p>
          <a:p>
            <a:pPr marL="285750" indent="-285750" algn="just">
              <a:buChar char="•"/>
            </a:pPr>
            <a:r>
              <a:rPr lang="en-IN" sz="2800" dirty="0">
                <a:latin typeface="Inter"/>
              </a:rPr>
              <a:t>Demonstration of AD</a:t>
            </a:r>
          </a:p>
          <a:p>
            <a:pPr marL="285750" indent="-285750" algn="just">
              <a:buChar char="•"/>
            </a:pPr>
            <a:r>
              <a:rPr lang="en-IN" sz="2800" dirty="0">
                <a:latin typeface="Inter"/>
              </a:rPr>
              <a:t>Implemented Model</a:t>
            </a:r>
          </a:p>
          <a:p>
            <a:pPr marL="285750" indent="-285750" algn="just">
              <a:buChar char="•"/>
            </a:pPr>
            <a:r>
              <a:rPr lang="en-IN" sz="2800" dirty="0">
                <a:latin typeface="Inter"/>
              </a:rPr>
              <a:t>Explanation of Model</a:t>
            </a:r>
          </a:p>
          <a:p>
            <a:pPr marL="285750" indent="-285750" algn="just">
              <a:buChar char="•"/>
            </a:pPr>
            <a:r>
              <a:rPr lang="en-IN" sz="2800" dirty="0">
                <a:latin typeface="Inter"/>
              </a:rPr>
              <a:t>Results and Comparision</a:t>
            </a:r>
          </a:p>
          <a:p>
            <a:pPr marL="285750" indent="-285750" algn="just">
              <a:buChar char="•"/>
            </a:pPr>
            <a:r>
              <a:rPr lang="en-IN" sz="2800" dirty="0">
                <a:latin typeface="Inter"/>
              </a:rPr>
              <a:t>Conclusion</a:t>
            </a:r>
          </a:p>
          <a:p>
            <a:endParaRPr lang="en-IN" sz="23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2845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p:nvPr/>
        </p:nvSpPr>
        <p:spPr>
          <a:xfrm>
            <a:off x="3288299" y="285268"/>
            <a:ext cx="4789800" cy="1015622"/>
          </a:xfrm>
          <a:prstGeom prst="rect">
            <a:avLst/>
          </a:prstGeom>
          <a:noFill/>
          <a:ln>
            <a:noFill/>
          </a:ln>
        </p:spPr>
        <p:txBody>
          <a:bodyPr spcFirstLastPara="1" wrap="square" lIns="91425" tIns="45700" rIns="91425" bIns="45700" anchor="t" anchorCtr="0">
            <a:spAutoFit/>
          </a:bodyPr>
          <a:lstStyle/>
          <a:p>
            <a:pPr algn="ctr"/>
            <a:r>
              <a:rPr lang="en-US" sz="3000" b="1" dirty="0">
                <a:solidFill>
                  <a:srgbClr val="007367"/>
                </a:solidFill>
                <a:latin typeface="Inter"/>
                <a:ea typeface="Inter"/>
                <a:cs typeface="Inter"/>
              </a:rPr>
              <a:t>Training and validation Loss For </a:t>
            </a:r>
            <a:r>
              <a:rPr lang="en-US" sz="3000" b="1" err="1">
                <a:solidFill>
                  <a:srgbClr val="007367"/>
                </a:solidFill>
                <a:latin typeface="Inter"/>
                <a:ea typeface="Inter"/>
                <a:cs typeface="Inter"/>
              </a:rPr>
              <a:t>SqueezeNet</a:t>
            </a:r>
            <a:endParaRPr lang="en-US" sz="3000" b="1">
              <a:solidFill>
                <a:srgbClr val="007367"/>
              </a:solidFill>
              <a:latin typeface="Inter"/>
              <a:ea typeface="Inter"/>
              <a:cs typeface="Inter"/>
            </a:endParaRPr>
          </a:p>
        </p:txBody>
      </p:sp>
      <p:sp>
        <p:nvSpPr>
          <p:cNvPr id="2" name="Google Shape;10;p6">
            <a:extLst>
              <a:ext uri="{FF2B5EF4-FFF2-40B4-BE49-F238E27FC236}">
                <a16:creationId xmlns:a16="http://schemas.microsoft.com/office/drawing/2014/main" id="{7F992857-2E8D-AA34-FE06-AE32303B7454}"/>
              </a:ext>
            </a:extLst>
          </p:cNvPr>
          <p:cNvSpPr txBox="1"/>
          <p:nvPr/>
        </p:nvSpPr>
        <p:spPr>
          <a:xfrm>
            <a:off x="434411" y="6230138"/>
            <a:ext cx="4789808" cy="646290"/>
          </a:xfrm>
          <a:prstGeom prst="rect">
            <a:avLst/>
          </a:prstGeom>
          <a:noFill/>
          <a:ln>
            <a:noFill/>
          </a:ln>
        </p:spPr>
        <p:txBody>
          <a:bodyPr spcFirstLastPara="1" wrap="square" lIns="91425" tIns="45700" rIns="91425" bIns="45700" anchor="t" anchorCtr="0">
            <a:spAutoFit/>
          </a:bodyPr>
          <a:lstStyle/>
          <a:p>
            <a:pPr>
              <a:buClr>
                <a:srgbClr val="7F7F7F"/>
              </a:buClr>
              <a:buSzPts val="1800"/>
            </a:pPr>
            <a:r>
              <a:rPr lang="en-GB" sz="1800" b="0" i="0" u="none" strike="noStrike" cap="none">
                <a:solidFill>
                  <a:srgbClr val="7F7F7F"/>
                </a:solidFill>
                <a:latin typeface="Inter" panose="020B0604020202020204" charset="0"/>
                <a:ea typeface="Inter" panose="020B0604020202020204" charset="0"/>
                <a:cs typeface="Open Sans"/>
                <a:sym typeface="Open Sans"/>
              </a:rPr>
              <a:t>Dept of Computer Science &amp; Engineering</a:t>
            </a: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panose="020B0604020202020204" charset="0"/>
              <a:ea typeface="Inter" panose="020B0604020202020204" charset="0"/>
              <a:cs typeface="Open Sans"/>
              <a:sym typeface="Open Sans"/>
            </a:endParaRPr>
          </a:p>
        </p:txBody>
      </p:sp>
      <p:pic>
        <p:nvPicPr>
          <p:cNvPr id="3" name="Google Shape;11;p6">
            <a:extLst>
              <a:ext uri="{FF2B5EF4-FFF2-40B4-BE49-F238E27FC236}">
                <a16:creationId xmlns:a16="http://schemas.microsoft.com/office/drawing/2014/main" id="{19EBA751-4F15-BF1C-7B6D-AACD919FFA60}"/>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8" name="Content Placeholder 2">
            <a:extLst>
              <a:ext uri="{FF2B5EF4-FFF2-40B4-BE49-F238E27FC236}">
                <a16:creationId xmlns:a16="http://schemas.microsoft.com/office/drawing/2014/main" id="{06EAE928-0847-3028-5652-B97DA760CF31}"/>
              </a:ext>
            </a:extLst>
          </p:cNvPr>
          <p:cNvSpPr txBox="1">
            <a:spLocks/>
          </p:cNvSpPr>
          <p:nvPr/>
        </p:nvSpPr>
        <p:spPr>
          <a:xfrm>
            <a:off x="566531" y="1281795"/>
            <a:ext cx="10813268" cy="4261502"/>
          </a:xfrm>
          <a:prstGeom prst="rect">
            <a:avLst/>
          </a:prstGeom>
        </p:spPr>
        <p:txBody>
          <a:bodyPr lIns="91440" tIns="45720" rIns="91440" bIns="4572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dirty="0"/>
              <a:t> </a:t>
            </a:r>
          </a:p>
        </p:txBody>
      </p:sp>
      <p:pic>
        <p:nvPicPr>
          <p:cNvPr id="7" name="Picture 6" descr="A graph of training and validation loss&#10;&#10;Description automatically generated">
            <a:extLst>
              <a:ext uri="{FF2B5EF4-FFF2-40B4-BE49-F238E27FC236}">
                <a16:creationId xmlns:a16="http://schemas.microsoft.com/office/drawing/2014/main" id="{1D463903-FF20-B786-7CE3-CADD368D4A5A}"/>
              </a:ext>
            </a:extLst>
          </p:cNvPr>
          <p:cNvPicPr>
            <a:picLocks noChangeAspect="1"/>
          </p:cNvPicPr>
          <p:nvPr/>
        </p:nvPicPr>
        <p:blipFill>
          <a:blip r:embed="rId4"/>
          <a:stretch>
            <a:fillRect/>
          </a:stretch>
        </p:blipFill>
        <p:spPr>
          <a:xfrm>
            <a:off x="2486025" y="1425331"/>
            <a:ext cx="7171104" cy="4603262"/>
          </a:xfrm>
          <a:prstGeom prst="rect">
            <a:avLst/>
          </a:prstGeom>
        </p:spPr>
      </p:pic>
    </p:spTree>
    <p:extLst>
      <p:ext uri="{BB962C8B-B14F-4D97-AF65-F5344CB8AC3E}">
        <p14:creationId xmlns:p14="http://schemas.microsoft.com/office/powerpoint/2010/main" val="1669558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p:nvPr/>
        </p:nvSpPr>
        <p:spPr>
          <a:xfrm>
            <a:off x="3288299" y="285268"/>
            <a:ext cx="4789800" cy="1200288"/>
          </a:xfrm>
          <a:prstGeom prst="rect">
            <a:avLst/>
          </a:prstGeom>
          <a:noFill/>
          <a:ln>
            <a:noFill/>
          </a:ln>
        </p:spPr>
        <p:txBody>
          <a:bodyPr spcFirstLastPara="1" wrap="square" lIns="91425" tIns="45700" rIns="91425" bIns="45700" anchor="t" anchorCtr="0">
            <a:spAutoFit/>
          </a:bodyPr>
          <a:lstStyle/>
          <a:p>
            <a:pPr algn="ctr"/>
            <a:r>
              <a:rPr lang="en-US" sz="3600" b="1" dirty="0">
                <a:solidFill>
                  <a:srgbClr val="007367"/>
                </a:solidFill>
                <a:latin typeface="Inter"/>
                <a:ea typeface="Inter"/>
              </a:rPr>
              <a:t>Results Comparision</a:t>
            </a:r>
          </a:p>
        </p:txBody>
      </p:sp>
      <p:sp>
        <p:nvSpPr>
          <p:cNvPr id="2" name="Google Shape;10;p6">
            <a:extLst>
              <a:ext uri="{FF2B5EF4-FFF2-40B4-BE49-F238E27FC236}">
                <a16:creationId xmlns:a16="http://schemas.microsoft.com/office/drawing/2014/main" id="{7F992857-2E8D-AA34-FE06-AE32303B7454}"/>
              </a:ext>
            </a:extLst>
          </p:cNvPr>
          <p:cNvSpPr txBox="1"/>
          <p:nvPr/>
        </p:nvSpPr>
        <p:spPr>
          <a:xfrm>
            <a:off x="434411" y="6230138"/>
            <a:ext cx="4789808" cy="646290"/>
          </a:xfrm>
          <a:prstGeom prst="rect">
            <a:avLst/>
          </a:prstGeom>
          <a:noFill/>
          <a:ln>
            <a:noFill/>
          </a:ln>
        </p:spPr>
        <p:txBody>
          <a:bodyPr spcFirstLastPara="1" wrap="square" lIns="91425" tIns="45700" rIns="91425" bIns="45700" anchor="t" anchorCtr="0">
            <a:spAutoFit/>
          </a:bodyPr>
          <a:lstStyle/>
          <a:p>
            <a:pPr>
              <a:buClr>
                <a:srgbClr val="7F7F7F"/>
              </a:buClr>
              <a:buSzPts val="1800"/>
            </a:pPr>
            <a:r>
              <a:rPr lang="en-GB" sz="1800" b="0" i="0" u="none" strike="noStrike" cap="none">
                <a:solidFill>
                  <a:srgbClr val="7F7F7F"/>
                </a:solidFill>
                <a:latin typeface="Inter" panose="020B0604020202020204" charset="0"/>
                <a:ea typeface="Inter" panose="020B0604020202020204" charset="0"/>
                <a:cs typeface="Open Sans"/>
                <a:sym typeface="Open Sans"/>
              </a:rPr>
              <a:t>Dept of Computer Science &amp; Engineering</a:t>
            </a: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panose="020B0604020202020204" charset="0"/>
              <a:ea typeface="Inter" panose="020B0604020202020204" charset="0"/>
              <a:cs typeface="Open Sans"/>
              <a:sym typeface="Open Sans"/>
            </a:endParaRPr>
          </a:p>
        </p:txBody>
      </p:sp>
      <p:pic>
        <p:nvPicPr>
          <p:cNvPr id="3" name="Google Shape;11;p6">
            <a:extLst>
              <a:ext uri="{FF2B5EF4-FFF2-40B4-BE49-F238E27FC236}">
                <a16:creationId xmlns:a16="http://schemas.microsoft.com/office/drawing/2014/main" id="{19EBA751-4F15-BF1C-7B6D-AACD919FFA60}"/>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4" name="Content Placeholder 2">
            <a:extLst>
              <a:ext uri="{FF2B5EF4-FFF2-40B4-BE49-F238E27FC236}">
                <a16:creationId xmlns:a16="http://schemas.microsoft.com/office/drawing/2014/main" id="{35E31109-C17B-2520-89E1-40422F9574B3}"/>
              </a:ext>
            </a:extLst>
          </p:cNvPr>
          <p:cNvSpPr txBox="1">
            <a:spLocks/>
          </p:cNvSpPr>
          <p:nvPr/>
        </p:nvSpPr>
        <p:spPr>
          <a:xfrm>
            <a:off x="690770" y="1575904"/>
            <a:ext cx="10571922" cy="4417392"/>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5" name="Content Placeholder 2">
            <a:extLst>
              <a:ext uri="{FF2B5EF4-FFF2-40B4-BE49-F238E27FC236}">
                <a16:creationId xmlns:a16="http://schemas.microsoft.com/office/drawing/2014/main" id="{7B049B52-3587-FDA9-2C6D-4F289D5D3E78}"/>
              </a:ext>
            </a:extLst>
          </p:cNvPr>
          <p:cNvSpPr txBox="1">
            <a:spLocks/>
          </p:cNvSpPr>
          <p:nvPr/>
        </p:nvSpPr>
        <p:spPr>
          <a:xfrm>
            <a:off x="812202" y="1537902"/>
            <a:ext cx="10209134" cy="484812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6" name="Content Placeholder 2">
            <a:extLst>
              <a:ext uri="{FF2B5EF4-FFF2-40B4-BE49-F238E27FC236}">
                <a16:creationId xmlns:a16="http://schemas.microsoft.com/office/drawing/2014/main" id="{DFFCB2D3-D274-CE2D-E52A-8C55FD4BD689}"/>
              </a:ext>
            </a:extLst>
          </p:cNvPr>
          <p:cNvSpPr txBox="1">
            <a:spLocks/>
          </p:cNvSpPr>
          <p:nvPr/>
        </p:nvSpPr>
        <p:spPr>
          <a:xfrm>
            <a:off x="1639966" y="1168400"/>
            <a:ext cx="10209134" cy="484812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graphicFrame>
        <p:nvGraphicFramePr>
          <p:cNvPr id="7" name="Table 6">
            <a:extLst>
              <a:ext uri="{FF2B5EF4-FFF2-40B4-BE49-F238E27FC236}">
                <a16:creationId xmlns:a16="http://schemas.microsoft.com/office/drawing/2014/main" id="{04304C3E-4B3C-9DAF-44C8-DCFDFFE0BB10}"/>
              </a:ext>
            </a:extLst>
          </p:cNvPr>
          <p:cNvGraphicFramePr>
            <a:graphicFrameLocks noGrp="1"/>
          </p:cNvGraphicFramePr>
          <p:nvPr>
            <p:extLst>
              <p:ext uri="{D42A27DB-BD31-4B8C-83A1-F6EECF244321}">
                <p14:modId xmlns:p14="http://schemas.microsoft.com/office/powerpoint/2010/main" val="2157268131"/>
              </p:ext>
            </p:extLst>
          </p:nvPr>
        </p:nvGraphicFramePr>
        <p:xfrm>
          <a:off x="1240692" y="2002692"/>
          <a:ext cx="9439200" cy="3127419"/>
        </p:xfrm>
        <a:graphic>
          <a:graphicData uri="http://schemas.openxmlformats.org/drawingml/2006/table">
            <a:tbl>
              <a:tblPr firstRow="1" bandRow="1">
                <a:tableStyleId>{B1C1A5F2-C7F4-42EF-8194-A367FB17F6C2}</a:tableStyleId>
              </a:tblPr>
              <a:tblGrid>
                <a:gridCol w="1887840">
                  <a:extLst>
                    <a:ext uri="{9D8B030D-6E8A-4147-A177-3AD203B41FA5}">
                      <a16:colId xmlns:a16="http://schemas.microsoft.com/office/drawing/2014/main" val="2608553953"/>
                    </a:ext>
                  </a:extLst>
                </a:gridCol>
                <a:gridCol w="1887840">
                  <a:extLst>
                    <a:ext uri="{9D8B030D-6E8A-4147-A177-3AD203B41FA5}">
                      <a16:colId xmlns:a16="http://schemas.microsoft.com/office/drawing/2014/main" val="4219848560"/>
                    </a:ext>
                  </a:extLst>
                </a:gridCol>
                <a:gridCol w="1887840">
                  <a:extLst>
                    <a:ext uri="{9D8B030D-6E8A-4147-A177-3AD203B41FA5}">
                      <a16:colId xmlns:a16="http://schemas.microsoft.com/office/drawing/2014/main" val="3398459004"/>
                    </a:ext>
                  </a:extLst>
                </a:gridCol>
                <a:gridCol w="1887840">
                  <a:extLst>
                    <a:ext uri="{9D8B030D-6E8A-4147-A177-3AD203B41FA5}">
                      <a16:colId xmlns:a16="http://schemas.microsoft.com/office/drawing/2014/main" val="3921737167"/>
                    </a:ext>
                  </a:extLst>
                </a:gridCol>
                <a:gridCol w="1887840">
                  <a:extLst>
                    <a:ext uri="{9D8B030D-6E8A-4147-A177-3AD203B41FA5}">
                      <a16:colId xmlns:a16="http://schemas.microsoft.com/office/drawing/2014/main" val="1220493427"/>
                    </a:ext>
                  </a:extLst>
                </a:gridCol>
              </a:tblGrid>
              <a:tr h="700974">
                <a:tc>
                  <a:txBody>
                    <a:bodyPr/>
                    <a:lstStyle/>
                    <a:p>
                      <a:r>
                        <a:rPr lang="en-US" sz="1600" dirty="0">
                          <a:latin typeface="Inter"/>
                        </a:rPr>
                        <a:t>MODEL</a:t>
                      </a:r>
                    </a:p>
                  </a:txBody>
                  <a:tcPr/>
                </a:tc>
                <a:tc>
                  <a:txBody>
                    <a:bodyPr/>
                    <a:lstStyle/>
                    <a:p>
                      <a:r>
                        <a:rPr lang="en-US" sz="1600" dirty="0">
                          <a:latin typeface="Inter"/>
                        </a:rPr>
                        <a:t>ACCURACY</a:t>
                      </a:r>
                    </a:p>
                  </a:txBody>
                  <a:tcPr/>
                </a:tc>
                <a:tc>
                  <a:txBody>
                    <a:bodyPr/>
                    <a:lstStyle/>
                    <a:p>
                      <a:r>
                        <a:rPr lang="en-US" sz="1600" dirty="0">
                          <a:latin typeface="Inter"/>
                        </a:rPr>
                        <a:t>AUC</a:t>
                      </a:r>
                    </a:p>
                  </a:txBody>
                  <a:tcPr/>
                </a:tc>
                <a:tc>
                  <a:txBody>
                    <a:bodyPr/>
                    <a:lstStyle/>
                    <a:p>
                      <a:r>
                        <a:rPr lang="en-US" sz="1600" dirty="0">
                          <a:latin typeface="Inter"/>
                        </a:rPr>
                        <a:t>PRECISION</a:t>
                      </a:r>
                    </a:p>
                  </a:txBody>
                  <a:tcPr/>
                </a:tc>
                <a:tc>
                  <a:txBody>
                    <a:bodyPr/>
                    <a:lstStyle/>
                    <a:p>
                      <a:r>
                        <a:rPr lang="en-US" sz="1600" dirty="0">
                          <a:latin typeface="Inter"/>
                        </a:rPr>
                        <a:t>RECALL</a:t>
                      </a:r>
                    </a:p>
                  </a:txBody>
                  <a:tcPr/>
                </a:tc>
                <a:extLst>
                  <a:ext uri="{0D108BD9-81ED-4DB2-BD59-A6C34878D82A}">
                    <a16:rowId xmlns:a16="http://schemas.microsoft.com/office/drawing/2014/main" val="2727780692"/>
                  </a:ext>
                </a:extLst>
              </a:tr>
              <a:tr h="808815">
                <a:tc>
                  <a:txBody>
                    <a:bodyPr/>
                    <a:lstStyle/>
                    <a:p>
                      <a:r>
                        <a:rPr lang="en-US" sz="1600" dirty="0">
                          <a:latin typeface="Inter"/>
                        </a:rPr>
                        <a:t>VGG19</a:t>
                      </a:r>
                    </a:p>
                  </a:txBody>
                  <a:tcPr/>
                </a:tc>
                <a:tc>
                  <a:txBody>
                    <a:bodyPr/>
                    <a:lstStyle/>
                    <a:p>
                      <a:r>
                        <a:rPr lang="en-US" sz="1600" dirty="0">
                          <a:latin typeface="Inter"/>
                        </a:rPr>
                        <a:t>0.83</a:t>
                      </a:r>
                    </a:p>
                  </a:txBody>
                  <a:tcPr/>
                </a:tc>
                <a:tc>
                  <a:txBody>
                    <a:bodyPr/>
                    <a:lstStyle/>
                    <a:p>
                      <a:r>
                        <a:rPr lang="en-US" sz="1600" dirty="0">
                          <a:latin typeface="Inter"/>
                        </a:rPr>
                        <a:t>0.96</a:t>
                      </a:r>
                    </a:p>
                  </a:txBody>
                  <a:tcPr/>
                </a:tc>
                <a:tc>
                  <a:txBody>
                    <a:bodyPr/>
                    <a:lstStyle/>
                    <a:p>
                      <a:r>
                        <a:rPr lang="en-US" sz="1600" dirty="0">
                          <a:latin typeface="Inter"/>
                        </a:rPr>
                        <a:t>0.85</a:t>
                      </a:r>
                    </a:p>
                  </a:txBody>
                  <a:tcPr/>
                </a:tc>
                <a:tc>
                  <a:txBody>
                    <a:bodyPr/>
                    <a:lstStyle/>
                    <a:p>
                      <a:r>
                        <a:rPr lang="en-US" sz="1600" dirty="0">
                          <a:latin typeface="Inter"/>
                        </a:rPr>
                        <a:t>0.80</a:t>
                      </a:r>
                    </a:p>
                  </a:txBody>
                  <a:tcPr/>
                </a:tc>
                <a:extLst>
                  <a:ext uri="{0D108BD9-81ED-4DB2-BD59-A6C34878D82A}">
                    <a16:rowId xmlns:a16="http://schemas.microsoft.com/office/drawing/2014/main" val="4226908576"/>
                  </a:ext>
                </a:extLst>
              </a:tr>
              <a:tr h="808815">
                <a:tc>
                  <a:txBody>
                    <a:bodyPr/>
                    <a:lstStyle/>
                    <a:p>
                      <a:r>
                        <a:rPr lang="en-US" sz="1600" dirty="0">
                          <a:latin typeface="Inter"/>
                        </a:rPr>
                        <a:t>DENSENET-121</a:t>
                      </a:r>
                    </a:p>
                  </a:txBody>
                  <a:tcPr/>
                </a:tc>
                <a:tc>
                  <a:txBody>
                    <a:bodyPr/>
                    <a:lstStyle/>
                    <a:p>
                      <a:r>
                        <a:rPr lang="en-US" sz="1600" dirty="0">
                          <a:latin typeface="Inter"/>
                        </a:rPr>
                        <a:t>0.79</a:t>
                      </a:r>
                    </a:p>
                  </a:txBody>
                  <a:tcPr/>
                </a:tc>
                <a:tc>
                  <a:txBody>
                    <a:bodyPr/>
                    <a:lstStyle/>
                    <a:p>
                      <a:r>
                        <a:rPr lang="en-US" sz="1600" dirty="0">
                          <a:latin typeface="Inter"/>
                        </a:rPr>
                        <a:t>0.95</a:t>
                      </a:r>
                    </a:p>
                  </a:txBody>
                  <a:tcPr/>
                </a:tc>
                <a:tc>
                  <a:txBody>
                    <a:bodyPr/>
                    <a:lstStyle/>
                    <a:p>
                      <a:r>
                        <a:rPr lang="en-US" sz="1600" dirty="0">
                          <a:latin typeface="Inter"/>
                        </a:rPr>
                        <a:t>0.82</a:t>
                      </a:r>
                    </a:p>
                  </a:txBody>
                  <a:tcPr/>
                </a:tc>
                <a:tc>
                  <a:txBody>
                    <a:bodyPr/>
                    <a:lstStyle/>
                    <a:p>
                      <a:r>
                        <a:rPr lang="en-US" sz="1600" dirty="0">
                          <a:latin typeface="Inter"/>
                        </a:rPr>
                        <a:t>0.79</a:t>
                      </a:r>
                    </a:p>
                  </a:txBody>
                  <a:tcPr/>
                </a:tc>
                <a:extLst>
                  <a:ext uri="{0D108BD9-81ED-4DB2-BD59-A6C34878D82A}">
                    <a16:rowId xmlns:a16="http://schemas.microsoft.com/office/drawing/2014/main" val="2123457167"/>
                  </a:ext>
                </a:extLst>
              </a:tr>
              <a:tr h="808815">
                <a:tc>
                  <a:txBody>
                    <a:bodyPr/>
                    <a:lstStyle/>
                    <a:p>
                      <a:r>
                        <a:rPr lang="en-US" sz="1600" dirty="0">
                          <a:latin typeface="Inter"/>
                        </a:rPr>
                        <a:t>SQUEEZENET</a:t>
                      </a:r>
                    </a:p>
                  </a:txBody>
                  <a:tcPr/>
                </a:tc>
                <a:tc>
                  <a:txBody>
                    <a:bodyPr/>
                    <a:lstStyle/>
                    <a:p>
                      <a:r>
                        <a:rPr lang="en-US" sz="1600" dirty="0">
                          <a:latin typeface="Inter"/>
                        </a:rPr>
                        <a:t>47.38</a:t>
                      </a:r>
                    </a:p>
                  </a:txBody>
                  <a:tcPr/>
                </a:tc>
                <a:tc>
                  <a:txBody>
                    <a:bodyPr/>
                    <a:lstStyle/>
                    <a:p>
                      <a:r>
                        <a:rPr lang="en-US" sz="1600" dirty="0">
                          <a:latin typeface="Inter"/>
                        </a:rPr>
                        <a:t>----</a:t>
                      </a:r>
                    </a:p>
                  </a:txBody>
                  <a:tcPr/>
                </a:tc>
                <a:tc>
                  <a:txBody>
                    <a:bodyPr/>
                    <a:lstStyle/>
                    <a:p>
                      <a:r>
                        <a:rPr lang="en-US" sz="1600" dirty="0">
                          <a:latin typeface="Inter"/>
                        </a:rPr>
                        <a:t>----</a:t>
                      </a:r>
                    </a:p>
                  </a:txBody>
                  <a:tcPr/>
                </a:tc>
                <a:tc>
                  <a:txBody>
                    <a:bodyPr/>
                    <a:lstStyle/>
                    <a:p>
                      <a:r>
                        <a:rPr lang="en-US" sz="1600" dirty="0">
                          <a:latin typeface="Inter"/>
                        </a:rPr>
                        <a:t>----</a:t>
                      </a:r>
                    </a:p>
                  </a:txBody>
                  <a:tcPr/>
                </a:tc>
                <a:extLst>
                  <a:ext uri="{0D108BD9-81ED-4DB2-BD59-A6C34878D82A}">
                    <a16:rowId xmlns:a16="http://schemas.microsoft.com/office/drawing/2014/main" val="308149135"/>
                  </a:ext>
                </a:extLst>
              </a:tr>
            </a:tbl>
          </a:graphicData>
        </a:graphic>
      </p:graphicFrame>
    </p:spTree>
    <p:extLst>
      <p:ext uri="{BB962C8B-B14F-4D97-AF65-F5344CB8AC3E}">
        <p14:creationId xmlns:p14="http://schemas.microsoft.com/office/powerpoint/2010/main" val="4285084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p:nvPr/>
        </p:nvSpPr>
        <p:spPr>
          <a:xfrm>
            <a:off x="3288299" y="285268"/>
            <a:ext cx="47898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600" b="1" dirty="0">
                <a:solidFill>
                  <a:srgbClr val="007367"/>
                </a:solidFill>
                <a:latin typeface="Inter"/>
                <a:ea typeface="Inter"/>
                <a:cs typeface="Inter"/>
                <a:sym typeface="Inter"/>
              </a:rPr>
              <a:t>CONCLUSION</a:t>
            </a:r>
            <a:endParaRPr lang="en-US" sz="3600" b="1" dirty="0">
              <a:solidFill>
                <a:srgbClr val="007367"/>
              </a:solidFill>
              <a:latin typeface="Inter"/>
              <a:ea typeface="Inter"/>
              <a:cs typeface="Inter"/>
            </a:endParaRPr>
          </a:p>
        </p:txBody>
      </p:sp>
      <p:sp>
        <p:nvSpPr>
          <p:cNvPr id="2" name="Google Shape;10;p6">
            <a:extLst>
              <a:ext uri="{FF2B5EF4-FFF2-40B4-BE49-F238E27FC236}">
                <a16:creationId xmlns:a16="http://schemas.microsoft.com/office/drawing/2014/main" id="{7F992857-2E8D-AA34-FE06-AE32303B7454}"/>
              </a:ext>
            </a:extLst>
          </p:cNvPr>
          <p:cNvSpPr txBox="1"/>
          <p:nvPr/>
        </p:nvSpPr>
        <p:spPr>
          <a:xfrm>
            <a:off x="434411" y="6230138"/>
            <a:ext cx="4789808" cy="646290"/>
          </a:xfrm>
          <a:prstGeom prst="rect">
            <a:avLst/>
          </a:prstGeom>
          <a:noFill/>
          <a:ln>
            <a:noFill/>
          </a:ln>
        </p:spPr>
        <p:txBody>
          <a:bodyPr spcFirstLastPara="1" wrap="square" lIns="91425" tIns="45700" rIns="91425" bIns="45700" anchor="t" anchorCtr="0">
            <a:spAutoFit/>
          </a:bodyPr>
          <a:lstStyle/>
          <a:p>
            <a:pPr>
              <a:buClr>
                <a:srgbClr val="7F7F7F"/>
              </a:buClr>
              <a:buSzPts val="1800"/>
            </a:pPr>
            <a:r>
              <a:rPr lang="en-GB" sz="1800" b="0" i="0" u="none" strike="noStrike" cap="none">
                <a:solidFill>
                  <a:srgbClr val="7F7F7F"/>
                </a:solidFill>
                <a:latin typeface="Inter" panose="020B0604020202020204" charset="0"/>
                <a:ea typeface="Inter" panose="020B0604020202020204" charset="0"/>
                <a:cs typeface="Open Sans"/>
                <a:sym typeface="Open Sans"/>
              </a:rPr>
              <a:t>Dept of Computer Science &amp; Engineering</a:t>
            </a: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panose="020B0604020202020204" charset="0"/>
              <a:ea typeface="Inter" panose="020B0604020202020204" charset="0"/>
              <a:cs typeface="Open Sans"/>
              <a:sym typeface="Open Sans"/>
            </a:endParaRPr>
          </a:p>
        </p:txBody>
      </p:sp>
      <p:pic>
        <p:nvPicPr>
          <p:cNvPr id="3" name="Google Shape;11;p6">
            <a:extLst>
              <a:ext uri="{FF2B5EF4-FFF2-40B4-BE49-F238E27FC236}">
                <a16:creationId xmlns:a16="http://schemas.microsoft.com/office/drawing/2014/main" id="{19EBA751-4F15-BF1C-7B6D-AACD919FFA60}"/>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4" name="Content Placeholder 2">
            <a:extLst>
              <a:ext uri="{FF2B5EF4-FFF2-40B4-BE49-F238E27FC236}">
                <a16:creationId xmlns:a16="http://schemas.microsoft.com/office/drawing/2014/main" id="{35E31109-C17B-2520-89E1-40422F9574B3}"/>
              </a:ext>
            </a:extLst>
          </p:cNvPr>
          <p:cNvSpPr txBox="1">
            <a:spLocks/>
          </p:cNvSpPr>
          <p:nvPr/>
        </p:nvSpPr>
        <p:spPr>
          <a:xfrm>
            <a:off x="690770" y="1575904"/>
            <a:ext cx="10571922" cy="4417392"/>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5" name="Content Placeholder 2">
            <a:extLst>
              <a:ext uri="{FF2B5EF4-FFF2-40B4-BE49-F238E27FC236}">
                <a16:creationId xmlns:a16="http://schemas.microsoft.com/office/drawing/2014/main" id="{7B049B52-3587-FDA9-2C6D-4F289D5D3E78}"/>
              </a:ext>
            </a:extLst>
          </p:cNvPr>
          <p:cNvSpPr txBox="1">
            <a:spLocks/>
          </p:cNvSpPr>
          <p:nvPr/>
        </p:nvSpPr>
        <p:spPr>
          <a:xfrm>
            <a:off x="812202" y="1537902"/>
            <a:ext cx="10209134" cy="484812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6" name="Content Placeholder 2">
            <a:extLst>
              <a:ext uri="{FF2B5EF4-FFF2-40B4-BE49-F238E27FC236}">
                <a16:creationId xmlns:a16="http://schemas.microsoft.com/office/drawing/2014/main" id="{DFFCB2D3-D274-CE2D-E52A-8C55FD4BD689}"/>
              </a:ext>
            </a:extLst>
          </p:cNvPr>
          <p:cNvSpPr txBox="1">
            <a:spLocks/>
          </p:cNvSpPr>
          <p:nvPr/>
        </p:nvSpPr>
        <p:spPr>
          <a:xfrm>
            <a:off x="1639966" y="1168400"/>
            <a:ext cx="10209134" cy="484812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8" name="Content Placeholder 2">
            <a:extLst>
              <a:ext uri="{FF2B5EF4-FFF2-40B4-BE49-F238E27FC236}">
                <a16:creationId xmlns:a16="http://schemas.microsoft.com/office/drawing/2014/main" id="{06EAE928-0847-3028-5652-B97DA760CF31}"/>
              </a:ext>
            </a:extLst>
          </p:cNvPr>
          <p:cNvSpPr txBox="1">
            <a:spLocks/>
          </p:cNvSpPr>
          <p:nvPr/>
        </p:nvSpPr>
        <p:spPr>
          <a:xfrm>
            <a:off x="566531" y="1281795"/>
            <a:ext cx="10813268" cy="4417809"/>
          </a:xfrm>
          <a:prstGeom prst="rect">
            <a:avLst/>
          </a:prstGeom>
        </p:spPr>
        <p:txBody>
          <a:bodyPr lIns="91440" tIns="45720" rIns="91440" bIns="4572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Char char="•"/>
            </a:pPr>
            <a:r>
              <a:rPr lang="en-IN" sz="2000"/>
              <a:t>VGG19 achieved the highest accuracy at 83.2% among the models evaluated, indicating it is the most reliable for Alzheimer's Disease detection.</a:t>
            </a:r>
            <a:endParaRPr lang="en-US" sz="2000"/>
          </a:p>
          <a:p>
            <a:pPr marL="342900" indent="-342900">
              <a:buChar char="•"/>
            </a:pPr>
            <a:r>
              <a:rPr lang="en-IN" sz="2000"/>
              <a:t>The architecture of VGG19, with its 19 layers, enables it to effectively capture complex and intricate features from MRI images, which is crucial for identifying subtle changes in brain structure associated with Alzheimer’s Disease.</a:t>
            </a:r>
            <a:endParaRPr lang="en-IN"/>
          </a:p>
          <a:p>
            <a:pPr marL="342900" indent="-342900">
              <a:buChar char="•"/>
            </a:pPr>
            <a:r>
              <a:rPr lang="en-IN" sz="2000"/>
              <a:t>When compared to DenseNet121 and </a:t>
            </a:r>
            <a:r>
              <a:rPr lang="en-IN" sz="2000" err="1"/>
              <a:t>SqueezeNet</a:t>
            </a:r>
            <a:r>
              <a:rPr lang="en-IN" sz="2000"/>
              <a:t>, VGG19 demonstrated superior performance metrics. DenseNet121, while also effective, showed slightly lower accuracy and performance. </a:t>
            </a:r>
            <a:r>
              <a:rPr lang="en-IN" sz="2000" err="1"/>
              <a:t>SqueezeNet</a:t>
            </a:r>
            <a:r>
              <a:rPr lang="en-IN" sz="2000"/>
              <a:t>, although efficient, did not match the performance of VGG19 in extracting detailed features.</a:t>
            </a:r>
            <a:endParaRPr lang="en-IN"/>
          </a:p>
          <a:p>
            <a:pPr marL="342900" indent="-342900">
              <a:buChar char="•"/>
            </a:pPr>
            <a:r>
              <a:rPr lang="en-IN" sz="2000"/>
              <a:t>VGG19's design provides a balance between depth and feature extraction, leading to higher accuracy in medical image analysis tasks.</a:t>
            </a:r>
            <a:endParaRPr lang="en-IN"/>
          </a:p>
          <a:p>
            <a:pPr marL="342900" indent="-342900">
              <a:buChar char="•"/>
            </a:pPr>
            <a:r>
              <a:rPr lang="en-IN" sz="2000"/>
              <a:t>Given its strong performance, VGG19 is recommended for tasks requiring detailed analysis of medical images, where high accuracy is essential.</a:t>
            </a:r>
            <a:endParaRPr lang="en-IN"/>
          </a:p>
          <a:p>
            <a:pPr marL="285750" indent="-285750">
              <a:buChar char="•"/>
            </a:pPr>
            <a:endParaRPr lang="en-IN" sz="2000" dirty="0">
              <a:latin typeface="Inter"/>
            </a:endParaRPr>
          </a:p>
          <a:p>
            <a:endParaRPr lang="en-IN" dirty="0"/>
          </a:p>
        </p:txBody>
      </p:sp>
    </p:spTree>
    <p:extLst>
      <p:ext uri="{BB962C8B-B14F-4D97-AF65-F5344CB8AC3E}">
        <p14:creationId xmlns:p14="http://schemas.microsoft.com/office/powerpoint/2010/main" val="1901547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p:nvPr/>
        </p:nvSpPr>
        <p:spPr>
          <a:xfrm>
            <a:off x="707572" y="3001566"/>
            <a:ext cx="4706257"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000" b="1">
                <a:solidFill>
                  <a:srgbClr val="007367"/>
                </a:solidFill>
                <a:latin typeface="Inter"/>
                <a:ea typeface="Inter"/>
                <a:cs typeface="Inter"/>
                <a:sym typeface="Inter"/>
              </a:rPr>
              <a:t>Thank You</a:t>
            </a:r>
            <a:endParaRPr>
              <a:latin typeface="Inter"/>
              <a:ea typeface="Inter"/>
              <a:cs typeface="Inter"/>
              <a:sym typeface="Inter"/>
            </a:endParaRPr>
          </a:p>
        </p:txBody>
      </p:sp>
      <p:sp>
        <p:nvSpPr>
          <p:cNvPr id="124" name="Google Shape;124;p5"/>
          <p:cNvSpPr/>
          <p:nvPr/>
        </p:nvSpPr>
        <p:spPr>
          <a:xfrm>
            <a:off x="10692817" y="360212"/>
            <a:ext cx="284482" cy="28448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23672"/>
              </a:solidFill>
              <a:latin typeface="Play"/>
              <a:ea typeface="Play"/>
              <a:cs typeface="Play"/>
              <a:sym typeface="Play"/>
            </a:endParaRPr>
          </a:p>
        </p:txBody>
      </p:sp>
      <p:sp>
        <p:nvSpPr>
          <p:cNvPr id="125" name="Google Shape;125;p5"/>
          <p:cNvSpPr/>
          <p:nvPr/>
        </p:nvSpPr>
        <p:spPr>
          <a:xfrm>
            <a:off x="10755442" y="423468"/>
            <a:ext cx="159232" cy="157970"/>
          </a:xfrm>
          <a:custGeom>
            <a:avLst/>
            <a:gdLst/>
            <a:ahLst/>
            <a:cxnLst/>
            <a:rect l="l" t="t" r="r" b="b"/>
            <a:pathLst>
              <a:path w="444" h="443" extrusionOk="0">
                <a:moveTo>
                  <a:pt x="257" y="257"/>
                </a:moveTo>
                <a:lnTo>
                  <a:pt x="257" y="257"/>
                </a:lnTo>
                <a:cubicBezTo>
                  <a:pt x="222" y="292"/>
                  <a:pt x="177" y="327"/>
                  <a:pt x="160" y="310"/>
                </a:cubicBezTo>
                <a:cubicBezTo>
                  <a:pt x="133" y="283"/>
                  <a:pt x="115" y="265"/>
                  <a:pt x="62" y="310"/>
                </a:cubicBezTo>
                <a:cubicBezTo>
                  <a:pt x="0" y="354"/>
                  <a:pt x="44" y="389"/>
                  <a:pt x="71" y="407"/>
                </a:cubicBezTo>
                <a:cubicBezTo>
                  <a:pt x="97" y="442"/>
                  <a:pt x="204" y="416"/>
                  <a:pt x="310" y="310"/>
                </a:cubicBezTo>
                <a:cubicBezTo>
                  <a:pt x="416" y="204"/>
                  <a:pt x="443" y="97"/>
                  <a:pt x="416" y="61"/>
                </a:cubicBezTo>
                <a:cubicBezTo>
                  <a:pt x="390" y="35"/>
                  <a:pt x="363" y="0"/>
                  <a:pt x="319" y="53"/>
                </a:cubicBezTo>
                <a:cubicBezTo>
                  <a:pt x="275" y="106"/>
                  <a:pt x="293" y="123"/>
                  <a:pt x="319" y="151"/>
                </a:cubicBezTo>
                <a:cubicBezTo>
                  <a:pt x="337" y="167"/>
                  <a:pt x="302" y="212"/>
                  <a:pt x="257" y="257"/>
                </a:cubicBezTo>
              </a:path>
            </a:pathLst>
          </a:custGeom>
          <a:solidFill>
            <a:srgbClr val="017069"/>
          </a:solidFill>
          <a:ln>
            <a:noFill/>
          </a:ln>
        </p:spPr>
        <p:txBody>
          <a:bodyPr spcFirstLastPara="1" wrap="square" lIns="34275" tIns="17125" rIns="34275" bIns="17125" anchor="ctr" anchorCtr="0">
            <a:noAutofit/>
          </a:bodyPr>
          <a:lstStyle/>
          <a:p>
            <a:pPr marL="0" marR="0" lvl="0" indent="0" algn="l" rtl="0">
              <a:spcBef>
                <a:spcPts val="0"/>
              </a:spcBef>
              <a:spcAft>
                <a:spcPts val="0"/>
              </a:spcAft>
              <a:buNone/>
            </a:pPr>
            <a:endParaRPr sz="1800">
              <a:solidFill>
                <a:srgbClr val="023672"/>
              </a:solidFill>
              <a:latin typeface="Play"/>
              <a:ea typeface="Play"/>
              <a:cs typeface="Play"/>
              <a:sym typeface="Play"/>
            </a:endParaRPr>
          </a:p>
        </p:txBody>
      </p:sp>
      <p:sp>
        <p:nvSpPr>
          <p:cNvPr id="126" name="Google Shape;126;p5"/>
          <p:cNvSpPr/>
          <p:nvPr/>
        </p:nvSpPr>
        <p:spPr>
          <a:xfrm>
            <a:off x="11108103" y="360212"/>
            <a:ext cx="284482" cy="28448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23672"/>
              </a:solidFill>
              <a:latin typeface="Play"/>
              <a:ea typeface="Play"/>
              <a:cs typeface="Play"/>
              <a:sym typeface="Play"/>
            </a:endParaRPr>
          </a:p>
        </p:txBody>
      </p:sp>
      <p:sp>
        <p:nvSpPr>
          <p:cNvPr id="127" name="Google Shape;127;p5"/>
          <p:cNvSpPr/>
          <p:nvPr/>
        </p:nvSpPr>
        <p:spPr>
          <a:xfrm>
            <a:off x="11173901" y="455187"/>
            <a:ext cx="152886" cy="94532"/>
          </a:xfrm>
          <a:custGeom>
            <a:avLst/>
            <a:gdLst/>
            <a:ahLst/>
            <a:cxnLst/>
            <a:rect l="l" t="t" r="r" b="b"/>
            <a:pathLst>
              <a:path w="461" h="285" extrusionOk="0">
                <a:moveTo>
                  <a:pt x="18" y="27"/>
                </a:moveTo>
                <a:lnTo>
                  <a:pt x="18" y="27"/>
                </a:lnTo>
                <a:cubicBezTo>
                  <a:pt x="35" y="35"/>
                  <a:pt x="203" y="125"/>
                  <a:pt x="203" y="125"/>
                </a:cubicBezTo>
                <a:cubicBezTo>
                  <a:pt x="212" y="133"/>
                  <a:pt x="221" y="133"/>
                  <a:pt x="231" y="133"/>
                </a:cubicBezTo>
                <a:cubicBezTo>
                  <a:pt x="239" y="133"/>
                  <a:pt x="248" y="133"/>
                  <a:pt x="248" y="125"/>
                </a:cubicBezTo>
                <a:cubicBezTo>
                  <a:pt x="256" y="125"/>
                  <a:pt x="425" y="35"/>
                  <a:pt x="434" y="27"/>
                </a:cubicBezTo>
                <a:cubicBezTo>
                  <a:pt x="452" y="18"/>
                  <a:pt x="460" y="0"/>
                  <a:pt x="443" y="0"/>
                </a:cubicBezTo>
                <a:cubicBezTo>
                  <a:pt x="18" y="0"/>
                  <a:pt x="18" y="0"/>
                  <a:pt x="18" y="0"/>
                </a:cubicBezTo>
                <a:cubicBezTo>
                  <a:pt x="0" y="0"/>
                  <a:pt x="9" y="18"/>
                  <a:pt x="18" y="27"/>
                </a:cubicBezTo>
                <a:close/>
                <a:moveTo>
                  <a:pt x="443" y="80"/>
                </a:moveTo>
                <a:lnTo>
                  <a:pt x="443" y="80"/>
                </a:lnTo>
                <a:cubicBezTo>
                  <a:pt x="434" y="80"/>
                  <a:pt x="256" y="169"/>
                  <a:pt x="248" y="178"/>
                </a:cubicBezTo>
                <a:cubicBezTo>
                  <a:pt x="248" y="178"/>
                  <a:pt x="239" y="178"/>
                  <a:pt x="231" y="178"/>
                </a:cubicBezTo>
                <a:cubicBezTo>
                  <a:pt x="221" y="178"/>
                  <a:pt x="212" y="178"/>
                  <a:pt x="203" y="178"/>
                </a:cubicBezTo>
                <a:cubicBezTo>
                  <a:pt x="194" y="169"/>
                  <a:pt x="27" y="80"/>
                  <a:pt x="18" y="80"/>
                </a:cubicBezTo>
                <a:cubicBezTo>
                  <a:pt x="9" y="72"/>
                  <a:pt x="9" y="80"/>
                  <a:pt x="9" y="80"/>
                </a:cubicBezTo>
                <a:cubicBezTo>
                  <a:pt x="9" y="88"/>
                  <a:pt x="9" y="266"/>
                  <a:pt x="9" y="266"/>
                </a:cubicBezTo>
                <a:cubicBezTo>
                  <a:pt x="9" y="275"/>
                  <a:pt x="18" y="284"/>
                  <a:pt x="35" y="284"/>
                </a:cubicBezTo>
                <a:cubicBezTo>
                  <a:pt x="425" y="284"/>
                  <a:pt x="425" y="284"/>
                  <a:pt x="425" y="284"/>
                </a:cubicBezTo>
                <a:cubicBezTo>
                  <a:pt x="443" y="284"/>
                  <a:pt x="452" y="275"/>
                  <a:pt x="452" y="266"/>
                </a:cubicBezTo>
                <a:cubicBezTo>
                  <a:pt x="452" y="266"/>
                  <a:pt x="452" y="88"/>
                  <a:pt x="452" y="80"/>
                </a:cubicBezTo>
                <a:cubicBezTo>
                  <a:pt x="452" y="80"/>
                  <a:pt x="452" y="72"/>
                  <a:pt x="443" y="80"/>
                </a:cubicBezTo>
                <a:close/>
              </a:path>
            </a:pathLst>
          </a:custGeom>
          <a:solidFill>
            <a:srgbClr val="017069"/>
          </a:solidFill>
          <a:ln>
            <a:noFill/>
          </a:ln>
        </p:spPr>
        <p:txBody>
          <a:bodyPr spcFirstLastPara="1" wrap="square" lIns="34275" tIns="17125" rIns="34275" bIns="17125" anchor="ctr" anchorCtr="0">
            <a:noAutofit/>
          </a:bodyPr>
          <a:lstStyle/>
          <a:p>
            <a:pPr marL="0" marR="0" lvl="0" indent="0" algn="l" rtl="0">
              <a:spcBef>
                <a:spcPts val="0"/>
              </a:spcBef>
              <a:spcAft>
                <a:spcPts val="0"/>
              </a:spcAft>
              <a:buNone/>
            </a:pPr>
            <a:endParaRPr sz="1800">
              <a:solidFill>
                <a:srgbClr val="023672"/>
              </a:solidFill>
              <a:latin typeface="Play"/>
              <a:ea typeface="Play"/>
              <a:cs typeface="Play"/>
              <a:sym typeface="Play"/>
            </a:endParaRPr>
          </a:p>
        </p:txBody>
      </p:sp>
      <p:sp>
        <p:nvSpPr>
          <p:cNvPr id="128" name="Google Shape;128;p5"/>
          <p:cNvSpPr/>
          <p:nvPr/>
        </p:nvSpPr>
        <p:spPr>
          <a:xfrm>
            <a:off x="11523389" y="360212"/>
            <a:ext cx="284482" cy="28448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23672"/>
              </a:solidFill>
              <a:latin typeface="Play"/>
              <a:ea typeface="Play"/>
              <a:cs typeface="Play"/>
              <a:sym typeface="Play"/>
            </a:endParaRPr>
          </a:p>
        </p:txBody>
      </p:sp>
      <p:sp>
        <p:nvSpPr>
          <p:cNvPr id="129" name="Google Shape;129;p5"/>
          <p:cNvSpPr/>
          <p:nvPr/>
        </p:nvSpPr>
        <p:spPr>
          <a:xfrm>
            <a:off x="11624228" y="414630"/>
            <a:ext cx="82804" cy="175646"/>
          </a:xfrm>
          <a:custGeom>
            <a:avLst/>
            <a:gdLst/>
            <a:ahLst/>
            <a:cxnLst/>
            <a:rect l="l" t="t" r="r" b="b"/>
            <a:pathLst>
              <a:path w="232" h="498" extrusionOk="0">
                <a:moveTo>
                  <a:pt x="178" y="0"/>
                </a:moveTo>
                <a:lnTo>
                  <a:pt x="178" y="0"/>
                </a:lnTo>
                <a:cubicBezTo>
                  <a:pt x="213" y="0"/>
                  <a:pt x="222" y="27"/>
                  <a:pt x="222" y="53"/>
                </a:cubicBezTo>
                <a:cubicBezTo>
                  <a:pt x="222" y="80"/>
                  <a:pt x="196" y="115"/>
                  <a:pt x="160" y="115"/>
                </a:cubicBezTo>
                <a:cubicBezTo>
                  <a:pt x="125" y="115"/>
                  <a:pt x="107" y="97"/>
                  <a:pt x="107" y="62"/>
                </a:cubicBezTo>
                <a:cubicBezTo>
                  <a:pt x="107" y="35"/>
                  <a:pt x="134" y="0"/>
                  <a:pt x="178" y="0"/>
                </a:cubicBezTo>
                <a:close/>
                <a:moveTo>
                  <a:pt x="72" y="497"/>
                </a:moveTo>
                <a:lnTo>
                  <a:pt x="72" y="497"/>
                </a:lnTo>
                <a:cubicBezTo>
                  <a:pt x="45" y="497"/>
                  <a:pt x="28" y="478"/>
                  <a:pt x="45" y="407"/>
                </a:cubicBezTo>
                <a:cubicBezTo>
                  <a:pt x="81" y="284"/>
                  <a:pt x="81" y="284"/>
                  <a:pt x="81" y="284"/>
                </a:cubicBezTo>
                <a:cubicBezTo>
                  <a:pt x="81" y="266"/>
                  <a:pt x="81" y="257"/>
                  <a:pt x="81" y="257"/>
                </a:cubicBezTo>
                <a:cubicBezTo>
                  <a:pt x="72" y="257"/>
                  <a:pt x="37" y="275"/>
                  <a:pt x="19" y="284"/>
                </a:cubicBezTo>
                <a:cubicBezTo>
                  <a:pt x="0" y="266"/>
                  <a:pt x="0" y="266"/>
                  <a:pt x="0" y="266"/>
                </a:cubicBezTo>
                <a:cubicBezTo>
                  <a:pt x="63" y="213"/>
                  <a:pt x="143" y="178"/>
                  <a:pt x="169" y="178"/>
                </a:cubicBezTo>
                <a:cubicBezTo>
                  <a:pt x="196" y="178"/>
                  <a:pt x="205" y="213"/>
                  <a:pt x="187" y="257"/>
                </a:cubicBezTo>
                <a:cubicBezTo>
                  <a:pt x="151" y="390"/>
                  <a:pt x="151" y="390"/>
                  <a:pt x="151" y="390"/>
                </a:cubicBezTo>
                <a:cubicBezTo>
                  <a:pt x="151" y="416"/>
                  <a:pt x="151" y="425"/>
                  <a:pt x="160" y="425"/>
                </a:cubicBezTo>
                <a:cubicBezTo>
                  <a:pt x="160" y="425"/>
                  <a:pt x="187" y="407"/>
                  <a:pt x="213" y="390"/>
                </a:cubicBezTo>
                <a:cubicBezTo>
                  <a:pt x="231" y="407"/>
                  <a:pt x="231" y="407"/>
                  <a:pt x="231" y="407"/>
                </a:cubicBezTo>
                <a:cubicBezTo>
                  <a:pt x="169" y="478"/>
                  <a:pt x="98" y="497"/>
                  <a:pt x="72" y="497"/>
                </a:cubicBezTo>
                <a:close/>
              </a:path>
            </a:pathLst>
          </a:custGeom>
          <a:solidFill>
            <a:srgbClr val="017069"/>
          </a:solidFill>
          <a:ln>
            <a:noFill/>
          </a:ln>
        </p:spPr>
        <p:txBody>
          <a:bodyPr spcFirstLastPara="1" wrap="square" lIns="34275" tIns="17125" rIns="34275" bIns="17125" anchor="ctr" anchorCtr="0">
            <a:noAutofit/>
          </a:bodyPr>
          <a:lstStyle/>
          <a:p>
            <a:pPr marL="0" marR="0" lvl="0" indent="0" algn="l" rtl="0">
              <a:spcBef>
                <a:spcPts val="0"/>
              </a:spcBef>
              <a:spcAft>
                <a:spcPts val="0"/>
              </a:spcAft>
              <a:buNone/>
            </a:pPr>
            <a:endParaRPr sz="1800">
              <a:solidFill>
                <a:srgbClr val="023672"/>
              </a:solidFill>
              <a:latin typeface="Play"/>
              <a:ea typeface="Play"/>
              <a:cs typeface="Play"/>
              <a:sym typeface="Play"/>
            </a:endParaRPr>
          </a:p>
        </p:txBody>
      </p:sp>
      <p:sp>
        <p:nvSpPr>
          <p:cNvPr id="130" name="Google Shape;130;p5"/>
          <p:cNvSpPr/>
          <p:nvPr/>
        </p:nvSpPr>
        <p:spPr>
          <a:xfrm>
            <a:off x="783772" y="2945605"/>
            <a:ext cx="899884" cy="52507"/>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Google Shape;10;p6">
            <a:extLst>
              <a:ext uri="{FF2B5EF4-FFF2-40B4-BE49-F238E27FC236}">
                <a16:creationId xmlns:a16="http://schemas.microsoft.com/office/drawing/2014/main" id="{38941AB2-D15C-2DFC-37B6-7EDE36E0862C}"/>
              </a:ext>
            </a:extLst>
          </p:cNvPr>
          <p:cNvSpPr txBox="1"/>
          <p:nvPr/>
        </p:nvSpPr>
        <p:spPr>
          <a:xfrm>
            <a:off x="434411" y="6230138"/>
            <a:ext cx="4789808" cy="646290"/>
          </a:xfrm>
          <a:prstGeom prst="rect">
            <a:avLst/>
          </a:prstGeom>
          <a:noFill/>
          <a:ln>
            <a:noFill/>
          </a:ln>
        </p:spPr>
        <p:txBody>
          <a:bodyPr spcFirstLastPara="1" wrap="square" lIns="91425" tIns="45700" rIns="91425" bIns="45700" anchor="t" anchorCtr="0">
            <a:spAutoFit/>
          </a:bodyPr>
          <a:lstStyle/>
          <a:p>
            <a:pPr>
              <a:buClr>
                <a:srgbClr val="7F7F7F"/>
              </a:buClr>
              <a:buSzPts val="1800"/>
            </a:pPr>
            <a:r>
              <a:rPr lang="en-GB" sz="1800" b="0" i="0" u="none" strike="noStrike" cap="none">
                <a:solidFill>
                  <a:srgbClr val="7F7F7F"/>
                </a:solidFill>
                <a:latin typeface="Inter" panose="020B0604020202020204" charset="0"/>
                <a:ea typeface="Inter" panose="020B0604020202020204" charset="0"/>
                <a:cs typeface="Open Sans"/>
                <a:sym typeface="Open Sans"/>
              </a:rPr>
              <a:t>Dept of Computer Science &amp; Engineering</a:t>
            </a: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panose="020B0604020202020204" charset="0"/>
              <a:ea typeface="Inter" panose="020B0604020202020204" charset="0"/>
              <a:cs typeface="Open Sans"/>
              <a:sym typeface="Open Sans"/>
            </a:endParaRPr>
          </a:p>
        </p:txBody>
      </p:sp>
      <p:pic>
        <p:nvPicPr>
          <p:cNvPr id="3" name="Google Shape;11;p6">
            <a:extLst>
              <a:ext uri="{FF2B5EF4-FFF2-40B4-BE49-F238E27FC236}">
                <a16:creationId xmlns:a16="http://schemas.microsoft.com/office/drawing/2014/main" id="{1B984D33-DB91-2C3C-15C7-0A14BA0B6925}"/>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p:nvPr/>
        </p:nvSpPr>
        <p:spPr>
          <a:xfrm>
            <a:off x="3288299" y="285268"/>
            <a:ext cx="47898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600" b="1">
                <a:solidFill>
                  <a:srgbClr val="007367"/>
                </a:solidFill>
                <a:latin typeface="Inter"/>
                <a:ea typeface="Inter"/>
                <a:cs typeface="Inter"/>
                <a:sym typeface="Inter"/>
              </a:rPr>
              <a:t>Abstract</a:t>
            </a:r>
            <a:endParaRPr>
              <a:latin typeface="Inter"/>
              <a:ea typeface="Inter"/>
              <a:cs typeface="Inter"/>
              <a:sym typeface="Inter"/>
            </a:endParaRPr>
          </a:p>
        </p:txBody>
      </p:sp>
      <p:sp>
        <p:nvSpPr>
          <p:cNvPr id="2" name="Google Shape;10;p6">
            <a:extLst>
              <a:ext uri="{FF2B5EF4-FFF2-40B4-BE49-F238E27FC236}">
                <a16:creationId xmlns:a16="http://schemas.microsoft.com/office/drawing/2014/main" id="{7F992857-2E8D-AA34-FE06-AE32303B7454}"/>
              </a:ext>
            </a:extLst>
          </p:cNvPr>
          <p:cNvSpPr txBox="1"/>
          <p:nvPr/>
        </p:nvSpPr>
        <p:spPr>
          <a:xfrm>
            <a:off x="434411" y="6230138"/>
            <a:ext cx="4789808" cy="646290"/>
          </a:xfrm>
          <a:prstGeom prst="rect">
            <a:avLst/>
          </a:prstGeom>
          <a:noFill/>
          <a:ln>
            <a:noFill/>
          </a:ln>
        </p:spPr>
        <p:txBody>
          <a:bodyPr spcFirstLastPara="1" wrap="square" lIns="91425" tIns="45700" rIns="91425" bIns="45700" anchor="t" anchorCtr="0">
            <a:spAutoFit/>
          </a:bodyPr>
          <a:lstStyle/>
          <a:p>
            <a:pPr>
              <a:buClr>
                <a:srgbClr val="7F7F7F"/>
              </a:buClr>
              <a:buSzPts val="1800"/>
            </a:pPr>
            <a:r>
              <a:rPr lang="en-GB" sz="1800" b="0" i="0" u="none" strike="noStrike" cap="none">
                <a:solidFill>
                  <a:srgbClr val="7F7F7F"/>
                </a:solidFill>
                <a:latin typeface="Inter" panose="020B0604020202020204" charset="0"/>
                <a:ea typeface="Inter" panose="020B0604020202020204" charset="0"/>
                <a:cs typeface="Open Sans"/>
                <a:sym typeface="Open Sans"/>
              </a:rPr>
              <a:t>Dept of Computer Science &amp; Engineering</a:t>
            </a: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panose="020B0604020202020204" charset="0"/>
              <a:ea typeface="Inter" panose="020B0604020202020204" charset="0"/>
              <a:cs typeface="Open Sans"/>
              <a:sym typeface="Open Sans"/>
            </a:endParaRPr>
          </a:p>
        </p:txBody>
      </p:sp>
      <p:pic>
        <p:nvPicPr>
          <p:cNvPr id="3" name="Google Shape;11;p6">
            <a:extLst>
              <a:ext uri="{FF2B5EF4-FFF2-40B4-BE49-F238E27FC236}">
                <a16:creationId xmlns:a16="http://schemas.microsoft.com/office/drawing/2014/main" id="{19EBA751-4F15-BF1C-7B6D-AACD919FFA60}"/>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4" name="Content Placeholder 2">
            <a:extLst>
              <a:ext uri="{FF2B5EF4-FFF2-40B4-BE49-F238E27FC236}">
                <a16:creationId xmlns:a16="http://schemas.microsoft.com/office/drawing/2014/main" id="{35E31109-C17B-2520-89E1-40422F9574B3}"/>
              </a:ext>
            </a:extLst>
          </p:cNvPr>
          <p:cNvSpPr txBox="1">
            <a:spLocks/>
          </p:cNvSpPr>
          <p:nvPr/>
        </p:nvSpPr>
        <p:spPr>
          <a:xfrm>
            <a:off x="690770" y="1575904"/>
            <a:ext cx="10571922" cy="4417392"/>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5" name="Content Placeholder 2">
            <a:extLst>
              <a:ext uri="{FF2B5EF4-FFF2-40B4-BE49-F238E27FC236}">
                <a16:creationId xmlns:a16="http://schemas.microsoft.com/office/drawing/2014/main" id="{7B049B52-3587-FDA9-2C6D-4F289D5D3E78}"/>
              </a:ext>
            </a:extLst>
          </p:cNvPr>
          <p:cNvSpPr txBox="1">
            <a:spLocks/>
          </p:cNvSpPr>
          <p:nvPr/>
        </p:nvSpPr>
        <p:spPr>
          <a:xfrm>
            <a:off x="812202" y="1537902"/>
            <a:ext cx="10209134" cy="484812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6" name="Content Placeholder 2">
            <a:extLst>
              <a:ext uri="{FF2B5EF4-FFF2-40B4-BE49-F238E27FC236}">
                <a16:creationId xmlns:a16="http://schemas.microsoft.com/office/drawing/2014/main" id="{DFFCB2D3-D274-CE2D-E52A-8C55FD4BD689}"/>
              </a:ext>
            </a:extLst>
          </p:cNvPr>
          <p:cNvSpPr txBox="1">
            <a:spLocks/>
          </p:cNvSpPr>
          <p:nvPr/>
        </p:nvSpPr>
        <p:spPr>
          <a:xfrm>
            <a:off x="1639966" y="1168400"/>
            <a:ext cx="10209134" cy="484812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8" name="Content Placeholder 2">
            <a:extLst>
              <a:ext uri="{FF2B5EF4-FFF2-40B4-BE49-F238E27FC236}">
                <a16:creationId xmlns:a16="http://schemas.microsoft.com/office/drawing/2014/main" id="{06EAE928-0847-3028-5652-B97DA760CF31}"/>
              </a:ext>
            </a:extLst>
          </p:cNvPr>
          <p:cNvSpPr txBox="1">
            <a:spLocks/>
          </p:cNvSpPr>
          <p:nvPr/>
        </p:nvSpPr>
        <p:spPr>
          <a:xfrm>
            <a:off x="566531" y="1281794"/>
            <a:ext cx="11191058" cy="4654233"/>
          </a:xfrm>
          <a:prstGeom prst="rect">
            <a:avLst/>
          </a:prstGeom>
        </p:spPr>
        <p:txBody>
          <a:bodyPr lIns="91440" tIns="45720" rIns="91440" bIns="4572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a:latin typeface="Inter"/>
              </a:rPr>
              <a:t>Early detection of Alzheimer’s disease is crucial for improving treatment outcomes and patient quality of life. This study investigates the application of advanced machine learning models to enhance the accuracy of early Alzheimer’s diagnosis using neuroimaging data. We specifically evaluate three deep learning-based convolutional neural networks (CNNs): VGG19, DenseNet, and SqueezeNet. VGG19, known for its deep architecture, offers detailed feature extraction. DenseNet, with its densely connected layers, aims to improve gradient flow and feature reuse. SqueezeNet focuses on achieving high performance with fewer parameters, making it suitable for resource-limited environments.</a:t>
            </a:r>
            <a:endParaRPr lang="en-US">
              <a:latin typeface="Inter"/>
            </a:endParaRPr>
          </a:p>
          <a:p>
            <a:r>
              <a:rPr lang="en-US" sz="1800" dirty="0">
                <a:latin typeface="Inter"/>
              </a:rPr>
              <a:t>The study involves training these models on a comprehensive dataset of brain MRI scans and comparing their performance in detecting early signs of Alzheimer’s disease. By assessing the strengths and limitations of each model, our goal is to identify the most effective approach for early diagnosis. The results are expected to provide valuable insights into which model offers the best balance of accuracy and efficiency. Ultimately, this research aims to advance diagnostic tools and contribute to more effective early intervention strategies for Alzheimer’s disease.</a:t>
            </a:r>
            <a:endParaRPr lang="en-US" dirty="0">
              <a:latin typeface="Inter"/>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8685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p:nvPr/>
        </p:nvSpPr>
        <p:spPr>
          <a:xfrm>
            <a:off x="3288299" y="285268"/>
            <a:ext cx="47898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600" b="1">
                <a:solidFill>
                  <a:srgbClr val="007367"/>
                </a:solidFill>
                <a:latin typeface="Inter"/>
                <a:ea typeface="Inter"/>
                <a:cs typeface="Inter"/>
                <a:sym typeface="Inter"/>
              </a:rPr>
              <a:t>Certificate</a:t>
            </a:r>
            <a:endParaRPr>
              <a:latin typeface="Inter"/>
              <a:ea typeface="Inter"/>
              <a:cs typeface="Inter"/>
              <a:sym typeface="Inter"/>
            </a:endParaRPr>
          </a:p>
        </p:txBody>
      </p:sp>
      <p:sp>
        <p:nvSpPr>
          <p:cNvPr id="2" name="Google Shape;10;p6">
            <a:extLst>
              <a:ext uri="{FF2B5EF4-FFF2-40B4-BE49-F238E27FC236}">
                <a16:creationId xmlns:a16="http://schemas.microsoft.com/office/drawing/2014/main" id="{7F992857-2E8D-AA34-FE06-AE32303B7454}"/>
              </a:ext>
            </a:extLst>
          </p:cNvPr>
          <p:cNvSpPr txBox="1"/>
          <p:nvPr/>
        </p:nvSpPr>
        <p:spPr>
          <a:xfrm>
            <a:off x="434411" y="6230138"/>
            <a:ext cx="4789808" cy="646290"/>
          </a:xfrm>
          <a:prstGeom prst="rect">
            <a:avLst/>
          </a:prstGeom>
          <a:noFill/>
          <a:ln>
            <a:noFill/>
          </a:ln>
        </p:spPr>
        <p:txBody>
          <a:bodyPr spcFirstLastPara="1" wrap="square" lIns="91425" tIns="45700" rIns="91425" bIns="45700" anchor="t" anchorCtr="0">
            <a:spAutoFit/>
          </a:bodyPr>
          <a:lstStyle/>
          <a:p>
            <a:pPr>
              <a:buClr>
                <a:srgbClr val="7F7F7F"/>
              </a:buClr>
              <a:buSzPts val="1800"/>
            </a:pPr>
            <a:r>
              <a:rPr lang="en-GB" sz="1800" b="0" i="0" u="none" strike="noStrike" cap="none">
                <a:solidFill>
                  <a:srgbClr val="7F7F7F"/>
                </a:solidFill>
                <a:latin typeface="Inter" panose="020B0604020202020204" charset="0"/>
                <a:ea typeface="Inter" panose="020B0604020202020204" charset="0"/>
                <a:cs typeface="Open Sans"/>
                <a:sym typeface="Open Sans"/>
              </a:rPr>
              <a:t>Dept of Computer Science &amp; Engineering</a:t>
            </a: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panose="020B0604020202020204" charset="0"/>
              <a:ea typeface="Inter" panose="020B0604020202020204" charset="0"/>
              <a:cs typeface="Open Sans"/>
              <a:sym typeface="Open Sans"/>
            </a:endParaRPr>
          </a:p>
        </p:txBody>
      </p:sp>
      <p:pic>
        <p:nvPicPr>
          <p:cNvPr id="3" name="Google Shape;11;p6">
            <a:extLst>
              <a:ext uri="{FF2B5EF4-FFF2-40B4-BE49-F238E27FC236}">
                <a16:creationId xmlns:a16="http://schemas.microsoft.com/office/drawing/2014/main" id="{19EBA751-4F15-BF1C-7B6D-AACD919FFA60}"/>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4" name="Content Placeholder 2">
            <a:extLst>
              <a:ext uri="{FF2B5EF4-FFF2-40B4-BE49-F238E27FC236}">
                <a16:creationId xmlns:a16="http://schemas.microsoft.com/office/drawing/2014/main" id="{35E31109-C17B-2520-89E1-40422F9574B3}"/>
              </a:ext>
            </a:extLst>
          </p:cNvPr>
          <p:cNvSpPr txBox="1">
            <a:spLocks/>
          </p:cNvSpPr>
          <p:nvPr/>
        </p:nvSpPr>
        <p:spPr>
          <a:xfrm>
            <a:off x="690770" y="1575904"/>
            <a:ext cx="10571922" cy="4417392"/>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5" name="Content Placeholder 2">
            <a:extLst>
              <a:ext uri="{FF2B5EF4-FFF2-40B4-BE49-F238E27FC236}">
                <a16:creationId xmlns:a16="http://schemas.microsoft.com/office/drawing/2014/main" id="{7B049B52-3587-FDA9-2C6D-4F289D5D3E78}"/>
              </a:ext>
            </a:extLst>
          </p:cNvPr>
          <p:cNvSpPr txBox="1">
            <a:spLocks/>
          </p:cNvSpPr>
          <p:nvPr/>
        </p:nvSpPr>
        <p:spPr>
          <a:xfrm>
            <a:off x="812202" y="1537902"/>
            <a:ext cx="10209134" cy="484812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6" name="Content Placeholder 2">
            <a:extLst>
              <a:ext uri="{FF2B5EF4-FFF2-40B4-BE49-F238E27FC236}">
                <a16:creationId xmlns:a16="http://schemas.microsoft.com/office/drawing/2014/main" id="{DFFCB2D3-D274-CE2D-E52A-8C55FD4BD689}"/>
              </a:ext>
            </a:extLst>
          </p:cNvPr>
          <p:cNvSpPr txBox="1">
            <a:spLocks/>
          </p:cNvSpPr>
          <p:nvPr/>
        </p:nvSpPr>
        <p:spPr>
          <a:xfrm>
            <a:off x="1639966" y="1168400"/>
            <a:ext cx="10209134" cy="484812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8" name="Content Placeholder 2">
            <a:extLst>
              <a:ext uri="{FF2B5EF4-FFF2-40B4-BE49-F238E27FC236}">
                <a16:creationId xmlns:a16="http://schemas.microsoft.com/office/drawing/2014/main" id="{06EAE928-0847-3028-5652-B97DA760CF31}"/>
              </a:ext>
            </a:extLst>
          </p:cNvPr>
          <p:cNvSpPr txBox="1">
            <a:spLocks/>
          </p:cNvSpPr>
          <p:nvPr/>
        </p:nvSpPr>
        <p:spPr>
          <a:xfrm>
            <a:off x="566531" y="1281795"/>
            <a:ext cx="10813268" cy="426150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a:t>Paste your internship Certificate </a:t>
            </a:r>
          </a:p>
        </p:txBody>
      </p:sp>
    </p:spTree>
    <p:extLst>
      <p:ext uri="{BB962C8B-B14F-4D97-AF65-F5344CB8AC3E}">
        <p14:creationId xmlns:p14="http://schemas.microsoft.com/office/powerpoint/2010/main" val="3567688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p:nvPr/>
        </p:nvSpPr>
        <p:spPr>
          <a:xfrm>
            <a:off x="3129273" y="354855"/>
            <a:ext cx="47898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600" b="1">
                <a:solidFill>
                  <a:srgbClr val="007367"/>
                </a:solidFill>
                <a:latin typeface="Inter"/>
                <a:ea typeface="Inter"/>
                <a:cs typeface="Inter"/>
                <a:sym typeface="Inter"/>
              </a:rPr>
              <a:t>INTRODUCTION</a:t>
            </a:r>
            <a:endParaRPr>
              <a:latin typeface="Inter"/>
              <a:ea typeface="Inter"/>
              <a:cs typeface="Inter"/>
              <a:sym typeface="Inter"/>
            </a:endParaRPr>
          </a:p>
        </p:txBody>
      </p:sp>
      <p:sp>
        <p:nvSpPr>
          <p:cNvPr id="2" name="Google Shape;10;p6">
            <a:extLst>
              <a:ext uri="{FF2B5EF4-FFF2-40B4-BE49-F238E27FC236}">
                <a16:creationId xmlns:a16="http://schemas.microsoft.com/office/drawing/2014/main" id="{7F992857-2E8D-AA34-FE06-AE32303B7454}"/>
              </a:ext>
            </a:extLst>
          </p:cNvPr>
          <p:cNvSpPr txBox="1"/>
          <p:nvPr/>
        </p:nvSpPr>
        <p:spPr>
          <a:xfrm>
            <a:off x="434411" y="6230138"/>
            <a:ext cx="4789808" cy="646290"/>
          </a:xfrm>
          <a:prstGeom prst="rect">
            <a:avLst/>
          </a:prstGeom>
          <a:noFill/>
          <a:ln>
            <a:noFill/>
          </a:ln>
        </p:spPr>
        <p:txBody>
          <a:bodyPr spcFirstLastPara="1" wrap="square" lIns="91425" tIns="45700" rIns="91425" bIns="45700" anchor="t" anchorCtr="0">
            <a:spAutoFit/>
          </a:bodyPr>
          <a:lstStyle/>
          <a:p>
            <a:pPr>
              <a:buClr>
                <a:srgbClr val="7F7F7F"/>
              </a:buClr>
              <a:buSzPts val="1800"/>
            </a:pPr>
            <a:r>
              <a:rPr lang="en-GB" sz="1800" b="0" i="0" u="none" strike="noStrike" cap="none">
                <a:solidFill>
                  <a:srgbClr val="7F7F7F"/>
                </a:solidFill>
                <a:latin typeface="Inter" panose="020B0604020202020204" charset="0"/>
                <a:ea typeface="Inter" panose="020B0604020202020204" charset="0"/>
                <a:cs typeface="Open Sans"/>
                <a:sym typeface="Open Sans"/>
              </a:rPr>
              <a:t>Dept of Computer Science &amp; Engineering</a:t>
            </a: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panose="020B0604020202020204" charset="0"/>
              <a:ea typeface="Inter" panose="020B0604020202020204" charset="0"/>
              <a:cs typeface="Open Sans"/>
              <a:sym typeface="Open Sans"/>
            </a:endParaRPr>
          </a:p>
        </p:txBody>
      </p:sp>
      <p:pic>
        <p:nvPicPr>
          <p:cNvPr id="3" name="Google Shape;11;p6">
            <a:extLst>
              <a:ext uri="{FF2B5EF4-FFF2-40B4-BE49-F238E27FC236}">
                <a16:creationId xmlns:a16="http://schemas.microsoft.com/office/drawing/2014/main" id="{19EBA751-4F15-BF1C-7B6D-AACD919FFA60}"/>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4" name="Content Placeholder 2">
            <a:extLst>
              <a:ext uri="{FF2B5EF4-FFF2-40B4-BE49-F238E27FC236}">
                <a16:creationId xmlns:a16="http://schemas.microsoft.com/office/drawing/2014/main" id="{35E31109-C17B-2520-89E1-40422F9574B3}"/>
              </a:ext>
            </a:extLst>
          </p:cNvPr>
          <p:cNvSpPr txBox="1">
            <a:spLocks/>
          </p:cNvSpPr>
          <p:nvPr/>
        </p:nvSpPr>
        <p:spPr>
          <a:xfrm>
            <a:off x="690770" y="1575904"/>
            <a:ext cx="10571922" cy="4417392"/>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5" name="Content Placeholder 2">
            <a:extLst>
              <a:ext uri="{FF2B5EF4-FFF2-40B4-BE49-F238E27FC236}">
                <a16:creationId xmlns:a16="http://schemas.microsoft.com/office/drawing/2014/main" id="{7B049B52-3587-FDA9-2C6D-4F289D5D3E78}"/>
              </a:ext>
            </a:extLst>
          </p:cNvPr>
          <p:cNvSpPr txBox="1">
            <a:spLocks/>
          </p:cNvSpPr>
          <p:nvPr/>
        </p:nvSpPr>
        <p:spPr>
          <a:xfrm>
            <a:off x="812202" y="1537902"/>
            <a:ext cx="10209134" cy="484812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8" name="Content Placeholder 2">
            <a:extLst>
              <a:ext uri="{FF2B5EF4-FFF2-40B4-BE49-F238E27FC236}">
                <a16:creationId xmlns:a16="http://schemas.microsoft.com/office/drawing/2014/main" id="{06EAE928-0847-3028-5652-B97DA760CF31}"/>
              </a:ext>
            </a:extLst>
          </p:cNvPr>
          <p:cNvSpPr txBox="1">
            <a:spLocks/>
          </p:cNvSpPr>
          <p:nvPr/>
        </p:nvSpPr>
        <p:spPr>
          <a:xfrm>
            <a:off x="184731" y="1281795"/>
            <a:ext cx="11195068" cy="426150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80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870A8EC0-AF09-472D-8E24-AB678AF65E1D}"/>
              </a:ext>
            </a:extLst>
          </p:cNvPr>
          <p:cNvSpPr/>
          <p:nvPr/>
        </p:nvSpPr>
        <p:spPr>
          <a:xfrm>
            <a:off x="434410" y="1462512"/>
            <a:ext cx="11066819" cy="4339650"/>
          </a:xfrm>
          <a:prstGeom prst="rect">
            <a:avLst/>
          </a:prstGeom>
        </p:spPr>
        <p:txBody>
          <a:bodyPr wrap="square" lIns="91440" tIns="45720" rIns="91440" bIns="45720" anchor="t">
            <a:spAutoFit/>
          </a:bodyPr>
          <a:lstStyle/>
          <a:p>
            <a:pPr marL="342900" indent="-342900">
              <a:buChar char="•"/>
            </a:pPr>
            <a:r>
              <a:rPr lang="en-US" sz="2300">
                <a:latin typeface="Times New Roman"/>
              </a:rPr>
              <a:t>Alzheimer’s disease is a neurodegenerative disorder that primarily affects memory, thinking, and behavior. It is the leading cause of dementia, affecting millions of people worldwide.</a:t>
            </a:r>
            <a:endParaRPr lang="en-US">
              <a:latin typeface="Times New Roman"/>
            </a:endParaRPr>
          </a:p>
          <a:p>
            <a:pPr marL="342900" indent="-342900">
              <a:buChar char="•"/>
            </a:pPr>
            <a:r>
              <a:rPr lang="en-US" sz="2300">
                <a:latin typeface="Times New Roman"/>
              </a:rPr>
              <a:t>AD is the most common form of dementia and is associated with the accumulation of beta-amyloid in brain cells, which leads to the degeneration of cognitive functions.</a:t>
            </a:r>
          </a:p>
          <a:p>
            <a:pPr marL="342900" indent="-342900">
              <a:buChar char="•"/>
            </a:pPr>
            <a:r>
              <a:rPr lang="en-US" sz="2300">
                <a:latin typeface="Times New Roman"/>
                <a:cs typeface="Times New Roman"/>
              </a:rPr>
              <a:t>Impact: affects millions worldwide, leading to significant burden on individuals and families</a:t>
            </a:r>
            <a:endParaRPr lang="en-US" sz="2300">
              <a:latin typeface="Times New Roman"/>
            </a:endParaRPr>
          </a:p>
          <a:p>
            <a:pPr marL="342900" indent="-342900">
              <a:buChar char="•"/>
            </a:pPr>
            <a:r>
              <a:rPr lang="en-US" sz="2300">
                <a:latin typeface="Times New Roman"/>
              </a:rPr>
              <a:t>Early detection is crucial as it allows for timely intervention, which can slow disease progression and improve the quality of life for patients and their families.</a:t>
            </a:r>
            <a:endParaRPr lang="en-US" sz="2300">
              <a:latin typeface="Times New Roman"/>
              <a:cs typeface="Times New Roman" panose="02020603050405020304" pitchFamily="18" charset="0"/>
            </a:endParaRPr>
          </a:p>
          <a:p>
            <a:pPr marL="342900" indent="-342900">
              <a:buChar char="•"/>
            </a:pPr>
            <a:r>
              <a:rPr lang="en-US" sz="2300">
                <a:latin typeface="Times New Roman"/>
                <a:cs typeface="Times New Roman"/>
              </a:rPr>
              <a:t>Traditional diagnostic methods, such as cognitive tests and imaging techniques, can be invasive and often lack early sensitivity.</a:t>
            </a:r>
            <a:endParaRPr lang="en-IN" sz="2300">
              <a:latin typeface="Times New Roman"/>
              <a:cs typeface="Times New Roman"/>
            </a:endParaRPr>
          </a:p>
          <a:p>
            <a:pPr marL="342900" indent="-342900">
              <a:buFont typeface="Arial" panose="020B0604020202020204" pitchFamily="34" charset="0"/>
              <a:buChar char="•"/>
            </a:pPr>
            <a:endParaRPr lang="en-US" sz="23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73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p:nvPr/>
        </p:nvSpPr>
        <p:spPr>
          <a:xfrm>
            <a:off x="3129273" y="354855"/>
            <a:ext cx="47898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600" b="1">
                <a:solidFill>
                  <a:srgbClr val="007367"/>
                </a:solidFill>
                <a:latin typeface="Inter"/>
                <a:ea typeface="Inter"/>
                <a:cs typeface="Inter"/>
                <a:sym typeface="Inter"/>
              </a:rPr>
              <a:t>OBJECTIVE</a:t>
            </a:r>
            <a:endParaRPr>
              <a:latin typeface="Inter"/>
              <a:ea typeface="Inter"/>
              <a:cs typeface="Inter"/>
              <a:sym typeface="Inter"/>
            </a:endParaRPr>
          </a:p>
        </p:txBody>
      </p:sp>
      <p:sp>
        <p:nvSpPr>
          <p:cNvPr id="2" name="Google Shape;10;p6">
            <a:extLst>
              <a:ext uri="{FF2B5EF4-FFF2-40B4-BE49-F238E27FC236}">
                <a16:creationId xmlns:a16="http://schemas.microsoft.com/office/drawing/2014/main" id="{7F992857-2E8D-AA34-FE06-AE32303B7454}"/>
              </a:ext>
            </a:extLst>
          </p:cNvPr>
          <p:cNvSpPr txBox="1"/>
          <p:nvPr/>
        </p:nvSpPr>
        <p:spPr>
          <a:xfrm>
            <a:off x="126298" y="6356992"/>
            <a:ext cx="4789808" cy="646290"/>
          </a:xfrm>
          <a:prstGeom prst="rect">
            <a:avLst/>
          </a:prstGeom>
          <a:noFill/>
          <a:ln>
            <a:noFill/>
          </a:ln>
        </p:spPr>
        <p:txBody>
          <a:bodyPr spcFirstLastPara="1" wrap="square" lIns="91425" tIns="45700" rIns="91425" bIns="45700" anchor="t" anchorCtr="0">
            <a:spAutoFit/>
          </a:bodyPr>
          <a:lstStyle/>
          <a:p>
            <a:pPr>
              <a:buClr>
                <a:srgbClr val="7F7F7F"/>
              </a:buClr>
              <a:buSzPts val="1800"/>
            </a:pPr>
            <a:r>
              <a:rPr lang="en-GB" sz="1800" b="0" i="0" u="none" strike="noStrike" cap="none">
                <a:solidFill>
                  <a:srgbClr val="7F7F7F"/>
                </a:solidFill>
                <a:latin typeface="Inter" panose="020B0604020202020204" charset="0"/>
                <a:ea typeface="Inter" panose="020B0604020202020204" charset="0"/>
                <a:cs typeface="Open Sans"/>
                <a:sym typeface="Open Sans"/>
              </a:rPr>
              <a:t>Dept of Computer Science &amp; Engineering</a:t>
            </a: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panose="020B0604020202020204" charset="0"/>
              <a:ea typeface="Inter" panose="020B0604020202020204" charset="0"/>
              <a:cs typeface="Open Sans"/>
              <a:sym typeface="Open Sans"/>
            </a:endParaRPr>
          </a:p>
        </p:txBody>
      </p:sp>
      <p:pic>
        <p:nvPicPr>
          <p:cNvPr id="3" name="Google Shape;11;p6">
            <a:extLst>
              <a:ext uri="{FF2B5EF4-FFF2-40B4-BE49-F238E27FC236}">
                <a16:creationId xmlns:a16="http://schemas.microsoft.com/office/drawing/2014/main" id="{19EBA751-4F15-BF1C-7B6D-AACD919FFA60}"/>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4" name="Content Placeholder 2">
            <a:extLst>
              <a:ext uri="{FF2B5EF4-FFF2-40B4-BE49-F238E27FC236}">
                <a16:creationId xmlns:a16="http://schemas.microsoft.com/office/drawing/2014/main" id="{35E31109-C17B-2520-89E1-40422F9574B3}"/>
              </a:ext>
            </a:extLst>
          </p:cNvPr>
          <p:cNvSpPr txBox="1">
            <a:spLocks/>
          </p:cNvSpPr>
          <p:nvPr/>
        </p:nvSpPr>
        <p:spPr>
          <a:xfrm>
            <a:off x="690770" y="1575904"/>
            <a:ext cx="10571922" cy="4417392"/>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5" name="Content Placeholder 2">
            <a:extLst>
              <a:ext uri="{FF2B5EF4-FFF2-40B4-BE49-F238E27FC236}">
                <a16:creationId xmlns:a16="http://schemas.microsoft.com/office/drawing/2014/main" id="{7B049B52-3587-FDA9-2C6D-4F289D5D3E78}"/>
              </a:ext>
            </a:extLst>
          </p:cNvPr>
          <p:cNvSpPr txBox="1">
            <a:spLocks/>
          </p:cNvSpPr>
          <p:nvPr/>
        </p:nvSpPr>
        <p:spPr>
          <a:xfrm>
            <a:off x="812202" y="1537902"/>
            <a:ext cx="10209134" cy="484812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6" name="Content Placeholder 2">
            <a:extLst>
              <a:ext uri="{FF2B5EF4-FFF2-40B4-BE49-F238E27FC236}">
                <a16:creationId xmlns:a16="http://schemas.microsoft.com/office/drawing/2014/main" id="{DFFCB2D3-D274-CE2D-E52A-8C55FD4BD689}"/>
              </a:ext>
            </a:extLst>
          </p:cNvPr>
          <p:cNvSpPr txBox="1">
            <a:spLocks/>
          </p:cNvSpPr>
          <p:nvPr/>
        </p:nvSpPr>
        <p:spPr>
          <a:xfrm>
            <a:off x="1639966" y="1168400"/>
            <a:ext cx="10209134" cy="484812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8" name="Content Placeholder 2">
            <a:extLst>
              <a:ext uri="{FF2B5EF4-FFF2-40B4-BE49-F238E27FC236}">
                <a16:creationId xmlns:a16="http://schemas.microsoft.com/office/drawing/2014/main" id="{06EAE928-0847-3028-5652-B97DA760CF31}"/>
              </a:ext>
            </a:extLst>
          </p:cNvPr>
          <p:cNvSpPr txBox="1">
            <a:spLocks/>
          </p:cNvSpPr>
          <p:nvPr/>
        </p:nvSpPr>
        <p:spPr>
          <a:xfrm>
            <a:off x="566531" y="1281795"/>
            <a:ext cx="10813268" cy="426150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80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013ECA19-3560-47EE-9977-05E34041D08D}"/>
              </a:ext>
            </a:extLst>
          </p:cNvPr>
          <p:cNvSpPr>
            <a:spLocks noChangeArrowheads="1"/>
          </p:cNvSpPr>
          <p:nvPr/>
        </p:nvSpPr>
        <p:spPr bwMode="auto">
          <a:xfrm>
            <a:off x="-94840" y="2240617"/>
            <a:ext cx="1215974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300" b="1" i="0" u="none" strike="noStrike" cap="none" normalizeH="0" baseline="0" dirty="0">
                <a:ln>
                  <a:noFill/>
                </a:ln>
                <a:solidFill>
                  <a:schemeClr val="tx1"/>
                </a:solidFill>
                <a:effectLst/>
                <a:latin typeface="Times New Roman"/>
                <a:cs typeface="Times New Roman"/>
              </a:rPr>
              <a:t> Goal:</a:t>
            </a:r>
            <a:endParaRPr kumimoji="0" lang="en-US" altLang="en-US" sz="2300" b="0" i="0" u="none" strike="noStrike" cap="none" normalizeH="0" baseline="0" dirty="0">
              <a:ln>
                <a:noFill/>
              </a:ln>
              <a:solidFill>
                <a:schemeClr val="tx1"/>
              </a:solidFill>
              <a:effectLst/>
              <a:latin typeface="Times New Roman"/>
              <a:cs typeface="Times New Roman"/>
            </a:endParaRPr>
          </a:p>
          <a:p>
            <a:pPr eaLnBrk="0" fontAlgn="base" hangingPunct="0">
              <a:buClrTx/>
              <a:buFont typeface="Arial"/>
              <a:buChar char="•"/>
            </a:pPr>
            <a:r>
              <a:rPr lang="en-US" sz="2300" dirty="0">
                <a:solidFill>
                  <a:schemeClr val="tx1"/>
                </a:solidFill>
                <a:latin typeface="Times New Roman"/>
              </a:rPr>
              <a:t>Develop a highly accurate model using neuroimaging data.</a:t>
            </a:r>
          </a:p>
          <a:p>
            <a:pPr>
              <a:buClrTx/>
            </a:pPr>
            <a:r>
              <a:rPr lang="en-US" sz="2300" dirty="0">
                <a:solidFill>
                  <a:schemeClr val="tx1"/>
                </a:solidFill>
                <a:latin typeface="Times New Roman"/>
              </a:rPr>
              <a:t>  Improve diagnostic accuracy</a:t>
            </a:r>
            <a:r>
              <a:rPr kumimoji="0" lang="en-US" sz="2300" b="0" i="0" u="none" strike="noStrike" cap="none" normalizeH="0" baseline="0" dirty="0">
                <a:ln>
                  <a:noFill/>
                </a:ln>
                <a:solidFill>
                  <a:schemeClr val="tx1"/>
                </a:solidFill>
                <a:effectLst/>
                <a:latin typeface="Times New Roman"/>
              </a:rPr>
              <a:t> and </a:t>
            </a:r>
            <a:r>
              <a:rPr lang="en-US" sz="2300" dirty="0">
                <a:solidFill>
                  <a:schemeClr val="tx1"/>
                </a:solidFill>
                <a:latin typeface="Times New Roman"/>
              </a:rPr>
              <a:t>reduce false positives</a:t>
            </a:r>
            <a:r>
              <a:rPr kumimoji="0" lang="en-US" sz="2300" b="0" i="0" u="none" strike="noStrike" cap="none" normalizeH="0" baseline="0" dirty="0">
                <a:ln>
                  <a:noFill/>
                </a:ln>
                <a:solidFill>
                  <a:schemeClr val="tx1"/>
                </a:solidFill>
                <a:effectLst/>
                <a:latin typeface="Times New Roman"/>
              </a:rPr>
              <a:t>.</a:t>
            </a:r>
            <a:endParaRPr lang="en-US" dirty="0">
              <a:solidFill>
                <a:schemeClr val="tx1"/>
              </a:solidFill>
              <a:latin typeface="Times New Roman"/>
            </a:endParaRPr>
          </a:p>
          <a:p>
            <a:pPr marL="0" marR="0" lvl="0" indent="0" algn="l" defTabSz="914400" rtl="0" latinLnBrk="0">
              <a:lnSpc>
                <a:spcPct val="100000"/>
              </a:lnSpc>
              <a:spcBef>
                <a:spcPct val="0"/>
              </a:spcBef>
              <a:spcAft>
                <a:spcPct val="0"/>
              </a:spcAft>
              <a:buClrTx/>
              <a:buSzTx/>
              <a:buFontTx/>
              <a:tabLst/>
            </a:pPr>
            <a:r>
              <a:rPr kumimoji="0" lang="en-US" altLang="en-US" sz="2300" b="1" i="0" u="none" strike="noStrike" cap="none" normalizeH="0" baseline="0" dirty="0">
                <a:ln>
                  <a:noFill/>
                </a:ln>
                <a:solidFill>
                  <a:schemeClr val="tx1"/>
                </a:solidFill>
                <a:effectLst/>
                <a:latin typeface="Times New Roman"/>
                <a:cs typeface="Times New Roman"/>
              </a:rPr>
              <a:t>Scope:</a:t>
            </a:r>
            <a:endParaRPr lang="en-US" altLang="en-US" sz="2300" b="0" i="0" u="none" strike="noStrike" cap="none" normalizeH="0" baseline="0" dirty="0">
              <a:ln>
                <a:noFill/>
              </a:ln>
              <a:solidFill>
                <a:schemeClr val="tx1"/>
              </a:solidFill>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Times New Roman"/>
                <a:cs typeface="Times New Roman"/>
              </a:rPr>
              <a:t>Assess each model's performance in terms of accuracy, efficiency, and robustness using neuroimaging data.</a:t>
            </a:r>
            <a:endParaRPr lang="en-US" altLang="en-US" sz="2300" b="0" i="0" u="none" strike="noStrike" cap="none" normalizeH="0" baseline="0" dirty="0">
              <a:ln>
                <a:noFill/>
              </a:ln>
              <a:solidFill>
                <a:schemeClr val="tx1"/>
              </a:solidFill>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Times New Roman"/>
                <a:cs typeface="Times New Roman"/>
              </a:rPr>
              <a:t>Determine which model provides the best diagnostic capabilities and identify areas for improvement.</a:t>
            </a:r>
            <a:endParaRPr lang="en-US" altLang="en-US" sz="2300" b="0" i="0" u="none" strike="noStrike" cap="none" normalizeH="0" baseline="0" dirty="0">
              <a:ln>
                <a:noFill/>
              </a:ln>
              <a:solidFill>
                <a:schemeClr val="tx1"/>
              </a:solidFill>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3182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p:nvPr/>
        </p:nvSpPr>
        <p:spPr>
          <a:xfrm>
            <a:off x="1563520" y="187841"/>
            <a:ext cx="8704183" cy="1200288"/>
          </a:xfrm>
          <a:prstGeom prst="rect">
            <a:avLst/>
          </a:prstGeom>
          <a:noFill/>
          <a:ln>
            <a:noFill/>
          </a:ln>
        </p:spPr>
        <p:txBody>
          <a:bodyPr spcFirstLastPara="1" wrap="square" lIns="91425" tIns="45700" rIns="91425" bIns="45700" anchor="t" anchorCtr="0">
            <a:spAutoFit/>
          </a:bodyPr>
          <a:lstStyle/>
          <a:p>
            <a:pPr algn="ctr"/>
            <a:r>
              <a:rPr lang="en-US" sz="3600" b="1">
                <a:solidFill>
                  <a:srgbClr val="007367"/>
                </a:solidFill>
                <a:latin typeface="Inter"/>
                <a:ea typeface="Inter"/>
              </a:rPr>
              <a:t>Demonstration Of Alzheimer's Disease</a:t>
            </a:r>
            <a:endParaRPr lang="en-US" b="1" err="1">
              <a:latin typeface="Inter"/>
            </a:endParaRPr>
          </a:p>
        </p:txBody>
      </p:sp>
      <p:sp>
        <p:nvSpPr>
          <p:cNvPr id="2" name="Google Shape;10;p6">
            <a:extLst>
              <a:ext uri="{FF2B5EF4-FFF2-40B4-BE49-F238E27FC236}">
                <a16:creationId xmlns:a16="http://schemas.microsoft.com/office/drawing/2014/main" id="{7F992857-2E8D-AA34-FE06-AE32303B7454}"/>
              </a:ext>
            </a:extLst>
          </p:cNvPr>
          <p:cNvSpPr txBox="1"/>
          <p:nvPr/>
        </p:nvSpPr>
        <p:spPr>
          <a:xfrm>
            <a:off x="434411" y="6230138"/>
            <a:ext cx="4789808" cy="646290"/>
          </a:xfrm>
          <a:prstGeom prst="rect">
            <a:avLst/>
          </a:prstGeom>
          <a:noFill/>
          <a:ln>
            <a:noFill/>
          </a:ln>
        </p:spPr>
        <p:txBody>
          <a:bodyPr spcFirstLastPara="1" wrap="square" lIns="91425" tIns="45700" rIns="91425" bIns="45700" anchor="t" anchorCtr="0">
            <a:spAutoFit/>
          </a:bodyPr>
          <a:lstStyle/>
          <a:p>
            <a:pPr>
              <a:buClr>
                <a:srgbClr val="7F7F7F"/>
              </a:buClr>
              <a:buSzPts val="1800"/>
            </a:pPr>
            <a:r>
              <a:rPr lang="en-GB" sz="1800" b="0" i="0" u="none" strike="noStrike" cap="none">
                <a:solidFill>
                  <a:srgbClr val="7F7F7F"/>
                </a:solidFill>
                <a:latin typeface="Inter" panose="020B0604020202020204" charset="0"/>
                <a:ea typeface="Inter" panose="020B0604020202020204" charset="0"/>
                <a:cs typeface="Open Sans"/>
                <a:sym typeface="Open Sans"/>
              </a:rPr>
              <a:t>Dept of Computer Science &amp; Engineering</a:t>
            </a: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panose="020B0604020202020204" charset="0"/>
              <a:ea typeface="Inter" panose="020B0604020202020204" charset="0"/>
              <a:cs typeface="Open Sans"/>
              <a:sym typeface="Open Sans"/>
            </a:endParaRPr>
          </a:p>
        </p:txBody>
      </p:sp>
      <p:pic>
        <p:nvPicPr>
          <p:cNvPr id="3" name="Google Shape;11;p6">
            <a:extLst>
              <a:ext uri="{FF2B5EF4-FFF2-40B4-BE49-F238E27FC236}">
                <a16:creationId xmlns:a16="http://schemas.microsoft.com/office/drawing/2014/main" id="{19EBA751-4F15-BF1C-7B6D-AACD919FFA60}"/>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4" name="Content Placeholder 2">
            <a:extLst>
              <a:ext uri="{FF2B5EF4-FFF2-40B4-BE49-F238E27FC236}">
                <a16:creationId xmlns:a16="http://schemas.microsoft.com/office/drawing/2014/main" id="{35E31109-C17B-2520-89E1-40422F9574B3}"/>
              </a:ext>
            </a:extLst>
          </p:cNvPr>
          <p:cNvSpPr txBox="1">
            <a:spLocks/>
          </p:cNvSpPr>
          <p:nvPr/>
        </p:nvSpPr>
        <p:spPr>
          <a:xfrm>
            <a:off x="690770" y="1575904"/>
            <a:ext cx="10571922" cy="4417392"/>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8" name="Content Placeholder 2">
            <a:extLst>
              <a:ext uri="{FF2B5EF4-FFF2-40B4-BE49-F238E27FC236}">
                <a16:creationId xmlns:a16="http://schemas.microsoft.com/office/drawing/2014/main" id="{06EAE928-0847-3028-5652-B97DA760CF31}"/>
              </a:ext>
            </a:extLst>
          </p:cNvPr>
          <p:cNvSpPr txBox="1">
            <a:spLocks/>
          </p:cNvSpPr>
          <p:nvPr/>
        </p:nvSpPr>
        <p:spPr>
          <a:xfrm>
            <a:off x="566531" y="1281795"/>
            <a:ext cx="10813268" cy="426150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8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BF08726-E61B-DBF2-8419-CDC3B1C8F741}"/>
              </a:ext>
            </a:extLst>
          </p:cNvPr>
          <p:cNvPicPr>
            <a:picLocks noChangeAspect="1"/>
          </p:cNvPicPr>
          <p:nvPr/>
        </p:nvPicPr>
        <p:blipFill>
          <a:blip r:embed="rId4"/>
          <a:stretch>
            <a:fillRect/>
          </a:stretch>
        </p:blipFill>
        <p:spPr>
          <a:xfrm>
            <a:off x="437368" y="1538612"/>
            <a:ext cx="4198307" cy="4187869"/>
          </a:xfrm>
          <a:prstGeom prst="rect">
            <a:avLst/>
          </a:prstGeom>
        </p:spPr>
      </p:pic>
      <p:sp>
        <p:nvSpPr>
          <p:cNvPr id="10" name="TextBox 9">
            <a:extLst>
              <a:ext uri="{FF2B5EF4-FFF2-40B4-BE49-F238E27FC236}">
                <a16:creationId xmlns:a16="http://schemas.microsoft.com/office/drawing/2014/main" id="{CFC3941E-F640-A878-A9DA-A0995A3633F8}"/>
              </a:ext>
            </a:extLst>
          </p:cNvPr>
          <p:cNvSpPr txBox="1"/>
          <p:nvPr/>
        </p:nvSpPr>
        <p:spPr>
          <a:xfrm>
            <a:off x="7532317" y="1279742"/>
            <a:ext cx="33903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Comparison Between Different classes of infected brain in MRI</a:t>
            </a:r>
          </a:p>
        </p:txBody>
      </p:sp>
      <p:pic>
        <p:nvPicPr>
          <p:cNvPr id="11" name="Picture 10" descr="A close-up of a brain scan&#10;&#10;Description automatically generated">
            <a:extLst>
              <a:ext uri="{FF2B5EF4-FFF2-40B4-BE49-F238E27FC236}">
                <a16:creationId xmlns:a16="http://schemas.microsoft.com/office/drawing/2014/main" id="{DF5F040E-46E4-EC79-58A6-B9D21BCD7B94}"/>
              </a:ext>
            </a:extLst>
          </p:cNvPr>
          <p:cNvPicPr>
            <a:picLocks noChangeAspect="1"/>
          </p:cNvPicPr>
          <p:nvPr/>
        </p:nvPicPr>
        <p:blipFill>
          <a:blip r:embed="rId5"/>
          <a:stretch>
            <a:fillRect/>
          </a:stretch>
        </p:blipFill>
        <p:spPr>
          <a:xfrm>
            <a:off x="5646674" y="1799574"/>
            <a:ext cx="5982131" cy="3937347"/>
          </a:xfrm>
          <a:prstGeom prst="rect">
            <a:avLst/>
          </a:prstGeom>
        </p:spPr>
      </p:pic>
    </p:spTree>
    <p:extLst>
      <p:ext uri="{BB962C8B-B14F-4D97-AF65-F5344CB8AC3E}">
        <p14:creationId xmlns:p14="http://schemas.microsoft.com/office/powerpoint/2010/main" val="1089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p:nvPr/>
        </p:nvSpPr>
        <p:spPr>
          <a:xfrm>
            <a:off x="3129273" y="354855"/>
            <a:ext cx="4789800" cy="646290"/>
          </a:xfrm>
          <a:prstGeom prst="rect">
            <a:avLst/>
          </a:prstGeom>
          <a:noFill/>
          <a:ln>
            <a:noFill/>
          </a:ln>
        </p:spPr>
        <p:txBody>
          <a:bodyPr spcFirstLastPara="1" wrap="square" lIns="91425" tIns="45700" rIns="91425" bIns="45700" anchor="t" anchorCtr="0">
            <a:spAutoFit/>
          </a:bodyPr>
          <a:lstStyle/>
          <a:p>
            <a:pPr algn="ctr"/>
            <a:r>
              <a:rPr lang="en-US" sz="3600" b="1">
                <a:solidFill>
                  <a:srgbClr val="007367"/>
                </a:solidFill>
                <a:latin typeface="Inter"/>
                <a:ea typeface="Inter"/>
                <a:cs typeface="Inter"/>
              </a:rPr>
              <a:t>Implemented Model</a:t>
            </a:r>
          </a:p>
        </p:txBody>
      </p:sp>
      <p:sp>
        <p:nvSpPr>
          <p:cNvPr id="2" name="Google Shape;10;p6">
            <a:extLst>
              <a:ext uri="{FF2B5EF4-FFF2-40B4-BE49-F238E27FC236}">
                <a16:creationId xmlns:a16="http://schemas.microsoft.com/office/drawing/2014/main" id="{7F992857-2E8D-AA34-FE06-AE32303B7454}"/>
              </a:ext>
            </a:extLst>
          </p:cNvPr>
          <p:cNvSpPr txBox="1"/>
          <p:nvPr/>
        </p:nvSpPr>
        <p:spPr>
          <a:xfrm>
            <a:off x="434411" y="6230138"/>
            <a:ext cx="4789808" cy="646290"/>
          </a:xfrm>
          <a:prstGeom prst="rect">
            <a:avLst/>
          </a:prstGeom>
          <a:noFill/>
          <a:ln>
            <a:noFill/>
          </a:ln>
        </p:spPr>
        <p:txBody>
          <a:bodyPr spcFirstLastPara="1" wrap="square" lIns="91425" tIns="45700" rIns="91425" bIns="45700" anchor="t" anchorCtr="0">
            <a:spAutoFit/>
          </a:bodyPr>
          <a:lstStyle/>
          <a:p>
            <a:pPr>
              <a:buClr>
                <a:srgbClr val="7F7F7F"/>
              </a:buClr>
              <a:buSzPts val="1800"/>
            </a:pPr>
            <a:r>
              <a:rPr lang="en-GB" sz="1800" b="0" i="0" u="none" strike="noStrike" cap="none">
                <a:solidFill>
                  <a:srgbClr val="7F7F7F"/>
                </a:solidFill>
                <a:latin typeface="Inter" panose="020B0604020202020204" charset="0"/>
                <a:ea typeface="Inter" panose="020B0604020202020204" charset="0"/>
                <a:cs typeface="Open Sans"/>
                <a:sym typeface="Open Sans"/>
              </a:rPr>
              <a:t>Dept of Computer Science &amp; Engineering</a:t>
            </a: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panose="020B0604020202020204" charset="0"/>
              <a:ea typeface="Inter" panose="020B0604020202020204" charset="0"/>
              <a:cs typeface="Open Sans"/>
              <a:sym typeface="Open Sans"/>
            </a:endParaRPr>
          </a:p>
        </p:txBody>
      </p:sp>
      <p:pic>
        <p:nvPicPr>
          <p:cNvPr id="3" name="Google Shape;11;p6">
            <a:extLst>
              <a:ext uri="{FF2B5EF4-FFF2-40B4-BE49-F238E27FC236}">
                <a16:creationId xmlns:a16="http://schemas.microsoft.com/office/drawing/2014/main" id="{19EBA751-4F15-BF1C-7B6D-AACD919FFA60}"/>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5" name="Content Placeholder 2">
            <a:extLst>
              <a:ext uri="{FF2B5EF4-FFF2-40B4-BE49-F238E27FC236}">
                <a16:creationId xmlns:a16="http://schemas.microsoft.com/office/drawing/2014/main" id="{7B049B52-3587-FDA9-2C6D-4F289D5D3E78}"/>
              </a:ext>
            </a:extLst>
          </p:cNvPr>
          <p:cNvSpPr txBox="1">
            <a:spLocks/>
          </p:cNvSpPr>
          <p:nvPr/>
        </p:nvSpPr>
        <p:spPr>
          <a:xfrm>
            <a:off x="812202" y="1537902"/>
            <a:ext cx="10209134" cy="484812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6" name="Content Placeholder 2">
            <a:extLst>
              <a:ext uri="{FF2B5EF4-FFF2-40B4-BE49-F238E27FC236}">
                <a16:creationId xmlns:a16="http://schemas.microsoft.com/office/drawing/2014/main" id="{DFFCB2D3-D274-CE2D-E52A-8C55FD4BD689}"/>
              </a:ext>
            </a:extLst>
          </p:cNvPr>
          <p:cNvSpPr txBox="1">
            <a:spLocks/>
          </p:cNvSpPr>
          <p:nvPr/>
        </p:nvSpPr>
        <p:spPr>
          <a:xfrm>
            <a:off x="1639966" y="1168400"/>
            <a:ext cx="10209134" cy="484812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8" name="Content Placeholder 2">
            <a:extLst>
              <a:ext uri="{FF2B5EF4-FFF2-40B4-BE49-F238E27FC236}">
                <a16:creationId xmlns:a16="http://schemas.microsoft.com/office/drawing/2014/main" id="{06EAE928-0847-3028-5652-B97DA760CF31}"/>
              </a:ext>
            </a:extLst>
          </p:cNvPr>
          <p:cNvSpPr txBox="1">
            <a:spLocks/>
          </p:cNvSpPr>
          <p:nvPr/>
        </p:nvSpPr>
        <p:spPr>
          <a:xfrm>
            <a:off x="566531" y="1281795"/>
            <a:ext cx="10813268" cy="426150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8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7331489-1648-D8D1-A977-749157A72B45}"/>
              </a:ext>
            </a:extLst>
          </p:cNvPr>
          <p:cNvPicPr>
            <a:picLocks noChangeAspect="1"/>
          </p:cNvPicPr>
          <p:nvPr/>
        </p:nvPicPr>
        <p:blipFill>
          <a:blip r:embed="rId4"/>
          <a:stretch>
            <a:fillRect/>
          </a:stretch>
        </p:blipFill>
        <p:spPr>
          <a:xfrm>
            <a:off x="1260231" y="1111642"/>
            <a:ext cx="9759461" cy="4605409"/>
          </a:xfrm>
          <a:prstGeom prst="rect">
            <a:avLst/>
          </a:prstGeom>
        </p:spPr>
      </p:pic>
    </p:spTree>
    <p:extLst>
      <p:ext uri="{BB962C8B-B14F-4D97-AF65-F5344CB8AC3E}">
        <p14:creationId xmlns:p14="http://schemas.microsoft.com/office/powerpoint/2010/main" val="1208093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p:nvPr/>
        </p:nvSpPr>
        <p:spPr>
          <a:xfrm>
            <a:off x="3129273" y="354855"/>
            <a:ext cx="4789800" cy="646290"/>
          </a:xfrm>
          <a:prstGeom prst="rect">
            <a:avLst/>
          </a:prstGeom>
          <a:noFill/>
          <a:ln>
            <a:noFill/>
          </a:ln>
        </p:spPr>
        <p:txBody>
          <a:bodyPr spcFirstLastPara="1" wrap="square" lIns="91425" tIns="45700" rIns="91425" bIns="45700" anchor="t" anchorCtr="0">
            <a:spAutoFit/>
          </a:bodyPr>
          <a:lstStyle/>
          <a:p>
            <a:pPr algn="ctr"/>
            <a:r>
              <a:rPr lang="en-US" sz="3600" b="1">
                <a:solidFill>
                  <a:srgbClr val="007367"/>
                </a:solidFill>
                <a:latin typeface="Inter"/>
                <a:ea typeface="Inter"/>
                <a:cs typeface="Inter"/>
              </a:rPr>
              <a:t>Data Set</a:t>
            </a:r>
          </a:p>
        </p:txBody>
      </p:sp>
      <p:sp>
        <p:nvSpPr>
          <p:cNvPr id="2" name="Google Shape;10;p6">
            <a:extLst>
              <a:ext uri="{FF2B5EF4-FFF2-40B4-BE49-F238E27FC236}">
                <a16:creationId xmlns:a16="http://schemas.microsoft.com/office/drawing/2014/main" id="{7F992857-2E8D-AA34-FE06-AE32303B7454}"/>
              </a:ext>
            </a:extLst>
          </p:cNvPr>
          <p:cNvSpPr txBox="1"/>
          <p:nvPr/>
        </p:nvSpPr>
        <p:spPr>
          <a:xfrm>
            <a:off x="434411" y="6230138"/>
            <a:ext cx="4789808" cy="646290"/>
          </a:xfrm>
          <a:prstGeom prst="rect">
            <a:avLst/>
          </a:prstGeom>
          <a:noFill/>
          <a:ln>
            <a:noFill/>
          </a:ln>
        </p:spPr>
        <p:txBody>
          <a:bodyPr spcFirstLastPara="1" wrap="square" lIns="91425" tIns="45700" rIns="91425" bIns="45700" anchor="t" anchorCtr="0">
            <a:spAutoFit/>
          </a:bodyPr>
          <a:lstStyle/>
          <a:p>
            <a:pPr>
              <a:buClr>
                <a:srgbClr val="7F7F7F"/>
              </a:buClr>
              <a:buSzPts val="1800"/>
            </a:pPr>
            <a:r>
              <a:rPr lang="en-GB" sz="1800" b="0" i="0" u="none" strike="noStrike" cap="none">
                <a:solidFill>
                  <a:srgbClr val="7F7F7F"/>
                </a:solidFill>
                <a:latin typeface="Inter" panose="020B0604020202020204" charset="0"/>
                <a:ea typeface="Inter" panose="020B0604020202020204" charset="0"/>
                <a:cs typeface="Open Sans"/>
                <a:sym typeface="Open Sans"/>
              </a:rPr>
              <a:t>Dept of Computer Science &amp; Engineering</a:t>
            </a: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panose="020B0604020202020204" charset="0"/>
              <a:ea typeface="Inter" panose="020B0604020202020204" charset="0"/>
              <a:cs typeface="Open Sans"/>
              <a:sym typeface="Open Sans"/>
            </a:endParaRPr>
          </a:p>
        </p:txBody>
      </p:sp>
      <p:pic>
        <p:nvPicPr>
          <p:cNvPr id="3" name="Google Shape;11;p6">
            <a:extLst>
              <a:ext uri="{FF2B5EF4-FFF2-40B4-BE49-F238E27FC236}">
                <a16:creationId xmlns:a16="http://schemas.microsoft.com/office/drawing/2014/main" id="{19EBA751-4F15-BF1C-7B6D-AACD919FFA60}"/>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4" name="Content Placeholder 2">
            <a:extLst>
              <a:ext uri="{FF2B5EF4-FFF2-40B4-BE49-F238E27FC236}">
                <a16:creationId xmlns:a16="http://schemas.microsoft.com/office/drawing/2014/main" id="{35E31109-C17B-2520-89E1-40422F9574B3}"/>
              </a:ext>
            </a:extLst>
          </p:cNvPr>
          <p:cNvSpPr txBox="1">
            <a:spLocks/>
          </p:cNvSpPr>
          <p:nvPr/>
        </p:nvSpPr>
        <p:spPr>
          <a:xfrm>
            <a:off x="690770" y="1575904"/>
            <a:ext cx="10571922" cy="4417392"/>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p>
          <a:p>
            <a:endParaRPr lang="en-IN" sz="2300"/>
          </a:p>
        </p:txBody>
      </p:sp>
      <p:sp>
        <p:nvSpPr>
          <p:cNvPr id="5" name="Content Placeholder 2">
            <a:extLst>
              <a:ext uri="{FF2B5EF4-FFF2-40B4-BE49-F238E27FC236}">
                <a16:creationId xmlns:a16="http://schemas.microsoft.com/office/drawing/2014/main" id="{7B049B52-3587-FDA9-2C6D-4F289D5D3E78}"/>
              </a:ext>
            </a:extLst>
          </p:cNvPr>
          <p:cNvSpPr txBox="1">
            <a:spLocks/>
          </p:cNvSpPr>
          <p:nvPr/>
        </p:nvSpPr>
        <p:spPr>
          <a:xfrm>
            <a:off x="812202" y="1537902"/>
            <a:ext cx="10209134" cy="4848126"/>
          </a:xfrm>
          <a:prstGeom prst="rect">
            <a:avLst/>
          </a:prstGeom>
        </p:spPr>
        <p:txBody>
          <a:bodyPr lIns="91440" tIns="45720" rIns="91440" bIns="45720" anchor="t">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300">
              <a:latin typeface="Inter"/>
            </a:endParaRPr>
          </a:p>
          <a:p>
            <a:r>
              <a:rPr lang="en-IN" sz="2300">
                <a:latin typeface="Inter"/>
              </a:rPr>
              <a:t>The Data Set Consists of 6400 Images</a:t>
            </a:r>
          </a:p>
          <a:p>
            <a:pPr marL="285750" indent="-285750">
              <a:buChar char="•"/>
            </a:pPr>
            <a:endParaRPr lang="en-IN" sz="2300" b="1">
              <a:latin typeface="Inter"/>
            </a:endParaRPr>
          </a:p>
          <a:p>
            <a:pPr marL="285750" indent="-285750">
              <a:buChar char="•"/>
            </a:pPr>
            <a:endParaRPr lang="en-IN" sz="2300" b="1">
              <a:latin typeface="Inter"/>
            </a:endParaRPr>
          </a:p>
          <a:p>
            <a:pPr marL="285750" indent="-285750">
              <a:buChar char="•"/>
            </a:pPr>
            <a:r>
              <a:rPr lang="en-IN" sz="2800" b="1">
                <a:latin typeface="Inter"/>
              </a:rPr>
              <a:t>Category 1: Mild Demented (896 images)</a:t>
            </a:r>
            <a:endParaRPr lang="en-IN" sz="2800">
              <a:latin typeface="Inter"/>
            </a:endParaRPr>
          </a:p>
          <a:p>
            <a:pPr marL="285750" indent="-285750">
              <a:buChar char="•"/>
            </a:pPr>
            <a:r>
              <a:rPr lang="en-IN" sz="2800" b="1">
                <a:latin typeface="Inter"/>
              </a:rPr>
              <a:t>Category 2: Moderate Demented (64 images)</a:t>
            </a:r>
            <a:endParaRPr lang="en-IN" sz="2800">
              <a:latin typeface="Inter"/>
            </a:endParaRPr>
          </a:p>
          <a:p>
            <a:pPr marL="285750" indent="-285750">
              <a:buChar char="•"/>
            </a:pPr>
            <a:r>
              <a:rPr lang="en-IN" sz="2800" b="1">
                <a:latin typeface="Inter"/>
              </a:rPr>
              <a:t>Category 3: Non-Demented (3200 images)</a:t>
            </a:r>
            <a:endParaRPr lang="en-IN" sz="2800">
              <a:latin typeface="Inter"/>
            </a:endParaRPr>
          </a:p>
          <a:p>
            <a:pPr marL="285750" indent="-285750">
              <a:buChar char="•"/>
            </a:pPr>
            <a:r>
              <a:rPr lang="en-IN" sz="2800" b="1">
                <a:latin typeface="Inter"/>
              </a:rPr>
              <a:t>Category 4: Very Mild Demented (2240 images)</a:t>
            </a:r>
            <a:endParaRPr lang="en-IN" sz="2800">
              <a:latin typeface="Inter"/>
            </a:endParaRPr>
          </a:p>
          <a:p>
            <a:endParaRPr lang="en-IN" sz="2300"/>
          </a:p>
        </p:txBody>
      </p:sp>
      <p:sp>
        <p:nvSpPr>
          <p:cNvPr id="8" name="Content Placeholder 2">
            <a:extLst>
              <a:ext uri="{FF2B5EF4-FFF2-40B4-BE49-F238E27FC236}">
                <a16:creationId xmlns:a16="http://schemas.microsoft.com/office/drawing/2014/main" id="{06EAE928-0847-3028-5652-B97DA760CF31}"/>
              </a:ext>
            </a:extLst>
          </p:cNvPr>
          <p:cNvSpPr txBox="1">
            <a:spLocks/>
          </p:cNvSpPr>
          <p:nvPr/>
        </p:nvSpPr>
        <p:spPr>
          <a:xfrm>
            <a:off x="566531" y="1281795"/>
            <a:ext cx="10813268" cy="426150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7340957"/>
      </p:ext>
    </p:extLst>
  </p:cSld>
  <p:clrMapOvr>
    <a:masterClrMapping/>
  </p:clrMapOvr>
</p:sld>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23</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GITAM</dc:creator>
  <cp:revision>297</cp:revision>
  <dcterms:created xsi:type="dcterms:W3CDTF">2022-05-23T07:15:42Z</dcterms:created>
  <dcterms:modified xsi:type="dcterms:W3CDTF">2024-09-06T10:14:06Z</dcterms:modified>
</cp:coreProperties>
</file>