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ocalcontest.org/current/team-manual.pdf" TargetMode="External"/><Relationship Id="rId2" Type="http://schemas.openxmlformats.org/officeDocument/2006/relationships/hyperlink" Target="http://mirror.hmc.edu/centos/6.4/isos/i38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cpc.baylor.edu/worldfinals" TargetMode="External"/><Relationship Id="rId2" Type="http://schemas.openxmlformats.org/officeDocument/2006/relationships/hyperlink" Target="http://icpc.baylor.edu/region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ACM-ICPC</a:t>
            </a:r>
            <a:endParaRPr lang="en-US" dirty="0"/>
          </a:p>
        </p:txBody>
      </p:sp>
      <p:sp>
        <p:nvSpPr>
          <p:cNvPr id="3" name="Subtitle 2"/>
          <p:cNvSpPr>
            <a:spLocks noGrp="1"/>
          </p:cNvSpPr>
          <p:nvPr>
            <p:ph type="subTitle" idx="1"/>
          </p:nvPr>
        </p:nvSpPr>
        <p:spPr/>
        <p:txBody>
          <a:bodyPr>
            <a:normAutofit/>
          </a:bodyPr>
          <a:lstStyle/>
          <a:p>
            <a:r>
              <a:rPr lang="en-US" sz="1200" dirty="0"/>
              <a:t>Association for Computing Machinery (ACM) - International Collegiate Programming Contest (ICPC)</a:t>
            </a:r>
          </a:p>
        </p:txBody>
      </p:sp>
    </p:spTree>
    <p:extLst>
      <p:ext uri="{BB962C8B-B14F-4D97-AF65-F5344CB8AC3E}">
        <p14:creationId xmlns:p14="http://schemas.microsoft.com/office/powerpoint/2010/main" val="185575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Conduct of the Contest</a:t>
            </a:r>
          </a:p>
        </p:txBody>
      </p:sp>
      <p:sp>
        <p:nvSpPr>
          <p:cNvPr id="3" name="Content Placeholder 2"/>
          <p:cNvSpPr>
            <a:spLocks noGrp="1"/>
          </p:cNvSpPr>
          <p:nvPr>
            <p:ph idx="1"/>
          </p:nvPr>
        </p:nvSpPr>
        <p:spPr/>
        <p:txBody>
          <a:bodyPr>
            <a:normAutofit fontScale="85000" lnSpcReduction="10000"/>
          </a:bodyPr>
          <a:lstStyle/>
          <a:p>
            <a:r>
              <a:rPr lang="en-US" dirty="0"/>
              <a:t>C, C++, and Java will be the contest languages. Other languages may be added for future contests if the languages are supported at the World Finals and there is sufficient demand.</a:t>
            </a:r>
          </a:p>
          <a:p>
            <a:r>
              <a:rPr lang="en-US" dirty="0"/>
              <a:t>Submitted source files must be no larger than 300000 bytes.</a:t>
            </a:r>
          </a:p>
          <a:p>
            <a:r>
              <a:rPr lang="en-US" dirty="0"/>
              <a:t>Notification of both accepted and rejected runs will continue through the end of the contest.</a:t>
            </a:r>
          </a:p>
          <a:p>
            <a:r>
              <a:rPr lang="en-US" dirty="0"/>
              <a:t>Scores will continue to be updated through the end of the contest.</a:t>
            </a:r>
          </a:p>
          <a:p>
            <a:r>
              <a:rPr lang="en-US" dirty="0"/>
              <a:t>All teams who solve at least one problem will be ranked.</a:t>
            </a:r>
          </a:p>
          <a:p>
            <a:r>
              <a:rPr lang="en-US" dirty="0"/>
              <a:t>Ranking will be determined:</a:t>
            </a:r>
          </a:p>
          <a:p>
            <a:pPr lvl="1"/>
            <a:r>
              <a:rPr lang="en-US" dirty="0"/>
              <a:t>first by number of problems solved;</a:t>
            </a:r>
          </a:p>
          <a:p>
            <a:pPr lvl="1"/>
            <a:r>
              <a:rPr lang="en-US" dirty="0"/>
              <a:t>second by total elapsed time to each solution (measured to the second) plus a 1200-second (20-minute) penalty per rejected submission for problems that are eventually solved;</a:t>
            </a:r>
          </a:p>
          <a:p>
            <a:pPr lvl="1"/>
            <a:r>
              <a:rPr lang="en-US" dirty="0"/>
              <a:t>and third by fewest number of rejected submissions for problems that are eventually solved.</a:t>
            </a:r>
          </a:p>
          <a:p>
            <a:r>
              <a:rPr lang="en-US" dirty="0"/>
              <a:t>During the Contest, team members are permitted to communicate with their own team mates or contest officials only.</a:t>
            </a:r>
          </a:p>
          <a:p>
            <a:endParaRPr lang="en-US" dirty="0"/>
          </a:p>
        </p:txBody>
      </p:sp>
    </p:spTree>
    <p:extLst>
      <p:ext uri="{BB962C8B-B14F-4D97-AF65-F5344CB8AC3E}">
        <p14:creationId xmlns:p14="http://schemas.microsoft.com/office/powerpoint/2010/main" val="270900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Computing and Judging </a:t>
            </a:r>
            <a:r>
              <a:rPr lang="en-US" b="1" dirty="0" smtClean="0"/>
              <a:t>Environment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Each team will be assigned a work area that includes a computer workstation, a small table desktop, and three chairs.</a:t>
            </a:r>
          </a:p>
          <a:p>
            <a:r>
              <a:rPr lang="en-US" dirty="0"/>
              <a:t>Each team will have a machine of its own to use during the contest. During the contest, contestants are to use the network only to submit contest problems or questions and get responses from the contest officials. Connecting to any other computer on the LAN or Internet, either before or during the contest, with telnet, FTP, Web browser, email, or any other network application is grounds for expulsion from the contest.</a:t>
            </a:r>
          </a:p>
          <a:p>
            <a:r>
              <a:rPr lang="en-US" dirty="0"/>
              <a:t>This year the Southern California Regional Contest will be using CentOS 6.4 as the host OS for the environment. We will be supplying Eclipse as the only IDE but including vim, </a:t>
            </a:r>
            <a:r>
              <a:rPr lang="en-US" dirty="0" err="1"/>
              <a:t>emacs</a:t>
            </a:r>
            <a:r>
              <a:rPr lang="en-US" dirty="0"/>
              <a:t> and other standard command line editors. You can download the latest </a:t>
            </a:r>
            <a:r>
              <a:rPr lang="en-US" dirty="0">
                <a:hlinkClick r:id="rId2"/>
              </a:rPr>
              <a:t>live CD/DVD .</a:t>
            </a:r>
            <a:r>
              <a:rPr lang="en-US" dirty="0" err="1">
                <a:hlinkClick r:id="rId2"/>
              </a:rPr>
              <a:t>iso</a:t>
            </a:r>
            <a:r>
              <a:rPr lang="en-US" dirty="0">
                <a:hlinkClick r:id="rId2"/>
              </a:rPr>
              <a:t> image</a:t>
            </a:r>
            <a:r>
              <a:rPr lang="en-US" dirty="0"/>
              <a:t>. Run in your favorite virtual host or burn a disk to help in practicing.</a:t>
            </a:r>
          </a:p>
          <a:p>
            <a:r>
              <a:rPr lang="en-US" dirty="0"/>
              <a:t>In past contests there have been numerous requests to be able to save and take home your source code. Well this year you can! The contest will be providing one USB per team that you will be able to copy your code to and take with you at the end of the contest. This will not include the practice session.</a:t>
            </a:r>
          </a:p>
          <a:p>
            <a:r>
              <a:rPr lang="en-US" dirty="0"/>
              <a:t>Lastly, the contest has finally as a new judging system. The new system is web based and called </a:t>
            </a:r>
            <a:r>
              <a:rPr lang="en-US" dirty="0" err="1"/>
              <a:t>DOMJudge</a:t>
            </a:r>
            <a:r>
              <a:rPr lang="en-US" dirty="0"/>
              <a:t>. Please download and read the </a:t>
            </a:r>
            <a:r>
              <a:rPr lang="en-US" dirty="0">
                <a:hlinkClick r:id="rId3"/>
              </a:rPr>
              <a:t>Team Manual</a:t>
            </a:r>
            <a:r>
              <a:rPr lang="en-US" dirty="0"/>
              <a:t> for information on how to use the </a:t>
            </a:r>
            <a:r>
              <a:rPr lang="en-US" dirty="0" err="1"/>
              <a:t>DOMJudge</a:t>
            </a:r>
            <a:r>
              <a:rPr lang="en-US" dirty="0"/>
              <a:t> interface</a:t>
            </a:r>
            <a:r>
              <a:rPr lang="en-US" dirty="0" smtClean="0"/>
              <a:t>.</a:t>
            </a:r>
            <a:endParaRPr lang="en-US" dirty="0"/>
          </a:p>
        </p:txBody>
      </p:sp>
    </p:spTree>
    <p:extLst>
      <p:ext uri="{BB962C8B-B14F-4D97-AF65-F5344CB8AC3E}">
        <p14:creationId xmlns:p14="http://schemas.microsoft.com/office/powerpoint/2010/main" val="5540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and Software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Platform </a:t>
            </a:r>
            <a:endParaRPr lang="en-US" b="1" dirty="0" smtClean="0"/>
          </a:p>
          <a:p>
            <a:pPr lvl="1"/>
            <a:r>
              <a:rPr lang="en-US" dirty="0" smtClean="0"/>
              <a:t>Pentium-IV </a:t>
            </a:r>
            <a:r>
              <a:rPr lang="en-US" dirty="0"/>
              <a:t>PCs</a:t>
            </a:r>
          </a:p>
          <a:p>
            <a:pPr lvl="1"/>
            <a:r>
              <a:rPr lang="en-US" dirty="0"/>
              <a:t>CentOS 6.4 Linux (32-bit)</a:t>
            </a:r>
          </a:p>
          <a:p>
            <a:pPr lvl="1"/>
            <a:r>
              <a:rPr lang="en-US" dirty="0"/>
              <a:t>GNOME Desktop </a:t>
            </a:r>
            <a:r>
              <a:rPr lang="en-US" dirty="0" smtClean="0"/>
              <a:t>2.28.</a:t>
            </a:r>
          </a:p>
          <a:p>
            <a:pPr lvl="1"/>
            <a:r>
              <a:rPr lang="en-US" i="1" dirty="0" smtClean="0"/>
              <a:t>standard </a:t>
            </a:r>
            <a:r>
              <a:rPr lang="en-US" i="1" dirty="0"/>
              <a:t>installation of Linux: AWK, Python, </a:t>
            </a:r>
            <a:r>
              <a:rPr lang="en-US" i="1" dirty="0" err="1"/>
              <a:t>perl</a:t>
            </a:r>
            <a:r>
              <a:rPr lang="en-US" i="1" dirty="0"/>
              <a:t>, and </a:t>
            </a:r>
            <a:r>
              <a:rPr lang="en-US" i="1" dirty="0" smtClean="0"/>
              <a:t>etc.</a:t>
            </a:r>
            <a:r>
              <a:rPr lang="en-US" i="1" dirty="0"/>
              <a:t> </a:t>
            </a:r>
            <a:r>
              <a:rPr lang="en-US" dirty="0"/>
              <a:t>These tools simply tag along with the installation process. Any languages or programs beyond the tagalongs, the compilers, and the tools stated below are installed at the convenience and discretion of the environment </a:t>
            </a:r>
            <a:r>
              <a:rPr lang="en-US" dirty="0" smtClean="0"/>
              <a:t>manager.</a:t>
            </a:r>
          </a:p>
          <a:p>
            <a:r>
              <a:rPr lang="en-US" b="1" dirty="0"/>
              <a:t>Programming Languages</a:t>
            </a:r>
          </a:p>
          <a:p>
            <a:pPr lvl="1"/>
            <a:r>
              <a:rPr lang="en-US" dirty="0" smtClean="0"/>
              <a:t>C, C++, Java</a:t>
            </a:r>
          </a:p>
          <a:p>
            <a:pPr lvl="1"/>
            <a:r>
              <a:rPr lang="en-US" b="1" i="1" u="sng" dirty="0"/>
              <a:t>Programs will be compiled using the Standard Template Library </a:t>
            </a:r>
            <a:r>
              <a:rPr lang="en-US" b="1" i="1" u="sng" dirty="0" err="1"/>
              <a:t>libstdc</a:t>
            </a:r>
            <a:r>
              <a:rPr lang="en-US" b="1" i="1" u="sng" dirty="0"/>
              <a:t>++ (-l </a:t>
            </a:r>
            <a:r>
              <a:rPr lang="en-US" b="1" i="1" u="sng" dirty="0" err="1"/>
              <a:t>stdc</a:t>
            </a:r>
            <a:r>
              <a:rPr lang="en-US" b="1" i="1" u="sng" dirty="0"/>
              <a:t>++).</a:t>
            </a:r>
            <a:endParaRPr lang="en-US" b="1" i="1" u="sng" dirty="0" smtClean="0"/>
          </a:p>
          <a:p>
            <a:r>
              <a:rPr lang="en-US" b="1" dirty="0" smtClean="0"/>
              <a:t>Editors</a:t>
            </a:r>
          </a:p>
          <a:p>
            <a:pPr lvl="1"/>
            <a:r>
              <a:rPr lang="en-US" dirty="0" smtClean="0"/>
              <a:t>Eclipse, </a:t>
            </a:r>
            <a:r>
              <a:rPr lang="en-US" dirty="0" err="1" smtClean="0"/>
              <a:t>ed</a:t>
            </a:r>
            <a:r>
              <a:rPr lang="en-US" dirty="0" smtClean="0"/>
              <a:t>, </a:t>
            </a:r>
            <a:r>
              <a:rPr lang="en-US" dirty="0" err="1" smtClean="0"/>
              <a:t>emacs</a:t>
            </a:r>
            <a:r>
              <a:rPr lang="en-US" dirty="0" smtClean="0"/>
              <a:t>, </a:t>
            </a:r>
            <a:r>
              <a:rPr lang="en-US" dirty="0" err="1" smtClean="0"/>
              <a:t>gedit</a:t>
            </a:r>
            <a:r>
              <a:rPr lang="en-US" dirty="0" smtClean="0"/>
              <a:t>, </a:t>
            </a:r>
            <a:r>
              <a:rPr lang="en-US" dirty="0" err="1" smtClean="0"/>
              <a:t>nano</a:t>
            </a:r>
            <a:r>
              <a:rPr lang="en-US" dirty="0" smtClean="0"/>
              <a:t>, vim</a:t>
            </a:r>
          </a:p>
          <a:p>
            <a:r>
              <a:rPr lang="en-US" b="1" dirty="0" smtClean="0"/>
              <a:t>Resources</a:t>
            </a:r>
          </a:p>
          <a:p>
            <a:pPr lvl="1"/>
            <a:r>
              <a:rPr lang="en-US" dirty="0"/>
              <a:t>UNIX manual </a:t>
            </a:r>
            <a:r>
              <a:rPr lang="en-US" dirty="0" smtClean="0"/>
              <a:t>pages - Java </a:t>
            </a:r>
            <a:r>
              <a:rPr lang="en-US" dirty="0"/>
              <a:t>html-based API docs (</a:t>
            </a:r>
            <a:r>
              <a:rPr lang="en-US" dirty="0" smtClean="0"/>
              <a:t>Javadoc) - C</a:t>
            </a:r>
            <a:r>
              <a:rPr lang="en-US" dirty="0"/>
              <a:t>++ STL documentation from </a:t>
            </a:r>
            <a:r>
              <a:rPr lang="en-US" dirty="0" smtClean="0"/>
              <a:t>SGI</a:t>
            </a:r>
            <a:endParaRPr lang="en-US" dirty="0"/>
          </a:p>
        </p:txBody>
      </p:sp>
    </p:spTree>
    <p:extLst>
      <p:ext uri="{BB962C8B-B14F-4D97-AF65-F5344CB8AC3E}">
        <p14:creationId xmlns:p14="http://schemas.microsoft.com/office/powerpoint/2010/main" val="55024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Judging</a:t>
            </a:r>
            <a:endParaRPr lang="en-US" dirty="0"/>
          </a:p>
        </p:txBody>
      </p:sp>
      <p:sp>
        <p:nvSpPr>
          <p:cNvPr id="3" name="Content Placeholder 2"/>
          <p:cNvSpPr>
            <a:spLocks noGrp="1"/>
          </p:cNvSpPr>
          <p:nvPr>
            <p:ph idx="1"/>
          </p:nvPr>
        </p:nvSpPr>
        <p:spPr>
          <a:xfrm>
            <a:off x="502508" y="1355124"/>
            <a:ext cx="8771494" cy="5502876"/>
          </a:xfrm>
        </p:spPr>
        <p:txBody>
          <a:bodyPr>
            <a:noAutofit/>
          </a:bodyPr>
          <a:lstStyle/>
          <a:p>
            <a:r>
              <a:rPr lang="en-US" dirty="0" smtClean="0"/>
              <a:t>After </a:t>
            </a:r>
            <a:r>
              <a:rPr lang="en-US" dirty="0"/>
              <a:t>you have submitted a source file for judging, your submission will be run with one or several sets of input data and the results reviewed. </a:t>
            </a:r>
            <a:r>
              <a:rPr lang="en-US" i="1" dirty="0"/>
              <a:t>It is the judges' intent never to reveal directly or indirectly the specific input data the judges use to test contestant programs.</a:t>
            </a:r>
            <a:r>
              <a:rPr lang="en-US" dirty="0"/>
              <a:t> The judges will respond to your submission with one of the following messages. If a submission contains more than one type of error, the response will still contain only one message. The judges will report only the first error seen, which may not necessarily be the error that occurs first or most frequently in the output</a:t>
            </a:r>
            <a:r>
              <a:rPr lang="en-US" dirty="0" smtClean="0"/>
              <a:t>.</a:t>
            </a:r>
          </a:p>
          <a:p>
            <a:r>
              <a:rPr lang="en-US" dirty="0"/>
              <a:t>The judges will attempt to return responses within a few minutes of submission. If it takes longer, we either are having to deal with a large number of submissions or are having other problems. (Typically, the very first submission for a problem will take slightly longer than usual to judge; also, the last half hour of the contest is usually extremely busy. Programs that require more CPU time or that have infinite loops will also take longer to judge for obvious reasons</a:t>
            </a:r>
            <a:r>
              <a:rPr lang="en-US" dirty="0" smtClean="0"/>
              <a:t>.)</a:t>
            </a:r>
            <a:endParaRPr lang="en-US" dirty="0"/>
          </a:p>
        </p:txBody>
      </p:sp>
    </p:spTree>
    <p:extLst>
      <p:ext uri="{BB962C8B-B14F-4D97-AF65-F5344CB8AC3E}">
        <p14:creationId xmlns:p14="http://schemas.microsoft.com/office/powerpoint/2010/main" val="29642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330" y="65903"/>
            <a:ext cx="9630032" cy="6792097"/>
          </a:xfrm>
        </p:spPr>
        <p:txBody>
          <a:bodyPr>
            <a:normAutofit fontScale="92500" lnSpcReduction="10000"/>
          </a:bodyPr>
          <a:lstStyle/>
          <a:p>
            <a:r>
              <a:rPr lang="en-US" b="1" dirty="0"/>
              <a:t>Accepted</a:t>
            </a:r>
            <a:endParaRPr lang="en-US" dirty="0"/>
          </a:p>
          <a:p>
            <a:pPr lvl="1"/>
            <a:r>
              <a:rPr lang="en-US" dirty="0"/>
              <a:t>You have solved the problem.</a:t>
            </a:r>
          </a:p>
          <a:p>
            <a:r>
              <a:rPr lang="en-US" b="1" dirty="0"/>
              <a:t>Not Executable</a:t>
            </a:r>
            <a:endParaRPr lang="en-US" dirty="0"/>
          </a:p>
          <a:p>
            <a:pPr lvl="1"/>
            <a:r>
              <a:rPr lang="en-US" dirty="0"/>
              <a:t>The judges were unable to compile or link your program. Check whether</a:t>
            </a:r>
          </a:p>
          <a:p>
            <a:pPr lvl="2"/>
            <a:r>
              <a:rPr lang="en-US" dirty="0"/>
              <a:t>you submitted the correct source file;</a:t>
            </a:r>
          </a:p>
          <a:p>
            <a:pPr lvl="2"/>
            <a:r>
              <a:rPr lang="en-US" dirty="0"/>
              <a:t>the source file has the proper extension for its language;</a:t>
            </a:r>
          </a:p>
          <a:p>
            <a:pPr lvl="2"/>
            <a:r>
              <a:rPr lang="en-US" dirty="0"/>
              <a:t>you tested the compilation before submitting the file.</a:t>
            </a:r>
          </a:p>
          <a:p>
            <a:pPr lvl="1"/>
            <a:r>
              <a:rPr lang="en-US" dirty="0"/>
              <a:t>No expression or line number information will be returned to contestants.</a:t>
            </a:r>
          </a:p>
          <a:p>
            <a:r>
              <a:rPr lang="en-US" b="1" dirty="0" smtClean="0"/>
              <a:t>Run </a:t>
            </a:r>
            <a:r>
              <a:rPr lang="en-US" b="1" dirty="0"/>
              <a:t>Time </a:t>
            </a:r>
            <a:r>
              <a:rPr lang="en-US" b="1" dirty="0" smtClean="0"/>
              <a:t>Error</a:t>
            </a:r>
          </a:p>
          <a:p>
            <a:pPr lvl="1"/>
            <a:r>
              <a:rPr lang="en-US" dirty="0" smtClean="0"/>
              <a:t>Your </a:t>
            </a:r>
            <a:r>
              <a:rPr lang="en-US" dirty="0"/>
              <a:t>program crashed during execution or an assertion failed. In the former case, the judges' response will also include a description of the signal received by the program, e.g., "Segmentation Fault." If an assertion failed, the message will state, "Assertion Failed." In neither case will expression, file, or line number information be returned to contestants.</a:t>
            </a:r>
          </a:p>
          <a:p>
            <a:r>
              <a:rPr lang="en-US" b="1" dirty="0"/>
              <a:t>Time Limit </a:t>
            </a:r>
            <a:r>
              <a:rPr lang="en-US" b="1" dirty="0" smtClean="0"/>
              <a:t>Exceeded</a:t>
            </a:r>
          </a:p>
          <a:p>
            <a:pPr lvl="1"/>
            <a:r>
              <a:rPr lang="en-US" dirty="0" smtClean="0"/>
              <a:t>Your </a:t>
            </a:r>
            <a:r>
              <a:rPr lang="en-US" dirty="0"/>
              <a:t>program ran for more than 60 CPU seconds.</a:t>
            </a:r>
          </a:p>
          <a:p>
            <a:r>
              <a:rPr lang="en-US" b="1" dirty="0"/>
              <a:t>Wrong </a:t>
            </a:r>
            <a:r>
              <a:rPr lang="en-US" b="1" dirty="0" smtClean="0"/>
              <a:t>Answer</a:t>
            </a:r>
          </a:p>
          <a:p>
            <a:pPr lvl="1"/>
            <a:r>
              <a:rPr lang="en-US" dirty="0" smtClean="0"/>
              <a:t>Your </a:t>
            </a:r>
            <a:r>
              <a:rPr lang="en-US" dirty="0"/>
              <a:t>program did not produce the expected results.</a:t>
            </a:r>
          </a:p>
          <a:p>
            <a:r>
              <a:rPr lang="en-US" b="1" dirty="0"/>
              <a:t>Presentation </a:t>
            </a:r>
            <a:r>
              <a:rPr lang="en-US" b="1" dirty="0" smtClean="0"/>
              <a:t>Error</a:t>
            </a:r>
          </a:p>
          <a:p>
            <a:pPr lvl="1"/>
            <a:r>
              <a:rPr lang="en-US" dirty="0" smtClean="0"/>
              <a:t>The </a:t>
            </a:r>
            <a:r>
              <a:rPr lang="en-US" dirty="0"/>
              <a:t>output of your program is incorrectly formatted. Check that the significant digits, delimiters, whitespace, spelling, etc., in your program's output conform to that given in the problem description.</a:t>
            </a:r>
          </a:p>
          <a:p>
            <a:endParaRPr lang="en-US" dirty="0"/>
          </a:p>
        </p:txBody>
      </p:sp>
    </p:spTree>
    <p:extLst>
      <p:ext uri="{BB962C8B-B14F-4D97-AF65-F5344CB8AC3E}">
        <p14:creationId xmlns:p14="http://schemas.microsoft.com/office/powerpoint/2010/main" val="81109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I/O</a:t>
            </a:r>
            <a:endParaRPr lang="en-US" dirty="0"/>
          </a:p>
        </p:txBody>
      </p:sp>
      <p:sp>
        <p:nvSpPr>
          <p:cNvPr id="3" name="Content Placeholder 2"/>
          <p:cNvSpPr>
            <a:spLocks noGrp="1"/>
          </p:cNvSpPr>
          <p:nvPr>
            <p:ph idx="1"/>
          </p:nvPr>
        </p:nvSpPr>
        <p:spPr/>
        <p:txBody>
          <a:bodyPr/>
          <a:lstStyle/>
          <a:p>
            <a:r>
              <a:rPr lang="en-US" dirty="0" smtClean="0"/>
              <a:t>Standard Input</a:t>
            </a:r>
          </a:p>
          <a:p>
            <a:pPr lvl="1"/>
            <a:r>
              <a:rPr lang="en-US" dirty="0" smtClean="0"/>
              <a:t>A </a:t>
            </a:r>
            <a:r>
              <a:rPr lang="en-US" dirty="0"/>
              <a:t>sequential file,</a:t>
            </a:r>
          </a:p>
          <a:p>
            <a:pPr lvl="1"/>
            <a:r>
              <a:rPr lang="en-US" dirty="0"/>
              <a:t>automatically opened for reading when a program begins,</a:t>
            </a:r>
          </a:p>
          <a:p>
            <a:pPr lvl="1"/>
            <a:r>
              <a:rPr lang="en-US" dirty="0"/>
              <a:t>automatically closed when a program terminates</a:t>
            </a:r>
            <a:r>
              <a:rPr lang="en-US" dirty="0" smtClean="0"/>
              <a:t>.</a:t>
            </a:r>
          </a:p>
          <a:p>
            <a:r>
              <a:rPr lang="en-US" dirty="0" smtClean="0"/>
              <a:t>Standard Output</a:t>
            </a:r>
            <a:endParaRPr lang="en-US" dirty="0"/>
          </a:p>
          <a:p>
            <a:pPr lvl="1"/>
            <a:r>
              <a:rPr lang="en-US" dirty="0" smtClean="0"/>
              <a:t>Is A </a:t>
            </a:r>
            <a:r>
              <a:rPr lang="en-US" dirty="0"/>
              <a:t>sequential file,</a:t>
            </a:r>
          </a:p>
          <a:p>
            <a:pPr lvl="1"/>
            <a:r>
              <a:rPr lang="en-US" dirty="0"/>
              <a:t>automatically opened for writing when a program begins,</a:t>
            </a:r>
          </a:p>
          <a:p>
            <a:pPr lvl="1"/>
            <a:r>
              <a:rPr lang="en-US" dirty="0"/>
              <a:t>automatically flushed and closed when a program terminates.</a:t>
            </a:r>
          </a:p>
          <a:p>
            <a:r>
              <a:rPr lang="en-US" i="1" dirty="0"/>
              <a:t>Reading from standard input and writing to standard output differ according to the programming </a:t>
            </a:r>
            <a:r>
              <a:rPr lang="en-US" i="1" dirty="0" smtClean="0"/>
              <a:t>language</a:t>
            </a:r>
            <a:endParaRPr lang="en-US" dirty="0"/>
          </a:p>
        </p:txBody>
      </p:sp>
    </p:spTree>
    <p:extLst>
      <p:ext uri="{BB962C8B-B14F-4D97-AF65-F5344CB8AC3E}">
        <p14:creationId xmlns:p14="http://schemas.microsoft.com/office/powerpoint/2010/main" val="137153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EOF – End Of File</a:t>
            </a:r>
            <a:endParaRPr lang="en-US" dirty="0"/>
          </a:p>
        </p:txBody>
      </p:sp>
      <p:sp>
        <p:nvSpPr>
          <p:cNvPr id="3" name="Content Placeholder 2"/>
          <p:cNvSpPr>
            <a:spLocks noGrp="1"/>
          </p:cNvSpPr>
          <p:nvPr>
            <p:ph idx="1"/>
          </p:nvPr>
        </p:nvSpPr>
        <p:spPr/>
        <p:txBody>
          <a:bodyPr/>
          <a:lstStyle/>
          <a:p>
            <a:r>
              <a:rPr lang="en-US" dirty="0"/>
              <a:t>End-of-file is a testable condition. In this region, contestants are expected to know how to read a file until end-of-file, without attempting to read </a:t>
            </a:r>
            <a:r>
              <a:rPr lang="en-US" i="1" dirty="0"/>
              <a:t>beyond</a:t>
            </a:r>
            <a:r>
              <a:rPr lang="en-US" dirty="0"/>
              <a:t> end-of-file</a:t>
            </a:r>
            <a:r>
              <a:rPr lang="en-US" dirty="0" smtClean="0"/>
              <a:t>.</a:t>
            </a:r>
          </a:p>
          <a:p>
            <a:endParaRPr lang="en-US" dirty="0"/>
          </a:p>
        </p:txBody>
      </p:sp>
    </p:spTree>
    <p:extLst>
      <p:ext uri="{BB962C8B-B14F-4D97-AF65-F5344CB8AC3E}">
        <p14:creationId xmlns:p14="http://schemas.microsoft.com/office/powerpoint/2010/main" val="130266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a:t>
            </a:r>
            <a:r>
              <a:rPr lang="en-US" b="1" dirty="0" smtClean="0"/>
              <a:t>EOF Solution</a:t>
            </a:r>
            <a:endParaRPr lang="en-US" dirty="0"/>
          </a:p>
        </p:txBody>
      </p:sp>
      <p:pic>
        <p:nvPicPr>
          <p:cNvPr id="5" name="Content Placeholder 4"/>
          <p:cNvPicPr>
            <a:picLocks noGrp="1" noChangeAspect="1"/>
          </p:cNvPicPr>
          <p:nvPr>
            <p:ph idx="1"/>
          </p:nvPr>
        </p:nvPicPr>
        <p:blipFill>
          <a:blip r:embed="rId2"/>
          <a:stretch>
            <a:fillRect/>
          </a:stretch>
        </p:blipFill>
        <p:spPr>
          <a:xfrm>
            <a:off x="320441" y="1270000"/>
            <a:ext cx="9300914" cy="5452772"/>
          </a:xfrm>
          <a:prstGeom prst="rect">
            <a:avLst/>
          </a:prstGeom>
          <a:noFill/>
          <a:ln>
            <a:noFill/>
          </a:ln>
        </p:spPr>
      </p:pic>
    </p:spTree>
    <p:extLst>
      <p:ext uri="{BB962C8B-B14F-4D97-AF65-F5344CB8AC3E}">
        <p14:creationId xmlns:p14="http://schemas.microsoft.com/office/powerpoint/2010/main" val="236250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EOF Solutions</a:t>
            </a:r>
            <a:endParaRPr lang="en-US" dirty="0"/>
          </a:p>
        </p:txBody>
      </p:sp>
      <p:pic>
        <p:nvPicPr>
          <p:cNvPr id="4" name="Content Placeholder 3"/>
          <p:cNvPicPr>
            <a:picLocks noGrp="1" noChangeAspect="1"/>
          </p:cNvPicPr>
          <p:nvPr>
            <p:ph idx="1"/>
          </p:nvPr>
        </p:nvPicPr>
        <p:blipFill>
          <a:blip r:embed="rId2"/>
          <a:stretch>
            <a:fillRect/>
          </a:stretch>
        </p:blipFill>
        <p:spPr>
          <a:xfrm>
            <a:off x="193183" y="1178820"/>
            <a:ext cx="9247031" cy="5650272"/>
          </a:xfrm>
          <a:prstGeom prst="rect">
            <a:avLst/>
          </a:prstGeom>
        </p:spPr>
      </p:pic>
    </p:spTree>
    <p:extLst>
      <p:ext uri="{BB962C8B-B14F-4D97-AF65-F5344CB8AC3E}">
        <p14:creationId xmlns:p14="http://schemas.microsoft.com/office/powerpoint/2010/main" val="274065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Standings</a:t>
            </a:r>
            <a:br>
              <a:rPr lang="en-US" dirty="0" smtClean="0"/>
            </a:br>
            <a:endParaRPr lang="en-US" dirty="0"/>
          </a:p>
        </p:txBody>
      </p:sp>
      <p:sp>
        <p:nvSpPr>
          <p:cNvPr id="3" name="Content Placeholder 2"/>
          <p:cNvSpPr>
            <a:spLocks noGrp="1"/>
          </p:cNvSpPr>
          <p:nvPr>
            <p:ph idx="1"/>
          </p:nvPr>
        </p:nvSpPr>
        <p:spPr/>
        <p:txBody>
          <a:bodyPr/>
          <a:lstStyle/>
          <a:p>
            <a:r>
              <a:rPr lang="en-US" dirty="0"/>
              <a:t>http://www.socalcontest.org/history/2013/details-2013.shtml</a:t>
            </a:r>
          </a:p>
        </p:txBody>
      </p:sp>
    </p:spTree>
    <p:extLst>
      <p:ext uri="{BB962C8B-B14F-4D97-AF65-F5344CB8AC3E}">
        <p14:creationId xmlns:p14="http://schemas.microsoft.com/office/powerpoint/2010/main" val="215390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ACM-ICPC?</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"Olympics of Programming Competitions". </a:t>
            </a:r>
            <a:r>
              <a:rPr lang="en-US" dirty="0" smtClean="0"/>
              <a:t>Oldest</a:t>
            </a:r>
            <a:r>
              <a:rPr lang="en-US" dirty="0"/>
              <a:t>, largest, and most prestigious programming contest in the world.</a:t>
            </a:r>
          </a:p>
          <a:p>
            <a:r>
              <a:rPr lang="en-US" dirty="0"/>
              <a:t>The ACM-ICPC </a:t>
            </a:r>
            <a:r>
              <a:rPr lang="en-US" dirty="0" smtClean="0"/>
              <a:t>is </a:t>
            </a:r>
            <a:r>
              <a:rPr lang="en-US" dirty="0"/>
              <a:t>a </a:t>
            </a:r>
            <a:r>
              <a:rPr lang="en-US" b="1" dirty="0"/>
              <a:t>multi-tier</a:t>
            </a:r>
            <a:r>
              <a:rPr lang="en-US" dirty="0"/>
              <a:t>, </a:t>
            </a:r>
            <a:r>
              <a:rPr lang="en-US" b="1" dirty="0"/>
              <a:t>team-based</a:t>
            </a:r>
            <a:r>
              <a:rPr lang="en-US" dirty="0"/>
              <a:t>, </a:t>
            </a:r>
            <a:r>
              <a:rPr lang="en-US" b="1" dirty="0"/>
              <a:t>programming</a:t>
            </a:r>
            <a:r>
              <a:rPr lang="en-US" dirty="0"/>
              <a:t> </a:t>
            </a:r>
            <a:r>
              <a:rPr lang="en-US" b="1" dirty="0"/>
              <a:t>competition</a:t>
            </a:r>
            <a:r>
              <a:rPr lang="en-US" dirty="0"/>
              <a:t>. </a:t>
            </a:r>
            <a:r>
              <a:rPr lang="en-US" dirty="0" smtClean="0"/>
              <a:t>It </a:t>
            </a:r>
            <a:r>
              <a:rPr lang="en-US" dirty="0"/>
              <a:t>operates according to the rules and regulations formulated by the ACM. </a:t>
            </a:r>
            <a:endParaRPr lang="en-US" dirty="0" smtClean="0"/>
          </a:p>
          <a:p>
            <a:r>
              <a:rPr lang="en-US" dirty="0" smtClean="0"/>
              <a:t>The top team takes home $12,000 along with the ACM ICPC 2014 Gold medal. Three other teams getting Gold Medal are awarded $6,000. Each Silver Medal team gets $3,000 and each Bronze Medal team is awarded $1,500.</a:t>
            </a:r>
          </a:p>
          <a:p>
            <a:pPr lvl="1"/>
            <a:r>
              <a:rPr lang="en-US" dirty="0" smtClean="0"/>
              <a:t>Apart from that, Participants, coaches and registered staff (including volunteer helpers) receive complimentary membership to the ACM for a year.</a:t>
            </a:r>
          </a:p>
          <a:p>
            <a:r>
              <a:rPr lang="en-US" dirty="0" smtClean="0"/>
              <a:t>And </a:t>
            </a:r>
            <a:r>
              <a:rPr lang="en-US" dirty="0"/>
              <a:t>more important than all, the winners also get some super bragging rights and job offers from some of the top software companies in the world!</a:t>
            </a:r>
          </a:p>
          <a:p>
            <a:endParaRPr lang="en-US" dirty="0"/>
          </a:p>
        </p:txBody>
      </p:sp>
    </p:spTree>
    <p:extLst>
      <p:ext uri="{BB962C8B-B14F-4D97-AF65-F5344CB8AC3E}">
        <p14:creationId xmlns:p14="http://schemas.microsoft.com/office/powerpoint/2010/main" val="96408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Regionals &amp; World Finals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hlinkClick r:id="rId2"/>
              </a:rPr>
              <a:t>ICPC Regionals:</a:t>
            </a:r>
            <a:r>
              <a:rPr lang="en-US" dirty="0"/>
              <a:t>  </a:t>
            </a:r>
            <a:r>
              <a:rPr lang="en-US" dirty="0" smtClean="0"/>
              <a:t>The </a:t>
            </a:r>
            <a:r>
              <a:rPr lang="en-US" dirty="0"/>
              <a:t>regionals are organized by the local universities of different regions spread across the globe. The winners of these regional rounds of the contest get to represent the country in the ACM ICPC World </a:t>
            </a:r>
            <a:r>
              <a:rPr lang="en-US" dirty="0" err="1" smtClean="0"/>
              <a:t>Finals.Every</a:t>
            </a:r>
            <a:r>
              <a:rPr lang="en-US" dirty="0" smtClean="0"/>
              <a:t> </a:t>
            </a:r>
            <a:r>
              <a:rPr lang="en-US" dirty="0"/>
              <a:t>regional contest site gets a "slot," which is an invitation for the team to compete in the World Finals. Typically, all the "slots" are allocated by December 31 every year. Additional slots may also be allocated based on student and institution participation, geographic coverage, and team performance. A few bonus slots are allocated each year for growth, innovation, and hosting. So depending on the number of slots that each regional site gets, that many number of top teams it can send to the World Finals.</a:t>
            </a:r>
          </a:p>
          <a:p>
            <a:pPr lvl="1"/>
            <a:r>
              <a:rPr lang="en-US" dirty="0"/>
              <a:t>Also each regional site can have multiple rounds to select the best teams amongst those who apply. Typically they have an online contest, out of which selected teams are called for the onsite contest. These contests happen from the month of October to December.</a:t>
            </a:r>
          </a:p>
          <a:p>
            <a:r>
              <a:rPr lang="en-US" b="1" dirty="0">
                <a:hlinkClick r:id="rId3"/>
              </a:rPr>
              <a:t>World Finals:</a:t>
            </a:r>
            <a:r>
              <a:rPr lang="en-US" dirty="0"/>
              <a:t> The pick of the crop from every regional site locks horn at the World Finals.</a:t>
            </a:r>
          </a:p>
          <a:p>
            <a:endParaRPr lang="en-US" dirty="0"/>
          </a:p>
        </p:txBody>
      </p:sp>
    </p:spTree>
    <p:extLst>
      <p:ext uri="{BB962C8B-B14F-4D97-AF65-F5344CB8AC3E}">
        <p14:creationId xmlns:p14="http://schemas.microsoft.com/office/powerpoint/2010/main" val="283686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Eligibility</a:t>
            </a:r>
            <a:endParaRPr lang="en-US" dirty="0"/>
          </a:p>
        </p:txBody>
      </p:sp>
      <p:sp>
        <p:nvSpPr>
          <p:cNvPr id="3" name="Content Placeholder 2"/>
          <p:cNvSpPr>
            <a:spLocks noGrp="1"/>
          </p:cNvSpPr>
          <p:nvPr>
            <p:ph idx="1"/>
          </p:nvPr>
        </p:nvSpPr>
        <p:spPr/>
        <p:txBody>
          <a:bodyPr>
            <a:normAutofit/>
          </a:bodyPr>
          <a:lstStyle/>
          <a:p>
            <a:r>
              <a:rPr lang="en-US" dirty="0"/>
              <a:t>To meet the basic eligibility requirements for the contest you must be:</a:t>
            </a:r>
          </a:p>
          <a:p>
            <a:r>
              <a:rPr lang="en-US" dirty="0"/>
              <a:t>Willing and able to compete in the world finals</a:t>
            </a:r>
          </a:p>
          <a:p>
            <a:r>
              <a:rPr lang="en-US" dirty="0"/>
              <a:t>Enrolled in a degree program at an institution </a:t>
            </a:r>
            <a:r>
              <a:rPr lang="en-US" dirty="0" smtClean="0"/>
              <a:t>that </a:t>
            </a:r>
            <a:r>
              <a:rPr lang="en-US" dirty="0"/>
              <a:t>can sponsor you</a:t>
            </a:r>
          </a:p>
          <a:p>
            <a:r>
              <a:rPr lang="en-US" dirty="0"/>
              <a:t>Competing only for one institution for the calendar year</a:t>
            </a:r>
          </a:p>
          <a:p>
            <a:r>
              <a:rPr lang="en-US" dirty="0"/>
              <a:t>You should not have participated in more than 2 contest finals prior to this attempt</a:t>
            </a:r>
          </a:p>
          <a:p>
            <a:r>
              <a:rPr lang="en-US" dirty="0"/>
              <a:t>You should not have participated in more than 5 contest regionals prior to this attempt</a:t>
            </a:r>
          </a:p>
          <a:p>
            <a:r>
              <a:rPr lang="en-US" dirty="0"/>
              <a:t>You cannot participate in more than 2 teams in the same </a:t>
            </a:r>
            <a:r>
              <a:rPr lang="en-US" dirty="0" smtClean="0"/>
              <a:t>year</a:t>
            </a:r>
            <a:endParaRPr lang="en-US" dirty="0"/>
          </a:p>
        </p:txBody>
      </p:sp>
    </p:spTree>
    <p:extLst>
      <p:ext uri="{BB962C8B-B14F-4D97-AF65-F5344CB8AC3E}">
        <p14:creationId xmlns:p14="http://schemas.microsoft.com/office/powerpoint/2010/main" val="379787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887" y="0"/>
            <a:ext cx="8180173" cy="6847898"/>
          </a:xfrm>
        </p:spPr>
      </p:pic>
    </p:spTree>
    <p:extLst>
      <p:ext uri="{BB962C8B-B14F-4D97-AF65-F5344CB8AC3E}">
        <p14:creationId xmlns:p14="http://schemas.microsoft.com/office/powerpoint/2010/main" val="278166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Contest Format</a:t>
            </a:r>
          </a:p>
        </p:txBody>
      </p:sp>
      <p:sp>
        <p:nvSpPr>
          <p:cNvPr id="3" name="Content Placeholder 2"/>
          <p:cNvSpPr>
            <a:spLocks noGrp="1"/>
          </p:cNvSpPr>
          <p:nvPr>
            <p:ph idx="1"/>
          </p:nvPr>
        </p:nvSpPr>
        <p:spPr/>
        <p:txBody>
          <a:bodyPr/>
          <a:lstStyle/>
          <a:p>
            <a:r>
              <a:rPr lang="en-US" dirty="0"/>
              <a:t>It is a team contest.</a:t>
            </a:r>
          </a:p>
          <a:p>
            <a:r>
              <a:rPr lang="en-US" dirty="0"/>
              <a:t>Each team should have three </a:t>
            </a:r>
            <a:r>
              <a:rPr lang="en-US" dirty="0" smtClean="0"/>
              <a:t>members.</a:t>
            </a:r>
            <a:endParaRPr lang="en-US" dirty="0"/>
          </a:p>
          <a:p>
            <a:r>
              <a:rPr lang="en-US" dirty="0"/>
              <a:t>Each team must be headed by a coach, who must be a university faculty or staff member.</a:t>
            </a:r>
          </a:p>
          <a:p>
            <a:pPr lvl="1"/>
            <a:r>
              <a:rPr lang="en-US" dirty="0"/>
              <a:t>The coach can head multiple teams</a:t>
            </a:r>
          </a:p>
          <a:p>
            <a:r>
              <a:rPr lang="en-US" dirty="0"/>
              <a:t>8 to 10 </a:t>
            </a:r>
            <a:r>
              <a:rPr lang="en-US" dirty="0" smtClean="0"/>
              <a:t>problems of </a:t>
            </a:r>
            <a:r>
              <a:rPr lang="en-US" dirty="0"/>
              <a:t>varying difficulty levels and mostly being algorithmic in nature</a:t>
            </a:r>
            <a:r>
              <a:rPr lang="en-US" dirty="0" smtClean="0"/>
              <a:t>.</a:t>
            </a:r>
          </a:p>
        </p:txBody>
      </p:sp>
    </p:spTree>
    <p:extLst>
      <p:ext uri="{BB962C8B-B14F-4D97-AF65-F5344CB8AC3E}">
        <p14:creationId xmlns:p14="http://schemas.microsoft.com/office/powerpoint/2010/main" val="182775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Attendance</a:t>
            </a:r>
          </a:p>
        </p:txBody>
      </p:sp>
      <p:sp>
        <p:nvSpPr>
          <p:cNvPr id="3" name="Content Placeholder 2"/>
          <p:cNvSpPr>
            <a:spLocks noGrp="1"/>
          </p:cNvSpPr>
          <p:nvPr>
            <p:ph idx="1"/>
          </p:nvPr>
        </p:nvSpPr>
        <p:spPr/>
        <p:txBody>
          <a:bodyPr/>
          <a:lstStyle/>
          <a:p>
            <a:r>
              <a:rPr lang="en-US" dirty="0"/>
              <a:t>All team members are expected to attend the day's activities, starting with Registration. No team member may participate in the Contest unless s/he is present for the start of the Contest.</a:t>
            </a:r>
          </a:p>
          <a:p>
            <a:r>
              <a:rPr lang="en-US" dirty="0"/>
              <a:t>Exceptions can be made by the Registrar in consultation with the Contest Director. If there is a known issue, such as the GRE, the team member should notify the Registrar and request an exception in advance.</a:t>
            </a:r>
          </a:p>
          <a:p>
            <a:r>
              <a:rPr lang="en-US" dirty="0"/>
              <a:t>In the event an exception is granted:</a:t>
            </a:r>
          </a:p>
          <a:p>
            <a:pPr lvl="1"/>
            <a:r>
              <a:rPr lang="en-US" dirty="0"/>
              <a:t>No adjustments/allowances will be made to the team or the late team member—the Contest will end 5 hours after it starts.</a:t>
            </a:r>
          </a:p>
          <a:p>
            <a:pPr lvl="1"/>
            <a:r>
              <a:rPr lang="en-US" dirty="0"/>
              <a:t>No recap of the information provided at Orientation will be provided, and no consideration (time or any other) will be given if any of that information is requested and cannot be provided in a timely manner.</a:t>
            </a:r>
          </a:p>
        </p:txBody>
      </p:sp>
    </p:spTree>
    <p:extLst>
      <p:ext uri="{BB962C8B-B14F-4D97-AF65-F5344CB8AC3E}">
        <p14:creationId xmlns:p14="http://schemas.microsoft.com/office/powerpoint/2010/main" val="107910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Permitted Materials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With a few exceptions only, contestants </a:t>
            </a:r>
            <a:r>
              <a:rPr lang="en-US" b="1" dirty="0"/>
              <a:t>may not bring ANY electronic devices onto the Contest floor</a:t>
            </a:r>
            <a:r>
              <a:rPr lang="en-US" dirty="0"/>
              <a:t>. This rule includes </a:t>
            </a:r>
            <a:r>
              <a:rPr lang="en-US" i="1" dirty="0"/>
              <a:t>electronic calculators, watches with calculators, PDAs, cellular phones, pagers, laptops, and personal audio and/or video players</a:t>
            </a:r>
            <a:r>
              <a:rPr lang="en-US" dirty="0"/>
              <a:t>. We will be collecting these items in the computer labs. If you don't want to leave them at home, we suggest that you arrange with your coach or other non-contestant to hold the items for you during the contest. We will allow watches without calculator or programming functions, medical devices such as glucometers, and cameras. Although care will be taken, the Contest Officials accept no responsibility for the return or the return condition of any items they hold.</a:t>
            </a:r>
          </a:p>
          <a:p>
            <a:r>
              <a:rPr lang="en-US" dirty="0"/>
              <a:t>As a reminder, </a:t>
            </a:r>
            <a:r>
              <a:rPr lang="en-US" b="1" dirty="0"/>
              <a:t>you may not bring machine-readable </a:t>
            </a:r>
            <a:r>
              <a:rPr lang="en-US" dirty="0"/>
              <a:t>versions of software or data. In other words, leave the floppies, CDs, DVDs, USB flash disks, etc., at home. We do plan to disable floppy drives and USB ports on the workstations during the contest.</a:t>
            </a:r>
          </a:p>
          <a:p>
            <a:r>
              <a:rPr lang="en-US" dirty="0"/>
              <a:t>You may bring non-electronic resources such as textbooks and paper documents. [Please note that the World Finals has more restrictive rules about the materials that may be brought to the contest.] During the contest, you may use any online documentation that has been installed as part of the contest environment.</a:t>
            </a:r>
          </a:p>
        </p:txBody>
      </p:sp>
    </p:spTree>
    <p:extLst>
      <p:ext uri="{BB962C8B-B14F-4D97-AF65-F5344CB8AC3E}">
        <p14:creationId xmlns:p14="http://schemas.microsoft.com/office/powerpoint/2010/main" val="368177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Permitted Resources</a:t>
            </a:r>
          </a:p>
        </p:txBody>
      </p:sp>
      <p:sp>
        <p:nvSpPr>
          <p:cNvPr id="3" name="Content Placeholder 2"/>
          <p:cNvSpPr>
            <a:spLocks noGrp="1"/>
          </p:cNvSpPr>
          <p:nvPr>
            <p:ph idx="1"/>
          </p:nvPr>
        </p:nvSpPr>
        <p:spPr/>
        <p:txBody>
          <a:bodyPr/>
          <a:lstStyle/>
          <a:p>
            <a:r>
              <a:rPr lang="en-US" dirty="0"/>
              <a:t>During the contest, contestants are to use only the network to submit contest problems or questions, and get responses from the contest officials. Connecting to any other computer on the LAN or Internet, either before or during the contest, with telnet, FTP, Web browser, email, or any other network application is grounds for expulsion from the contest.</a:t>
            </a:r>
          </a:p>
        </p:txBody>
      </p:sp>
    </p:spTree>
    <p:extLst>
      <p:ext uri="{BB962C8B-B14F-4D97-AF65-F5344CB8AC3E}">
        <p14:creationId xmlns:p14="http://schemas.microsoft.com/office/powerpoint/2010/main" val="19090413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1447</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ACM-ICPC</vt:lpstr>
      <vt:lpstr>What is ACM-ICPC?</vt:lpstr>
      <vt:lpstr>Regionals &amp; World Finals</vt:lpstr>
      <vt:lpstr>Eligibility</vt:lpstr>
      <vt:lpstr>PowerPoint Presentation</vt:lpstr>
      <vt:lpstr>Contest Format</vt:lpstr>
      <vt:lpstr>Attendance</vt:lpstr>
      <vt:lpstr>Permitted Materials </vt:lpstr>
      <vt:lpstr>Permitted Resources</vt:lpstr>
      <vt:lpstr>Conduct of the Contest</vt:lpstr>
      <vt:lpstr>Computing and Judging Environment</vt:lpstr>
      <vt:lpstr>Platform and Software</vt:lpstr>
      <vt:lpstr>Judging</vt:lpstr>
      <vt:lpstr>PowerPoint Presentation</vt:lpstr>
      <vt:lpstr>Standard I/O</vt:lpstr>
      <vt:lpstr>EOF – End Of File</vt:lpstr>
      <vt:lpstr>C++ EOF Solution</vt:lpstr>
      <vt:lpstr>Java EOF Solutions</vt:lpstr>
      <vt:lpstr>Standings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ACM-ICPC</dc:title>
  <dc:creator>Shawn Azarafza</dc:creator>
  <cp:lastModifiedBy>Shawn</cp:lastModifiedBy>
  <cp:revision>10</cp:revision>
  <dcterms:created xsi:type="dcterms:W3CDTF">2014-09-10T02:55:40Z</dcterms:created>
  <dcterms:modified xsi:type="dcterms:W3CDTF">2014-09-11T00:06:38Z</dcterms:modified>
</cp:coreProperties>
</file>