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7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5" r:id="rId20"/>
    <p:sldId id="286" r:id="rId21"/>
    <p:sldId id="287" r:id="rId22"/>
    <p:sldId id="288" r:id="rId23"/>
    <p:sldId id="290" r:id="rId24"/>
    <p:sldId id="289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300" r:id="rId34"/>
    <p:sldId id="301" r:id="rId35"/>
    <p:sldId id="303" r:id="rId36"/>
    <p:sldId id="309" r:id="rId37"/>
    <p:sldId id="302" r:id="rId38"/>
    <p:sldId id="304" r:id="rId39"/>
    <p:sldId id="305" r:id="rId40"/>
    <p:sldId id="307" r:id="rId41"/>
    <p:sldId id="308" r:id="rId42"/>
    <p:sldId id="306" r:id="rId43"/>
    <p:sldId id="310" r:id="rId44"/>
    <p:sldId id="311" r:id="rId45"/>
    <p:sldId id="312" r:id="rId46"/>
    <p:sldId id="313" r:id="rId47"/>
    <p:sldId id="314" r:id="rId48"/>
    <p:sldId id="315" r:id="rId49"/>
    <p:sldId id="316" r:id="rId50"/>
    <p:sldId id="317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BA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07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9655C-BABF-6644-9F33-5B791CE1EFE1}" type="datetimeFigureOut">
              <a:rPr lang="en-US" smtClean="0"/>
              <a:t>8/2/21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31275E-9480-FB4F-8B56-78BA84A14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235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1275E-9480-FB4F-8B56-78BA84A1442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94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146A0-0B02-6941-8390-2053BC5731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DB4BCB-975A-0646-AD18-486C350E49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355A7-A2AD-F54D-A926-83A7A9154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2D25-5106-1E49-B54B-D27D091CFF44}" type="datetimeFigureOut">
              <a:rPr lang="en-US" smtClean="0"/>
              <a:t>8/2/21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BA341-A37C-E34E-B6DF-B27E9AC3C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4E436-39BF-C449-8DCF-C07D1C44F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56FB-3290-1345-A4C9-36C16BAB7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0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32FBB-4CC2-514E-8401-772504A72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40411C-3155-E541-93A2-2FB6EDD446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B9D65-F803-F840-AF47-3B28F61E2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2D25-5106-1E49-B54B-D27D091CFF44}" type="datetimeFigureOut">
              <a:rPr lang="en-US" smtClean="0"/>
              <a:t>8/2/21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75A8B-7A4F-DE4C-82FF-A56D9D545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ED757-F442-0041-9A78-A8947B706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56FB-3290-1345-A4C9-36C16BAB7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89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777CA4-92FF-A34A-8AF1-2F836F4153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EBB2E7-ED1D-6B46-B8F2-F402FBE0F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A6E52-270B-5043-A38B-89A82A2B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2D25-5106-1E49-B54B-D27D091CFF44}" type="datetimeFigureOut">
              <a:rPr lang="en-US" smtClean="0"/>
              <a:t>8/2/21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FDB5A-7CD0-7643-8124-65814925F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1FADE-B5D4-1142-ACB0-BED2D6A16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56FB-3290-1345-A4C9-36C16BAB7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28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8F601-980E-CC41-95FE-D2B200F3B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524A9-1B81-D740-BA3E-7F24706FF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CEF25-F27E-204C-8D88-3DEBAE658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2D25-5106-1E49-B54B-D27D091CFF44}" type="datetimeFigureOut">
              <a:rPr lang="en-US" smtClean="0"/>
              <a:t>8/2/21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8CA8A-C625-CA4B-8976-3BDEE1694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D648A-3148-7342-8B15-9A80DDF56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56FB-3290-1345-A4C9-36C16BAB7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371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28DFA-A14A-E74D-89BC-D8A9C0EDE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998FB3-26F9-6940-B04E-A1D267DDB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C71CF-3799-3543-B376-DC16CD68C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2D25-5106-1E49-B54B-D27D091CFF44}" type="datetimeFigureOut">
              <a:rPr lang="en-US" smtClean="0"/>
              <a:t>8/2/21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39776-2B2E-724A-90FA-7195BBCD6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03A4F-758C-8641-87E8-2EAA81535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56FB-3290-1345-A4C9-36C16BAB7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08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FE4FF-F774-6648-A494-C32DE4505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0681C-D185-274D-AFD0-CC8F120172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8D364D-0F67-9E42-9268-4141FF092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08AF2-C332-A143-A6A3-9C895E2F6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2D25-5106-1E49-B54B-D27D091CFF44}" type="datetimeFigureOut">
              <a:rPr lang="en-US" smtClean="0"/>
              <a:t>8/2/21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0A104B-D542-F842-A75E-A635F1942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D6806B-E259-8440-AFD7-62A7442E3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56FB-3290-1345-A4C9-36C16BAB7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374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726D1-0B45-A940-ABDD-B14B0E5C7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0CE5C-16A8-314B-801C-7F2D96249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44977A-1A71-B04B-A4C9-038DF266D6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C9A680-7A08-6C45-BFDA-7D0E39B70C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155156-1CF9-D24E-8FD7-0A263440C4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80CA0F-3C49-644F-BA61-38555BC26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2D25-5106-1E49-B54B-D27D091CFF44}" type="datetimeFigureOut">
              <a:rPr lang="en-US" smtClean="0"/>
              <a:t>8/2/21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5C0C8F-C30A-1343-AA25-4656CDE59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B0FBE7-79FF-9B45-9894-CDAF871F7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56FB-3290-1345-A4C9-36C16BAB7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942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57ED0-95B7-274A-BF61-F2E3095FE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E7460D-86B8-334B-AB02-49691ED8D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2D25-5106-1E49-B54B-D27D091CFF44}" type="datetimeFigureOut">
              <a:rPr lang="en-US" smtClean="0"/>
              <a:t>8/2/21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E9E368-9FD6-5B48-90B3-A8C7F72DF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8FA0CD-93E0-1F4A-8F80-3202A89DA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56FB-3290-1345-A4C9-36C16BAB7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51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016B13-0655-C547-BE9C-D06C20105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2D25-5106-1E49-B54B-D27D091CFF44}" type="datetimeFigureOut">
              <a:rPr lang="en-US" smtClean="0"/>
              <a:t>8/2/21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ABFAE0-6648-644C-8672-D4F55D7FD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B02228-5833-DA42-BB75-B49CF21DF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56FB-3290-1345-A4C9-36C16BAB7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115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8967D-3450-D548-94C4-FA67176C5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C1457-8307-CE4D-8AA1-EEBD0CD7E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C5E96C-6B76-384D-9822-CCA2B2C22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F067E-0881-164F-A75B-1DCA27C44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2D25-5106-1E49-B54B-D27D091CFF44}" type="datetimeFigureOut">
              <a:rPr lang="en-US" smtClean="0"/>
              <a:t>8/2/21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910037-D50B-E345-A353-81CBCFD64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B9D448-660E-8E4F-994F-18E3DB269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56FB-3290-1345-A4C9-36C16BAB7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61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E367E-1A10-DF4F-A3A2-ABF69DBF2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992895-0F7A-AA48-B56F-F3071D27EF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12C65-26E2-C649-9641-8664F1D9A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4577A9-87F2-5D41-A901-F2EA37D65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2D25-5106-1E49-B54B-D27D091CFF44}" type="datetimeFigureOut">
              <a:rPr lang="en-US" smtClean="0"/>
              <a:t>8/2/21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5FE509-1B0C-AD44-8662-0CE39EFA5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FDF0E1-7982-C543-84FE-B831E101A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56FB-3290-1345-A4C9-36C16BAB7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685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BD6D63-3C12-BA41-A604-B60A21982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D75A90-4507-AA4F-B874-87E454B0B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CADD9-3C49-6848-B56B-B6BD8734FF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42D25-5106-1E49-B54B-D27D091CFF44}" type="datetimeFigureOut">
              <a:rPr lang="en-US" smtClean="0"/>
              <a:t>8/2/21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036A7-3195-ED43-AB91-A5BB82E647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AD325-3DAC-EA42-9B5B-CE70DB2E3B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F56FB-3290-1345-A4C9-36C16BAB7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543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(null)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(null)"/><Relationship Id="rId2" Type="http://schemas.openxmlformats.org/officeDocument/2006/relationships/image" Target="../media/image7.(null)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(null)"/><Relationship Id="rId2" Type="http://schemas.openxmlformats.org/officeDocument/2006/relationships/image" Target="../media/image9.(null)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(null)"/><Relationship Id="rId2" Type="http://schemas.openxmlformats.org/officeDocument/2006/relationships/image" Target="../media/image11.(null)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(null)"/><Relationship Id="rId2" Type="http://schemas.openxmlformats.org/officeDocument/2006/relationships/image" Target="../media/image13.(null)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(null)"/><Relationship Id="rId2" Type="http://schemas.openxmlformats.org/officeDocument/2006/relationships/image" Target="../media/image15.(null)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(null)"/><Relationship Id="rId2" Type="http://schemas.openxmlformats.org/officeDocument/2006/relationships/image" Target="../media/image17.(null)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(null)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gdownload.soe.ucsc.edu/goldenPath/chlSab2/bigZips/genes/chlSab2.ensGene.gtf.gz" TargetMode="External"/><Relationship Id="rId2" Type="http://schemas.openxmlformats.org/officeDocument/2006/relationships/hyperlink" Target="https://ftp.ncbi.nlm.nih.gov/genomes/all/GCF/000/409/795/GCF_000409795.2_Chlorocebus_sabeus_1.1/GCF_000409795.2_Chlorocebus_sabeus_1.1_genomic.fna.gz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cbi.nlm.nih.gov/nuccore/JQ673480.1?report=fasta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(null)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(null)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(null)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(null)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(null)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(null)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(null)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(null)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(null)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(null)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(null)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(null)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(null)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(null)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(null)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(null)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(null)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(null)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(null)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(null)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(null)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(null)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(null)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(null)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(null)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(null)"/><Relationship Id="rId2" Type="http://schemas.openxmlformats.org/officeDocument/2006/relationships/image" Target="../media/image45.(null)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(null)"/><Relationship Id="rId2" Type="http://schemas.openxmlformats.org/officeDocument/2006/relationships/image" Target="../media/image47.(null)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(null)"/><Relationship Id="rId2" Type="http://schemas.openxmlformats.org/officeDocument/2006/relationships/image" Target="../media/image49.(null)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(null)"/><Relationship Id="rId2" Type="http://schemas.openxmlformats.org/officeDocument/2006/relationships/image" Target="../media/image51.(null)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(null)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(null)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(null)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B6228-42D6-5742-8BF0-7EFA21D2D7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Genic vs Non-Genic Fractionation Patterns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11126F-AA64-824D-AA80-D68099EC49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04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77F241-1CE6-5A46-A227-F6C0FCD0A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828" y="0"/>
            <a:ext cx="6847115" cy="68471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959533-A21B-544A-BE74-2DA74285EC66}"/>
              </a:ext>
            </a:extLst>
          </p:cNvPr>
          <p:cNvSpPr txBox="1"/>
          <p:nvPr/>
        </p:nvSpPr>
        <p:spPr>
          <a:xfrm>
            <a:off x="468086" y="370114"/>
            <a:ext cx="21227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CHX Treatment </a:t>
            </a:r>
          </a:p>
          <a:p>
            <a:r>
              <a:rPr lang="en-US" dirty="0"/>
              <a:t>7hpi </a:t>
            </a:r>
          </a:p>
          <a:p>
            <a:r>
              <a:rPr lang="en-US" dirty="0"/>
              <a:t>Rep #1</a:t>
            </a:r>
          </a:p>
        </p:txBody>
      </p:sp>
    </p:spTree>
    <p:extLst>
      <p:ext uri="{BB962C8B-B14F-4D97-AF65-F5344CB8AC3E}">
        <p14:creationId xmlns:p14="http://schemas.microsoft.com/office/powerpoint/2010/main" val="3515555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354E6-B319-6446-A1A6-1FE6208F5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Count Distributions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06379-F888-1946-B882-6A63DA05D6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228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C242C8-FAB7-2446-8A9D-F318B1875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105" y="554804"/>
            <a:ext cx="5718789" cy="58151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5DF267-1651-A748-837D-69A7155E9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13" y="554804"/>
            <a:ext cx="5718789" cy="581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231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960E3F-5F87-C343-9828-022547EE5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696" y="565219"/>
            <a:ext cx="5455949" cy="55479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85A007-958B-4542-A774-FF5E822D1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330" y="565220"/>
            <a:ext cx="5455949" cy="554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710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8D8F08-9C0F-224A-8C08-D4ED40FF7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559" y="544673"/>
            <a:ext cx="5698441" cy="57944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93BD58-5AEE-4B40-8396-FE301A29A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13" y="544673"/>
            <a:ext cx="5698441" cy="579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979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CB0AE47-6AD0-6743-B9C4-C770D4A3B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104" y="390560"/>
            <a:ext cx="5688337" cy="57842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8FCAE8-2ECE-0F4D-83DA-43F42C030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440" y="390560"/>
            <a:ext cx="5688337" cy="578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017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F6DA5CA-989C-B040-AFD6-9E2ACBC2B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552" y="585769"/>
            <a:ext cx="5324598" cy="54143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065EE8-F391-954B-86E2-EC155B83C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331" y="483028"/>
            <a:ext cx="5425636" cy="551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878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2E9A7A-998A-E649-B4EC-B5A2BB98D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021" y="565219"/>
            <a:ext cx="5203352" cy="52910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BE2965-D28A-3D47-B3E4-97D9A3462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879" y="565220"/>
            <a:ext cx="5203352" cy="529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89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C7838-326C-3946-9829-DE6D69CA8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Exonic</a:t>
            </a:r>
            <a:r>
              <a:rPr lang="en-US" dirty="0"/>
              <a:t> vs Non-</a:t>
            </a:r>
            <a:r>
              <a:rPr lang="en-US" dirty="0" err="1"/>
              <a:t>Exonic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5BCDB-2C80-6545-B1CF-8DC5EF1194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095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6FA220C-BD8B-1941-A918-340892765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247" y="547168"/>
            <a:ext cx="8050088" cy="5740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720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11DCC-5A3B-804A-988F-34C4897E6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807FF-D669-BF41-8E23-AE8953FDB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C. </a:t>
            </a:r>
            <a:r>
              <a:rPr lang="en-US" dirty="0" err="1">
                <a:hlinkClick r:id="rId2"/>
              </a:rPr>
              <a:t>sabeus</a:t>
            </a:r>
            <a:r>
              <a:rPr lang="en-US" dirty="0">
                <a:hlinkClick r:id="rId2"/>
              </a:rPr>
              <a:t> 1.1 genome from NCBI</a:t>
            </a:r>
            <a:endParaRPr lang="en-US" dirty="0"/>
          </a:p>
          <a:p>
            <a:r>
              <a:rPr lang="en-US" dirty="0">
                <a:hlinkClick r:id="rId3"/>
              </a:rPr>
              <a:t>C.sabeus gtf</a:t>
            </a:r>
            <a:endParaRPr lang="en-US" dirty="0"/>
          </a:p>
          <a:p>
            <a:r>
              <a:rPr lang="en-US" dirty="0">
                <a:hlinkClick r:id="rId4"/>
              </a:rPr>
              <a:t>HSV1 KOS genome from NCBI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743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ABE1D2B-DABC-274A-8EC8-1B8E8938C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900" y="526623"/>
            <a:ext cx="8294480" cy="591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1350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562B8C0-C890-E842-B8F4-DDFAFCD2D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279" y="577991"/>
            <a:ext cx="8029540" cy="572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9504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E0A01A6-D114-C94C-B6FE-FB422E0B4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713" y="462551"/>
            <a:ext cx="8409683" cy="599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5488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33D81A7-E5FD-A246-899B-CF4DB78ED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973" y="809232"/>
            <a:ext cx="7653290" cy="545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4444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1CD8EC2-A9E0-7A42-97D3-0BA1536DF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826" y="716765"/>
            <a:ext cx="7998717" cy="570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9284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CC5E6B4-754C-E246-87E0-B94FFB14B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344" y="495799"/>
            <a:ext cx="7617372" cy="543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9739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662F8BE-57FC-F64D-8213-212FB9486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59" y="711557"/>
            <a:ext cx="7747031" cy="552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5142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3D92820-09C1-034C-A279-B017771A3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795" y="454702"/>
            <a:ext cx="8132282" cy="579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1272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22490CA-0844-1840-A48C-1AF5049AC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318" y="500971"/>
            <a:ext cx="7927062" cy="565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2259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95F120-70D4-8543-B0DF-AB50DD51C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094" y="557443"/>
            <a:ext cx="8078384" cy="576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736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1AA74-E3A5-ED4F-8C40-314E0B35D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trim_galore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--phred33 --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fastqc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-q 30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bowtie2 –q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java -jar /programs/picard-tools-2.19.2/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picard.jar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MarkDuplicates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I=${sample}_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sorted.bam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REMOVE_SEQUENCING_DUPLICATES=true ASSUME_SORTED=true REMOVE_DUPLICATES=true O=${next}/${sample}_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clean.bam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M=${next}/${sample}_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Picard_metrics.txt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230B403-56FB-F740-8F3B-5738BB7E9C45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Overview of Workflow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1660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8ABBCCB-EFFD-6F43-A5A4-D728DF924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093" y="521377"/>
            <a:ext cx="8124433" cy="579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1243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5F462F5-40CC-2A48-A5D9-465217CF7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576" y="459857"/>
            <a:ext cx="8345612" cy="595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0252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AFD90-40D0-AC49-8BA5-DE6CBC7D3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Genic – </a:t>
            </a:r>
            <a:r>
              <a:rPr lang="en-US" dirty="0" err="1"/>
              <a:t>Exonic</a:t>
            </a:r>
            <a:r>
              <a:rPr lang="en-US" dirty="0"/>
              <a:t> – CDS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02E4E-28FF-AA42-8AD9-8BDE07CE38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normalized by input </a:t>
            </a:r>
          </a:p>
        </p:txBody>
      </p:sp>
    </p:spTree>
    <p:extLst>
      <p:ext uri="{BB962C8B-B14F-4D97-AF65-F5344CB8AC3E}">
        <p14:creationId xmlns:p14="http://schemas.microsoft.com/office/powerpoint/2010/main" val="6376424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EEA6538-A171-7141-9A36-96EBA5635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891" y="82335"/>
            <a:ext cx="6362557" cy="669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1115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46C68F-9DF5-AE44-A130-044CB5C16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482" y="143296"/>
            <a:ext cx="6380824" cy="671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3401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13B6E10-040F-394C-8AC0-203F0A015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571" y="174802"/>
            <a:ext cx="6170262" cy="649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0394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98AAD8B-3523-3B44-8FBD-512E5096F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651" y="133706"/>
            <a:ext cx="6259815" cy="65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2615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9ABE69-324C-C74C-A8E7-0CC4B2BFA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490" y="195352"/>
            <a:ext cx="6270090" cy="659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9379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4F31ED0-FB4F-B849-AF8D-49BA88288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279" y="108458"/>
            <a:ext cx="6413929" cy="674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0806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D737B0-ACF4-0044-A2F6-181EA9455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941" y="185078"/>
            <a:ext cx="6249541" cy="657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476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D6D16-4A30-4C4A-993B-D54089448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cut -f3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C.sabeus_NCBI.gff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| sort | grep -v "##" |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uniq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-c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awk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'$3 == "gene"'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C.sabeus_NCBI.gff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C.sabeus_NCBI.gene-filtered.gff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bedtools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intersect -a ${sample}_cellular-only.bam -b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C.sabeus_NCBI.gene-filtered.gff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wa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-bed &gt; ${sample}_ _genic.bed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bedtools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intersect -a ${sample}_ _cellular-only.bam -b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C.sabeus_NCBI.gene-filtered.gff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wa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-v -bed &gt; ${sample}_ _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nongenic.bed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cut -f1-3,5 ${sample}_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genic.bed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&gt; ${sample}_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genic.bg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cut -f1-3,5 ${sample}_non-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genic.bed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&gt; ${sample}_non-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genic.bg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23C64E5-058D-AF4E-A399-FB7BF68F9102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Overview of Workflow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2086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2FA12EA-21DC-634D-872D-D9B7FCD61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022" y="92608"/>
            <a:ext cx="6267896" cy="659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3747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11652A7-22E9-A040-B19A-355B1AD21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313" y="133707"/>
            <a:ext cx="6280364" cy="660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597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B71A269-1A3F-AE41-90D1-5BA60903B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488" y="133707"/>
            <a:ext cx="6270091" cy="659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9455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68CF610-C65C-CD42-B2E7-28BBF56FC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1038" y="173329"/>
            <a:ext cx="6352284" cy="668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434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108E5-BD1A-E34A-A4F3-C2967090B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Percentages of Cellular Reads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58639-5902-9442-82B0-FFC1924B16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Normalized against corresponding input values</a:t>
            </a:r>
          </a:p>
        </p:txBody>
      </p:sp>
    </p:spTree>
    <p:extLst>
      <p:ext uri="{BB962C8B-B14F-4D97-AF65-F5344CB8AC3E}">
        <p14:creationId xmlns:p14="http://schemas.microsoft.com/office/powerpoint/2010/main" val="3811526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4C9389F-CB0F-114B-BFB0-1DFF4C22F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2956" y="236447"/>
            <a:ext cx="6105703" cy="642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3819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64086F2-E274-2A40-82E0-D24A28E51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919" y="102884"/>
            <a:ext cx="6427629" cy="676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7605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7EEE14CF-6C5D-A14E-9D14-6520D1430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027" y="575496"/>
            <a:ext cx="5291566" cy="556845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059D825-A1E6-5B42-997E-6FDFBA84D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32" y="575496"/>
            <a:ext cx="5291566" cy="556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7590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18004D-FA6F-3145-84DA-B5BBBEED2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159" y="616592"/>
            <a:ext cx="5262276" cy="55376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F9BC23-6794-7346-B8C4-CF81D9DB7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573" y="616592"/>
            <a:ext cx="5262276" cy="553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0669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63BABB-77D8-C649-A0A6-9DFDF1E28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626" y="544673"/>
            <a:ext cx="5281803" cy="55581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6B874C-77B0-B047-A5BF-90A81345B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2394" y="544673"/>
            <a:ext cx="5281803" cy="555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017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E1195E-62C8-5448-8F9A-82377EAA6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148" y="0"/>
            <a:ext cx="102357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4236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29E1A2-2D0A-D945-9399-1BAC8AD0C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65" y="594330"/>
            <a:ext cx="5254141" cy="55290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3C771B-C276-0E4C-A9C5-444D6EFA0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379" y="594329"/>
            <a:ext cx="5254141" cy="552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177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5933C2-D861-5741-9CCE-40BA9F6D6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057" y="0"/>
            <a:ext cx="6716485" cy="67164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3B8044-4BF4-924F-90DB-0C561CAC8B59}"/>
              </a:ext>
            </a:extLst>
          </p:cNvPr>
          <p:cNvSpPr txBox="1"/>
          <p:nvPr/>
        </p:nvSpPr>
        <p:spPr>
          <a:xfrm>
            <a:off x="468086" y="370114"/>
            <a:ext cx="21227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CHX Treatment </a:t>
            </a:r>
          </a:p>
          <a:p>
            <a:r>
              <a:rPr lang="en-US" dirty="0"/>
              <a:t>7hpi </a:t>
            </a:r>
          </a:p>
          <a:p>
            <a:r>
              <a:rPr lang="en-US" dirty="0"/>
              <a:t>Rep #1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F0EC196-E3C9-FB40-B009-508FD32AF1CA}"/>
              </a:ext>
            </a:extLst>
          </p:cNvPr>
          <p:cNvCxnSpPr/>
          <p:nvPr/>
        </p:nvCxnSpPr>
        <p:spPr>
          <a:xfrm>
            <a:off x="2774950" y="3883843"/>
            <a:ext cx="0" cy="6787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5052EDE-F8C7-E948-97C0-DBFD1E182350}"/>
              </a:ext>
            </a:extLst>
          </p:cNvPr>
          <p:cNvCxnSpPr>
            <a:cxnSpLocks/>
          </p:cNvCxnSpPr>
          <p:nvPr/>
        </p:nvCxnSpPr>
        <p:spPr>
          <a:xfrm>
            <a:off x="2774950" y="3883843"/>
            <a:ext cx="2322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96FD909-1195-6841-9111-351BE0B7E781}"/>
              </a:ext>
            </a:extLst>
          </p:cNvPr>
          <p:cNvCxnSpPr/>
          <p:nvPr/>
        </p:nvCxnSpPr>
        <p:spPr>
          <a:xfrm>
            <a:off x="3004457" y="4036243"/>
            <a:ext cx="1550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FA81E56-870C-6A4E-824A-1C6B3673332A}"/>
              </a:ext>
            </a:extLst>
          </p:cNvPr>
          <p:cNvCxnSpPr>
            <a:cxnSpLocks/>
          </p:cNvCxnSpPr>
          <p:nvPr/>
        </p:nvCxnSpPr>
        <p:spPr>
          <a:xfrm>
            <a:off x="2774950" y="4553866"/>
            <a:ext cx="229507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55B043A-56C4-CB4F-BCD0-1EAAD4C4FCCB}"/>
              </a:ext>
            </a:extLst>
          </p:cNvPr>
          <p:cNvSpPr txBox="1"/>
          <p:nvPr/>
        </p:nvSpPr>
        <p:spPr>
          <a:xfrm>
            <a:off x="1529443" y="4038542"/>
            <a:ext cx="120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Fraction 5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43C4861-6931-1845-8786-408BDAFECA91}"/>
              </a:ext>
            </a:extLst>
          </p:cNvPr>
          <p:cNvCxnSpPr/>
          <p:nvPr/>
        </p:nvCxnSpPr>
        <p:spPr>
          <a:xfrm>
            <a:off x="2393950" y="3613150"/>
            <a:ext cx="495753" cy="423093"/>
          </a:xfrm>
          <a:prstGeom prst="straightConnector1">
            <a:avLst/>
          </a:prstGeom>
          <a:ln w="12700">
            <a:solidFill>
              <a:srgbClr val="31BA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590ABB5-5E79-5644-8522-E5E53059470A}"/>
              </a:ext>
            </a:extLst>
          </p:cNvPr>
          <p:cNvCxnSpPr>
            <a:cxnSpLocks/>
          </p:cNvCxnSpPr>
          <p:nvPr/>
        </p:nvCxnSpPr>
        <p:spPr>
          <a:xfrm flipV="1">
            <a:off x="2406650" y="4381058"/>
            <a:ext cx="454932" cy="457642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9AF39F8-CEE8-5D42-B935-ADF9A0476F59}"/>
              </a:ext>
            </a:extLst>
          </p:cNvPr>
          <p:cNvSpPr txBox="1"/>
          <p:nvPr/>
        </p:nvSpPr>
        <p:spPr>
          <a:xfrm>
            <a:off x="1821996" y="3360622"/>
            <a:ext cx="991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Genic subset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FCECE6-A06F-1F45-AD83-4E45105DBD36}"/>
              </a:ext>
            </a:extLst>
          </p:cNvPr>
          <p:cNvSpPr txBox="1"/>
          <p:nvPr/>
        </p:nvSpPr>
        <p:spPr>
          <a:xfrm>
            <a:off x="1637846" y="4564405"/>
            <a:ext cx="991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Non-genic subset</a:t>
            </a:r>
          </a:p>
        </p:txBody>
      </p:sp>
    </p:spTree>
    <p:extLst>
      <p:ext uri="{BB962C8B-B14F-4D97-AF65-F5344CB8AC3E}">
        <p14:creationId xmlns:p14="http://schemas.microsoft.com/office/powerpoint/2010/main" val="226490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4C1957-A221-1D43-86F7-90F2DA2E2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714" y="0"/>
            <a:ext cx="6868885" cy="68688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DFAD7C-530F-8C44-A285-DC1686E2DA00}"/>
              </a:ext>
            </a:extLst>
          </p:cNvPr>
          <p:cNvSpPr txBox="1"/>
          <p:nvPr/>
        </p:nvSpPr>
        <p:spPr>
          <a:xfrm>
            <a:off x="468086" y="370114"/>
            <a:ext cx="21227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CHX Treatment </a:t>
            </a:r>
          </a:p>
          <a:p>
            <a:r>
              <a:rPr lang="en-US" dirty="0"/>
              <a:t>7hpi </a:t>
            </a:r>
          </a:p>
          <a:p>
            <a:r>
              <a:rPr lang="en-US" dirty="0"/>
              <a:t>Rep #1</a:t>
            </a:r>
          </a:p>
        </p:txBody>
      </p:sp>
    </p:spTree>
    <p:extLst>
      <p:ext uri="{BB962C8B-B14F-4D97-AF65-F5344CB8AC3E}">
        <p14:creationId xmlns:p14="http://schemas.microsoft.com/office/powerpoint/2010/main" val="3740888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B4B92D-310E-F648-8120-C4A48696B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122" y="0"/>
            <a:ext cx="102557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111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9F1632-F003-D641-A480-DBCFF7F77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057" y="108857"/>
            <a:ext cx="6716486" cy="67164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7D0BBB-056B-A843-BD11-0677A6955373}"/>
              </a:ext>
            </a:extLst>
          </p:cNvPr>
          <p:cNvSpPr txBox="1"/>
          <p:nvPr/>
        </p:nvSpPr>
        <p:spPr>
          <a:xfrm>
            <a:off x="468086" y="370114"/>
            <a:ext cx="21227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CHX Treatment </a:t>
            </a:r>
          </a:p>
          <a:p>
            <a:r>
              <a:rPr lang="en-US" dirty="0"/>
              <a:t>7hpi </a:t>
            </a:r>
          </a:p>
          <a:p>
            <a:r>
              <a:rPr lang="en-US" dirty="0"/>
              <a:t>Rep #1</a:t>
            </a:r>
          </a:p>
        </p:txBody>
      </p:sp>
    </p:spTree>
    <p:extLst>
      <p:ext uri="{BB962C8B-B14F-4D97-AF65-F5344CB8AC3E}">
        <p14:creationId xmlns:p14="http://schemas.microsoft.com/office/powerpoint/2010/main" val="4219743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9004</TotalTime>
  <Words>300</Words>
  <Application>Microsoft Macintosh PowerPoint</Application>
  <PresentationFormat>Widescreen</PresentationFormat>
  <Paragraphs>38</Paragraphs>
  <Slides>50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Calibri</vt:lpstr>
      <vt:lpstr>Calibri Light</vt:lpstr>
      <vt:lpstr>Consolas</vt:lpstr>
      <vt:lpstr>Office Theme</vt:lpstr>
      <vt:lpstr>Genic vs Non-Genic Fractionation Patterns</vt:lpstr>
      <vt:lpstr>Overview of Workflow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Read Count Distributions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Exonic vs Non-Exonic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Genic – Exonic – CDS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Percentages of Cellular Reads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Genic vs Non-Genic Fractionation Patterns</dc:title>
  <dc:creator>Microsoft Office User</dc:creator>
  <cp:lastModifiedBy>Microsoft Office User</cp:lastModifiedBy>
  <cp:revision>67</cp:revision>
  <dcterms:created xsi:type="dcterms:W3CDTF">2021-07-20T13:31:37Z</dcterms:created>
  <dcterms:modified xsi:type="dcterms:W3CDTF">2021-08-02T15:41:40Z</dcterms:modified>
</cp:coreProperties>
</file>