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3" r:id="rId7"/>
    <p:sldId id="264" r:id="rId8"/>
    <p:sldId id="261"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9/14/2023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97464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9/14/2023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1375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9/14/2023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7019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9/14/2023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7114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9/14/2023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88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9/14/2023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7266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9/14/2023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65572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9/14/2023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5822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9/14/2023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3112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9/14/2023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9415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9/14/2023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90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9/14/2023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040238098"/>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91A5C22F-33B0-6C32-D0C0-0766043C9E8A}"/>
              </a:ext>
            </a:extLst>
          </p:cNvPr>
          <p:cNvPicPr>
            <a:picLocks noChangeAspect="1"/>
          </p:cNvPicPr>
          <p:nvPr/>
        </p:nvPicPr>
        <p:blipFill rotWithShape="1">
          <a:blip r:embed="rId3"/>
          <a:srcRect l="33891" r="22444" b="2"/>
          <a:stretch/>
        </p:blipFill>
        <p:spPr>
          <a:xfrm>
            <a:off x="0" y="0"/>
            <a:ext cx="4826601" cy="6927447"/>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Close-up of a person's eye&#10;&#10;Description automatically generated">
            <a:extLst>
              <a:ext uri="{FF2B5EF4-FFF2-40B4-BE49-F238E27FC236}">
                <a16:creationId xmlns:a16="http://schemas.microsoft.com/office/drawing/2014/main" id="{B0AA21CB-29A8-BBF0-DE67-CE1F570081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7163"/>
            <a:ext cx="12192000" cy="7079729"/>
          </a:xfrm>
          <a:prstGeom prst="rect">
            <a:avLst/>
          </a:prstGeom>
        </p:spPr>
      </p:pic>
      <p:sp>
        <p:nvSpPr>
          <p:cNvPr id="10" name="TextBox 9">
            <a:extLst>
              <a:ext uri="{FF2B5EF4-FFF2-40B4-BE49-F238E27FC236}">
                <a16:creationId xmlns:a16="http://schemas.microsoft.com/office/drawing/2014/main" id="{36628A4F-8D80-C4BA-ED50-1F7C027F2E8F}"/>
              </a:ext>
            </a:extLst>
          </p:cNvPr>
          <p:cNvSpPr txBox="1"/>
          <p:nvPr/>
        </p:nvSpPr>
        <p:spPr>
          <a:xfrm>
            <a:off x="1993962" y="3943318"/>
            <a:ext cx="7088148" cy="830997"/>
          </a:xfrm>
          <a:prstGeom prst="rect">
            <a:avLst/>
          </a:prstGeom>
          <a:noFill/>
        </p:spPr>
        <p:txBody>
          <a:bodyPr wrap="square">
            <a:spAutoFit/>
          </a:bodyPr>
          <a:lstStyle/>
          <a:p>
            <a:r>
              <a:rPr kumimoji="0" lang="en-GB" sz="4800" b="0" i="0" u="none" strike="noStrike" kern="1200" cap="all" spc="400" normalizeH="0" baseline="0" noProof="0" dirty="0">
                <a:ln>
                  <a:noFill/>
                </a:ln>
                <a:solidFill>
                  <a:schemeClr val="bg1"/>
                </a:solidFill>
                <a:effectLst/>
                <a:uLnTx/>
                <a:uFillTx/>
                <a:latin typeface="Rockwell Nova Light"/>
                <a:ea typeface="+mj-ea"/>
                <a:cs typeface="+mj-cs"/>
              </a:rPr>
              <a:t>Computer Vision</a:t>
            </a:r>
            <a:endParaRPr lang="en-GB" sz="4800" dirty="0">
              <a:solidFill>
                <a:schemeClr val="bg1"/>
              </a:solidFill>
            </a:endParaRPr>
          </a:p>
        </p:txBody>
      </p:sp>
      <p:sp>
        <p:nvSpPr>
          <p:cNvPr id="14" name="TextBox 13">
            <a:extLst>
              <a:ext uri="{FF2B5EF4-FFF2-40B4-BE49-F238E27FC236}">
                <a16:creationId xmlns:a16="http://schemas.microsoft.com/office/drawing/2014/main" id="{EEE2674E-55A5-C187-96E3-E0BA6C8C9F38}"/>
              </a:ext>
            </a:extLst>
          </p:cNvPr>
          <p:cNvSpPr txBox="1"/>
          <p:nvPr/>
        </p:nvSpPr>
        <p:spPr>
          <a:xfrm>
            <a:off x="2762608" y="4850456"/>
            <a:ext cx="5550857" cy="725904"/>
          </a:xfrm>
          <a:prstGeom prst="rect">
            <a:avLst/>
          </a:prstGeom>
          <a:noFill/>
        </p:spPr>
        <p:txBody>
          <a:bodyPr wrap="square" rtlCol="0">
            <a:spAutoFit/>
          </a:bodyPr>
          <a:lstStyle/>
          <a:p>
            <a:pPr marL="0" marR="0" lvl="0" indent="0" algn="ctr" defTabSz="914400" rtl="0" eaLnBrk="1" fontAlgn="auto" latinLnBrk="0" hangingPunct="1">
              <a:lnSpc>
                <a:spcPct val="125000"/>
              </a:lnSpc>
              <a:spcBef>
                <a:spcPts val="1000"/>
              </a:spcBef>
              <a:spcAft>
                <a:spcPts val="0"/>
              </a:spcAft>
              <a:buClr>
                <a:srgbClr val="3B94B1">
                  <a:lumMod val="60000"/>
                  <a:lumOff val="40000"/>
                </a:srgbClr>
              </a:buClr>
              <a:buSzTx/>
              <a:buFont typeface="Wingdings" panose="05000000000000000000" pitchFamily="2" charset="2"/>
              <a:buNone/>
              <a:tabLst/>
              <a:defRPr/>
            </a:pPr>
            <a:r>
              <a:rPr kumimoji="0" lang="en-GB" sz="3600" b="1" i="1" u="none" strike="noStrike" kern="1200" cap="none" spc="0" normalizeH="0" baseline="0" noProof="0" dirty="0">
                <a:ln>
                  <a:noFill/>
                </a:ln>
                <a:solidFill>
                  <a:schemeClr val="bg1">
                    <a:alpha val="70000"/>
                  </a:schemeClr>
                </a:solidFill>
                <a:effectLst/>
                <a:uLnTx/>
                <a:uFillTx/>
                <a:latin typeface="Avenir Next LT Pro Light"/>
                <a:ea typeface="+mn-ea"/>
                <a:cs typeface="+mn-cs"/>
              </a:rPr>
              <a:t>Pose Detection System</a:t>
            </a:r>
          </a:p>
        </p:txBody>
      </p:sp>
    </p:spTree>
    <p:custDataLst>
      <p:tags r:id="rId1"/>
    </p:custDataLst>
    <p:extLst>
      <p:ext uri="{BB962C8B-B14F-4D97-AF65-F5344CB8AC3E}">
        <p14:creationId xmlns:p14="http://schemas.microsoft.com/office/powerpoint/2010/main" val="2267820480"/>
      </p:ext>
    </p:extLst>
  </p:cSld>
  <p:clrMapOvr>
    <a:masterClrMapping/>
  </p:clrMapOvr>
  <mc:AlternateContent xmlns:mc="http://schemas.openxmlformats.org/markup-compatibility/2006">
    <mc:Choice xmlns:p14="http://schemas.microsoft.com/office/powerpoint/2010/main" Requires="p14">
      <p:transition p14:dur="10" advTm="3414"/>
    </mc:Choice>
    <mc:Fallback>
      <p:transition advTm="34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11B6-2898-F344-F225-AFE9A4443116}"/>
              </a:ext>
            </a:extLst>
          </p:cNvPr>
          <p:cNvSpPr>
            <a:spLocks noGrp="1"/>
          </p:cNvSpPr>
          <p:nvPr>
            <p:ph type="title"/>
          </p:nvPr>
        </p:nvSpPr>
        <p:spPr>
          <a:xfrm>
            <a:off x="4575528" y="683860"/>
            <a:ext cx="3040944" cy="655637"/>
          </a:xfrm>
        </p:spPr>
        <p:txBody>
          <a:bodyPr/>
          <a:lstStyle/>
          <a:p>
            <a:r>
              <a:rPr lang="en-GB" dirty="0"/>
              <a:t>conclusion</a:t>
            </a:r>
          </a:p>
        </p:txBody>
      </p:sp>
      <p:sp>
        <p:nvSpPr>
          <p:cNvPr id="5" name="TextBox 4">
            <a:extLst>
              <a:ext uri="{FF2B5EF4-FFF2-40B4-BE49-F238E27FC236}">
                <a16:creationId xmlns:a16="http://schemas.microsoft.com/office/drawing/2014/main" id="{D13E0D02-064C-622E-D410-D1BD6345F11B}"/>
              </a:ext>
            </a:extLst>
          </p:cNvPr>
          <p:cNvSpPr txBox="1"/>
          <p:nvPr/>
        </p:nvSpPr>
        <p:spPr>
          <a:xfrm>
            <a:off x="1264356" y="2101418"/>
            <a:ext cx="9663288" cy="3170099"/>
          </a:xfrm>
          <a:prstGeom prst="rect">
            <a:avLst/>
          </a:prstGeom>
          <a:noFill/>
        </p:spPr>
        <p:txBody>
          <a:bodyPr wrap="square">
            <a:spAutoFit/>
          </a:bodyPr>
          <a:lstStyle/>
          <a:p>
            <a:r>
              <a:rPr lang="en-GB" sz="2000" dirty="0">
                <a:solidFill>
                  <a:srgbClr val="D1D5DB"/>
                </a:solidFill>
                <a:latin typeface="Söhne"/>
              </a:rPr>
              <a:t>A</a:t>
            </a:r>
            <a:r>
              <a:rPr lang="en-GB" sz="2000" b="0" i="0" dirty="0">
                <a:solidFill>
                  <a:srgbClr val="D1D5DB"/>
                </a:solidFill>
                <a:effectLst/>
                <a:latin typeface="Söhne"/>
              </a:rPr>
              <a:t>ccomplished the development of a versatile system capable of detecting human body poses and hand gestures. This achievement marks a substantial leap forward in the realm of computer vision and has broad applications across multiple domains. From improving user interactions in virtual reality environments to enhancing gesture-based control systems, this system's potential is far-reaching. </a:t>
            </a:r>
          </a:p>
          <a:p>
            <a:r>
              <a:rPr lang="en-GB" sz="2000" b="0" i="0" dirty="0">
                <a:solidFill>
                  <a:srgbClr val="D1D5DB"/>
                </a:solidFill>
                <a:effectLst/>
                <a:latin typeface="Söhne"/>
              </a:rPr>
              <a:t>Moreover, it has the potential to revolutionize fields like healthcare, enabling precise monitoring of patient movements and aiding in physical therapy. With the ability to understand and respond to both body poses and hand gestures, this system unlocks countless possibilities for innovation and promises to redefine the way we interact with technology and the world around us.</a:t>
            </a:r>
            <a:endParaRPr lang="en-GB" sz="2000" dirty="0"/>
          </a:p>
        </p:txBody>
      </p:sp>
    </p:spTree>
    <p:extLst>
      <p:ext uri="{BB962C8B-B14F-4D97-AF65-F5344CB8AC3E}">
        <p14:creationId xmlns:p14="http://schemas.microsoft.com/office/powerpoint/2010/main" val="2652335637"/>
      </p:ext>
    </p:extLst>
  </p:cSld>
  <p:clrMapOvr>
    <a:masterClrMapping/>
  </p:clrMapOvr>
  <mc:AlternateContent xmlns:mc="http://schemas.openxmlformats.org/markup-compatibility/2006">
    <mc:Choice xmlns:p14="http://schemas.microsoft.com/office/powerpoint/2010/main" Requires="p14">
      <p:transition spd="slow" p14:dur="2000" advTm="3960"/>
    </mc:Choice>
    <mc:Fallback>
      <p:transition spd="slow" advTm="396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D6FC-839A-5BE1-6280-E23B49431228}"/>
              </a:ext>
            </a:extLst>
          </p:cNvPr>
          <p:cNvSpPr>
            <a:spLocks noGrp="1"/>
          </p:cNvSpPr>
          <p:nvPr>
            <p:ph type="title"/>
          </p:nvPr>
        </p:nvSpPr>
        <p:spPr>
          <a:xfrm>
            <a:off x="1347082" y="1011238"/>
            <a:ext cx="9069211" cy="655637"/>
          </a:xfrm>
        </p:spPr>
        <p:txBody>
          <a:bodyPr/>
          <a:lstStyle/>
          <a:p>
            <a:r>
              <a:rPr lang="en-GB" dirty="0"/>
              <a:t>Using CV2 and mediapipe library: </a:t>
            </a:r>
          </a:p>
        </p:txBody>
      </p:sp>
      <p:pic>
        <p:nvPicPr>
          <p:cNvPr id="7" name="Picture 6" descr="A close-up of a computer screen&#10;&#10;Description automatically generated">
            <a:extLst>
              <a:ext uri="{FF2B5EF4-FFF2-40B4-BE49-F238E27FC236}">
                <a16:creationId xmlns:a16="http://schemas.microsoft.com/office/drawing/2014/main" id="{87D51F14-6E5C-7713-F580-C01A37DCF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181" y="2223912"/>
            <a:ext cx="9955014" cy="3702706"/>
          </a:xfrm>
          <a:prstGeom prst="rect">
            <a:avLst/>
          </a:prstGeom>
        </p:spPr>
      </p:pic>
      <p:sp>
        <p:nvSpPr>
          <p:cNvPr id="8" name="TextBox 7">
            <a:extLst>
              <a:ext uri="{FF2B5EF4-FFF2-40B4-BE49-F238E27FC236}">
                <a16:creationId xmlns:a16="http://schemas.microsoft.com/office/drawing/2014/main" id="{28752F9F-E813-68C5-4E7A-371063282DBA}"/>
              </a:ext>
            </a:extLst>
          </p:cNvPr>
          <p:cNvSpPr txBox="1"/>
          <p:nvPr/>
        </p:nvSpPr>
        <p:spPr>
          <a:xfrm>
            <a:off x="1347082" y="1666875"/>
            <a:ext cx="8308622" cy="369332"/>
          </a:xfrm>
          <a:prstGeom prst="rect">
            <a:avLst/>
          </a:prstGeom>
          <a:noFill/>
        </p:spPr>
        <p:txBody>
          <a:bodyPr wrap="square" rtlCol="0">
            <a:spAutoFit/>
          </a:bodyPr>
          <a:lstStyle/>
          <a:p>
            <a:r>
              <a:rPr lang="en-GB" dirty="0"/>
              <a:t>Created a system capable of identifying human pose using Computer Vision. </a:t>
            </a:r>
          </a:p>
        </p:txBody>
      </p:sp>
    </p:spTree>
    <p:extLst>
      <p:ext uri="{BB962C8B-B14F-4D97-AF65-F5344CB8AC3E}">
        <p14:creationId xmlns:p14="http://schemas.microsoft.com/office/powerpoint/2010/main" val="1287443429"/>
      </p:ext>
    </p:extLst>
  </p:cSld>
  <p:clrMapOvr>
    <a:masterClrMapping/>
  </p:clrMapOvr>
  <mc:AlternateContent xmlns:mc="http://schemas.openxmlformats.org/markup-compatibility/2006">
    <mc:Choice xmlns:p14="http://schemas.microsoft.com/office/powerpoint/2010/main" Requires="p14">
      <p:transition spd="slow" p14:dur="2000" advTm="1636"/>
    </mc:Choice>
    <mc:Fallback>
      <p:transition spd="slow" advTm="163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E1D10-CC9F-A5AB-FB7E-A4A346654A92}"/>
              </a:ext>
            </a:extLst>
          </p:cNvPr>
          <p:cNvSpPr>
            <a:spLocks noGrp="1"/>
          </p:cNvSpPr>
          <p:nvPr>
            <p:ph type="title"/>
          </p:nvPr>
        </p:nvSpPr>
        <p:spPr>
          <a:xfrm>
            <a:off x="1700388" y="977371"/>
            <a:ext cx="8967611" cy="655637"/>
          </a:xfrm>
        </p:spPr>
        <p:txBody>
          <a:bodyPr/>
          <a:lstStyle/>
          <a:p>
            <a:r>
              <a:rPr kumimoji="0" lang="en-GB" sz="2800" b="0" i="0" u="none" strike="noStrike" kern="1200" cap="all" spc="400" normalizeH="0" baseline="0" noProof="0" dirty="0">
                <a:ln>
                  <a:noFill/>
                </a:ln>
                <a:solidFill>
                  <a:srgbClr val="FFFFFF"/>
                </a:solidFill>
                <a:effectLst/>
                <a:uLnTx/>
                <a:uFillTx/>
                <a:latin typeface="Rockwell Nova Light"/>
                <a:ea typeface="+mj-ea"/>
                <a:cs typeface="+mj-cs"/>
              </a:rPr>
              <a:t>Using CV2 and mediapipe library: </a:t>
            </a:r>
            <a:endParaRPr lang="en-GB" dirty="0"/>
          </a:p>
        </p:txBody>
      </p:sp>
      <p:pic>
        <p:nvPicPr>
          <p:cNvPr id="7" name="Picture 6" descr="A screenshot of a computer program&#10;&#10;Description automatically generated">
            <a:extLst>
              <a:ext uri="{FF2B5EF4-FFF2-40B4-BE49-F238E27FC236}">
                <a16:creationId xmlns:a16="http://schemas.microsoft.com/office/drawing/2014/main" id="{44ABFB71-2FAD-669B-C35A-7299D5CC1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797" y="1784570"/>
            <a:ext cx="9532056" cy="4819430"/>
          </a:xfrm>
          <a:prstGeom prst="rect">
            <a:avLst/>
          </a:prstGeom>
        </p:spPr>
      </p:pic>
    </p:spTree>
    <p:extLst>
      <p:ext uri="{BB962C8B-B14F-4D97-AF65-F5344CB8AC3E}">
        <p14:creationId xmlns:p14="http://schemas.microsoft.com/office/powerpoint/2010/main" val="998161333"/>
      </p:ext>
    </p:extLst>
  </p:cSld>
  <p:clrMapOvr>
    <a:masterClrMapping/>
  </p:clrMapOvr>
  <mc:AlternateContent xmlns:mc="http://schemas.openxmlformats.org/markup-compatibility/2006">
    <mc:Choice xmlns:p14="http://schemas.microsoft.com/office/powerpoint/2010/main" Requires="p14">
      <p:transition spd="slow" p14:dur="2000" advTm="1814"/>
    </mc:Choice>
    <mc:Fallback>
      <p:transition spd="slow" advTm="181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38CB-81D7-B4DE-AF9D-7BEA758375FA}"/>
              </a:ext>
            </a:extLst>
          </p:cNvPr>
          <p:cNvSpPr>
            <a:spLocks noGrp="1"/>
          </p:cNvSpPr>
          <p:nvPr>
            <p:ph type="title"/>
          </p:nvPr>
        </p:nvSpPr>
        <p:spPr>
          <a:xfrm>
            <a:off x="1792789" y="1056394"/>
            <a:ext cx="8290278" cy="655637"/>
          </a:xfrm>
        </p:spPr>
        <p:txBody>
          <a:bodyPr/>
          <a:lstStyle/>
          <a:p>
            <a:r>
              <a:rPr kumimoji="0" lang="en-GB" sz="2800" b="0" i="0" u="none" strike="noStrike" kern="1200" cap="all" spc="400" normalizeH="0" baseline="0" noProof="0" dirty="0">
                <a:ln>
                  <a:noFill/>
                </a:ln>
                <a:solidFill>
                  <a:srgbClr val="FFFFFF"/>
                </a:solidFill>
                <a:effectLst/>
                <a:uLnTx/>
                <a:uFillTx/>
                <a:latin typeface="Rockwell Nova Light"/>
                <a:ea typeface="+mj-ea"/>
                <a:cs typeface="+mj-cs"/>
              </a:rPr>
              <a:t>Detected Pose from the camera</a:t>
            </a:r>
            <a:endParaRPr lang="en-GB" dirty="0"/>
          </a:p>
        </p:txBody>
      </p:sp>
      <p:pic>
        <p:nvPicPr>
          <p:cNvPr id="4" name="Picture 3" descr="A person with a face drawn on her body&#10;&#10;Description automatically generated">
            <a:extLst>
              <a:ext uri="{FF2B5EF4-FFF2-40B4-BE49-F238E27FC236}">
                <a16:creationId xmlns:a16="http://schemas.microsoft.com/office/drawing/2014/main" id="{ACDF1F2E-CD1D-F9B0-4634-649E1296E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074" y="1958902"/>
            <a:ext cx="4858428" cy="3610479"/>
          </a:xfrm>
          <a:prstGeom prst="rect">
            <a:avLst/>
          </a:prstGeom>
        </p:spPr>
      </p:pic>
      <p:pic>
        <p:nvPicPr>
          <p:cNvPr id="5" name="Picture 4" descr="A person with her hands up&#10;&#10;Description automatically generated">
            <a:extLst>
              <a:ext uri="{FF2B5EF4-FFF2-40B4-BE49-F238E27FC236}">
                <a16:creationId xmlns:a16="http://schemas.microsoft.com/office/drawing/2014/main" id="{F3D7D769-4B4D-FBF3-0DF7-D0F8CA641A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 y="1939849"/>
            <a:ext cx="4858428" cy="3629532"/>
          </a:xfrm>
          <a:prstGeom prst="rect">
            <a:avLst/>
          </a:prstGeom>
        </p:spPr>
      </p:pic>
    </p:spTree>
    <p:custDataLst>
      <p:tags r:id="rId1"/>
    </p:custDataLst>
    <p:extLst>
      <p:ext uri="{BB962C8B-B14F-4D97-AF65-F5344CB8AC3E}">
        <p14:creationId xmlns:p14="http://schemas.microsoft.com/office/powerpoint/2010/main" val="824477334"/>
      </p:ext>
    </p:extLst>
  </p:cSld>
  <p:clrMapOvr>
    <a:masterClrMapping/>
  </p:clrMapOvr>
  <mc:AlternateContent xmlns:mc="http://schemas.openxmlformats.org/markup-compatibility/2006">
    <mc:Choice xmlns:p14="http://schemas.microsoft.com/office/powerpoint/2010/main" Requires="p14">
      <p:transition spd="slow" p14:dur="2000" advTm="2818"/>
    </mc:Choice>
    <mc:Fallback>
      <p:transition spd="slow" advTm="28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7B57-3262-0C7D-7C61-65E5FD7CE3B8}"/>
              </a:ext>
            </a:extLst>
          </p:cNvPr>
          <p:cNvSpPr>
            <a:spLocks noGrp="1"/>
          </p:cNvSpPr>
          <p:nvPr>
            <p:ph type="title"/>
          </p:nvPr>
        </p:nvSpPr>
        <p:spPr>
          <a:xfrm>
            <a:off x="1628385" y="1011238"/>
            <a:ext cx="8504767" cy="655637"/>
          </a:xfrm>
        </p:spPr>
        <p:txBody>
          <a:bodyPr>
            <a:normAutofit/>
          </a:bodyPr>
          <a:lstStyle/>
          <a:p>
            <a:r>
              <a:rPr lang="en-GB" dirty="0"/>
              <a:t>Detected Pose from the camera</a:t>
            </a:r>
          </a:p>
        </p:txBody>
      </p:sp>
      <p:pic>
        <p:nvPicPr>
          <p:cNvPr id="5" name="Content Placeholder 4" descr="A person holding her leg up&#10;&#10;Description automatically generated">
            <a:extLst>
              <a:ext uri="{FF2B5EF4-FFF2-40B4-BE49-F238E27FC236}">
                <a16:creationId xmlns:a16="http://schemas.microsoft.com/office/drawing/2014/main" id="{2CF37555-5C7D-E552-1062-CBAE27F2B17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359" t="5808"/>
          <a:stretch/>
        </p:blipFill>
        <p:spPr>
          <a:xfrm>
            <a:off x="980342" y="2053619"/>
            <a:ext cx="4900427" cy="3629532"/>
          </a:xfrm>
        </p:spPr>
      </p:pic>
      <p:pic>
        <p:nvPicPr>
          <p:cNvPr id="7" name="Picture 6" descr="A person with her arms out&#10;&#10;Description automatically generated">
            <a:extLst>
              <a:ext uri="{FF2B5EF4-FFF2-40B4-BE49-F238E27FC236}">
                <a16:creationId xmlns:a16="http://schemas.microsoft.com/office/drawing/2014/main" id="{FCBDA0A1-1803-29DB-3279-E7BC6ED05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2825" y="2034567"/>
            <a:ext cx="4858428" cy="3629532"/>
          </a:xfrm>
          <a:prstGeom prst="rect">
            <a:avLst/>
          </a:prstGeom>
        </p:spPr>
      </p:pic>
    </p:spTree>
    <p:custDataLst>
      <p:tags r:id="rId1"/>
    </p:custDataLst>
    <p:extLst>
      <p:ext uri="{BB962C8B-B14F-4D97-AF65-F5344CB8AC3E}">
        <p14:creationId xmlns:p14="http://schemas.microsoft.com/office/powerpoint/2010/main" val="1857201755"/>
      </p:ext>
    </p:extLst>
  </p:cSld>
  <p:clrMapOvr>
    <a:masterClrMapping/>
  </p:clrMapOvr>
  <mc:AlternateContent xmlns:mc="http://schemas.openxmlformats.org/markup-compatibility/2006">
    <mc:Choice xmlns:p14="http://schemas.microsoft.com/office/powerpoint/2010/main" Requires="p14">
      <p:transition spd="slow" p14:dur="2000" advTm="2661"/>
    </mc:Choice>
    <mc:Fallback>
      <p:transition spd="slow" advTm="26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B758-A28C-707B-5573-5103E69A1244}"/>
              </a:ext>
            </a:extLst>
          </p:cNvPr>
          <p:cNvSpPr>
            <a:spLocks noGrp="1"/>
          </p:cNvSpPr>
          <p:nvPr>
            <p:ph type="title"/>
          </p:nvPr>
        </p:nvSpPr>
        <p:spPr>
          <a:xfrm>
            <a:off x="699911" y="1056393"/>
            <a:ext cx="10792177" cy="655637"/>
          </a:xfrm>
        </p:spPr>
        <p:txBody>
          <a:bodyPr>
            <a:normAutofit fontScale="90000"/>
          </a:bodyPr>
          <a:lstStyle/>
          <a:p>
            <a:r>
              <a:rPr kumimoji="0" lang="en-GB" sz="2800" b="0" i="0" u="none" strike="noStrike" kern="1200" cap="all" spc="400" normalizeH="0" baseline="0" noProof="0" dirty="0">
                <a:ln>
                  <a:noFill/>
                </a:ln>
                <a:solidFill>
                  <a:srgbClr val="FFFFFF"/>
                </a:solidFill>
                <a:effectLst/>
                <a:uLnTx/>
                <a:uFillTx/>
                <a:latin typeface="Rockwell Nova Light"/>
                <a:ea typeface="+mj-ea"/>
                <a:cs typeface="+mj-cs"/>
              </a:rPr>
              <a:t>Leveraged haar cascade for hand detention</a:t>
            </a:r>
            <a:endParaRPr lang="en-GB" dirty="0"/>
          </a:p>
        </p:txBody>
      </p:sp>
      <p:pic>
        <p:nvPicPr>
          <p:cNvPr id="5" name="Content Placeholder 4">
            <a:extLst>
              <a:ext uri="{FF2B5EF4-FFF2-40B4-BE49-F238E27FC236}">
                <a16:creationId xmlns:a16="http://schemas.microsoft.com/office/drawing/2014/main" id="{6485BED5-1259-6BB3-35DF-4C335960AEB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0051"/>
          <a:stretch/>
        </p:blipFill>
        <p:spPr>
          <a:xfrm>
            <a:off x="1842234" y="1986844"/>
            <a:ext cx="7753321" cy="1260315"/>
          </a:xfrm>
        </p:spPr>
      </p:pic>
      <p:pic>
        <p:nvPicPr>
          <p:cNvPr id="6" name="Picture 5" descr="A screenshot of a computer program&#10;&#10;Description automatically generated">
            <a:extLst>
              <a:ext uri="{FF2B5EF4-FFF2-40B4-BE49-F238E27FC236}">
                <a16:creationId xmlns:a16="http://schemas.microsoft.com/office/drawing/2014/main" id="{C1433A8E-9810-6BA0-0594-30172B55D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234" y="3610843"/>
            <a:ext cx="7753321" cy="2643202"/>
          </a:xfrm>
          <a:prstGeom prst="rect">
            <a:avLst/>
          </a:prstGeom>
        </p:spPr>
      </p:pic>
    </p:spTree>
    <p:extLst>
      <p:ext uri="{BB962C8B-B14F-4D97-AF65-F5344CB8AC3E}">
        <p14:creationId xmlns:p14="http://schemas.microsoft.com/office/powerpoint/2010/main" val="1561539146"/>
      </p:ext>
    </p:extLst>
  </p:cSld>
  <p:clrMapOvr>
    <a:masterClrMapping/>
  </p:clrMapOvr>
  <mc:AlternateContent xmlns:mc="http://schemas.openxmlformats.org/markup-compatibility/2006">
    <mc:Choice xmlns:p14="http://schemas.microsoft.com/office/powerpoint/2010/main" Requires="p14">
      <p:transition spd="slow" p14:dur="2000" advTm="2234"/>
    </mc:Choice>
    <mc:Fallback>
      <p:transition spd="slow" advTm="223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C485-6BAF-D94A-1D3B-5BB2888B30FF}"/>
              </a:ext>
            </a:extLst>
          </p:cNvPr>
          <p:cNvSpPr>
            <a:spLocks noGrp="1"/>
          </p:cNvSpPr>
          <p:nvPr>
            <p:ph type="title"/>
          </p:nvPr>
        </p:nvSpPr>
        <p:spPr/>
        <p:txBody>
          <a:bodyPr>
            <a:normAutofit fontScale="90000"/>
          </a:bodyPr>
          <a:lstStyle/>
          <a:p>
            <a:r>
              <a:rPr kumimoji="0" lang="en-GB" sz="2500" b="0" i="0" u="none" strike="noStrike" kern="1200" cap="all" spc="400" normalizeH="0" baseline="0" noProof="0" dirty="0">
                <a:ln>
                  <a:noFill/>
                </a:ln>
                <a:solidFill>
                  <a:srgbClr val="FFFFFF"/>
                </a:solidFill>
                <a:effectLst/>
                <a:uLnTx/>
                <a:uFillTx/>
                <a:latin typeface="Rockwell Nova Light"/>
                <a:ea typeface="+mj-ea"/>
                <a:cs typeface="+mj-cs"/>
              </a:rPr>
              <a:t>Leveraged haar cascade for hand detention</a:t>
            </a:r>
            <a:endParaRPr lang="en-GB" dirty="0"/>
          </a:p>
        </p:txBody>
      </p:sp>
      <p:pic>
        <p:nvPicPr>
          <p:cNvPr id="7" name="Picture 6" descr="A screenshot of a computer program&#10;&#10;Description automatically generated">
            <a:extLst>
              <a:ext uri="{FF2B5EF4-FFF2-40B4-BE49-F238E27FC236}">
                <a16:creationId xmlns:a16="http://schemas.microsoft.com/office/drawing/2014/main" id="{855CF44B-144F-1899-8F0E-344BCF8AA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940" y="2026703"/>
            <a:ext cx="8055769" cy="4430541"/>
          </a:xfrm>
          <a:prstGeom prst="rect">
            <a:avLst/>
          </a:prstGeom>
        </p:spPr>
      </p:pic>
    </p:spTree>
    <p:extLst>
      <p:ext uri="{BB962C8B-B14F-4D97-AF65-F5344CB8AC3E}">
        <p14:creationId xmlns:p14="http://schemas.microsoft.com/office/powerpoint/2010/main" val="3020646716"/>
      </p:ext>
    </p:extLst>
  </p:cSld>
  <p:clrMapOvr>
    <a:masterClrMapping/>
  </p:clrMapOvr>
  <mc:AlternateContent xmlns:mc="http://schemas.openxmlformats.org/markup-compatibility/2006">
    <mc:Choice xmlns:p14="http://schemas.microsoft.com/office/powerpoint/2010/main" Requires="p14">
      <p:transition spd="slow" p14:dur="2000" advTm="2161"/>
    </mc:Choice>
    <mc:Fallback>
      <p:transition spd="slow" advTm="216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D08F8-088C-09C9-BD0A-4294D204996B}"/>
              </a:ext>
            </a:extLst>
          </p:cNvPr>
          <p:cNvSpPr>
            <a:spLocks noGrp="1"/>
          </p:cNvSpPr>
          <p:nvPr>
            <p:ph type="title"/>
          </p:nvPr>
        </p:nvSpPr>
        <p:spPr>
          <a:xfrm>
            <a:off x="1643944" y="935848"/>
            <a:ext cx="8403167" cy="655637"/>
          </a:xfrm>
        </p:spPr>
        <p:txBody>
          <a:bodyPr/>
          <a:lstStyle/>
          <a:p>
            <a:r>
              <a:rPr lang="en-GB" dirty="0"/>
              <a:t>Detected hand from the camera</a:t>
            </a:r>
          </a:p>
        </p:txBody>
      </p:sp>
      <p:pic>
        <p:nvPicPr>
          <p:cNvPr id="4" name="Picture 3" descr="A person holding her hand up&#10;&#10;Description automatically generated">
            <a:extLst>
              <a:ext uri="{FF2B5EF4-FFF2-40B4-BE49-F238E27FC236}">
                <a16:creationId xmlns:a16="http://schemas.microsoft.com/office/drawing/2014/main" id="{0891C75B-F12F-1B9E-E2DE-22B69DE2EA27}"/>
              </a:ext>
            </a:extLst>
          </p:cNvPr>
          <p:cNvPicPr>
            <a:picLocks noChangeAspect="1"/>
          </p:cNvPicPr>
          <p:nvPr/>
        </p:nvPicPr>
        <p:blipFill rotWithShape="1">
          <a:blip r:embed="rId3">
            <a:extLst>
              <a:ext uri="{28A0092B-C50C-407E-A947-70E740481C1C}">
                <a14:useLocalDpi xmlns:a14="http://schemas.microsoft.com/office/drawing/2010/main" val="0"/>
              </a:ext>
            </a:extLst>
          </a:blip>
          <a:srcRect t="15184"/>
          <a:stretch/>
        </p:blipFill>
        <p:spPr>
          <a:xfrm>
            <a:off x="6244549" y="2235200"/>
            <a:ext cx="4858428" cy="3110777"/>
          </a:xfrm>
          <a:prstGeom prst="rect">
            <a:avLst/>
          </a:prstGeom>
        </p:spPr>
      </p:pic>
      <p:pic>
        <p:nvPicPr>
          <p:cNvPr id="6" name="Picture 5" descr="A person with her hands in the air&#10;&#10;Description automatically generated">
            <a:extLst>
              <a:ext uri="{FF2B5EF4-FFF2-40B4-BE49-F238E27FC236}">
                <a16:creationId xmlns:a16="http://schemas.microsoft.com/office/drawing/2014/main" id="{9F940B10-7AE6-99A4-D366-5F7F2AF9196B}"/>
              </a:ext>
            </a:extLst>
          </p:cNvPr>
          <p:cNvPicPr>
            <a:picLocks noChangeAspect="1"/>
          </p:cNvPicPr>
          <p:nvPr/>
        </p:nvPicPr>
        <p:blipFill rotWithShape="1">
          <a:blip r:embed="rId4">
            <a:extLst>
              <a:ext uri="{28A0092B-C50C-407E-A947-70E740481C1C}">
                <a14:useLocalDpi xmlns:a14="http://schemas.microsoft.com/office/drawing/2010/main" val="0"/>
              </a:ext>
            </a:extLst>
          </a:blip>
          <a:srcRect t="16484"/>
          <a:stretch/>
        </p:blipFill>
        <p:spPr>
          <a:xfrm>
            <a:off x="1079499" y="2235201"/>
            <a:ext cx="4867954" cy="3110777"/>
          </a:xfrm>
          <a:prstGeom prst="rect">
            <a:avLst/>
          </a:prstGeom>
        </p:spPr>
      </p:pic>
    </p:spTree>
    <p:custDataLst>
      <p:tags r:id="rId1"/>
    </p:custDataLst>
    <p:extLst>
      <p:ext uri="{BB962C8B-B14F-4D97-AF65-F5344CB8AC3E}">
        <p14:creationId xmlns:p14="http://schemas.microsoft.com/office/powerpoint/2010/main" val="82398843"/>
      </p:ext>
    </p:extLst>
  </p:cSld>
  <p:clrMapOvr>
    <a:masterClrMapping/>
  </p:clrMapOvr>
  <p:transition spd="slow" advTm="226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326FB-D4EF-0B2D-4CC1-4B66F2FDAAD3}"/>
              </a:ext>
            </a:extLst>
          </p:cNvPr>
          <p:cNvSpPr>
            <a:spLocks noGrp="1"/>
          </p:cNvSpPr>
          <p:nvPr>
            <p:ph type="title"/>
          </p:nvPr>
        </p:nvSpPr>
        <p:spPr>
          <a:xfrm>
            <a:off x="1894416" y="996950"/>
            <a:ext cx="8403167" cy="655637"/>
          </a:xfrm>
        </p:spPr>
        <p:txBody>
          <a:bodyPr/>
          <a:lstStyle/>
          <a:p>
            <a:r>
              <a:rPr lang="en-GB" dirty="0"/>
              <a:t>Detected hand from the camera</a:t>
            </a:r>
          </a:p>
        </p:txBody>
      </p:sp>
      <p:pic>
        <p:nvPicPr>
          <p:cNvPr id="5" name="Content Placeholder 4" descr="A person posing for a picture&#10;&#10;Description automatically generated">
            <a:extLst>
              <a:ext uri="{FF2B5EF4-FFF2-40B4-BE49-F238E27FC236}">
                <a16:creationId xmlns:a16="http://schemas.microsoft.com/office/drawing/2014/main" id="{98360316-4B5B-5F02-9808-9AC55E3E5F4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2276" b="1"/>
          <a:stretch/>
        </p:blipFill>
        <p:spPr>
          <a:xfrm>
            <a:off x="1079499" y="2209623"/>
            <a:ext cx="4858428" cy="2903361"/>
          </a:xfrm>
        </p:spPr>
      </p:pic>
      <p:pic>
        <p:nvPicPr>
          <p:cNvPr id="7" name="Picture 6" descr="A person standing in a room with hands on her hands&#10;&#10;Description automatically generated">
            <a:extLst>
              <a:ext uri="{FF2B5EF4-FFF2-40B4-BE49-F238E27FC236}">
                <a16:creationId xmlns:a16="http://schemas.microsoft.com/office/drawing/2014/main" id="{05ACBBDB-3178-86E8-0DB5-0B42EDA416AA}"/>
              </a:ext>
            </a:extLst>
          </p:cNvPr>
          <p:cNvPicPr>
            <a:picLocks noChangeAspect="1"/>
          </p:cNvPicPr>
          <p:nvPr/>
        </p:nvPicPr>
        <p:blipFill rotWithShape="1">
          <a:blip r:embed="rId4">
            <a:extLst>
              <a:ext uri="{28A0092B-C50C-407E-A947-70E740481C1C}">
                <a14:useLocalDpi xmlns:a14="http://schemas.microsoft.com/office/drawing/2010/main" val="0"/>
              </a:ext>
            </a:extLst>
          </a:blip>
          <a:srcRect l="8112" t="32880"/>
          <a:stretch/>
        </p:blipFill>
        <p:spPr>
          <a:xfrm>
            <a:off x="6254075" y="2209622"/>
            <a:ext cx="5166738" cy="2903361"/>
          </a:xfrm>
          <a:prstGeom prst="rect">
            <a:avLst/>
          </a:prstGeom>
        </p:spPr>
      </p:pic>
    </p:spTree>
    <p:custDataLst>
      <p:tags r:id="rId1"/>
    </p:custDataLst>
    <p:extLst>
      <p:ext uri="{BB962C8B-B14F-4D97-AF65-F5344CB8AC3E}">
        <p14:creationId xmlns:p14="http://schemas.microsoft.com/office/powerpoint/2010/main" val="3357534265"/>
      </p:ext>
    </p:extLst>
  </p:cSld>
  <p:clrMapOvr>
    <a:masterClrMapping/>
  </p:clrMapOvr>
  <mc:AlternateContent xmlns:mc="http://schemas.openxmlformats.org/markup-compatibility/2006">
    <mc:Choice xmlns:p14="http://schemas.microsoft.com/office/powerpoint/2010/main" Requires="p14">
      <p:transition spd="slow" p14:dur="2000" advTm="3548"/>
    </mc:Choice>
    <mc:Fallback>
      <p:transition spd="slow" advTm="35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6|1.2"/>
</p:tagLst>
</file>

<file path=ppt/tags/tag2.xml><?xml version="1.0" encoding="utf-8"?>
<p:tagLst xmlns:a="http://schemas.openxmlformats.org/drawingml/2006/main" xmlns:r="http://schemas.openxmlformats.org/officeDocument/2006/relationships" xmlns:p="http://schemas.openxmlformats.org/presentationml/2006/main">
  <p:tag name="TIMING" val="|0.6"/>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ags/tag4.xml><?xml version="1.0" encoding="utf-8"?>
<p:tagLst xmlns:a="http://schemas.openxmlformats.org/drawingml/2006/main" xmlns:r="http://schemas.openxmlformats.org/officeDocument/2006/relationships" xmlns:p="http://schemas.openxmlformats.org/presentationml/2006/main">
  <p:tag name="TIMING" val="|0"/>
</p:tagLst>
</file>

<file path=ppt/tags/tag5.xml><?xml version="1.0" encoding="utf-8"?>
<p:tagLst xmlns:a="http://schemas.openxmlformats.org/drawingml/2006/main" xmlns:r="http://schemas.openxmlformats.org/officeDocument/2006/relationships" xmlns:p="http://schemas.openxmlformats.org/presentationml/2006/main">
  <p:tag name="TIMING" val="|0.7"/>
</p:tagLst>
</file>

<file path=ppt/theme/theme1.xml><?xml version="1.0" encoding="utf-8"?>
<a:theme xmlns:a="http://schemas.openxmlformats.org/drawingml/2006/main" name="Leaf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114</TotalTime>
  <Words>182</Words>
  <Application>Microsoft Office PowerPoint</Application>
  <PresentationFormat>Widescreen</PresentationFormat>
  <Paragraphs>14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 Light</vt:lpstr>
      <vt:lpstr>Rockwell Nova Light</vt:lpstr>
      <vt:lpstr>Söhne</vt:lpstr>
      <vt:lpstr>Wingdings</vt:lpstr>
      <vt:lpstr>LeafVTI</vt:lpstr>
      <vt:lpstr>PowerPoint Presentation</vt:lpstr>
      <vt:lpstr>Using CV2 and mediapipe library: </vt:lpstr>
      <vt:lpstr>Using CV2 and mediapipe library: </vt:lpstr>
      <vt:lpstr>Detected Pose from the camera</vt:lpstr>
      <vt:lpstr>Detected Pose from the camera</vt:lpstr>
      <vt:lpstr>Leveraged haar cascade for hand detention</vt:lpstr>
      <vt:lpstr>Leveraged haar cascade for hand detention</vt:lpstr>
      <vt:lpstr>Detected hand from the camera</vt:lpstr>
      <vt:lpstr>Detected hand from the camera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dc:title>
  <dc:creator>folasade oluwatosin</dc:creator>
  <cp:lastModifiedBy>folasade oluwatosin</cp:lastModifiedBy>
  <cp:revision>4</cp:revision>
  <dcterms:created xsi:type="dcterms:W3CDTF">2023-09-14T15:37:58Z</dcterms:created>
  <dcterms:modified xsi:type="dcterms:W3CDTF">2023-09-14T17:48:25Z</dcterms:modified>
</cp:coreProperties>
</file>