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4" r:id="rId7"/>
    <p:sldId id="261" r:id="rId8"/>
    <p:sldId id="266" r:id="rId9"/>
    <p:sldId id="267" r:id="rId10"/>
    <p:sldId id="262" r:id="rId11"/>
    <p:sldId id="268"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3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0356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6362" y="1972639"/>
            <a:ext cx="7248081" cy="116951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GB" sz="3200" dirty="0"/>
              <a:t>Customer Targeting Strategy for Diamond-Blue Trust  Ltd</a:t>
            </a:r>
            <a:endParaRPr sz="3200" dirty="0"/>
          </a:p>
        </p:txBody>
      </p:sp>
      <p:sp>
        <p:nvSpPr>
          <p:cNvPr id="111" name="Shape 56"/>
          <p:cNvSpPr/>
          <p:nvPr/>
        </p:nvSpPr>
        <p:spPr>
          <a:xfrm>
            <a:off x="537900" y="3315475"/>
            <a:ext cx="6704872" cy="49241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lang="en-GB" dirty="0"/>
              <a:t>Unlocking Customer Potential from the Dataset</a:t>
            </a:r>
            <a:endParaRPr dirty="0"/>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898" y="3843758"/>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a:t>
            </a:r>
            <a:r>
              <a:rPr lang="en-GB" dirty="0"/>
              <a:t>Analytics Team</a:t>
            </a:r>
            <a:r>
              <a:rPr dirty="0"/>
              <a:t>] </a:t>
            </a:r>
            <a:r>
              <a:rPr lang="en-GB" dirty="0"/>
              <a:t>–</a:t>
            </a:r>
            <a:r>
              <a:rPr dirty="0"/>
              <a:t> </a:t>
            </a:r>
            <a:r>
              <a:rPr lang="en-GB" dirty="0"/>
              <a:t>[</a:t>
            </a:r>
            <a:r>
              <a:rPr lang="en-GB" dirty="0" err="1"/>
              <a:t>Fola</a:t>
            </a:r>
            <a:r>
              <a:rPr lang="en-GB" dirty="0"/>
              <a:t> Oluwatosin</a:t>
            </a:r>
            <a:r>
              <a:rPr dirty="0"/>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6201" y="-635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2705100" y="1841870"/>
            <a:ext cx="4057650" cy="101563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GB" sz="5400" dirty="0"/>
              <a:t>Question ?</a:t>
            </a:r>
            <a:endParaRPr sz="5400" dirty="0"/>
          </a:p>
        </p:txBody>
      </p:sp>
      <p:sp>
        <p:nvSpPr>
          <p:cNvPr id="2" name="TextBox 1">
            <a:extLst>
              <a:ext uri="{FF2B5EF4-FFF2-40B4-BE49-F238E27FC236}">
                <a16:creationId xmlns:a16="http://schemas.microsoft.com/office/drawing/2014/main" id="{B6F9DE04-1755-14F7-C7B2-A558C7FA3FA0}"/>
              </a:ext>
            </a:extLst>
          </p:cNvPr>
          <p:cNvSpPr txBox="1"/>
          <p:nvPr/>
        </p:nvSpPr>
        <p:spPr>
          <a:xfrm>
            <a:off x="123825" y="3895520"/>
            <a:ext cx="5029200"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Email: folasadetosin0203@gmail.com</a:t>
            </a:r>
          </a:p>
          <a:p>
            <a:pPr marL="0" marR="0" indent="0" algn="l" defTabSz="914400" rtl="0" fontAlgn="auto" latinLnBrk="0" hangingPunct="0">
              <a:lnSpc>
                <a:spcPct val="100000"/>
              </a:lnSpc>
              <a:spcBef>
                <a:spcPts val="0"/>
              </a:spcBef>
              <a:spcAft>
                <a:spcPts val="0"/>
              </a:spcAft>
              <a:buClrTx/>
              <a:buSzTx/>
              <a:buFontTx/>
              <a:buNone/>
              <a:tabLst/>
            </a:pPr>
            <a:endPar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kumimoji="0" lang="en-GB" sz="1800" i="0" u="none" strike="noStrike" cap="none" spc="0" normalizeH="0" baseline="0" dirty="0">
                <a:ln>
                  <a:noFill/>
                </a:ln>
                <a:solidFill>
                  <a:schemeClr val="bg1"/>
                </a:solidFill>
                <a:effectLst/>
                <a:uFillTx/>
                <a:latin typeface="Open Sans" panose="020B0606030504020204" pitchFamily="34" charset="0"/>
                <a:ea typeface="Open Sans" panose="020B0606030504020204" pitchFamily="34" charset="0"/>
                <a:cs typeface="Open Sans" panose="020B0606030504020204" pitchFamily="34" charset="0"/>
                <a:sym typeface="Arial"/>
              </a:rPr>
              <a:t>Telephone : 077000000++</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6201" y="-635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2047875" y="2059836"/>
            <a:ext cx="5353050" cy="101563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GB" sz="5400" dirty="0"/>
              <a:t>Many Thanks</a:t>
            </a:r>
            <a:endParaRPr sz="5400" dirty="0"/>
          </a:p>
        </p:txBody>
      </p:sp>
    </p:spTree>
    <p:extLst>
      <p:ext uri="{BB962C8B-B14F-4D97-AF65-F5344CB8AC3E}">
        <p14:creationId xmlns:p14="http://schemas.microsoft.com/office/powerpoint/2010/main" val="322998920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22860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endParaRPr lang="en-GB"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GB" dirty="0"/>
              <a:t>Conclusion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GB" dirty="0"/>
              <a:t>Recommendation</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Identifying High-Value Customers to Target.</a:t>
            </a:r>
          </a:p>
        </p:txBody>
      </p:sp>
      <p:sp>
        <p:nvSpPr>
          <p:cNvPr id="124" name="Shape 73"/>
          <p:cNvSpPr/>
          <p:nvPr/>
        </p:nvSpPr>
        <p:spPr>
          <a:xfrm>
            <a:off x="205025" y="1890505"/>
            <a:ext cx="4134600" cy="28224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Optimizing resources, enhancing marketing, and driving business growth through data-driven targeting. </a:t>
            </a:r>
          </a:p>
          <a:p>
            <a:endParaRPr lang="en-GB" dirty="0"/>
          </a:p>
          <a:p>
            <a:r>
              <a:rPr lang="en-GB" b="1" dirty="0"/>
              <a:t>Data Exploration: </a:t>
            </a:r>
            <a:r>
              <a:rPr lang="en-GB" dirty="0"/>
              <a:t>Understand data characteristics and initial insights.</a:t>
            </a:r>
          </a:p>
          <a:p>
            <a:r>
              <a:rPr lang="en-GB" b="1" dirty="0"/>
              <a:t>Model Development: </a:t>
            </a:r>
            <a:r>
              <a:rPr lang="en-GB" dirty="0"/>
              <a:t>Build and refine predictive models.</a:t>
            </a:r>
          </a:p>
          <a:p>
            <a:r>
              <a:rPr lang="en-GB" b="1" dirty="0"/>
              <a:t>Interpretation: </a:t>
            </a:r>
            <a:r>
              <a:rPr lang="en-GB" dirty="0"/>
              <a:t>Analyse model outputs for actionable insights.</a:t>
            </a:r>
          </a:p>
        </p:txBody>
      </p:sp>
      <p:pic>
        <p:nvPicPr>
          <p:cNvPr id="5" name="Picture 4">
            <a:extLst>
              <a:ext uri="{FF2B5EF4-FFF2-40B4-BE49-F238E27FC236}">
                <a16:creationId xmlns:a16="http://schemas.microsoft.com/office/drawing/2014/main" id="{A4B816F3-2ACA-F36D-8F59-4737537D90BF}"/>
              </a:ext>
            </a:extLst>
          </p:cNvPr>
          <p:cNvPicPr>
            <a:picLocks noChangeAspect="1"/>
          </p:cNvPicPr>
          <p:nvPr/>
        </p:nvPicPr>
        <p:blipFill>
          <a:blip r:embed="rId3"/>
          <a:stretch>
            <a:fillRect/>
          </a:stretch>
        </p:blipFill>
        <p:spPr>
          <a:xfrm>
            <a:off x="4495799" y="2037536"/>
            <a:ext cx="4248237" cy="2704016"/>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141651" y="1779728"/>
            <a:ext cx="4220799" cy="28224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b="1" dirty="0"/>
              <a:t>Goals: </a:t>
            </a:r>
            <a:r>
              <a:rPr lang="en-GB" dirty="0"/>
              <a:t>Understand data characteristics, identify trends, and uncover potential insights.</a:t>
            </a:r>
          </a:p>
          <a:p>
            <a:endParaRPr lang="en-GB" dirty="0"/>
          </a:p>
          <a:p>
            <a:r>
              <a:rPr lang="en-GB" b="1" dirty="0"/>
              <a:t>Importance: </a:t>
            </a:r>
            <a:r>
              <a:rPr lang="en-GB" dirty="0"/>
              <a:t>Crucial for informed decision-making; ensures data quality and relevance.</a:t>
            </a:r>
          </a:p>
          <a:p>
            <a:endParaRPr lang="en-GB" dirty="0"/>
          </a:p>
          <a:p>
            <a:r>
              <a:rPr lang="en-GB" b="1" dirty="0"/>
              <a:t>Key Steps: </a:t>
            </a:r>
            <a:r>
              <a:rPr lang="en-GB" dirty="0"/>
              <a:t>Data cleaning to remove errors, visualization for pattern recognition, and initial insights for hypothesis generation.</a:t>
            </a:r>
          </a:p>
        </p:txBody>
      </p:sp>
      <p:sp>
        <p:nvSpPr>
          <p:cNvPr id="4" name="TextBox 3">
            <a:extLst>
              <a:ext uri="{FF2B5EF4-FFF2-40B4-BE49-F238E27FC236}">
                <a16:creationId xmlns:a16="http://schemas.microsoft.com/office/drawing/2014/main" id="{29D4CD0B-8E37-C09F-5C40-9B7D1B063564}"/>
              </a:ext>
            </a:extLst>
          </p:cNvPr>
          <p:cNvSpPr txBox="1"/>
          <p:nvPr/>
        </p:nvSpPr>
        <p:spPr>
          <a:xfrm>
            <a:off x="205025" y="1162096"/>
            <a:ext cx="1810692"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2000" b="1"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Key Findings</a:t>
            </a:r>
          </a:p>
        </p:txBody>
      </p:sp>
      <p:pic>
        <p:nvPicPr>
          <p:cNvPr id="8" name="Picture 7">
            <a:extLst>
              <a:ext uri="{FF2B5EF4-FFF2-40B4-BE49-F238E27FC236}">
                <a16:creationId xmlns:a16="http://schemas.microsoft.com/office/drawing/2014/main" id="{29937CDF-8366-856C-0953-3067493D8D54}"/>
              </a:ext>
            </a:extLst>
          </p:cNvPr>
          <p:cNvPicPr>
            <a:picLocks noChangeAspect="1"/>
          </p:cNvPicPr>
          <p:nvPr/>
        </p:nvPicPr>
        <p:blipFill>
          <a:blip r:embed="rId2"/>
          <a:stretch>
            <a:fillRect/>
          </a:stretch>
        </p:blipFill>
        <p:spPr>
          <a:xfrm>
            <a:off x="4487825" y="1683160"/>
            <a:ext cx="4361187" cy="2822399"/>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205025" y="1106848"/>
            <a:ext cx="4134600" cy="388545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sz="1400" b="1" dirty="0"/>
              <a:t>Objectives: </a:t>
            </a:r>
            <a:r>
              <a:rPr lang="en-GB" sz="1400" dirty="0"/>
              <a:t>Create predictive models to forecast customer behaviour.</a:t>
            </a:r>
          </a:p>
          <a:p>
            <a:endParaRPr lang="en-GB" sz="1400" dirty="0"/>
          </a:p>
          <a:p>
            <a:r>
              <a:rPr lang="en-GB" sz="1400" b="1" dirty="0"/>
              <a:t>Techniques: </a:t>
            </a:r>
            <a:r>
              <a:rPr lang="en-GB" sz="1400" dirty="0"/>
              <a:t>Utilize machine learning algorithms  (K-Means Clustering, Principal Component Analysis(PCA) for predictive modelling.</a:t>
            </a:r>
          </a:p>
          <a:p>
            <a:endParaRPr lang="en-GB" sz="1400" dirty="0"/>
          </a:p>
          <a:p>
            <a:r>
              <a:rPr lang="en-GB" sz="1400" b="1" dirty="0"/>
              <a:t>Feature Selection: </a:t>
            </a:r>
            <a:r>
              <a:rPr lang="en-GB" sz="1400" dirty="0"/>
              <a:t>Choose relevant variables such as purchase history, demographics, and customer buying behaviour for modelling.</a:t>
            </a:r>
          </a:p>
          <a:p>
            <a:endParaRPr lang="en-GB" sz="1400" dirty="0"/>
          </a:p>
          <a:p>
            <a:r>
              <a:rPr lang="en-GB" sz="1400" b="1" dirty="0"/>
              <a:t>Feature Engineering: </a:t>
            </a:r>
            <a:r>
              <a:rPr lang="en-GB" sz="1400" dirty="0"/>
              <a:t>Create new features like customer Age group, Rank (buying behaviour) to improve model performance.</a:t>
            </a:r>
          </a:p>
        </p:txBody>
      </p:sp>
      <p:pic>
        <p:nvPicPr>
          <p:cNvPr id="3" name="Picture 2">
            <a:extLst>
              <a:ext uri="{FF2B5EF4-FFF2-40B4-BE49-F238E27FC236}">
                <a16:creationId xmlns:a16="http://schemas.microsoft.com/office/drawing/2014/main" id="{A6473F51-D5B7-843A-4AC0-39675818D57B}"/>
              </a:ext>
            </a:extLst>
          </p:cNvPr>
          <p:cNvPicPr>
            <a:picLocks noChangeAspect="1"/>
          </p:cNvPicPr>
          <p:nvPr/>
        </p:nvPicPr>
        <p:blipFill>
          <a:blip r:embed="rId2"/>
          <a:stretch>
            <a:fillRect/>
          </a:stretch>
        </p:blipFill>
        <p:spPr>
          <a:xfrm>
            <a:off x="4876800" y="1248156"/>
            <a:ext cx="3893825" cy="3381243"/>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852149"/>
            <a:ext cx="101417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dirty="0"/>
              <a:t>Result</a:t>
            </a:r>
            <a:endParaRPr dirty="0"/>
          </a:p>
        </p:txBody>
      </p:sp>
      <p:sp>
        <p:nvSpPr>
          <p:cNvPr id="142" name="Shape 91"/>
          <p:cNvSpPr/>
          <p:nvPr/>
        </p:nvSpPr>
        <p:spPr>
          <a:xfrm>
            <a:off x="205025" y="1460641"/>
            <a:ext cx="4134600" cy="33533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b="1" dirty="0"/>
              <a:t>Predictive Accuracy: </a:t>
            </a:r>
            <a:r>
              <a:rPr lang="en-GB" dirty="0"/>
              <a:t>Present model results, of 85% accuracy in classification of customers for tailored marketing solution and retention rate.</a:t>
            </a:r>
          </a:p>
          <a:p>
            <a:endParaRPr lang="en-GB" dirty="0"/>
          </a:p>
          <a:p>
            <a:r>
              <a:rPr lang="en-GB" b="1" dirty="0"/>
              <a:t>Challenges: </a:t>
            </a:r>
            <a:r>
              <a:rPr lang="en-GB" dirty="0"/>
              <a:t>(Missing Values in Dataset) </a:t>
            </a:r>
          </a:p>
          <a:p>
            <a:r>
              <a:rPr lang="en-GB" dirty="0"/>
              <a:t>We implemented data cleaning techniques to handle missing values and outliers. Additionally, we utilized imputation methods to estimate missing data points, ensuring the accuracy of our customer rankings and retention strategies.</a:t>
            </a:r>
            <a:endParaRPr dirty="0"/>
          </a:p>
        </p:txBody>
      </p:sp>
      <p:pic>
        <p:nvPicPr>
          <p:cNvPr id="3" name="Picture 2">
            <a:extLst>
              <a:ext uri="{FF2B5EF4-FFF2-40B4-BE49-F238E27FC236}">
                <a16:creationId xmlns:a16="http://schemas.microsoft.com/office/drawing/2014/main" id="{01CB39E8-50E8-D4DE-C1D3-BD8AD98276FB}"/>
              </a:ext>
            </a:extLst>
          </p:cNvPr>
          <p:cNvPicPr>
            <a:picLocks noChangeAspect="1"/>
          </p:cNvPicPr>
          <p:nvPr/>
        </p:nvPicPr>
        <p:blipFill>
          <a:blip r:embed="rId2"/>
          <a:stretch>
            <a:fillRect/>
          </a:stretch>
        </p:blipFill>
        <p:spPr>
          <a:xfrm>
            <a:off x="5010151" y="1695496"/>
            <a:ext cx="3652978" cy="2562278"/>
          </a:xfrm>
          <a:prstGeom prst="rect">
            <a:avLst/>
          </a:prstGeom>
        </p:spPr>
      </p:pic>
    </p:spTree>
    <p:extLst>
      <p:ext uri="{BB962C8B-B14F-4D97-AF65-F5344CB8AC3E}">
        <p14:creationId xmlns:p14="http://schemas.microsoft.com/office/powerpoint/2010/main" val="257152008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205025" y="1054340"/>
            <a:ext cx="4134600" cy="38843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b="1" dirty="0"/>
              <a:t>Significance: </a:t>
            </a:r>
            <a:r>
              <a:rPr lang="en-GB" dirty="0"/>
              <a:t>85% accuracy in customer clustering is impressive, but it's true value lies in actionable insights. These insights power tailored marketing solutions and retention strategies, enhancing business success</a:t>
            </a:r>
          </a:p>
          <a:p>
            <a:r>
              <a:rPr lang="en-GB" b="1" dirty="0"/>
              <a:t>Methods: W</a:t>
            </a:r>
            <a:r>
              <a:rPr lang="en-GB" dirty="0"/>
              <a:t>ith K-means clustering on our analysis, distinct customer segments emerged. </a:t>
            </a:r>
          </a:p>
          <a:p>
            <a:r>
              <a:rPr lang="en-GB" dirty="0"/>
              <a:t>Notably, 'purchase history' and ‘customer rank' were the top two influential factors. These insights enable us to distinctly segment customers through their buying behaviour. Optimizing revenue generation.</a:t>
            </a:r>
            <a:endParaRPr dirty="0"/>
          </a:p>
        </p:txBody>
      </p:sp>
      <p:pic>
        <p:nvPicPr>
          <p:cNvPr id="3" name="Picture 2">
            <a:extLst>
              <a:ext uri="{FF2B5EF4-FFF2-40B4-BE49-F238E27FC236}">
                <a16:creationId xmlns:a16="http://schemas.microsoft.com/office/drawing/2014/main" id="{BE7B4B61-8970-BAE5-7766-A9CFFD0A5B9D}"/>
              </a:ext>
            </a:extLst>
          </p:cNvPr>
          <p:cNvPicPr>
            <a:picLocks noChangeAspect="1"/>
          </p:cNvPicPr>
          <p:nvPr/>
        </p:nvPicPr>
        <p:blipFill>
          <a:blip r:embed="rId2"/>
          <a:stretch>
            <a:fillRect/>
          </a:stretch>
        </p:blipFill>
        <p:spPr>
          <a:xfrm>
            <a:off x="4580200" y="1583016"/>
            <a:ext cx="4134601" cy="2826948"/>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GB" dirty="0"/>
              <a:t>Conclusion</a:t>
            </a:r>
            <a:endParaRPr dirty="0"/>
          </a:p>
        </p:txBody>
      </p:sp>
      <p:sp>
        <p:nvSpPr>
          <p:cNvPr id="151" name="Shape 100"/>
          <p:cNvSpPr/>
          <p:nvPr/>
        </p:nvSpPr>
        <p:spPr>
          <a:xfrm>
            <a:off x="353225" y="1807197"/>
            <a:ext cx="4134600" cy="22915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Focused on data-driven strategies in understanding customer behaviour, enhancing marketing efforts, and driving business growth. By accurately clustering customers and leveraging predictive models, we have unlocked actionable insights that can significantly impact the success of our business.</a:t>
            </a:r>
            <a:endParaRPr dirty="0"/>
          </a:p>
        </p:txBody>
      </p:sp>
      <p:pic>
        <p:nvPicPr>
          <p:cNvPr id="3" name="Picture 2">
            <a:extLst>
              <a:ext uri="{FF2B5EF4-FFF2-40B4-BE49-F238E27FC236}">
                <a16:creationId xmlns:a16="http://schemas.microsoft.com/office/drawing/2014/main" id="{2C7C9EBF-7CE5-C8E4-0D7C-EE65E417777D}"/>
              </a:ext>
            </a:extLst>
          </p:cNvPr>
          <p:cNvPicPr>
            <a:picLocks noChangeAspect="1"/>
          </p:cNvPicPr>
          <p:nvPr/>
        </p:nvPicPr>
        <p:blipFill>
          <a:blip r:embed="rId2"/>
          <a:stretch>
            <a:fillRect/>
          </a:stretch>
        </p:blipFill>
        <p:spPr>
          <a:xfrm>
            <a:off x="4762187" y="1402861"/>
            <a:ext cx="3667438" cy="3100228"/>
          </a:xfrm>
          <a:prstGeom prst="rect">
            <a:avLst/>
          </a:prstGeom>
        </p:spPr>
      </p:pic>
    </p:spTree>
    <p:extLst>
      <p:ext uri="{BB962C8B-B14F-4D97-AF65-F5344CB8AC3E}">
        <p14:creationId xmlns:p14="http://schemas.microsoft.com/office/powerpoint/2010/main" val="3896950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Recommendation</a:t>
            </a:r>
            <a:endParaRPr dirty="0"/>
          </a:p>
        </p:txBody>
      </p:sp>
      <p:sp>
        <p:nvSpPr>
          <p:cNvPr id="151" name="Shape 100"/>
          <p:cNvSpPr/>
          <p:nvPr/>
        </p:nvSpPr>
        <p:spPr>
          <a:xfrm>
            <a:off x="205025" y="979233"/>
            <a:ext cx="4134600" cy="36188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b="1" dirty="0"/>
              <a:t>Target Segments: </a:t>
            </a:r>
            <a:r>
              <a:rPr lang="en-GB" dirty="0"/>
              <a:t>Given the customer demographics, prioritize digital marketing channels to reach the younger audience effectively. </a:t>
            </a:r>
          </a:p>
          <a:p>
            <a:endParaRPr lang="en-GB" dirty="0"/>
          </a:p>
          <a:p>
            <a:r>
              <a:rPr lang="en-GB" b="1" dirty="0"/>
              <a:t>Specific Recommendations: </a:t>
            </a:r>
            <a:r>
              <a:rPr lang="en-GB" dirty="0"/>
              <a:t>Tailor product/service offerings for each industry sector (financial, manufacturing, health, retail). </a:t>
            </a:r>
          </a:p>
          <a:p>
            <a:endParaRPr lang="en-GB" dirty="0"/>
          </a:p>
          <a:p>
            <a:r>
              <a:rPr lang="en-GB" b="1" dirty="0"/>
              <a:t>Strategies: </a:t>
            </a:r>
            <a:r>
              <a:rPr lang="en-GB" dirty="0"/>
              <a:t>Focus on localized marketing efforts in New South Wales to maximize impact and engagement.</a:t>
            </a:r>
            <a:endParaRPr dirty="0"/>
          </a:p>
        </p:txBody>
      </p:sp>
      <p:pic>
        <p:nvPicPr>
          <p:cNvPr id="3" name="Picture 2">
            <a:extLst>
              <a:ext uri="{FF2B5EF4-FFF2-40B4-BE49-F238E27FC236}">
                <a16:creationId xmlns:a16="http://schemas.microsoft.com/office/drawing/2014/main" id="{08FA058F-2C49-8F34-780C-C10AB53F62C1}"/>
              </a:ext>
            </a:extLst>
          </p:cNvPr>
          <p:cNvPicPr>
            <a:picLocks noChangeAspect="1"/>
          </p:cNvPicPr>
          <p:nvPr/>
        </p:nvPicPr>
        <p:blipFill>
          <a:blip r:embed="rId2"/>
          <a:stretch>
            <a:fillRect/>
          </a:stretch>
        </p:blipFill>
        <p:spPr>
          <a:xfrm>
            <a:off x="4415904" y="1517024"/>
            <a:ext cx="4354721" cy="2771862"/>
          </a:xfrm>
          <a:prstGeom prst="rect">
            <a:avLst/>
          </a:prstGeom>
        </p:spPr>
      </p:pic>
    </p:spTree>
    <p:extLst>
      <p:ext uri="{BB962C8B-B14F-4D97-AF65-F5344CB8AC3E}">
        <p14:creationId xmlns:p14="http://schemas.microsoft.com/office/powerpoint/2010/main" val="61971156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636</TotalTime>
  <Words>472</Words>
  <Application>Microsoft Office PowerPoint</Application>
  <PresentationFormat>On-screen Show (16:9)</PresentationFormat>
  <Paragraphs>55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folasade oluwatosin</cp:lastModifiedBy>
  <cp:revision>11</cp:revision>
  <dcterms:modified xsi:type="dcterms:W3CDTF">2023-10-07T17:34:18Z</dcterms:modified>
</cp:coreProperties>
</file>