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7"/>
  </p:handoutMasterIdLst>
  <p:sldIdLst>
    <p:sldId id="256" r:id="rId3"/>
    <p:sldId id="257" r:id="rId5"/>
    <p:sldId id="258" r:id="rId6"/>
    <p:sldId id="259" r:id="rId7"/>
    <p:sldId id="260" r:id="rId8"/>
    <p:sldId id="261" r:id="rId9"/>
    <p:sldId id="262" r:id="rId10"/>
    <p:sldId id="374" r:id="rId11"/>
    <p:sldId id="375" r:id="rId12"/>
    <p:sldId id="263" r:id="rId13"/>
    <p:sldId id="265"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6"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71" d="100"/>
          <a:sy n="71" d="100"/>
        </p:scale>
        <p:origin x="-7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0" Type="http://schemas.openxmlformats.org/officeDocument/2006/relationships/tableStyles" Target="tableStyles.xml"/><Relationship Id="rId12" Type="http://schemas.openxmlformats.org/officeDocument/2006/relationships/slide" Target="slides/slide9.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handoutMaster" Target="handoutMasters/handoutMaster1.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9488A-A5A2-42A0-9815-79C58D4F54F7}"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Engr. Mohammed S.B</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0BEB5B-81BE-4C4D-8675-3EE075D1F6B5}"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7FCD9-E84E-4155-AC9C-7A70BAA8DF1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Engr. Mohammed S.B</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11671C-A241-415B-9A2D-A096E88BE9F7}"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11671C-A241-415B-9A2D-A096E88BE9F7}" type="slidenum">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11671C-A241-415B-9A2D-A096E88BE9F7}" type="slidenum">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is not UNIX:</a:t>
            </a:r>
            <a:endParaRPr lang="en-US" dirty="0" smtClean="0"/>
          </a:p>
          <a:p>
            <a:endParaRPr lang="en-US" dirty="0"/>
          </a:p>
          <a:p>
            <a:r>
              <a:rPr lang="en-US" dirty="0" smtClean="0"/>
              <a:t>UNIX</a:t>
            </a:r>
            <a:r>
              <a:rPr lang="en-US" baseline="0" dirty="0" smtClean="0"/>
              <a:t> was created by AT&amp;T employees (is an American Multinational Telecommunications </a:t>
            </a:r>
            <a:r>
              <a:rPr lang="en-US" baseline="0" dirty="0" err="1" smtClean="0"/>
              <a:t>Corporation,Hqtr</a:t>
            </a:r>
            <a:r>
              <a:rPr lang="en-US" baseline="0" dirty="0" smtClean="0"/>
              <a:t>; Texas.) in 1969, Linux was written by a single man named Linus (Benedict) Torvalds around 1991.</a:t>
            </a:r>
            <a:endParaRPr lang="en-US" baseline="0" dirty="0" smtClean="0"/>
          </a:p>
          <a:p>
            <a:r>
              <a:rPr lang="en-US" baseline="0" dirty="0" smtClean="0"/>
              <a:t>Linux comes in many varieties, which are called distributions: </a:t>
            </a:r>
            <a:r>
              <a:rPr lang="en-US" baseline="0" dirty="0" err="1" smtClean="0"/>
              <a:t>Fedora,Redhat,Centos,Mint,Suse,Ubuntu,Debian</a:t>
            </a:r>
            <a:r>
              <a:rPr lang="en-US" baseline="0" dirty="0" smtClean="0"/>
              <a:t> etc. Even Android is a Linux distribution.</a:t>
            </a:r>
            <a:endParaRPr lang="en-US" dirty="0" smtClean="0"/>
          </a:p>
        </p:txBody>
      </p:sp>
      <p:sp>
        <p:nvSpPr>
          <p:cNvPr id="4" name="Slide Number Placeholder 3"/>
          <p:cNvSpPr>
            <a:spLocks noGrp="1"/>
          </p:cNvSpPr>
          <p:nvPr>
            <p:ph type="sldNum" sz="quarter" idx="10"/>
          </p:nvPr>
        </p:nvSpPr>
        <p:spPr/>
        <p:txBody>
          <a:bodyPr/>
          <a:lstStyle/>
          <a:p>
            <a:fld id="{4211671C-A241-415B-9A2D-A096E88BE9F7}" type="slidenum">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is Kernel?</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Kernel</a:t>
            </a:r>
            <a:r>
              <a:rPr lang="en-US" sz="1200" kern="1200" dirty="0" smtClean="0">
                <a:solidFill>
                  <a:schemeClr val="tx1"/>
                </a:solidFill>
                <a:effectLst/>
                <a:latin typeface="+mn-lt"/>
                <a:ea typeface="+mn-ea"/>
                <a:cs typeface="+mn-cs"/>
              </a:rPr>
              <a:t> is the main core of any Linux Based distribution. All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based distribution is created on the basis of Linux Kernel.</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Kernel is developed by Linus Benedict Torvalds in 1991. The first kernel version was 0.01 that was developed in 1991. In 1994 Linus Torvalds created kernel 1.0 . World first Linux based distribution is created by RED HAT company in 1994 on the base of Linux Kernel 1.0 .</a:t>
            </a:r>
            <a:br>
              <a:rPr lang="en-US" sz="1200" kern="1200" dirty="0" smtClean="0">
                <a:solidFill>
                  <a:schemeClr val="tx1"/>
                </a:solidFill>
                <a:effectLst/>
                <a:latin typeface="+mn-lt"/>
                <a:ea typeface="+mn-ea"/>
                <a:cs typeface="+mn-cs"/>
              </a:rPr>
            </a:br>
            <a:endParaRPr lang="en-US" dirty="0"/>
          </a:p>
        </p:txBody>
      </p:sp>
      <p:sp>
        <p:nvSpPr>
          <p:cNvPr id="4" name="Footer Placeholder 3"/>
          <p:cNvSpPr>
            <a:spLocks noGrp="1"/>
          </p:cNvSpPr>
          <p:nvPr>
            <p:ph type="ftr" sz="quarter" idx="10"/>
          </p:nvPr>
        </p:nvSpPr>
        <p:spPr/>
        <p:txBody>
          <a:bodyPr/>
          <a:lstStyle/>
          <a:p>
            <a:r>
              <a:rPr lang="en-US" smtClean="0"/>
              <a:t>Engr. Mohammed S.B</a:t>
            </a:r>
            <a:endParaRPr lang="en-US"/>
          </a:p>
        </p:txBody>
      </p:sp>
      <p:sp>
        <p:nvSpPr>
          <p:cNvPr id="5" name="Slide Number Placeholder 4"/>
          <p:cNvSpPr>
            <a:spLocks noGrp="1"/>
          </p:cNvSpPr>
          <p:nvPr>
            <p:ph type="sldNum" sz="quarter" idx="11"/>
          </p:nvPr>
        </p:nvSpPr>
        <p:spPr/>
        <p:txBody>
          <a:bodyPr/>
          <a:lstStyle/>
          <a:p>
            <a:fld id="{4211671C-A241-415B-9A2D-A096E88BE9F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Bash, we have the following conditional statements:</a:t>
            </a:r>
            <a:endParaRPr lang="en-US" b="1" dirty="0" smtClean="0"/>
          </a:p>
          <a:p>
            <a:endParaRPr lang="en-US" b="1" dirty="0" smtClean="0"/>
          </a:p>
          <a:p>
            <a:pPr marL="171450" indent="-171450">
              <a:buFont typeface="Wingdings" panose="05000000000000000000" pitchFamily="2" charset="2"/>
              <a:buChar char="v"/>
            </a:pPr>
            <a:r>
              <a:rPr lang="en-US" dirty="0" err="1" smtClean="0"/>
              <a:t>if..then..fi</a:t>
            </a:r>
            <a:r>
              <a:rPr lang="en-US" dirty="0" smtClean="0"/>
              <a:t> statement (Simple If)</a:t>
            </a:r>
            <a:endParaRPr lang="en-US" dirty="0" smtClean="0"/>
          </a:p>
          <a:p>
            <a:pPr marL="171450" indent="-171450">
              <a:buFont typeface="Wingdings" panose="05000000000000000000" pitchFamily="2" charset="2"/>
              <a:buChar char="v"/>
            </a:pPr>
            <a:r>
              <a:rPr lang="en-US" dirty="0" err="1" smtClean="0"/>
              <a:t>if..then..else..fi</a:t>
            </a:r>
            <a:r>
              <a:rPr lang="en-US" dirty="0" smtClean="0"/>
              <a:t> statement (If-Else)</a:t>
            </a:r>
            <a:endParaRPr lang="en-US" dirty="0" smtClean="0"/>
          </a:p>
          <a:p>
            <a:pPr marL="171450" indent="-171450">
              <a:buFont typeface="Wingdings" panose="05000000000000000000" pitchFamily="2" charset="2"/>
              <a:buChar char="v"/>
            </a:pPr>
            <a:r>
              <a:rPr lang="en-US" dirty="0" smtClean="0"/>
              <a:t>if..</a:t>
            </a:r>
            <a:r>
              <a:rPr lang="en-US" dirty="0" err="1" smtClean="0"/>
              <a:t>elif</a:t>
            </a:r>
            <a:r>
              <a:rPr lang="en-US" dirty="0" smtClean="0"/>
              <a:t>..</a:t>
            </a:r>
            <a:r>
              <a:rPr lang="en-US" dirty="0" err="1" smtClean="0"/>
              <a:t>else..fi</a:t>
            </a:r>
            <a:r>
              <a:rPr lang="en-US" dirty="0" smtClean="0"/>
              <a:t> statement (Else If ladder)</a:t>
            </a:r>
            <a:endParaRPr lang="en-US" dirty="0" smtClean="0"/>
          </a:p>
          <a:p>
            <a:pPr marL="171450" indent="-171450">
              <a:buFont typeface="Wingdings" panose="05000000000000000000" pitchFamily="2" charset="2"/>
              <a:buChar char="v"/>
            </a:pPr>
            <a:r>
              <a:rPr lang="en-US" dirty="0" err="1" smtClean="0"/>
              <a:t>if..then..else..if..then..fi..fi</a:t>
            </a:r>
            <a:r>
              <a:rPr lang="en-US" dirty="0" smtClean="0"/>
              <a:t>..(Nested if)</a:t>
            </a:r>
            <a:endParaRPr lang="en-US" dirty="0" smtClean="0"/>
          </a:p>
          <a:p>
            <a:pPr marL="171450" indent="-171450">
              <a:buFont typeface="Wingdings" panose="05000000000000000000" pitchFamily="2" charset="2"/>
              <a:buChar char="v"/>
            </a:pPr>
            <a:endParaRPr lang="en-US" dirty="0"/>
          </a:p>
        </p:txBody>
      </p:sp>
      <p:sp>
        <p:nvSpPr>
          <p:cNvPr id="4" name="Footer Placeholder 3"/>
          <p:cNvSpPr>
            <a:spLocks noGrp="1"/>
          </p:cNvSpPr>
          <p:nvPr>
            <p:ph type="ftr" sz="quarter" idx="10"/>
          </p:nvPr>
        </p:nvSpPr>
        <p:spPr/>
        <p:txBody>
          <a:bodyPr/>
          <a:lstStyle/>
          <a:p>
            <a:r>
              <a:rPr lang="en-US" smtClean="0"/>
              <a:t>Engr. Mohammed S.B</a:t>
            </a:r>
            <a:endParaRPr lang="en-US"/>
          </a:p>
        </p:txBody>
      </p:sp>
      <p:sp>
        <p:nvSpPr>
          <p:cNvPr id="5" name="Slide Number Placeholder 4"/>
          <p:cNvSpPr>
            <a:spLocks noGrp="1"/>
          </p:cNvSpPr>
          <p:nvPr>
            <p:ph type="sldNum" sz="quarter" idx="11"/>
          </p:nvPr>
        </p:nvSpPr>
        <p:spPr/>
        <p:txBody>
          <a:bodyPr/>
          <a:lstStyle/>
          <a:p>
            <a:fld id="{4211671C-A241-415B-9A2D-A096E88BE9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8CFE70-9016-4798-849E-0F37C0AE146A}" type="datetime1">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B2DC16-98F0-4642-8625-27C92908F1C5}" type="datetime1">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710903D-E667-4586-BD8B-A89055545430}" type="datetime1">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111EA19-0C55-40C3-BFC8-734207F2382C}" type="datetime1">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967364C-D7DE-41D0-B717-BF997708E0E2}" type="datetime1">
              <a:rPr lang="en-US" smtClean="0"/>
            </a:fld>
            <a:endParaRPr lang="en-US"/>
          </a:p>
        </p:txBody>
      </p:sp>
      <p:sp>
        <p:nvSpPr>
          <p:cNvPr id="5" name="Footer Placeholder 4"/>
          <p:cNvSpPr>
            <a:spLocks noGrp="1"/>
          </p:cNvSpPr>
          <p:nvPr>
            <p:ph type="ftr" sz="quarter" idx="11"/>
          </p:nvPr>
        </p:nvSpPr>
        <p:spPr/>
        <p:txBody>
          <a:bodyPr/>
          <a:lstStyle/>
          <a:p>
            <a:r>
              <a:rPr lang="en-US" smtClean="0"/>
              <a:t>Engr. Mohammed S.B</a:t>
            </a:r>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8ADE638-7831-4656-BD24-2CB231A9A472}" type="datetime1">
              <a:rPr lang="en-US" smtClean="0"/>
            </a:fld>
            <a:endParaRPr lang="en-US"/>
          </a:p>
        </p:txBody>
      </p:sp>
      <p:sp>
        <p:nvSpPr>
          <p:cNvPr id="6" name="Footer Placeholder 5"/>
          <p:cNvSpPr>
            <a:spLocks noGrp="1"/>
          </p:cNvSpPr>
          <p:nvPr>
            <p:ph type="ftr" sz="quarter" idx="11"/>
          </p:nvPr>
        </p:nvSpPr>
        <p:spPr/>
        <p:txBody>
          <a:bodyPr/>
          <a:lstStyle/>
          <a:p>
            <a:r>
              <a:rPr lang="en-US" smtClean="0"/>
              <a:t>Engr. Mohammed S.B</a:t>
            </a:r>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endParaRPr 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endParaRPr 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E4849EB-D8F2-4FC0-A7AD-5BDA2AE51A7D}" type="datetime1">
              <a:rPr lang="en-US" smtClean="0"/>
            </a:fld>
            <a:endParaRPr lang="en-US"/>
          </a:p>
        </p:txBody>
      </p:sp>
      <p:sp>
        <p:nvSpPr>
          <p:cNvPr id="8" name="Footer Placeholder 7"/>
          <p:cNvSpPr>
            <a:spLocks noGrp="1"/>
          </p:cNvSpPr>
          <p:nvPr>
            <p:ph type="ftr" sz="quarter" idx="11"/>
          </p:nvPr>
        </p:nvSpPr>
        <p:spPr/>
        <p:txBody>
          <a:bodyPr/>
          <a:lstStyle/>
          <a:p>
            <a:r>
              <a:rPr lang="en-US" smtClean="0"/>
              <a:t>Engr. Mohammed S.B</a:t>
            </a:r>
            <a:endParaRPr lang="en-US"/>
          </a:p>
        </p:txBody>
      </p:sp>
      <p:sp>
        <p:nvSpPr>
          <p:cNvPr id="9" name="Slide Number Placeholder 8"/>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11989-E4E2-467C-9A80-5F62B7BD9102}" type="datetime1">
              <a:rPr lang="en-US" smtClean="0"/>
            </a:fld>
            <a:endParaRPr lang="en-US"/>
          </a:p>
        </p:txBody>
      </p:sp>
      <p:sp>
        <p:nvSpPr>
          <p:cNvPr id="4" name="Footer Placeholder 3"/>
          <p:cNvSpPr>
            <a:spLocks noGrp="1"/>
          </p:cNvSpPr>
          <p:nvPr>
            <p:ph type="ftr" sz="quarter" idx="11"/>
          </p:nvPr>
        </p:nvSpPr>
        <p:spPr/>
        <p:txBody>
          <a:bodyPr/>
          <a:lstStyle/>
          <a:p>
            <a:r>
              <a:rPr lang="en-US" smtClean="0"/>
              <a:t>Engr. Mohammed S.B</a:t>
            </a:r>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AA61E-9891-46F1-A136-F7F60992ECE1}" type="datetime1">
              <a:rPr lang="en-US" smtClean="0"/>
            </a:fld>
            <a:endParaRPr lang="en-US"/>
          </a:p>
        </p:txBody>
      </p:sp>
      <p:sp>
        <p:nvSpPr>
          <p:cNvPr id="3" name="Footer Placeholder 2"/>
          <p:cNvSpPr>
            <a:spLocks noGrp="1"/>
          </p:cNvSpPr>
          <p:nvPr>
            <p:ph type="ftr" sz="quarter" idx="11"/>
          </p:nvPr>
        </p:nvSpPr>
        <p:spPr/>
        <p:txBody>
          <a:bodyPr/>
          <a:lstStyle/>
          <a:p>
            <a:r>
              <a:rPr lang="en-US" smtClean="0"/>
              <a:t>Engr. Mohammed S.B</a:t>
            </a:r>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74CD4AC-9DA6-4083-A9B9-45E7241F3A77}" type="datetime1">
              <a:rPr lang="en-US" smtClean="0"/>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Engr. Mohammed S.B</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1ABBA2F-DC12-4B8A-8653-03568FBDA84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C598A12-F0A5-4F4E-AA2B-39E6C0932260}" type="datetime1">
              <a:rPr lang="en-US" smtClean="0"/>
            </a:fld>
            <a:endParaRPr lang="en-US"/>
          </a:p>
        </p:txBody>
      </p:sp>
      <p:sp>
        <p:nvSpPr>
          <p:cNvPr id="6" name="Footer Placeholder 5"/>
          <p:cNvSpPr>
            <a:spLocks noGrp="1"/>
          </p:cNvSpPr>
          <p:nvPr>
            <p:ph type="ftr" sz="quarter" idx="11"/>
          </p:nvPr>
        </p:nvSpPr>
        <p:spPr/>
        <p:txBody>
          <a:bodyPr/>
          <a:lstStyle/>
          <a:p>
            <a:r>
              <a:rPr lang="en-US" smtClean="0"/>
              <a:t>Engr. Mohammed S.B</a:t>
            </a:r>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8C6F752-5D79-4552-A6B2-C1891AE1FB7B}" type="datetime1">
              <a:rPr lang="en-US" smtClean="0"/>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Engr. Mohammed S.B</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1ABBA2F-DC12-4B8A-8653-03568FBDA8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6.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image" Target="../media/image17.emf"/></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image" Target="../media/image3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hyperlink" Target="http://4.bp.blogspot.com/-B2pbuhtDVrU/Ut5Vr3FCmuI/AAAAAAAAAtg/eicVpF__p5o/s1600/redhatpackage.png"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hyperlink" Target="http://3.bp.blogspot.com/-OUdChvC2Qm0/VHlsWD68yFI/AAAAAAAAAH0/dlxm8ol72Vo/s1600/dhcp-config.png"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hyperlink" Target="http://1.bp.blogspot.com/-ovyVaq9_IGk/VHlshAw7o7I/AAAAAAAAAH8/DHj_OdEHRB0/s1600/ip-config.png"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hyperlink" Target="http://2.bp.blogspot.com/-BGXFKJ2lxfI/Ug3wsqgVFxI/AAAAAAAAATM/92ueGojzipU/s1600/filesystemerror.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534400" cy="533400"/>
          </a:xfrm>
        </p:spPr>
        <p:txBody>
          <a:bodyPr>
            <a:normAutofit fontScale="90000"/>
          </a:bodyPr>
          <a:lstStyle/>
          <a:p>
            <a:pPr algn="ctr"/>
            <a:br>
              <a:rPr lang="en-GB" sz="2800" b="1" dirty="0" smtClean="0">
                <a:latin typeface="Times New Roman" panose="02020603050405020304" pitchFamily="18" charset="0"/>
                <a:cs typeface="Times New Roman" panose="02020603050405020304" pitchFamily="18" charset="0"/>
              </a:rPr>
            </a:br>
            <a:br>
              <a:rPr lang="en-GB" sz="2800" b="1" dirty="0" smtClean="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br>
              <a:rPr lang="en-GB" sz="2800" b="1" dirty="0" smtClean="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NIGERIAN AIRSPACE MANAGEMENT AGENCY</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 y="2667000"/>
            <a:ext cx="8839200" cy="3505200"/>
          </a:xfrm>
        </p:spPr>
        <p:style>
          <a:lnRef idx="2">
            <a:schemeClr val="accent3"/>
          </a:lnRef>
          <a:fillRef idx="1">
            <a:schemeClr val="lt1"/>
          </a:fillRef>
          <a:effectRef idx="0">
            <a:schemeClr val="accent3"/>
          </a:effectRef>
          <a:fontRef idx="minor">
            <a:schemeClr val="dk1"/>
          </a:fontRef>
        </p:style>
        <p:txBody>
          <a:bodyPr>
            <a:no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INTRODUCTION TO BASICS LINUX COURSE</a:t>
            </a:r>
            <a:endParaRPr lang="en-US" sz="3600" b="1" dirty="0" smtClean="0">
              <a:solidFill>
                <a:srgbClr val="C00000"/>
              </a:solidFill>
              <a:latin typeface="Times New Roman" panose="02020603050405020304" pitchFamily="18" charset="0"/>
              <a:cs typeface="Times New Roman" panose="02020603050405020304" pitchFamily="18" charset="0"/>
            </a:endParaRPr>
          </a:p>
          <a:p>
            <a:pPr algn="ctr"/>
            <a:r>
              <a:rPr lang="en-US" sz="1800" b="1" cap="none" dirty="0" smtClean="0">
                <a:solidFill>
                  <a:srgbClr val="FF0000"/>
                </a:solidFill>
                <a:latin typeface="Times New Roman" panose="02020603050405020304" pitchFamily="18" charset="0"/>
                <a:cs typeface="Times New Roman" panose="02020603050405020304" pitchFamily="18" charset="0"/>
              </a:rPr>
              <a:t>By</a:t>
            </a:r>
            <a:endParaRPr lang="en-US" sz="1800" b="1" cap="none" dirty="0" smtClean="0">
              <a:solidFill>
                <a:srgbClr val="FF0000"/>
              </a:solidFill>
              <a:latin typeface="Times New Roman" panose="02020603050405020304" pitchFamily="18" charset="0"/>
              <a:cs typeface="Times New Roman" panose="02020603050405020304" pitchFamily="18" charset="0"/>
            </a:endParaRPr>
          </a:p>
          <a:p>
            <a:pPr algn="ctr"/>
            <a:r>
              <a:rPr lang="en-US" sz="2400" b="1" cap="none" dirty="0" smtClean="0">
                <a:solidFill>
                  <a:srgbClr val="0070C0"/>
                </a:solidFill>
                <a:latin typeface="Times New Roman" panose="02020603050405020304" pitchFamily="18" charset="0"/>
                <a:cs typeface="Times New Roman" panose="02020603050405020304" pitchFamily="18" charset="0"/>
              </a:rPr>
              <a:t>Engr. Mohammed </a:t>
            </a:r>
            <a:r>
              <a:rPr lang="en-US" sz="2400" b="1" cap="none" dirty="0" err="1">
                <a:solidFill>
                  <a:srgbClr val="0070C0"/>
                </a:solidFill>
                <a:latin typeface="Times New Roman" panose="02020603050405020304" pitchFamily="18" charset="0"/>
                <a:cs typeface="Times New Roman" panose="02020603050405020304" pitchFamily="18" charset="0"/>
              </a:rPr>
              <a:t>S</a:t>
            </a:r>
            <a:r>
              <a:rPr lang="en-US" sz="2400" b="1" cap="none" dirty="0" err="1" smtClean="0">
                <a:solidFill>
                  <a:srgbClr val="0070C0"/>
                </a:solidFill>
                <a:latin typeface="Times New Roman" panose="02020603050405020304" pitchFamily="18" charset="0"/>
                <a:cs typeface="Times New Roman" panose="02020603050405020304" pitchFamily="18" charset="0"/>
              </a:rPr>
              <a:t>adiq Bandiya</a:t>
            </a:r>
            <a:endParaRPr lang="en-US" sz="2400" b="1" cap="none" dirty="0" err="1" smtClean="0">
              <a:solidFill>
                <a:srgbClr val="0070C0"/>
              </a:solidFill>
              <a:latin typeface="Times New Roman" panose="02020603050405020304" pitchFamily="18" charset="0"/>
              <a:cs typeface="Times New Roman" panose="02020603050405020304" pitchFamily="18" charset="0"/>
            </a:endParaRPr>
          </a:p>
          <a:p>
            <a:pPr algn="ctr"/>
            <a:r>
              <a:rPr lang="en-US" sz="1800" b="1" cap="none" dirty="0" smtClean="0">
                <a:solidFill>
                  <a:srgbClr val="0070C0"/>
                </a:solidFill>
                <a:latin typeface="Times New Roman" panose="02020603050405020304" pitchFamily="18" charset="0"/>
                <a:cs typeface="Times New Roman" panose="02020603050405020304" pitchFamily="18" charset="0"/>
              </a:rPr>
              <a:t>(CCNA,CCNP,RHCSA,RHCE,AWS CCP, AWS SAA, OCI ASSOCIATE, OCI MULTICLOUD ASSOCIATE)</a:t>
            </a:r>
            <a:endParaRPr lang="en-US" sz="1800" b="1" cap="none" dirty="0" smtClean="0">
              <a:solidFill>
                <a:srgbClr val="0070C0"/>
              </a:solidFill>
              <a:latin typeface="Times New Roman" panose="02020603050405020304" pitchFamily="18" charset="0"/>
              <a:cs typeface="Times New Roman" panose="02020603050405020304" pitchFamily="18" charset="0"/>
            </a:endParaRPr>
          </a:p>
          <a:p>
            <a:pPr algn="ctr"/>
            <a:r>
              <a:rPr lang="en-US" sz="1800" b="1" cap="none" dirty="0" smtClean="0">
                <a:solidFill>
                  <a:schemeClr val="tx1"/>
                </a:solidFill>
                <a:latin typeface="Times New Roman" panose="02020603050405020304" pitchFamily="18" charset="0"/>
                <a:cs typeface="Times New Roman" panose="02020603050405020304" pitchFamily="18" charset="0"/>
              </a:rPr>
              <a:t>Whatsapp:+2348033911393</a:t>
            </a:r>
            <a:endParaRPr lang="en-US" sz="1800" b="1" i="1" cap="none" dirty="0" smtClean="0">
              <a:solidFill>
                <a:schemeClr val="tx1"/>
              </a:solidFill>
              <a:latin typeface="Times New Roman" panose="02020603050405020304" pitchFamily="18" charset="0"/>
              <a:cs typeface="Times New Roman" panose="02020603050405020304" pitchFamily="18" charset="0"/>
            </a:endParaRPr>
          </a:p>
          <a:p>
            <a:pPr algn="ctr"/>
            <a:r>
              <a:rPr lang="en-US" sz="1800" b="1" i="1" cap="none" dirty="0" smtClean="0">
                <a:solidFill>
                  <a:schemeClr val="tx1"/>
                </a:solidFill>
                <a:latin typeface="Times New Roman" panose="02020603050405020304" pitchFamily="18" charset="0"/>
                <a:cs typeface="Times New Roman" panose="02020603050405020304" pitchFamily="18" charset="0"/>
              </a:rPr>
              <a:t>e-mail: msadeeq030@gmail.com</a:t>
            </a:r>
            <a:endParaRPr lang="en-US" sz="1800" b="1" i="1" cap="none" dirty="0">
              <a:solidFill>
                <a:schemeClr val="tx1"/>
              </a:solidFill>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71ABBA2F-DC12-4B8A-8653-03568FBDA844}" type="slidenum">
              <a:rPr lang="en-US" smtClean="0"/>
            </a:fld>
            <a:endParaRPr lang="en-US"/>
          </a:p>
        </p:txBody>
      </p:sp>
      <p:pic>
        <p:nvPicPr>
          <p:cNvPr id="7" name="Picture 6" descr="D:\Documents and Settings\USER\My Documents\nama-logo[1].jpg"/>
          <p:cNvPicPr/>
          <p:nvPr/>
        </p:nvPicPr>
        <p:blipFill>
          <a:blip r:embed="rId1" cstate="print"/>
          <a:srcRect/>
          <a:stretch>
            <a:fillRect/>
          </a:stretch>
        </p:blipFill>
        <p:spPr bwMode="auto">
          <a:xfrm>
            <a:off x="3733800" y="457200"/>
            <a:ext cx="1524000" cy="1219200"/>
          </a:xfrm>
          <a:prstGeom prst="rect">
            <a:avLst/>
          </a:prstGeom>
          <a:noFill/>
          <a:ln w="9525">
            <a:noFill/>
            <a:miter lim="800000"/>
            <a:headEnd/>
            <a:tailEnd/>
          </a:ln>
        </p:spPr>
      </p:pic>
      <p:pic>
        <p:nvPicPr>
          <p:cNvPr id="9" name="Picture 8" descr="D:\Documents and Settings\USER\My Documents\nama-logo[1].jpg"/>
          <p:cNvPicPr/>
          <p:nvPr/>
        </p:nvPicPr>
        <p:blipFill>
          <a:blip r:embed="rId1" cstate="print"/>
          <a:srcRect/>
          <a:stretch>
            <a:fillRect/>
          </a:stretch>
        </p:blipFill>
        <p:spPr bwMode="auto">
          <a:xfrm>
            <a:off x="3733800" y="461554"/>
            <a:ext cx="17526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Red Hat 6 Installation: Graphical installation through </a:t>
            </a:r>
            <a:r>
              <a:rPr lang="en-US" sz="2400" b="1" dirty="0" smtClean="0">
                <a:solidFill>
                  <a:srgbClr val="0070C0"/>
                </a:solidFill>
                <a:latin typeface="Times New Roman" panose="02020603050405020304" pitchFamily="18" charset="0"/>
                <a:cs typeface="Times New Roman" panose="02020603050405020304" pitchFamily="18" charset="0"/>
              </a:rPr>
              <a:t>CD/DVD </a:t>
            </a:r>
            <a:br>
              <a:rPr lang="en-US" sz="2400" b="1" dirty="0" smtClean="0">
                <a:solidFill>
                  <a:srgbClr val="0070C0"/>
                </a:solidFill>
                <a:latin typeface="Times New Roman" panose="02020603050405020304" pitchFamily="18" charset="0"/>
                <a:cs typeface="Times New Roman" panose="02020603050405020304" pitchFamily="18" charset="0"/>
              </a:rPr>
            </a:br>
            <a:r>
              <a:rPr lang="en-US" sz="2400" b="1" dirty="0" smtClean="0">
                <a:solidFill>
                  <a:srgbClr val="C00000"/>
                </a:solidFill>
                <a:latin typeface="Times New Roman" panose="02020603050405020304" pitchFamily="18" charset="0"/>
                <a:cs typeface="Times New Roman" panose="02020603050405020304" pitchFamily="18" charset="0"/>
              </a:rPr>
              <a:t>(</a:t>
            </a:r>
            <a:r>
              <a:rPr lang="en-US" sz="2400" b="1" cap="none" dirty="0" smtClean="0">
                <a:solidFill>
                  <a:srgbClr val="C00000"/>
                </a:solidFill>
                <a:latin typeface="Times New Roman" panose="02020603050405020304" pitchFamily="18" charset="0"/>
                <a:cs typeface="Times New Roman" panose="02020603050405020304" pitchFamily="18" charset="0"/>
              </a:rPr>
              <a:t>it has the same procedure of installation with </a:t>
            </a:r>
            <a:r>
              <a:rPr lang="en-US" sz="2400" b="1" cap="none" dirty="0" err="1" smtClean="0">
                <a:solidFill>
                  <a:srgbClr val="C00000"/>
                </a:solidFill>
                <a:latin typeface="Times New Roman" panose="02020603050405020304" pitchFamily="18" charset="0"/>
                <a:cs typeface="Times New Roman" panose="02020603050405020304" pitchFamily="18" charset="0"/>
              </a:rPr>
              <a:t>CentOS</a:t>
            </a:r>
            <a:r>
              <a:rPr lang="en-US" sz="2400" b="1" cap="none" dirty="0" smtClean="0">
                <a:solidFill>
                  <a:srgbClr val="C00000"/>
                </a:solidFill>
                <a:latin typeface="Times New Roman" panose="02020603050405020304" pitchFamily="18" charset="0"/>
                <a:cs typeface="Times New Roman" panose="02020603050405020304" pitchFamily="18" charset="0"/>
              </a:rPr>
              <a:t>)</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b="13661"/>
          <a:stretch>
            <a:fillRect/>
          </a:stretch>
        </p:blipFill>
        <p:spPr bwMode="auto">
          <a:xfrm>
            <a:off x="2209800" y="1752601"/>
            <a:ext cx="4648200" cy="2133600"/>
          </a:xfrm>
          <a:prstGeom prst="rect">
            <a:avLst/>
          </a:prstGeom>
          <a:noFill/>
          <a:ln>
            <a:noFill/>
          </a:ln>
        </p:spPr>
      </p:pic>
      <p:sp>
        <p:nvSpPr>
          <p:cNvPr id="5" name="Rectangle 4"/>
          <p:cNvSpPr/>
          <p:nvPr/>
        </p:nvSpPr>
        <p:spPr>
          <a:xfrm>
            <a:off x="152400" y="1106269"/>
            <a:ext cx="8305800" cy="369332"/>
          </a:xfrm>
          <a:prstGeom prst="rect">
            <a:avLst/>
          </a:prstGeom>
        </p:spPr>
        <p:txBody>
          <a:bodyPr wrap="square">
            <a:spAutoFit/>
          </a:bodyPr>
          <a:lstStyle/>
          <a:p>
            <a:pPr lvl="0"/>
            <a:r>
              <a:rPr lang="en-US" dirty="0" smtClean="0">
                <a:latin typeface="Times New Roman" panose="02020603050405020304" pitchFamily="18" charset="0"/>
                <a:cs typeface="Times New Roman" panose="02020603050405020304" pitchFamily="18" charset="0"/>
              </a:rPr>
              <a:t>1. Select </a:t>
            </a:r>
            <a:r>
              <a:rPr lang="en-US" dirty="0">
                <a:latin typeface="Times New Roman" panose="02020603050405020304" pitchFamily="18" charset="0"/>
                <a:cs typeface="Times New Roman" panose="02020603050405020304" pitchFamily="18" charset="0"/>
              </a:rPr>
              <a:t>installation or upgrade an existing system option on Grub menu</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4019" t="33562" r="20484" b="23459"/>
          <a:stretch>
            <a:fillRect/>
          </a:stretch>
        </p:blipFill>
        <p:spPr bwMode="auto">
          <a:xfrm>
            <a:off x="2189018" y="4114800"/>
            <a:ext cx="4648200" cy="2362200"/>
          </a:xfrm>
          <a:prstGeom prst="rect">
            <a:avLst/>
          </a:prstGeom>
          <a:noFill/>
          <a:ln>
            <a:noFill/>
          </a:ln>
        </p:spPr>
      </p:pic>
      <p:sp>
        <p:nvSpPr>
          <p:cNvPr id="7" name="Title 1"/>
          <p:cNvSpPr txBox="1"/>
          <p:nvPr/>
        </p:nvSpPr>
        <p:spPr>
          <a:xfrm>
            <a:off x="152400" y="3505200"/>
            <a:ext cx="6248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smtClean="0">
                <a:latin typeface="Times New Roman" panose="02020603050405020304" pitchFamily="18" charset="0"/>
                <a:cs typeface="Times New Roman" panose="02020603050405020304" pitchFamily="18" charset="0"/>
              </a:rPr>
              <a:t>2. Select Skip</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687D62C4-56AC-4EA3-868A-D496EB99C582}" type="datetime1">
              <a:rPr lang="en-US" smtClean="0"/>
            </a:fld>
            <a:endParaRPr lang="en-US"/>
          </a:p>
        </p:txBody>
      </p:sp>
      <p:sp>
        <p:nvSpPr>
          <p:cNvPr id="8" name="Slide Number Placeholder 7"/>
          <p:cNvSpPr>
            <a:spLocks noGrp="1"/>
          </p:cNvSpPr>
          <p:nvPr>
            <p:ph type="sldNum" sz="quarter" idx="12"/>
          </p:nvPr>
        </p:nvSpPr>
        <p:spPr/>
        <p:txBody>
          <a:bodyPr/>
          <a:lstStyle/>
          <a:p>
            <a:fld id="{71ABBA2F-DC12-4B8A-8653-03568FBDA844}" type="slidenum">
              <a:rPr lang="en-US" smtClean="0"/>
            </a:fld>
            <a:endParaRPr lang="en-US"/>
          </a:p>
        </p:txBody>
      </p:sp>
      <p:sp>
        <p:nvSpPr>
          <p:cNvPr id="10" name="Footer Placeholder 9"/>
          <p:cNvSpPr>
            <a:spLocks noGrp="1"/>
          </p:cNvSpPr>
          <p:nvPr>
            <p:ph type="ftr" sz="quarter" idx="11"/>
          </p:nvPr>
        </p:nvSpPr>
        <p:spPr>
          <a:xfrm>
            <a:off x="3517514" y="66294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762000"/>
          </a:xfrm>
        </p:spPr>
        <p:txBody>
          <a:bodyPr>
            <a:noAutofit/>
          </a:bodyPr>
          <a:lstStyle/>
          <a:p>
            <a:br>
              <a:rPr lang="en-US" sz="2400" b="1" dirty="0">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Usage</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fsck</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sACVRTNP</a:t>
            </a:r>
            <a:r>
              <a:rPr lang="en-US" sz="2400" b="1" dirty="0">
                <a:solidFill>
                  <a:srgbClr val="0070C0"/>
                </a:solidFill>
                <a:latin typeface="Times New Roman" panose="02020603050405020304" pitchFamily="18" charset="0"/>
                <a:cs typeface="Times New Roman" panose="02020603050405020304" pitchFamily="18" charset="0"/>
              </a:rPr>
              <a:t>] [-t </a:t>
            </a:r>
            <a:r>
              <a:rPr lang="en-US" sz="2400" b="1" dirty="0" err="1">
                <a:solidFill>
                  <a:srgbClr val="0070C0"/>
                </a:solidFill>
                <a:latin typeface="Times New Roman" panose="02020603050405020304" pitchFamily="18" charset="0"/>
                <a:cs typeface="Times New Roman" panose="02020603050405020304" pitchFamily="18" charset="0"/>
              </a:rPr>
              <a:t>fs-optlist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filesystem</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fs</a:t>
            </a:r>
            <a:r>
              <a:rPr lang="en-US" sz="2400" b="1" dirty="0">
                <a:solidFill>
                  <a:srgbClr val="0070C0"/>
                </a:solidFill>
                <a:latin typeface="Times New Roman" panose="02020603050405020304" pitchFamily="18" charset="0"/>
                <a:cs typeface="Times New Roman" panose="02020603050405020304" pitchFamily="18" charset="0"/>
              </a:rPr>
              <a:t>-specific-options]</a:t>
            </a:r>
            <a:br>
              <a:rPr lang="en-US" sz="2400" b="1" dirty="0">
                <a:solidFill>
                  <a:srgbClr val="0070C0"/>
                </a:solidFill>
                <a:latin typeface="Times New Roman" panose="02020603050405020304" pitchFamily="18" charset="0"/>
                <a:cs typeface="Times New Roman" panose="02020603050405020304" pitchFamily="18" charset="0"/>
              </a:rPr>
            </a:b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143001"/>
            <a:ext cx="8763000" cy="4572000"/>
          </a:xfrm>
        </p:spPr>
        <p:txBody>
          <a:bodyPr>
            <a:normAutofit/>
          </a:bodyPr>
          <a:lstStyle/>
          <a:p>
            <a:pPr marL="0" indent="0">
              <a:buNone/>
            </a:pPr>
            <a:r>
              <a:rPr lang="en-US" sz="1800" dirty="0" err="1" smtClean="0">
                <a:solidFill>
                  <a:srgbClr val="C00000"/>
                </a:solidFill>
                <a:latin typeface="Times New Roman" panose="02020603050405020304" pitchFamily="18" charset="0"/>
                <a:cs typeface="Times New Roman" panose="02020603050405020304" pitchFamily="18" charset="0"/>
              </a:rPr>
              <a:t>Filesystem</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can be either a device's name (e.g.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hda</a:t>
            </a:r>
            <a:r>
              <a:rPr lang="en-US" sz="1800" b="0" dirty="0">
                <a:latin typeface="Times New Roman" panose="02020603050405020304" pitchFamily="18" charset="0"/>
                <a:cs typeface="Times New Roman" panose="02020603050405020304" pitchFamily="18" charset="0"/>
              </a:rPr>
              <a:t>) or its mount point.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run with no options will check all devices in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fstab</a:t>
            </a:r>
            <a:r>
              <a:rPr lang="en-US" sz="1800" b="0" dirty="0">
                <a:latin typeface="Times New Roman" panose="02020603050405020304" pitchFamily="18" charset="0"/>
                <a:cs typeface="Times New Roman" panose="02020603050405020304" pitchFamily="18" charset="0"/>
              </a:rPr>
              <a:t>. It might be necessary to run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from single-user </a:t>
            </a:r>
            <a:r>
              <a:rPr lang="en-US" sz="1800" b="0" dirty="0" smtClean="0">
                <a:latin typeface="Times New Roman" panose="02020603050405020304" pitchFamily="18" charset="0"/>
                <a:cs typeface="Times New Roman" panose="02020603050405020304" pitchFamily="18" charset="0"/>
              </a:rPr>
              <a:t>mode</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Note: You need to be "root" to use any of the below mentioned </a:t>
            </a:r>
            <a:r>
              <a:rPr lang="en-US" sz="1800" dirty="0" smtClean="0">
                <a:latin typeface="Times New Roman" panose="02020603050405020304" pitchFamily="18" charset="0"/>
                <a:cs typeface="Times New Roman" panose="02020603050405020304" pitchFamily="18" charset="0"/>
              </a:rPr>
              <a:t>command</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Take system down to </a:t>
            </a:r>
            <a:r>
              <a:rPr lang="en-US" sz="1800" b="0" dirty="0" err="1">
                <a:latin typeface="Times New Roman" panose="02020603050405020304" pitchFamily="18" charset="0"/>
                <a:cs typeface="Times New Roman" panose="02020603050405020304" pitchFamily="18" charset="0"/>
              </a:rPr>
              <a:t>runlevel</a:t>
            </a:r>
            <a:r>
              <a:rPr lang="en-US" sz="1800" b="0" dirty="0">
                <a:latin typeface="Times New Roman" panose="02020603050405020304" pitchFamily="18" charset="0"/>
                <a:cs typeface="Times New Roman" panose="02020603050405020304" pitchFamily="18" charset="0"/>
              </a:rPr>
              <a:t> one: # </a:t>
            </a:r>
            <a:r>
              <a:rPr lang="en-US" sz="1800" b="0" dirty="0" err="1">
                <a:latin typeface="Times New Roman" panose="02020603050405020304" pitchFamily="18" charset="0"/>
                <a:cs typeface="Times New Roman" panose="02020603050405020304" pitchFamily="18" charset="0"/>
              </a:rPr>
              <a:t>init</a:t>
            </a:r>
            <a:r>
              <a:rPr lang="en-US" sz="1800" b="0" dirty="0">
                <a:latin typeface="Times New Roman" panose="02020603050405020304" pitchFamily="18" charset="0"/>
                <a:cs typeface="Times New Roman" panose="02020603050405020304" pitchFamily="18" charset="0"/>
              </a:rPr>
              <a:t> 1</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err="1" smtClean="0">
                <a:latin typeface="Times New Roman" panose="02020603050405020304" pitchFamily="18" charset="0"/>
                <a:cs typeface="Times New Roman" panose="02020603050405020304" pitchFamily="18" charset="0"/>
              </a:rPr>
              <a:t>Unmount</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 for </a:t>
            </a:r>
            <a:r>
              <a:rPr lang="en-US" sz="1800" b="0" dirty="0" smtClean="0">
                <a:latin typeface="Times New Roman" panose="02020603050405020304" pitchFamily="18" charset="0"/>
                <a:cs typeface="Times New Roman" panose="02020603050405020304" pitchFamily="18" charset="0"/>
              </a:rPr>
              <a:t>example; if it </a:t>
            </a:r>
            <a:r>
              <a:rPr lang="en-US" sz="1800" b="0" dirty="0">
                <a:latin typeface="Times New Roman" panose="02020603050405020304" pitchFamily="18" charset="0"/>
                <a:cs typeface="Times New Roman" panose="02020603050405020304" pitchFamily="18" charset="0"/>
              </a:rPr>
              <a:t>is /</a:t>
            </a:r>
            <a:r>
              <a:rPr lang="en-US" sz="1800" b="0" dirty="0" smtClean="0">
                <a:latin typeface="Times New Roman" panose="02020603050405020304" pitchFamily="18" charset="0"/>
                <a:cs typeface="Times New Roman" panose="02020603050405020304" pitchFamily="18" charset="0"/>
              </a:rPr>
              <a:t>home(/</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 file system then type command</a:t>
            </a:r>
            <a:r>
              <a:rPr lang="en-US" sz="1800" b="0" dirty="0" smtClean="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umount</a:t>
            </a:r>
            <a:r>
              <a:rPr lang="en-US" sz="1800" b="0" dirty="0">
                <a:latin typeface="Times New Roman" panose="02020603050405020304" pitchFamily="18" charset="0"/>
                <a:cs typeface="Times New Roman" panose="02020603050405020304" pitchFamily="18" charset="0"/>
              </a:rPr>
              <a:t> /home OR  # </a:t>
            </a:r>
            <a:r>
              <a:rPr lang="en-US" sz="1800" b="0" dirty="0" err="1">
                <a:latin typeface="Times New Roman" panose="02020603050405020304" pitchFamily="18" charset="0"/>
                <a:cs typeface="Times New Roman" panose="02020603050405020304" pitchFamily="18" charset="0"/>
              </a:rPr>
              <a:t>umount</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/sda2</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Now </a:t>
            </a:r>
            <a:r>
              <a:rPr lang="en-US" sz="1800" b="0" dirty="0">
                <a:latin typeface="Times New Roman" panose="02020603050405020304" pitchFamily="18" charset="0"/>
                <a:cs typeface="Times New Roman" panose="02020603050405020304" pitchFamily="18" charset="0"/>
              </a:rPr>
              <a:t>run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on the </a:t>
            </a:r>
            <a:r>
              <a:rPr lang="en-US" sz="1800" b="0" dirty="0" smtClean="0">
                <a:latin typeface="Times New Roman" panose="02020603050405020304" pitchFamily="18" charset="0"/>
                <a:cs typeface="Times New Roman" panose="02020603050405020304" pitchFamily="18" charset="0"/>
              </a:rPr>
              <a:t>partition</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solidFill>
                  <a:srgbClr val="C00000"/>
                </a:solidFill>
                <a:latin typeface="Times New Roman" panose="02020603050405020304" pitchFamily="18" charset="0"/>
                <a:cs typeface="Times New Roman" panose="02020603050405020304" pitchFamily="18" charset="0"/>
              </a:rPr>
              <a:t>Specify the file system type using -t option</a:t>
            </a:r>
            <a:r>
              <a:rPr lang="en-US" sz="1800" b="0" dirty="0" smtClean="0">
                <a:solidFill>
                  <a:srgbClr val="C00000"/>
                </a:solidFill>
                <a:latin typeface="Times New Roman" panose="02020603050405020304" pitchFamily="18" charset="0"/>
                <a:cs typeface="Times New Roman" panose="02020603050405020304" pitchFamily="18" charset="0"/>
              </a:rPr>
              <a:t>:</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-t ext3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 (OR)  # fsck.ext3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8A87EE-08B7-4422-882E-E6D4F100B302}" type="datetime1">
              <a:rPr lang="en-US" smtClean="0"/>
            </a:fld>
            <a:endParaRPr lang="en-US"/>
          </a:p>
        </p:txBody>
      </p:sp>
      <p:sp>
        <p:nvSpPr>
          <p:cNvPr id="5" name="Slide Number Placeholder 4"/>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4375677"/>
          </a:xfrm>
        </p:spPr>
        <p:txBody>
          <a:bodyPr>
            <a:normAutofit/>
          </a:bodyPr>
          <a:lstStyle/>
          <a:p>
            <a:pPr marL="0" indent="0">
              <a:buNone/>
            </a:pP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will check the file system and ask which problems should be fixed or corrected. If you don't want to type   “y”  every time then you can use  “-y” option to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-y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/sda2</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Please not if any files are recovered then they are placed in /home/</a:t>
            </a:r>
            <a:r>
              <a:rPr lang="en-US" sz="1800" b="0" dirty="0" err="1">
                <a:latin typeface="Times New Roman" panose="02020603050405020304" pitchFamily="18" charset="0"/>
                <a:cs typeface="Times New Roman" panose="02020603050405020304" pitchFamily="18" charset="0"/>
              </a:rPr>
              <a:t>lost+found</a:t>
            </a:r>
            <a:r>
              <a:rPr lang="en-US" sz="1800" b="0" dirty="0">
                <a:latin typeface="Times New Roman" panose="02020603050405020304" pitchFamily="18" charset="0"/>
                <a:cs typeface="Times New Roman" panose="02020603050405020304" pitchFamily="18" charset="0"/>
              </a:rPr>
              <a:t> directory by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command.</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Once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finished, remount the file system: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mount /home OR  # mount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Make sure you replace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/sda2 with your actual device name.</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A3844D3-6FF8-48E9-879D-CAAABEF45F96}"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0960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Check Running Services in Linux </a:t>
            </a:r>
            <a:r>
              <a:rPr lang="en-US" sz="2400" b="1" dirty="0" smtClean="0">
                <a:solidFill>
                  <a:srgbClr val="0070C0"/>
                </a:solidFill>
                <a:latin typeface="Times New Roman" panose="02020603050405020304" pitchFamily="18" charset="0"/>
                <a:cs typeface="Times New Roman" panose="02020603050405020304" pitchFamily="18" charset="0"/>
              </a:rPr>
              <a:t>RHEL/</a:t>
            </a:r>
            <a:r>
              <a:rPr lang="en-US" sz="2400" b="1" dirty="0" err="1" smtClean="0">
                <a:solidFill>
                  <a:srgbClr val="0070C0"/>
                </a:solidFill>
                <a:latin typeface="Times New Roman" panose="02020603050405020304" pitchFamily="18" charset="0"/>
                <a:cs typeface="Times New Roman" panose="02020603050405020304" pitchFamily="18" charset="0"/>
              </a:rPr>
              <a:t>CentOS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763000" cy="1905000"/>
          </a:xfrm>
        </p:spPr>
        <p:txBody>
          <a:bodyPr>
            <a:normAutofit lnSpcReduction="10000"/>
          </a:bodyPr>
          <a:lstStyle/>
          <a:p>
            <a:r>
              <a:rPr lang="en-US" sz="1800" b="0" dirty="0">
                <a:latin typeface="Times New Roman" panose="02020603050405020304" pitchFamily="18" charset="0"/>
                <a:cs typeface="Times New Roman" panose="02020603050405020304" pitchFamily="18" charset="0"/>
              </a:rPr>
              <a:t> Many ways to check the services in Linux machines (</a:t>
            </a:r>
            <a:r>
              <a:rPr lang="en-US" sz="1800" b="0" dirty="0" err="1">
                <a:latin typeface="Times New Roman" panose="02020603050405020304" pitchFamily="18" charset="0"/>
                <a:cs typeface="Times New Roman" panose="02020603050405020304" pitchFamily="18" charset="0"/>
              </a:rPr>
              <a:t>Redhat</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CentOS</a:t>
            </a:r>
            <a:r>
              <a:rPr lang="en-US" sz="1800" b="0" dirty="0">
                <a:latin typeface="Times New Roman" panose="02020603050405020304" pitchFamily="18" charset="0"/>
                <a:cs typeface="Times New Roman" panose="02020603050405020304" pitchFamily="18" charset="0"/>
              </a:rPr>
              <a:t>/Fedora), in </a:t>
            </a:r>
            <a:r>
              <a:rPr lang="en-US" sz="1800" b="0" dirty="0" smtClean="0">
                <a:latin typeface="Times New Roman" panose="02020603050405020304" pitchFamily="18" charset="0"/>
                <a:cs typeface="Times New Roman" panose="02020603050405020304" pitchFamily="18" charset="0"/>
              </a:rPr>
              <a:t>this manual </a:t>
            </a:r>
            <a:r>
              <a:rPr lang="en-US" sz="1800" b="0" dirty="0">
                <a:latin typeface="Times New Roman" panose="02020603050405020304" pitchFamily="18" charset="0"/>
                <a:cs typeface="Times New Roman" panose="02020603050405020304" pitchFamily="18" charset="0"/>
              </a:rPr>
              <a:t>we will discuss how to see all running services and also stopped the services like “</a:t>
            </a:r>
            <a:r>
              <a:rPr lang="en-US" sz="1800" b="0" dirty="0" err="1">
                <a:latin typeface="Times New Roman" panose="02020603050405020304" pitchFamily="18" charset="0"/>
                <a:cs typeface="Times New Roman" panose="02020603050405020304" pitchFamily="18" charset="0"/>
              </a:rPr>
              <a:t>services.msc</a:t>
            </a:r>
            <a:r>
              <a:rPr lang="en-US" sz="1800" b="0" dirty="0">
                <a:latin typeface="Times New Roman" panose="02020603050405020304" pitchFamily="18" charset="0"/>
                <a:cs typeface="Times New Roman" panose="02020603050405020304" pitchFamily="18" charset="0"/>
              </a:rPr>
              <a:t>” file in WINDOWS.</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see the all services:</a:t>
            </a:r>
            <a:endParaRPr lang="en-US" sz="1800" b="0" dirty="0">
              <a:solidFill>
                <a:srgbClr val="C00000"/>
              </a:solidFill>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--status-all</a:t>
            </a:r>
            <a:endParaRPr lang="en-US" sz="1800" b="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--status-all | less</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pic>
        <p:nvPicPr>
          <p:cNvPr id="4" name="Picture 3" descr="http://2.bp.blogspot.com/-b8DGakeBZVA/UuYx2bX-2NI/AAAAAAAAAu4/fhoPavDpdkw/s1600/services-all.jpg"/>
          <p:cNvPicPr/>
          <p:nvPr/>
        </p:nvPicPr>
        <p:blipFill>
          <a:blip r:embed="rId1">
            <a:extLst>
              <a:ext uri="{28A0092B-C50C-407E-A947-70E740481C1C}">
                <a14:useLocalDpi xmlns:a14="http://schemas.microsoft.com/office/drawing/2010/main" val="0"/>
              </a:ext>
            </a:extLst>
          </a:blip>
          <a:srcRect/>
          <a:stretch>
            <a:fillRect/>
          </a:stretch>
        </p:blipFill>
        <p:spPr bwMode="auto">
          <a:xfrm>
            <a:off x="609600" y="3124201"/>
            <a:ext cx="7620000" cy="3124200"/>
          </a:xfrm>
          <a:prstGeom prst="rect">
            <a:avLst/>
          </a:prstGeom>
          <a:noFill/>
          <a:ln>
            <a:noFill/>
          </a:ln>
        </p:spPr>
      </p:pic>
      <p:sp>
        <p:nvSpPr>
          <p:cNvPr id="5" name="Date Placeholder 4"/>
          <p:cNvSpPr>
            <a:spLocks noGrp="1"/>
          </p:cNvSpPr>
          <p:nvPr>
            <p:ph type="dt" sz="half" idx="10"/>
          </p:nvPr>
        </p:nvSpPr>
        <p:spPr/>
        <p:txBody>
          <a:bodyPr/>
          <a:lstStyle/>
          <a:p>
            <a:fld id="{8407F679-2EF5-4ECA-8C99-06A26DD3066F}" type="datetime1">
              <a:rPr lang="en-US" smtClean="0"/>
            </a:fld>
            <a:endParaRPr lang="en-US"/>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4724400"/>
          </a:xfrm>
        </p:spPr>
        <p:txBody>
          <a:bodyPr>
            <a:norm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search for a particular service “</a:t>
            </a:r>
            <a:r>
              <a:rPr lang="en-US" sz="1800" b="0" dirty="0" err="1">
                <a:solidFill>
                  <a:srgbClr val="C00000"/>
                </a:solidFill>
                <a:latin typeface="Times New Roman" panose="02020603050405020304" pitchFamily="18" charset="0"/>
                <a:cs typeface="Times New Roman" panose="02020603050405020304" pitchFamily="18" charset="0"/>
              </a:rPr>
              <a:t>vsftpd</a:t>
            </a:r>
            <a:r>
              <a:rPr lang="en-US" sz="1800" b="0" dirty="0">
                <a:solidFill>
                  <a:srgbClr val="C00000"/>
                </a:solidFill>
                <a:latin typeface="Times New Roman" panose="02020603050405020304" pitchFamily="18" charset="0"/>
                <a:cs typeface="Times New Roman" panose="02020603050405020304" pitchFamily="18" charset="0"/>
              </a:rPr>
              <a: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--status-all | </a:t>
            </a:r>
            <a:r>
              <a:rPr lang="en-US" sz="1800" b="0" dirty="0" err="1">
                <a:latin typeface="Times New Roman" panose="02020603050405020304" pitchFamily="18" charset="0"/>
                <a:cs typeface="Times New Roman" panose="02020603050405020304" pitchFamily="18" charset="0"/>
              </a:rPr>
              <a:t>grep</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vsftpd</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see status of particular service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a:t>
            </a:r>
            <a:r>
              <a:rPr lang="en-US" sz="1800" b="0" dirty="0" err="1">
                <a:latin typeface="Times New Roman" panose="02020603050405020304" pitchFamily="18" charset="0"/>
                <a:cs typeface="Times New Roman" panose="02020603050405020304" pitchFamily="18" charset="0"/>
              </a:rPr>
              <a:t>httpd</a:t>
            </a:r>
            <a:r>
              <a:rPr lang="en-US" sz="1800" b="0" dirty="0">
                <a:latin typeface="Times New Roman" panose="02020603050405020304" pitchFamily="18" charset="0"/>
                <a:cs typeface="Times New Roman" panose="02020603050405020304" pitchFamily="18" charset="0"/>
              </a:rPr>
              <a:t> status</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start the service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a:t>
            </a:r>
            <a:r>
              <a:rPr lang="en-US" sz="1800" b="0" dirty="0" err="1">
                <a:latin typeface="Times New Roman" panose="02020603050405020304" pitchFamily="18" charset="0"/>
                <a:cs typeface="Times New Roman" panose="02020603050405020304" pitchFamily="18" charset="0"/>
              </a:rPr>
              <a:t>httpd</a:t>
            </a:r>
            <a:r>
              <a:rPr lang="en-US" sz="1800" b="0" dirty="0">
                <a:latin typeface="Times New Roman" panose="02020603050405020304" pitchFamily="18" charset="0"/>
                <a:cs typeface="Times New Roman" panose="02020603050405020304" pitchFamily="18" charset="0"/>
              </a:rPr>
              <a:t> start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stop the service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a:t>
            </a:r>
            <a:r>
              <a:rPr lang="en-US" sz="1800" b="0" dirty="0" err="1">
                <a:latin typeface="Times New Roman" panose="02020603050405020304" pitchFamily="18" charset="0"/>
                <a:cs typeface="Times New Roman" panose="02020603050405020304" pitchFamily="18" charset="0"/>
              </a:rPr>
              <a:t>httpd</a:t>
            </a:r>
            <a:r>
              <a:rPr lang="en-US" sz="1800" b="0" dirty="0">
                <a:latin typeface="Times New Roman" panose="02020603050405020304" pitchFamily="18" charset="0"/>
                <a:cs typeface="Times New Roman" panose="02020603050405020304" pitchFamily="18" charset="0"/>
              </a:rPr>
              <a:t> stop</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restart the service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service </a:t>
            </a:r>
            <a:r>
              <a:rPr lang="en-US" sz="1800" b="0" dirty="0" err="1">
                <a:latin typeface="Times New Roman" panose="02020603050405020304" pitchFamily="18" charset="0"/>
                <a:cs typeface="Times New Roman" panose="02020603050405020304" pitchFamily="18" charset="0"/>
              </a:rPr>
              <a:t>httpd</a:t>
            </a:r>
            <a:r>
              <a:rPr lang="en-US" sz="1800" b="0" dirty="0">
                <a:latin typeface="Times New Roman" panose="02020603050405020304" pitchFamily="18" charset="0"/>
                <a:cs typeface="Times New Roman" panose="02020603050405020304" pitchFamily="18" charset="0"/>
              </a:rPr>
              <a:t> restart</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78E877D-C3BB-4C09-A913-C1C92C1A0DC1}"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85800"/>
          </a:xfrm>
        </p:spPr>
        <p:txBody>
          <a:bodyPr>
            <a:no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To see the top running services using top command</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1"/>
            <a:ext cx="8229600" cy="457200"/>
          </a:xfrm>
        </p:spPr>
        <p:txBody>
          <a:bodyPr/>
          <a:lstStyle/>
          <a:p>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top</a:t>
            </a:r>
            <a:endParaRPr lang="en-US" sz="1800" b="0" dirty="0">
              <a:latin typeface="Times New Roman" panose="02020603050405020304" pitchFamily="18" charset="0"/>
              <a:cs typeface="Times New Roman" panose="02020603050405020304" pitchFamily="18" charset="0"/>
            </a:endParaRPr>
          </a:p>
          <a:p>
            <a:endParaRPr lang="en-US" dirty="0"/>
          </a:p>
        </p:txBody>
      </p:sp>
      <p:pic>
        <p:nvPicPr>
          <p:cNvPr id="4" name="Picture 3" descr="http://3.bp.blogspot.com/-Aq0tcQEDeUY/UuYyP80GCII/AAAAAAAAAvI/HR4rFXwDYoc/s1600/top.jpg"/>
          <p:cNvPicPr/>
          <p:nvPr/>
        </p:nvPicPr>
        <p:blipFill>
          <a:blip r:embed="rId1">
            <a:extLst>
              <a:ext uri="{28A0092B-C50C-407E-A947-70E740481C1C}">
                <a14:useLocalDpi xmlns:a14="http://schemas.microsoft.com/office/drawing/2010/main" val="0"/>
              </a:ext>
            </a:extLst>
          </a:blip>
          <a:srcRect/>
          <a:stretch>
            <a:fillRect/>
          </a:stretch>
        </p:blipFill>
        <p:spPr bwMode="auto">
          <a:xfrm>
            <a:off x="533400" y="1600200"/>
            <a:ext cx="8229600" cy="4191000"/>
          </a:xfrm>
          <a:prstGeom prst="rect">
            <a:avLst/>
          </a:prstGeom>
          <a:noFill/>
          <a:ln>
            <a:noFill/>
          </a:ln>
        </p:spPr>
      </p:pic>
      <p:sp>
        <p:nvSpPr>
          <p:cNvPr id="5" name="Date Placeholder 4"/>
          <p:cNvSpPr>
            <a:spLocks noGrp="1"/>
          </p:cNvSpPr>
          <p:nvPr>
            <p:ph type="dt" sz="half" idx="10"/>
          </p:nvPr>
        </p:nvSpPr>
        <p:spPr/>
        <p:txBody>
          <a:bodyPr/>
          <a:lstStyle/>
          <a:p>
            <a:fld id="{6FE0E6AC-448A-4C9C-8FBF-811BB784B717}" type="datetime1">
              <a:rPr lang="en-US" smtClean="0"/>
            </a:fld>
            <a:endParaRPr lang="en-US"/>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8458200" cy="4876800"/>
          </a:xfrm>
        </p:spPr>
        <p:txBody>
          <a:bodyPr>
            <a:normAutofit lnSpcReduction="10000"/>
          </a:bodyPr>
          <a:lstStyle/>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You can see specific user top services:</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top -u &lt;username&gt;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see all known service (status with </a:t>
            </a:r>
            <a:r>
              <a:rPr lang="en-US" sz="1800" b="0" dirty="0" err="1">
                <a:solidFill>
                  <a:srgbClr val="C00000"/>
                </a:solidFill>
                <a:latin typeface="Times New Roman" panose="02020603050405020304" pitchFamily="18" charset="0"/>
                <a:cs typeface="Times New Roman" panose="02020603050405020304" pitchFamily="18" charset="0"/>
              </a:rPr>
              <a:t>runlevels</a:t>
            </a:r>
            <a:r>
              <a:rPr lang="en-US" sz="1800" b="0" dirty="0" smtClean="0">
                <a:solidFill>
                  <a:srgbClr val="C00000"/>
                </a:solidFill>
                <a:latin typeface="Times New Roman" panose="02020603050405020304" pitchFamily="18" charset="0"/>
                <a:cs typeface="Times New Roman" panose="02020603050405020304" pitchFamily="18" charset="0"/>
              </a:rPr>
              <a: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chkconfig</a:t>
            </a:r>
            <a:r>
              <a:rPr lang="en-US" sz="1800" b="0" dirty="0">
                <a:latin typeface="Times New Roman" panose="02020603050405020304" pitchFamily="18" charset="0"/>
                <a:cs typeface="Times New Roman" panose="02020603050405020304" pitchFamily="18" charset="0"/>
              </a:rPr>
              <a:t> –list</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chkconfig</a:t>
            </a:r>
            <a:r>
              <a:rPr lang="en-US" sz="1800" dirty="0">
                <a:latin typeface="Times New Roman" panose="02020603050405020304" pitchFamily="18" charset="0"/>
                <a:cs typeface="Times New Roman" panose="02020603050405020304" pitchFamily="18" charset="0"/>
              </a:rPr>
              <a:t> command is used to setup, view, or change services that are configured to start automatically during the system startup.</a:t>
            </a:r>
            <a:endParaRPr lang="en-US" sz="180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Turn off/on service: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chkconfig</a:t>
            </a:r>
            <a:r>
              <a:rPr lang="en-US" sz="1800" b="0" dirty="0">
                <a:latin typeface="Times New Roman" panose="02020603050405020304" pitchFamily="18" charset="0"/>
                <a:cs typeface="Times New Roman" panose="02020603050405020304" pitchFamily="18" charset="0"/>
              </a:rPr>
              <a:t> service off</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chkconfig</a:t>
            </a:r>
            <a:r>
              <a:rPr lang="en-US" sz="1800" b="0" dirty="0">
                <a:latin typeface="Times New Roman" panose="02020603050405020304" pitchFamily="18" charset="0"/>
                <a:cs typeface="Times New Roman" panose="02020603050405020304" pitchFamily="18" charset="0"/>
              </a:rPr>
              <a:t> service </a:t>
            </a:r>
            <a:r>
              <a:rPr lang="en-US" sz="1800" b="0" dirty="0" smtClean="0">
                <a:latin typeface="Times New Roman" panose="02020603050405020304" pitchFamily="18" charset="0"/>
                <a:cs typeface="Times New Roman" panose="02020603050405020304" pitchFamily="18" charset="0"/>
              </a:rPr>
              <a:t>on</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turn </a:t>
            </a:r>
            <a:r>
              <a:rPr lang="en-US" sz="1800" b="0" dirty="0" smtClean="0">
                <a:solidFill>
                  <a:srgbClr val="C00000"/>
                </a:solidFill>
                <a:latin typeface="Times New Roman" panose="02020603050405020304" pitchFamily="18" charset="0"/>
                <a:cs typeface="Times New Roman" panose="02020603050405020304" pitchFamily="18" charset="0"/>
              </a:rPr>
              <a:t>off/on </a:t>
            </a:r>
            <a:r>
              <a:rPr lang="en-US" sz="1800" b="0" dirty="0">
                <a:solidFill>
                  <a:srgbClr val="C00000"/>
                </a:solidFill>
                <a:latin typeface="Times New Roman" panose="02020603050405020304" pitchFamily="18" charset="0"/>
                <a:cs typeface="Times New Roman" panose="02020603050405020304" pitchFamily="18" charset="0"/>
              </a:rPr>
              <a:t>a particular </a:t>
            </a:r>
            <a:r>
              <a:rPr lang="en-US" sz="1800" b="0" dirty="0" smtClean="0">
                <a:solidFill>
                  <a:srgbClr val="C00000"/>
                </a:solidFill>
                <a:latin typeface="Times New Roman" panose="02020603050405020304" pitchFamily="18" charset="0"/>
                <a:cs typeface="Times New Roman" panose="02020603050405020304" pitchFamily="18" charset="0"/>
              </a:rPr>
              <a:t>service</a:t>
            </a:r>
            <a:r>
              <a:rPr lang="en-US" sz="1800" b="0" dirty="0">
                <a:solidFill>
                  <a:srgbClr val="C00000"/>
                </a:solidFill>
                <a:latin typeface="Times New Roman" panose="02020603050405020304" pitchFamily="18" charset="0"/>
                <a:cs typeface="Times New Roman" panose="02020603050405020304" pitchFamily="18" charset="0"/>
              </a:rPr>
              <a: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chkconfig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smb</a:t>
            </a:r>
            <a:r>
              <a:rPr lang="en-US" sz="1800" b="0" dirty="0">
                <a:latin typeface="Times New Roman" panose="02020603050405020304" pitchFamily="18" charset="0"/>
                <a:cs typeface="Times New Roman" panose="02020603050405020304" pitchFamily="18" charset="0"/>
              </a:rPr>
              <a:t> off</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chkconfig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httpd</a:t>
            </a:r>
            <a:r>
              <a:rPr lang="en-US" sz="1800" b="0" dirty="0">
                <a:latin typeface="Times New Roman" panose="02020603050405020304" pitchFamily="18" charset="0"/>
                <a:cs typeface="Times New Roman" panose="02020603050405020304" pitchFamily="18" charset="0"/>
              </a:rPr>
              <a:t> on</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D7FBA99-6FFB-4E2A-BF87-EDDD21553405}"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LINUX SCRIPTS</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l="5969" b="2145"/>
          <a:stretch>
            <a:fillRect/>
          </a:stretch>
        </p:blipFill>
        <p:spPr bwMode="auto">
          <a:xfrm>
            <a:off x="381000" y="1066800"/>
            <a:ext cx="8229600" cy="3962400"/>
          </a:xfrm>
          <a:prstGeom prst="rect">
            <a:avLst/>
          </a:prstGeom>
          <a:noFill/>
          <a:ln>
            <a:solidFill>
              <a:schemeClr val="tx1"/>
            </a:solidFill>
          </a:ln>
        </p:spPr>
      </p:pic>
      <p:sp>
        <p:nvSpPr>
          <p:cNvPr id="3" name="Date Placeholder 2"/>
          <p:cNvSpPr>
            <a:spLocks noGrp="1"/>
          </p:cNvSpPr>
          <p:nvPr>
            <p:ph type="dt" sz="half" idx="10"/>
          </p:nvPr>
        </p:nvSpPr>
        <p:spPr/>
        <p:txBody>
          <a:bodyPr/>
          <a:lstStyle/>
          <a:p>
            <a:fld id="{71D8028E-DCD0-4470-9F49-DD57F227C35A}" type="datetime1">
              <a:rPr lang="en-US" smtClean="0"/>
            </a:fld>
            <a:endParaRPr lang="en-US"/>
          </a:p>
        </p:txBody>
      </p:sp>
      <p:sp>
        <p:nvSpPr>
          <p:cNvPr id="5" name="Slide Number Placeholder 4"/>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4572000"/>
          </a:xfrm>
        </p:spPr>
        <p:txBody>
          <a:bodyPr>
            <a:normAutofit/>
          </a:bodyPr>
          <a:lstStyle/>
          <a:p>
            <a:pPr marL="285750" indent="-285750">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#!/bin/bash = Linux Shell</a:t>
            </a:r>
            <a:endParaRPr lang="en-US" sz="18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800" b="0" dirty="0" smtClean="0">
                <a:latin typeface="Times New Roman" panose="02020603050405020304" pitchFamily="18" charset="0"/>
                <a:cs typeface="Times New Roman" panose="02020603050405020304" pitchFamily="18" charset="0"/>
              </a:rPr>
              <a:t>Consists </a:t>
            </a:r>
            <a:r>
              <a:rPr lang="en-US" sz="1800" b="0" dirty="0">
                <a:latin typeface="Times New Roman" panose="02020603050405020304" pitchFamily="18" charset="0"/>
                <a:cs typeface="Times New Roman" panose="02020603050405020304" pitchFamily="18" charset="0"/>
              </a:rPr>
              <a:t>of a Linux system of several components, the most important of these components is the Linux kernel and is the heart of the system, there are so-called chance (Shell) which is surrounded Linux kernel which is often called the coincidence Bash in all Linux distributions, almost coincidence Bash is responsible for the implementation of the orders of the terminal, for example, a responsible for taking orders and passed to the kernel and deal with it, which is very useful and depend on them most of the Linux applications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lgn="just">
              <a:buNone/>
            </a:pP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algn="just"/>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652F810-D3D9-4B86-871D-A954681D0C90}"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4876801"/>
          </a:xfrm>
        </p:spPr>
        <p:txBody>
          <a:bodyPr>
            <a:normAutofit/>
          </a:bodyPr>
          <a:lstStyle/>
          <a:p>
            <a:pPr marL="0" indent="0">
              <a:lnSpc>
                <a:spcPct val="150000"/>
              </a:lnSpc>
              <a:buNone/>
            </a:pPr>
            <a:r>
              <a:rPr lang="en-US" sz="1800" b="0" dirty="0" smtClean="0">
                <a:latin typeface="Times New Roman" panose="02020603050405020304" pitchFamily="18" charset="0"/>
                <a:cs typeface="Times New Roman" panose="02020603050405020304" pitchFamily="18" charset="0"/>
              </a:rPr>
              <a:t>For example, when you perform the </a:t>
            </a:r>
            <a:r>
              <a:rPr lang="en-US" sz="1800" b="0" dirty="0" err="1" smtClean="0">
                <a:latin typeface="Times New Roman" panose="02020603050405020304" pitchFamily="18" charset="0"/>
                <a:cs typeface="Times New Roman" panose="02020603050405020304" pitchFamily="18" charset="0"/>
              </a:rPr>
              <a:t>ls</a:t>
            </a:r>
            <a:r>
              <a:rPr lang="en-US" sz="1800" b="0" dirty="0" smtClean="0">
                <a:latin typeface="Times New Roman" panose="02020603050405020304" pitchFamily="18" charset="0"/>
                <a:cs typeface="Times New Roman" panose="02020603050405020304" pitchFamily="18" charset="0"/>
              </a:rPr>
              <a:t> command, which lists all the files and folders on the current track in the terminal, the chance Bash automatically track the implementation of the program in the /bin/</a:t>
            </a:r>
            <a:r>
              <a:rPr lang="en-US" sz="1800" b="0" dirty="0" err="1" smtClean="0">
                <a:latin typeface="Times New Roman" panose="02020603050405020304" pitchFamily="18" charset="0"/>
                <a:cs typeface="Times New Roman" panose="02020603050405020304" pitchFamily="18" charset="0"/>
              </a:rPr>
              <a:t>ls</a:t>
            </a:r>
            <a:r>
              <a:rPr lang="en-US" sz="1800" b="0" dirty="0" smtClean="0">
                <a:latin typeface="Times New Roman" panose="02020603050405020304" pitchFamily="18" charset="0"/>
                <a:cs typeface="Times New Roman" panose="02020603050405020304" pitchFamily="18" charset="0"/>
              </a:rPr>
              <a:t>, then the program is executed and is listed components of the current track.</a:t>
            </a:r>
            <a:br>
              <a:rPr lang="en-US" sz="1800" b="0" dirty="0" smtClean="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Script is a set of serial commands that are written for a particular job, you can perform anything and anything you want to modify on the system via shell scripts, Bash has the chance to read the orders and instructions of the shell script file and are being implemented to perform the task it was designed for. Script requirement orders be just like normal </a:t>
            </a:r>
            <a:r>
              <a:rPr lang="en-US" sz="1800" b="0" dirty="0" err="1" smtClean="0">
                <a:latin typeface="Times New Roman" panose="02020603050405020304" pitchFamily="18" charset="0"/>
                <a:cs typeface="Times New Roman" panose="02020603050405020304" pitchFamily="18" charset="0"/>
              </a:rPr>
              <a:t>ls</a:t>
            </a:r>
            <a:r>
              <a:rPr lang="en-US" sz="1800" b="0" dirty="0" smtClean="0">
                <a:latin typeface="Times New Roman" panose="02020603050405020304" pitchFamily="18" charset="0"/>
                <a:cs typeface="Times New Roman" panose="02020603050405020304" pitchFamily="18" charset="0"/>
              </a:rPr>
              <a:t> and </a:t>
            </a:r>
            <a:r>
              <a:rPr lang="en-US" sz="1800" b="0" dirty="0" err="1" smtClean="0">
                <a:latin typeface="Times New Roman" panose="02020603050405020304" pitchFamily="18" charset="0"/>
                <a:cs typeface="Times New Roman" panose="02020603050405020304" pitchFamily="18" charset="0"/>
              </a:rPr>
              <a:t>pwd</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2785880-65A2-489E-8429-C058DC92E69F}"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10600" cy="5867400"/>
          </a:xfrm>
        </p:spPr>
        <p:txBody>
          <a:bodyPr>
            <a:no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Below is a very simple example for Shell Script </a:t>
            </a:r>
            <a:r>
              <a:rPr lang="en-US" sz="1800" b="0" dirty="0" smtClean="0">
                <a:solidFill>
                  <a:srgbClr val="C00000"/>
                </a:solidFill>
                <a:latin typeface="Times New Roman" panose="02020603050405020304" pitchFamily="18" charset="0"/>
                <a:cs typeface="Times New Roman" panose="02020603050405020304" pitchFamily="18" charset="0"/>
              </a:rPr>
              <a:t>file, does </a:t>
            </a:r>
            <a:r>
              <a:rPr lang="en-US" sz="1800" b="0" dirty="0">
                <a:solidFill>
                  <a:srgbClr val="C00000"/>
                </a:solidFill>
                <a:latin typeface="Times New Roman" panose="02020603050405020304" pitchFamily="18" charset="0"/>
                <a:cs typeface="Times New Roman" panose="02020603050405020304" pitchFamily="18" charset="0"/>
              </a:rPr>
              <a:t>ask you for your name, your organization and your department. Take these commands in a file and save it in a folder, E</a:t>
            </a:r>
            <a:r>
              <a:rPr lang="en-US" sz="1800" b="0" dirty="0" smtClean="0">
                <a:solidFill>
                  <a:srgbClr val="C00000"/>
                </a:solidFill>
                <a:latin typeface="Times New Roman" panose="02020603050405020304" pitchFamily="18" charset="0"/>
                <a:cs typeface="Times New Roman" panose="02020603050405020304" pitchFamily="18" charset="0"/>
              </a:rPr>
              <a:t>xample 1 “tesh.sh</a:t>
            </a:r>
            <a:r>
              <a:rPr lang="en-US" sz="1800" b="0" dirty="0">
                <a:solidFill>
                  <a:srgbClr val="C00000"/>
                </a:solidFill>
                <a:latin typeface="Times New Roman" panose="02020603050405020304" pitchFamily="18" charset="0"/>
                <a:cs typeface="Times New Roman" panose="02020603050405020304" pitchFamily="18" charset="0"/>
              </a:rPr>
              <a:t>” </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bin/bash</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"Enter your name:";read name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"Enter your </a:t>
            </a:r>
            <a:r>
              <a:rPr lang="en-US" sz="1800" b="0" dirty="0" err="1">
                <a:latin typeface="Times New Roman" panose="02020603050405020304" pitchFamily="18" charset="0"/>
                <a:cs typeface="Times New Roman" panose="02020603050405020304" pitchFamily="18" charset="0"/>
              </a:rPr>
              <a:t>organisation</a:t>
            </a:r>
            <a:r>
              <a:rPr lang="en-US" sz="1800" b="0" dirty="0">
                <a:latin typeface="Times New Roman" panose="02020603050405020304" pitchFamily="18" charset="0"/>
                <a:cs typeface="Times New Roman" panose="02020603050405020304" pitchFamily="18" charset="0"/>
              </a:rPr>
              <a:t>:";read </a:t>
            </a:r>
            <a:r>
              <a:rPr lang="en-US" sz="1800" b="0" dirty="0" err="1">
                <a:latin typeface="Times New Roman" panose="02020603050405020304" pitchFamily="18" charset="0"/>
                <a:cs typeface="Times New Roman" panose="02020603050405020304" pitchFamily="18" charset="0"/>
              </a:rPr>
              <a:t>organisation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"Enter your department:";read department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"Hello $name",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"You are working at $</a:t>
            </a:r>
            <a:r>
              <a:rPr lang="en-US" sz="1800" b="0" dirty="0" err="1">
                <a:latin typeface="Times New Roman" panose="02020603050405020304" pitchFamily="18" charset="0"/>
                <a:cs typeface="Times New Roman" panose="02020603050405020304" pitchFamily="18" charset="0"/>
              </a:rPr>
              <a:t>organisation</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"You are in $department!"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echo "Good Luck</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Then applied the following command to give the powers of the implementation of the file;</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err="1">
                <a:latin typeface="Times New Roman" panose="02020603050405020304" pitchFamily="18" charset="0"/>
                <a:cs typeface="Times New Roman" panose="02020603050405020304" pitchFamily="18" charset="0"/>
              </a:rPr>
              <a:t>chmod</a:t>
            </a:r>
            <a:r>
              <a:rPr lang="en-US" sz="1800" b="0" dirty="0">
                <a:latin typeface="Times New Roman" panose="02020603050405020304" pitchFamily="18" charset="0"/>
                <a:cs typeface="Times New Roman" panose="02020603050405020304" pitchFamily="18" charset="0"/>
              </a:rPr>
              <a:t> 755 test.sh</a:t>
            </a:r>
            <a:r>
              <a:rPr lang="en-US" sz="1800" b="0" i="1" dirty="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Now to execute shell scripts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./test.sh</a:t>
            </a: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BFA694B-6281-49B0-BDC4-513689A4067B}" type="datetime1">
              <a:rPr lang="en-US" smtClean="0"/>
            </a:fld>
            <a:endParaRPr lang="en-US"/>
          </a:p>
        </p:txBody>
      </p:sp>
      <p:sp>
        <p:nvSpPr>
          <p:cNvPr id="4" name="Slide Number Placeholder 3"/>
          <p:cNvSpPr>
            <a:spLocks noGrp="1"/>
          </p:cNvSpPr>
          <p:nvPr>
            <p:ph type="sldNum" sz="quarter" idx="12"/>
          </p:nvPr>
        </p:nvSpPr>
        <p:spPr/>
        <p:txBody>
          <a:bodyPr>
            <a:normAutofit fontScale="92500"/>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7962900" cy="548640"/>
          </a:xfrm>
        </p:spPr>
        <p:txBody>
          <a:bodyPr>
            <a:normAutofit/>
          </a:bodyPr>
          <a:lstStyle/>
          <a:p>
            <a:pPr lvl="0"/>
            <a:r>
              <a:rPr lang="en-US" sz="1800" cap="none" dirty="0" smtClean="0">
                <a:latin typeface="Times New Roman" panose="02020603050405020304" pitchFamily="18" charset="0"/>
                <a:cs typeface="Times New Roman" panose="02020603050405020304" pitchFamily="18" charset="0"/>
              </a:rPr>
              <a:t>3. Choose a language</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t="3018" r="1679" b="19395"/>
          <a:stretch>
            <a:fillRect/>
          </a:stretch>
        </p:blipFill>
        <p:spPr bwMode="auto">
          <a:xfrm>
            <a:off x="1752600" y="914400"/>
            <a:ext cx="5334000" cy="2514600"/>
          </a:xfrm>
          <a:prstGeom prst="rect">
            <a:avLst/>
          </a:prstGeom>
          <a:noFill/>
          <a:ln>
            <a:noFill/>
          </a:ln>
        </p:spPr>
      </p:pic>
      <p:pic>
        <p:nvPicPr>
          <p:cNvPr id="8" name="Picture 7"/>
          <p:cNvPicPr/>
          <p:nvPr/>
        </p:nvPicPr>
        <p:blipFill rotWithShape="1">
          <a:blip r:embed="rId2">
            <a:extLst>
              <a:ext uri="{28A0092B-C50C-407E-A947-70E740481C1C}">
                <a14:useLocalDpi xmlns:a14="http://schemas.microsoft.com/office/drawing/2010/main" val="0"/>
              </a:ext>
            </a:extLst>
          </a:blip>
          <a:srcRect t="9915" r="1679" b="12499"/>
          <a:stretch>
            <a:fillRect/>
          </a:stretch>
        </p:blipFill>
        <p:spPr bwMode="auto">
          <a:xfrm>
            <a:off x="1828800" y="4038600"/>
            <a:ext cx="5257800" cy="2514600"/>
          </a:xfrm>
          <a:prstGeom prst="rect">
            <a:avLst/>
          </a:prstGeom>
          <a:noFill/>
          <a:ln>
            <a:noFill/>
          </a:ln>
        </p:spPr>
      </p:pic>
      <p:sp>
        <p:nvSpPr>
          <p:cNvPr id="9" name="Title 1"/>
          <p:cNvSpPr txBox="1"/>
          <p:nvPr/>
        </p:nvSpPr>
        <p:spPr>
          <a:xfrm>
            <a:off x="228600" y="3124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smtClean="0">
                <a:latin typeface="Times New Roman" panose="02020603050405020304" pitchFamily="18" charset="0"/>
                <a:cs typeface="Times New Roman" panose="02020603050405020304" pitchFamily="18" charset="0"/>
              </a:rPr>
              <a:t>4. Choose a keyboard type</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76CF3C6-B004-4AC9-BFCD-719C794D6481}"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6294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5638800"/>
          </a:xfrm>
        </p:spPr>
        <p:txBody>
          <a:bodyPr>
            <a:noAutofit/>
          </a:bodyPr>
          <a:lstStyle/>
          <a:p>
            <a:pPr>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Below is a very simple example for Shell Script file, does ask </a:t>
            </a:r>
            <a:r>
              <a:rPr lang="en-US" sz="1800" b="0" dirty="0" smtClean="0">
                <a:solidFill>
                  <a:srgbClr val="C00000"/>
                </a:solidFill>
                <a:latin typeface="Times New Roman" panose="02020603050405020304" pitchFamily="18" charset="0"/>
                <a:cs typeface="Times New Roman" panose="02020603050405020304" pitchFamily="18" charset="0"/>
              </a:rPr>
              <a:t>for your choice to give the output of </a:t>
            </a:r>
            <a:r>
              <a:rPr lang="en-US" sz="1800" b="0" dirty="0" err="1" smtClean="0">
                <a:solidFill>
                  <a:srgbClr val="C00000"/>
                </a:solidFill>
                <a:latin typeface="Times New Roman" panose="02020603050405020304" pitchFamily="18" charset="0"/>
                <a:cs typeface="Times New Roman" panose="02020603050405020304" pitchFamily="18" charset="0"/>
              </a:rPr>
              <a:t>ls</a:t>
            </a:r>
            <a:r>
              <a:rPr lang="en-US" sz="1800" b="0" dirty="0" smtClean="0">
                <a:solidFill>
                  <a:srgbClr val="C00000"/>
                </a:solidFill>
                <a:latin typeface="Times New Roman" panose="02020603050405020304" pitchFamily="18" charset="0"/>
                <a:cs typeface="Times New Roman" panose="02020603050405020304" pitchFamily="18" charset="0"/>
              </a:rPr>
              <a:t> –l, </a:t>
            </a:r>
            <a:r>
              <a:rPr lang="en-US" sz="1800" b="0" dirty="0" err="1" smtClean="0">
                <a:solidFill>
                  <a:srgbClr val="C00000"/>
                </a:solidFill>
                <a:latin typeface="Times New Roman" panose="02020603050405020304" pitchFamily="18" charset="0"/>
                <a:cs typeface="Times New Roman" panose="02020603050405020304" pitchFamily="18" charset="0"/>
              </a:rPr>
              <a:t>pwd</a:t>
            </a:r>
            <a:r>
              <a:rPr lang="en-US" sz="1800" b="0" dirty="0" smtClean="0">
                <a:solidFill>
                  <a:srgbClr val="C00000"/>
                </a:solidFill>
                <a:latin typeface="Times New Roman" panose="02020603050405020304" pitchFamily="18" charset="0"/>
                <a:cs typeface="Times New Roman" panose="02020603050405020304" pitchFamily="18" charset="0"/>
              </a:rPr>
              <a:t>, who, </a:t>
            </a:r>
            <a:r>
              <a:rPr lang="en-US" sz="1800" b="0" dirty="0" err="1" smtClean="0">
                <a:solidFill>
                  <a:srgbClr val="C00000"/>
                </a:solidFill>
                <a:latin typeface="Times New Roman" panose="02020603050405020304" pitchFamily="18" charset="0"/>
                <a:cs typeface="Times New Roman" panose="02020603050405020304" pitchFamily="18" charset="0"/>
              </a:rPr>
              <a:t>etc</a:t>
            </a:r>
            <a:r>
              <a:rPr lang="en-US" sz="1800" b="0" dirty="0" smtClean="0">
                <a:solidFill>
                  <a:srgbClr val="C00000"/>
                </a:solidFill>
                <a:latin typeface="Times New Roman" panose="02020603050405020304" pitchFamily="18" charset="0"/>
                <a:cs typeface="Times New Roman" panose="02020603050405020304" pitchFamily="18" charset="0"/>
              </a:rPr>
              <a:t> .Take </a:t>
            </a:r>
            <a:r>
              <a:rPr lang="en-US" sz="1800" b="0" dirty="0">
                <a:solidFill>
                  <a:srgbClr val="C00000"/>
                </a:solidFill>
                <a:latin typeface="Times New Roman" panose="02020603050405020304" pitchFamily="18" charset="0"/>
                <a:cs typeface="Times New Roman" panose="02020603050405020304" pitchFamily="18" charset="0"/>
              </a:rPr>
              <a:t>these commands in a file and save it in a folder, Example </a:t>
            </a:r>
            <a:r>
              <a:rPr lang="en-US" sz="1800" b="0" dirty="0" smtClean="0">
                <a:solidFill>
                  <a:srgbClr val="C00000"/>
                </a:solidFill>
                <a:latin typeface="Times New Roman" panose="02020603050405020304" pitchFamily="18" charset="0"/>
                <a:cs typeface="Times New Roman" panose="02020603050405020304" pitchFamily="18" charset="0"/>
              </a:rPr>
              <a:t>2 “choice” </a:t>
            </a:r>
            <a:endParaRPr lang="en-US" sz="1800" b="0" dirty="0" smtClean="0">
              <a:solidFill>
                <a:srgbClr val="C00000"/>
              </a:solidFill>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 with if</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echo " enter your choice </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read </a:t>
            </a:r>
            <a:r>
              <a:rPr lang="en-US" sz="1800" b="0" dirty="0">
                <a:latin typeface="Times New Roman" panose="02020603050405020304" pitchFamily="18" charset="0"/>
                <a:cs typeface="Times New Roman" panose="02020603050405020304" pitchFamily="18" charset="0"/>
              </a:rPr>
              <a:t>choice</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if [ $choice = 1 ]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2 ]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pwd</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3 ]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who</a:t>
            </a:r>
            <a:endParaRPr lang="en-US" sz="1800" b="0" dirty="0">
              <a:latin typeface="Times New Roman" panose="02020603050405020304" pitchFamily="18" charset="0"/>
              <a:cs typeface="Times New Roman" panose="02020603050405020304" pitchFamily="18" charset="0"/>
            </a:endParaRPr>
          </a:p>
          <a:p>
            <a:endParaRPr lang="en-US" sz="1800" b="0" dirty="0">
              <a:solidFill>
                <a:srgbClr val="C00000"/>
              </a:solidFill>
              <a:latin typeface="Times New Roman" panose="02020603050405020304" pitchFamily="18" charset="0"/>
              <a:cs typeface="Times New Roman" panose="02020603050405020304" pitchFamily="18" charset="0"/>
            </a:endParaRPr>
          </a:p>
          <a:p>
            <a:endParaRPr lang="en-US" sz="1800" b="0" dirty="0">
              <a:solidFill>
                <a:srgbClr val="C00000"/>
              </a:solidFill>
              <a:latin typeface="Times New Roman" panose="02020603050405020304" pitchFamily="18" charset="0"/>
              <a:cs typeface="Times New Roman" panose="02020603050405020304" pitchFamily="18" charset="0"/>
            </a:endParaRPr>
          </a:p>
          <a:p>
            <a:endParaRPr lang="en-US" sz="1800" dirty="0"/>
          </a:p>
        </p:txBody>
      </p:sp>
      <p:sp>
        <p:nvSpPr>
          <p:cNvPr id="4" name="Date Placeholder 3"/>
          <p:cNvSpPr>
            <a:spLocks noGrp="1"/>
          </p:cNvSpPr>
          <p:nvPr>
            <p:ph type="dt" sz="half" idx="10"/>
          </p:nvPr>
        </p:nvSpPr>
        <p:spPr/>
        <p:txBody>
          <a:bodyPr/>
          <a:lstStyle/>
          <a:p>
            <a:fld id="{0111EA19-0C55-40C3-BFC8-734207F2382C}" type="datetime1">
              <a:rPr lang="en-US" smtClean="0"/>
            </a:fld>
            <a:endParaRPr lang="en-US"/>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5638800"/>
          </a:xfrm>
        </p:spPr>
        <p:txBody>
          <a:bodyPr>
            <a:noAutofit/>
          </a:bodyPr>
          <a:lstStyle/>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4 ]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hostname</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5 ]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uname</a:t>
            </a:r>
            <a:r>
              <a:rPr lang="en-US" sz="1800" b="0" dirty="0">
                <a:latin typeface="Times New Roman" panose="02020603050405020304" pitchFamily="18" charset="0"/>
                <a:cs typeface="Times New Roman" panose="02020603050405020304" pitchFamily="18" charset="0"/>
              </a:rPr>
              <a:t> -a</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6 ]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cal</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7 ]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smtClean="0">
                <a:latin typeface="Times New Roman" panose="02020603050405020304" pitchFamily="18" charset="0"/>
                <a:cs typeface="Times New Roman" panose="02020603050405020304" pitchFamily="18" charset="0"/>
              </a:rPr>
              <a:t>bc</a:t>
            </a:r>
            <a:endParaRPr lang="en-US" sz="1800" b="0" dirty="0" smtClean="0">
              <a:latin typeface="Times New Roman" panose="02020603050405020304" pitchFamily="18" charset="0"/>
              <a:cs typeface="Times New Roman" panose="02020603050405020304" pitchFamily="18" charset="0"/>
            </a:endParaRPr>
          </a:p>
          <a:p>
            <a:endParaRPr lang="en-US" sz="1800" b="0" dirty="0" smtClean="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11EA19-0C55-40C3-BFC8-734207F2382C}" type="datetime1">
              <a:rPr lang="en-US" smtClean="0"/>
            </a:fld>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5791200"/>
          </a:xfrm>
        </p:spPr>
        <p:txBody>
          <a:bodyPr>
            <a:normAutofit/>
          </a:bodyPr>
          <a:lstStyle/>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8 ]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9 ]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logname</a:t>
            </a:r>
            <a:endParaRPr lang="en-US" sz="1800" b="0" dirty="0">
              <a:latin typeface="Times New Roman" panose="02020603050405020304" pitchFamily="18" charset="0"/>
              <a:cs typeface="Times New Roman" panose="02020603050405020304" pitchFamily="18" charset="0"/>
            </a:endParaRPr>
          </a:p>
          <a:p>
            <a:r>
              <a:rPr lang="en-US" sz="1800" b="0" dirty="0" err="1">
                <a:latin typeface="Times New Roman" panose="02020603050405020304" pitchFamily="18" charset="0"/>
                <a:cs typeface="Times New Roman" panose="02020603050405020304" pitchFamily="18" charset="0"/>
              </a:rPr>
              <a:t>elif</a:t>
            </a:r>
            <a:r>
              <a:rPr lang="en-US" sz="1800" b="0" dirty="0">
                <a:latin typeface="Times New Roman" panose="02020603050405020304" pitchFamily="18" charset="0"/>
                <a:cs typeface="Times New Roman" panose="02020603050405020304" pitchFamily="18" charset="0"/>
              </a:rPr>
              <a:t> [ $choice = 10 ]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then</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clear</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fi</a:t>
            </a:r>
            <a:endParaRPr lang="en-US" sz="1800" b="0" dirty="0">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Then </a:t>
            </a:r>
            <a:r>
              <a:rPr lang="en-US" sz="1800" b="0" dirty="0">
                <a:latin typeface="Times New Roman" panose="02020603050405020304" pitchFamily="18" charset="0"/>
                <a:cs typeface="Times New Roman" panose="02020603050405020304" pitchFamily="18" charset="0"/>
              </a:rPr>
              <a:t>applied the following command to give the powers of the implementation of the file;</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err="1">
                <a:latin typeface="Times New Roman" panose="02020603050405020304" pitchFamily="18" charset="0"/>
                <a:cs typeface="Times New Roman" panose="02020603050405020304" pitchFamily="18" charset="0"/>
              </a:rPr>
              <a:t>chmod</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777 choice</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Now to execute shell scripts;</a:t>
            </a:r>
            <a:endParaRPr lang="en-US" sz="1800" b="0" dirty="0">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./choice</a:t>
            </a: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11EA19-0C55-40C3-BFC8-734207F2382C}" type="datetime1">
              <a:rPr lang="en-US" smtClean="0"/>
            </a:fld>
            <a:endParaRPr lang="en-US"/>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ANY QUESTION?</a:t>
            </a:r>
            <a:endParaRPr lang="en-US" dirty="0">
              <a:solidFill>
                <a:srgbClr val="0070C0"/>
              </a:solidFill>
            </a:endParaRPr>
          </a:p>
        </p:txBody>
      </p:sp>
      <p:sp>
        <p:nvSpPr>
          <p:cNvPr id="3" name="Content Placeholder 2"/>
          <p:cNvSpPr>
            <a:spLocks noGrp="1"/>
          </p:cNvSpPr>
          <p:nvPr>
            <p:ph idx="1"/>
          </p:nvPr>
        </p:nvSpPr>
        <p:spPr>
          <a:xfrm>
            <a:off x="822960" y="2743200"/>
            <a:ext cx="7520940" cy="1937277"/>
          </a:xfrm>
        </p:spPr>
        <p:txBody>
          <a:bodyPr>
            <a:normAutofit/>
          </a:bodyPr>
          <a:lstStyle/>
          <a:p>
            <a:pPr algn="ctr"/>
            <a:r>
              <a:rPr lang="en-US" sz="4000" dirty="0" smtClean="0">
                <a:solidFill>
                  <a:srgbClr val="C00000"/>
                </a:solidFill>
                <a:latin typeface="Times New Roman" panose="02020603050405020304" pitchFamily="18" charset="0"/>
                <a:cs typeface="Times New Roman" panose="02020603050405020304" pitchFamily="18" charset="0"/>
              </a:rPr>
              <a:t>THANKS FOR WATCHING</a:t>
            </a:r>
            <a:endParaRPr lang="en-US" sz="40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11EA19-0C55-40C3-BFC8-734207F2382C}" type="datetime1">
              <a:rPr lang="en-US" smtClean="0"/>
            </a:fld>
            <a:endParaRPr lang="en-US"/>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normAutofit fontScale="92500"/>
          </a:bodyPr>
          <a:lstStyle/>
          <a:p>
            <a:fld id="{71ABBA2F-DC12-4B8A-8653-03568FBDA844}"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pPr lvl="0"/>
            <a:r>
              <a:rPr lang="en-US" sz="1800" cap="none" dirty="0" smtClean="0">
                <a:latin typeface="Times New Roman" panose="02020603050405020304" pitchFamily="18" charset="0"/>
                <a:cs typeface="Times New Roman" panose="02020603050405020304" pitchFamily="18" charset="0"/>
              </a:rPr>
              <a:t>5.Choose an installation media</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l="5995" t="10777" r="10071" b="21550"/>
          <a:stretch>
            <a:fillRect/>
          </a:stretch>
        </p:blipFill>
        <p:spPr bwMode="auto">
          <a:xfrm>
            <a:off x="1905000" y="1143000"/>
            <a:ext cx="5867400" cy="2362200"/>
          </a:xfrm>
          <a:prstGeom prst="rect">
            <a:avLst/>
          </a:prstGeom>
          <a:noFill/>
          <a:ln>
            <a:noFill/>
          </a:ln>
        </p:spPr>
      </p:pic>
      <p:pic>
        <p:nvPicPr>
          <p:cNvPr id="5" name="Picture 4"/>
          <p:cNvPicPr/>
          <p:nvPr/>
        </p:nvPicPr>
        <p:blipFill rotWithShape="1">
          <a:blip r:embed="rId2">
            <a:extLst>
              <a:ext uri="{28A0092B-C50C-407E-A947-70E740481C1C}">
                <a14:useLocalDpi xmlns:a14="http://schemas.microsoft.com/office/drawing/2010/main" val="0"/>
              </a:ext>
            </a:extLst>
          </a:blip>
          <a:srcRect r="-18" b="29393"/>
          <a:stretch>
            <a:fillRect/>
          </a:stretch>
        </p:blipFill>
        <p:spPr bwMode="auto">
          <a:xfrm>
            <a:off x="1905000" y="4038600"/>
            <a:ext cx="5867400" cy="2514600"/>
          </a:xfrm>
          <a:prstGeom prst="rect">
            <a:avLst/>
          </a:prstGeom>
          <a:noFill/>
          <a:ln>
            <a:noFill/>
          </a:ln>
        </p:spPr>
      </p:pic>
      <p:sp>
        <p:nvSpPr>
          <p:cNvPr id="6" name="Title 1"/>
          <p:cNvSpPr txBox="1"/>
          <p:nvPr/>
        </p:nvSpPr>
        <p:spPr>
          <a:xfrm>
            <a:off x="228600" y="32766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smtClean="0">
                <a:latin typeface="Times New Roman" panose="02020603050405020304" pitchFamily="18" charset="0"/>
                <a:cs typeface="Times New Roman" panose="02020603050405020304" pitchFamily="18" charset="0"/>
              </a:rPr>
              <a:t>6. </a:t>
            </a:r>
            <a:r>
              <a:rPr lang="en-US" sz="1800" dirty="0" err="1" smtClean="0">
                <a:latin typeface="Times New Roman" panose="02020603050405020304" pitchFamily="18" charset="0"/>
                <a:cs typeface="Times New Roman" panose="02020603050405020304" pitchFamily="18" charset="0"/>
              </a:rPr>
              <a:t>Redhat</a:t>
            </a:r>
            <a:r>
              <a:rPr lang="en-US" sz="1800" dirty="0" smtClean="0">
                <a:latin typeface="Times New Roman" panose="02020603050405020304" pitchFamily="18" charset="0"/>
                <a:cs typeface="Times New Roman" panose="02020603050405020304" pitchFamily="18" charset="0"/>
              </a:rPr>
              <a:t> 6 graphical installer starts, select Next</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39E483B-2AD3-41D9-9207-A6E46AFE08AF}"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a:xfrm>
            <a:off x="3517514" y="65532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7962900" cy="548640"/>
          </a:xfrm>
        </p:spPr>
        <p:txBody>
          <a:bodyPr>
            <a:normAutofit/>
          </a:bodyPr>
          <a:lstStyle/>
          <a:p>
            <a:pPr lvl="0"/>
            <a:r>
              <a:rPr lang="en-US" sz="1800" cap="none" dirty="0" smtClean="0">
                <a:latin typeface="Times New Roman" panose="02020603050405020304" pitchFamily="18" charset="0"/>
                <a:cs typeface="Times New Roman" panose="02020603050405020304" pitchFamily="18" charset="0"/>
              </a:rPr>
              <a:t>7. Select storage devices</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8" b="56868"/>
          <a:stretch>
            <a:fillRect/>
          </a:stretch>
        </p:blipFill>
        <p:spPr bwMode="auto">
          <a:xfrm>
            <a:off x="838200" y="1066800"/>
            <a:ext cx="6934200" cy="2895600"/>
          </a:xfrm>
          <a:prstGeom prst="rect">
            <a:avLst/>
          </a:prstGeom>
          <a:noFill/>
          <a:ln>
            <a:noFill/>
          </a:ln>
        </p:spPr>
      </p:pic>
      <p:sp>
        <p:nvSpPr>
          <p:cNvPr id="5" name="Rectangle 4"/>
          <p:cNvSpPr/>
          <p:nvPr/>
        </p:nvSpPr>
        <p:spPr>
          <a:xfrm>
            <a:off x="609600" y="4267200"/>
            <a:ext cx="7162800"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basic storage devices, next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iscard the data from the partition</a:t>
            </a:r>
            <a:endParaRPr lang="en-US" dirty="0" smtClean="0">
              <a:latin typeface="Times New Roman" panose="02020603050405020304" pitchFamily="18" charset="0"/>
              <a:cs typeface="Times New Roman" panose="02020603050405020304" pitchFamily="18" charset="0"/>
            </a:endParaRPr>
          </a:p>
          <a:p>
            <a:pPr marL="342900" indent="-342900">
              <a:buFontTx/>
              <a:buChar char="-"/>
            </a:pPr>
            <a:r>
              <a:rPr lang="en-US" dirty="0" smtClean="0">
                <a:latin typeface="Times New Roman" panose="02020603050405020304" pitchFamily="18" charset="0"/>
                <a:cs typeface="Times New Roman" panose="02020603050405020304" pitchFamily="18" charset="0"/>
              </a:rPr>
              <a:t>no, keep any data, next</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2F0C30F-DCD4-4432-9A65-86D416175205}" type="datetime1">
              <a:rPr lang="en-US" smtClean="0"/>
            </a:fld>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7962900" cy="548640"/>
          </a:xfrm>
        </p:spPr>
        <p:txBody>
          <a:bodyPr>
            <a:normAutofit/>
          </a:bodyPr>
          <a:lstStyle/>
          <a:p>
            <a:r>
              <a:rPr lang="en-US" sz="1800" cap="none" dirty="0" smtClean="0">
                <a:latin typeface="Times New Roman" panose="02020603050405020304" pitchFamily="18" charset="0"/>
                <a:cs typeface="Times New Roman" panose="02020603050405020304" pitchFamily="18" charset="0"/>
              </a:rPr>
              <a:t>9. Insert computer name</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8" b="62939"/>
          <a:stretch>
            <a:fillRect/>
          </a:stretch>
        </p:blipFill>
        <p:spPr bwMode="auto">
          <a:xfrm>
            <a:off x="2514600" y="1066800"/>
            <a:ext cx="4267200" cy="2300605"/>
          </a:xfrm>
          <a:prstGeom prst="rect">
            <a:avLst/>
          </a:prstGeom>
          <a:noFill/>
          <a:ln>
            <a:noFill/>
          </a:ln>
        </p:spPr>
      </p:pic>
      <p:sp>
        <p:nvSpPr>
          <p:cNvPr id="5" name="Rectangle 4"/>
          <p:cNvSpPr/>
          <p:nvPr/>
        </p:nvSpPr>
        <p:spPr>
          <a:xfrm>
            <a:off x="381000" y="3381260"/>
            <a:ext cx="3505200"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elect time zone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8" b="11182"/>
          <a:stretch>
            <a:fillRect/>
          </a:stretch>
        </p:blipFill>
        <p:spPr bwMode="auto">
          <a:xfrm>
            <a:off x="2514600" y="3904480"/>
            <a:ext cx="4267200" cy="2716665"/>
          </a:xfrm>
          <a:prstGeom prst="rect">
            <a:avLst/>
          </a:prstGeom>
          <a:noFill/>
          <a:ln>
            <a:noFill/>
          </a:ln>
        </p:spPr>
      </p:pic>
      <p:sp>
        <p:nvSpPr>
          <p:cNvPr id="3" name="Date Placeholder 2"/>
          <p:cNvSpPr>
            <a:spLocks noGrp="1"/>
          </p:cNvSpPr>
          <p:nvPr>
            <p:ph type="dt" sz="half" idx="10"/>
          </p:nvPr>
        </p:nvSpPr>
        <p:spPr/>
        <p:txBody>
          <a:bodyPr/>
          <a:lstStyle/>
          <a:p>
            <a:fld id="{70B7D1A8-B5F4-4B02-AC0F-7B369DB1326A}"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a:xfrm>
            <a:off x="3517514" y="6621144"/>
            <a:ext cx="4724400" cy="236855"/>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039100" cy="548640"/>
          </a:xfrm>
        </p:spPr>
        <p:txBody>
          <a:bodyPr>
            <a:normAutofit/>
          </a:bodyPr>
          <a:lstStyle/>
          <a:p>
            <a:r>
              <a:rPr lang="en-US" sz="1800" cap="none" dirty="0" smtClean="0">
                <a:latin typeface="Times New Roman" panose="02020603050405020304" pitchFamily="18" charset="0"/>
                <a:cs typeface="Times New Roman" panose="02020603050405020304" pitchFamily="18" charset="0"/>
              </a:rPr>
              <a:t>11. Enter the password for root user</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8" b="50159"/>
          <a:stretch>
            <a:fillRect/>
          </a:stretch>
        </p:blipFill>
        <p:spPr bwMode="auto">
          <a:xfrm>
            <a:off x="2611582" y="1143000"/>
            <a:ext cx="4170218" cy="2437130"/>
          </a:xfrm>
          <a:prstGeom prst="rect">
            <a:avLst/>
          </a:prstGeom>
          <a:noFill/>
          <a:ln>
            <a:noFill/>
          </a:ln>
        </p:spPr>
      </p:pic>
      <p:sp>
        <p:nvSpPr>
          <p:cNvPr id="5" name="Rectangle 4"/>
          <p:cNvSpPr/>
          <p:nvPr/>
        </p:nvSpPr>
        <p:spPr>
          <a:xfrm>
            <a:off x="304800" y="3643745"/>
            <a:ext cx="3036523"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12. Select type of installation</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8" b="7348"/>
          <a:stretch>
            <a:fillRect/>
          </a:stretch>
        </p:blipFill>
        <p:spPr bwMode="auto">
          <a:xfrm>
            <a:off x="2611583" y="4166965"/>
            <a:ext cx="4170218" cy="2459895"/>
          </a:xfrm>
          <a:prstGeom prst="rect">
            <a:avLst/>
          </a:prstGeom>
          <a:noFill/>
          <a:ln>
            <a:noFill/>
          </a:ln>
        </p:spPr>
      </p:pic>
      <p:sp>
        <p:nvSpPr>
          <p:cNvPr id="3" name="Date Placeholder 2"/>
          <p:cNvSpPr>
            <a:spLocks noGrp="1"/>
          </p:cNvSpPr>
          <p:nvPr>
            <p:ph type="dt" sz="half" idx="10"/>
          </p:nvPr>
        </p:nvSpPr>
        <p:spPr/>
        <p:txBody>
          <a:bodyPr/>
          <a:lstStyle/>
          <a:p>
            <a:fld id="{06E2383E-98BB-4FAD-9829-8BEA4E6C83B1}"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a:xfrm>
            <a:off x="3517514" y="6626860"/>
            <a:ext cx="4724400" cy="15494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1800" b="0" dirty="0" smtClean="0">
                <a:latin typeface="Times New Roman" panose="02020603050405020304" pitchFamily="18" charset="0"/>
                <a:cs typeface="Times New Roman" panose="02020603050405020304" pitchFamily="18" charset="0"/>
              </a:rPr>
              <a:t>Choose </a:t>
            </a:r>
            <a:r>
              <a:rPr lang="en-US" sz="1800" b="0" dirty="0">
                <a:latin typeface="Times New Roman" panose="02020603050405020304" pitchFamily="18" charset="0"/>
                <a:cs typeface="Times New Roman" panose="02020603050405020304" pitchFamily="18" charset="0"/>
              </a:rPr>
              <a:t>Create Custom Layout</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13. Please Select A Device:</a:t>
            </a:r>
            <a:endParaRPr lang="en-US" sz="1800" b="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Free</a:t>
            </a:r>
            <a:r>
              <a:rPr lang="en-US" sz="1800" b="0" dirty="0">
                <a:latin typeface="Times New Roman" panose="02020603050405020304" pitchFamily="18" charset="0"/>
                <a:cs typeface="Times New Roman" panose="02020603050405020304" pitchFamily="18" charset="0"/>
              </a:rPr>
              <a:t>, Click Create</a:t>
            </a:r>
            <a:endParaRPr lang="en-US" sz="1800" b="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Create </a:t>
            </a:r>
            <a:r>
              <a:rPr lang="en-US" sz="1800" b="0" dirty="0">
                <a:latin typeface="Times New Roman" panose="02020603050405020304" pitchFamily="18" charset="0"/>
                <a:cs typeface="Times New Roman" panose="02020603050405020304" pitchFamily="18" charset="0"/>
              </a:rPr>
              <a:t>Storage: Standard Partition, Click Create</a:t>
            </a:r>
            <a:endParaRPr lang="en-US" sz="1800" b="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Add </a:t>
            </a:r>
            <a:r>
              <a:rPr lang="en-US" sz="1800" b="0" dirty="0">
                <a:latin typeface="Times New Roman" panose="02020603050405020304" pitchFamily="18" charset="0"/>
                <a:cs typeface="Times New Roman" panose="02020603050405020304" pitchFamily="18" charset="0"/>
              </a:rPr>
              <a:t>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Mount Point =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File System Type = </a:t>
            </a:r>
            <a:r>
              <a:rPr lang="en-US" sz="1800" b="0" dirty="0" err="1">
                <a:latin typeface="Times New Roman" panose="02020603050405020304" pitchFamily="18" charset="0"/>
                <a:cs typeface="Times New Roman" panose="02020603050405020304" pitchFamily="18" charset="0"/>
              </a:rPr>
              <a:t>ext</a:t>
            </a:r>
            <a:r>
              <a:rPr lang="en-US" sz="1800" b="0" dirty="0">
                <a:latin typeface="Times New Roman" panose="02020603050405020304" pitchFamily="18" charset="0"/>
                <a:cs typeface="Times New Roman" panose="02020603050405020304" pitchFamily="18" charset="0"/>
              </a:rPr>
              <a:t> 4</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Size (MB) = 10000</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Additional Size Options = Fixed size, then ok</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 Create Storage: Standard Partition, Click Create</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 Add 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Mount Point = / </a:t>
            </a:r>
            <a:r>
              <a:rPr lang="en-US" sz="1800" b="0" dirty="0" smtClean="0">
                <a:latin typeface="Times New Roman" panose="02020603050405020304" pitchFamily="18" charset="0"/>
                <a:cs typeface="Times New Roman" panose="02020603050405020304" pitchFamily="18" charset="0"/>
              </a:rPr>
              <a:t>boot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File System Type = </a:t>
            </a:r>
            <a:r>
              <a:rPr lang="en-US" sz="1800" b="0" dirty="0" err="1">
                <a:latin typeface="Times New Roman" panose="02020603050405020304" pitchFamily="18" charset="0"/>
                <a:cs typeface="Times New Roman" panose="02020603050405020304" pitchFamily="18" charset="0"/>
              </a:rPr>
              <a:t>ext</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4</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Size (MB) = 250</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Additional Size Options = Fixed size, then ok</a:t>
            </a:r>
            <a:endParaRPr lang="en-US" sz="1800"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28845C7-3EFA-4D32-BF43-103E680EFCCE}"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1ABBA2F-DC12-4B8A-8653-03568FBDA844}"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3505200" y="6248400"/>
            <a:ext cx="4724400" cy="27432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Engr. Mohammed S.B</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1800" b="0" dirty="0" smtClean="0">
                <a:latin typeface="Times New Roman" panose="02020603050405020304" pitchFamily="18" charset="0"/>
                <a:cs typeface="Times New Roman" panose="02020603050405020304" pitchFamily="18" charset="0"/>
              </a:rPr>
              <a:t>- Create Storage: Standard Partition, Click Create</a:t>
            </a:r>
            <a:endParaRPr lang="en-US" sz="1800" b="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Add Partition:</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Mount Point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File System Type = swap</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Size (MB) = 2000 for 1GB RAM System (Swap = 2xRAM Size)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Additional Size Options = Fixed size, then ok</a:t>
            </a:r>
            <a:endParaRPr lang="en-US" sz="1800" b="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Create Storage: Standard Partition, Click Create</a:t>
            </a:r>
            <a:endParaRPr lang="en-US" sz="1800" b="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Add Partition:</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Mount Point = / home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File System Type = </a:t>
            </a:r>
            <a:r>
              <a:rPr lang="en-US" sz="1800" b="0" dirty="0" err="1" smtClean="0">
                <a:latin typeface="Times New Roman" panose="02020603050405020304" pitchFamily="18" charset="0"/>
                <a:cs typeface="Times New Roman" panose="02020603050405020304" pitchFamily="18" charset="0"/>
              </a:rPr>
              <a:t>ext</a:t>
            </a:r>
            <a:r>
              <a:rPr lang="en-US" sz="1800" b="0" dirty="0" smtClean="0">
                <a:latin typeface="Times New Roman" panose="02020603050405020304" pitchFamily="18" charset="0"/>
                <a:cs typeface="Times New Roman" panose="02020603050405020304" pitchFamily="18" charset="0"/>
              </a:rPr>
              <a:t> 4</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Size (MB) = 100</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Additional Size Options = Fixed size, then ok</a:t>
            </a:r>
            <a:endParaRPr lang="en-US" sz="1800" b="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Note:-</a:t>
            </a:r>
            <a:endParaRPr lang="en-US" sz="180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You can also create /</a:t>
            </a:r>
            <a:r>
              <a:rPr lang="en-US" sz="1800" b="0" dirty="0" err="1" smtClean="0">
                <a:latin typeface="Times New Roman" panose="02020603050405020304" pitchFamily="18" charset="0"/>
                <a:cs typeface="Times New Roman" panose="02020603050405020304" pitchFamily="18" charset="0"/>
              </a:rPr>
              <a:t>usr</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var</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tmp</a:t>
            </a:r>
            <a:r>
              <a:rPr lang="en-US" sz="1800" b="0" dirty="0" smtClean="0">
                <a:latin typeface="Times New Roman" panose="02020603050405020304" pitchFamily="18" charset="0"/>
                <a:cs typeface="Times New Roman" panose="02020603050405020304" pitchFamily="18" charset="0"/>
              </a:rPr>
              <a:t> directory.</a:t>
            </a:r>
            <a:endParaRPr lang="en-US" sz="1800" b="0" dirty="0" smtClean="0">
              <a:latin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32C34A5C-FFB6-4034-BAD9-97F75F6D3E1E}"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172200"/>
            <a:ext cx="4724400" cy="387242"/>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458200" cy="548640"/>
          </a:xfrm>
        </p:spPr>
        <p:txBody>
          <a:bodyPr>
            <a:noAutofit/>
          </a:bodyPr>
          <a:lstStyle/>
          <a:p>
            <a:r>
              <a:rPr lang="en-US" sz="1800" cap="none" dirty="0" smtClean="0">
                <a:latin typeface="Times New Roman" panose="02020603050405020304" pitchFamily="18" charset="0"/>
                <a:cs typeface="Times New Roman" panose="02020603050405020304" pitchFamily="18" charset="0"/>
              </a:rPr>
              <a:t>- Below is the snapshot of the above sample procedure for / (root) directory:</a:t>
            </a:r>
            <a:br>
              <a:rPr lang="en-US" sz="2000" dirty="0"/>
            </a:br>
            <a:endParaRPr lang="en-US" sz="2000" dirty="0"/>
          </a:p>
        </p:txBody>
      </p:sp>
      <p:pic>
        <p:nvPicPr>
          <p:cNvPr id="4" name="Picture 3"/>
          <p:cNvPicPr/>
          <p:nvPr/>
        </p:nvPicPr>
        <p:blipFill rotWithShape="1">
          <a:blip r:embed="rId1">
            <a:extLst>
              <a:ext uri="{28A0092B-C50C-407E-A947-70E740481C1C}">
                <a14:useLocalDpi xmlns:a14="http://schemas.microsoft.com/office/drawing/2010/main" val="0"/>
              </a:ext>
            </a:extLst>
          </a:blip>
          <a:srcRect t="12708" r="25058"/>
          <a:stretch>
            <a:fillRect/>
          </a:stretch>
        </p:blipFill>
        <p:spPr bwMode="auto">
          <a:xfrm>
            <a:off x="2347595" y="1066800"/>
            <a:ext cx="4448810" cy="2026920"/>
          </a:xfrm>
          <a:prstGeom prst="rect">
            <a:avLst/>
          </a:prstGeom>
          <a:noFill/>
          <a:ln>
            <a:noFill/>
          </a:ln>
        </p:spPr>
      </p:pic>
      <p:pic>
        <p:nvPicPr>
          <p:cNvPr id="5" name="Picture 4"/>
          <p:cNvPicPr/>
          <p:nvPr/>
        </p:nvPicPr>
        <p:blipFill rotWithShape="1">
          <a:blip r:embed="rId2">
            <a:extLst>
              <a:ext uri="{28A0092B-C50C-407E-A947-70E740481C1C}">
                <a14:useLocalDpi xmlns:a14="http://schemas.microsoft.com/office/drawing/2010/main" val="0"/>
              </a:ext>
            </a:extLst>
          </a:blip>
          <a:srcRect r="25078" b="13934"/>
          <a:stretch>
            <a:fillRect/>
          </a:stretch>
        </p:blipFill>
        <p:spPr bwMode="auto">
          <a:xfrm>
            <a:off x="2347595" y="2712720"/>
            <a:ext cx="4448810" cy="1432560"/>
          </a:xfrm>
          <a:prstGeom prst="rect">
            <a:avLst/>
          </a:prstGeom>
          <a:noFill/>
          <a:ln>
            <a:noFill/>
          </a:ln>
        </p:spPr>
      </p:pic>
      <p:sp>
        <p:nvSpPr>
          <p:cNvPr id="6" name="Rectangle 5"/>
          <p:cNvSpPr/>
          <p:nvPr/>
        </p:nvSpPr>
        <p:spPr>
          <a:xfrm>
            <a:off x="228600" y="4327083"/>
            <a:ext cx="76200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Click Next ---- Format ------ Write changes to disk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Write changes will create partitions to disk.</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CAE366D-8183-4311-B8ED-ED29D2BA7FC9}"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7" y="365760"/>
            <a:ext cx="7911783" cy="548640"/>
          </a:xfrm>
        </p:spPr>
        <p:txBody>
          <a:bodyPr>
            <a:normAutofit/>
          </a:bodyPr>
          <a:lstStyle/>
          <a:p>
            <a:pPr algn="l"/>
            <a:r>
              <a:rPr lang="en-US" sz="1800" cap="none" dirty="0" smtClean="0">
                <a:latin typeface="Times New Roman" panose="02020603050405020304" pitchFamily="18" charset="0"/>
                <a:cs typeface="Times New Roman" panose="02020603050405020304" pitchFamily="18" charset="0"/>
              </a:rPr>
              <a:t>14. Configure boot loader options</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t="13525" r="25078"/>
          <a:stretch>
            <a:fillRect/>
          </a:stretch>
        </p:blipFill>
        <p:spPr bwMode="auto">
          <a:xfrm>
            <a:off x="2347595" y="1262755"/>
            <a:ext cx="4448810" cy="1439545"/>
          </a:xfrm>
          <a:prstGeom prst="rect">
            <a:avLst/>
          </a:prstGeom>
          <a:noFill/>
          <a:ln>
            <a:noFill/>
          </a:ln>
        </p:spPr>
      </p:pic>
      <p:pic>
        <p:nvPicPr>
          <p:cNvPr id="5" name="Picture 4"/>
          <p:cNvPicPr/>
          <p:nvPr/>
        </p:nvPicPr>
        <p:blipFill rotWithShape="1">
          <a:blip r:embed="rId2">
            <a:extLst>
              <a:ext uri="{28A0092B-C50C-407E-A947-70E740481C1C}">
                <a14:useLocalDpi xmlns:a14="http://schemas.microsoft.com/office/drawing/2010/main" val="0"/>
              </a:ext>
            </a:extLst>
          </a:blip>
          <a:srcRect t="-410" r="25078" b="12705"/>
          <a:stretch>
            <a:fillRect/>
          </a:stretch>
        </p:blipFill>
        <p:spPr bwMode="auto">
          <a:xfrm>
            <a:off x="2347595" y="2699067"/>
            <a:ext cx="4448810" cy="1187133"/>
          </a:xfrm>
          <a:prstGeom prst="rect">
            <a:avLst/>
          </a:prstGeom>
          <a:noFill/>
          <a:ln>
            <a:noFill/>
          </a:ln>
        </p:spPr>
      </p:pic>
      <p:sp>
        <p:nvSpPr>
          <p:cNvPr id="6" name="Rectangle 5"/>
          <p:cNvSpPr/>
          <p:nvPr/>
        </p:nvSpPr>
        <p:spPr>
          <a:xfrm>
            <a:off x="432117" y="3909794"/>
            <a:ext cx="633920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15. Select </a:t>
            </a:r>
            <a:r>
              <a:rPr lang="en-US" dirty="0" err="1">
                <a:latin typeface="Times New Roman" panose="02020603050405020304" pitchFamily="18" charset="0"/>
                <a:cs typeface="Times New Roman" panose="02020603050405020304" pitchFamily="18" charset="0"/>
              </a:rPr>
              <a:t>softwares</a:t>
            </a:r>
            <a:r>
              <a:rPr lang="en-US" dirty="0">
                <a:latin typeface="Times New Roman" panose="02020603050405020304" pitchFamily="18" charset="0"/>
                <a:cs typeface="Times New Roman" panose="02020603050405020304" pitchFamily="18" charset="0"/>
              </a:rPr>
              <a:t> to install and enable repositories</a:t>
            </a: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r:embed="rId3">
            <a:extLst>
              <a:ext uri="{28A0092B-C50C-407E-A947-70E740481C1C}">
                <a14:useLocalDpi xmlns:a14="http://schemas.microsoft.com/office/drawing/2010/main" val="0"/>
              </a:ext>
            </a:extLst>
          </a:blip>
          <a:srcRect t="45902" r="31053"/>
          <a:stretch>
            <a:fillRect/>
          </a:stretch>
        </p:blipFill>
        <p:spPr bwMode="auto">
          <a:xfrm>
            <a:off x="2347595" y="4279126"/>
            <a:ext cx="4423727" cy="900430"/>
          </a:xfrm>
          <a:prstGeom prst="rect">
            <a:avLst/>
          </a:prstGeom>
          <a:noFill/>
          <a:ln>
            <a:noFill/>
          </a:ln>
        </p:spPr>
      </p:pic>
      <p:pic>
        <p:nvPicPr>
          <p:cNvPr id="8" name="Picture 7"/>
          <p:cNvPicPr/>
          <p:nvPr/>
        </p:nvPicPr>
        <p:blipFill rotWithShape="1">
          <a:blip r:embed="rId4">
            <a:extLst>
              <a:ext uri="{28A0092B-C50C-407E-A947-70E740481C1C}">
                <a14:useLocalDpi xmlns:a14="http://schemas.microsoft.com/office/drawing/2010/main" val="0"/>
              </a:ext>
            </a:extLst>
          </a:blip>
          <a:srcRect r="31053" b="20901"/>
          <a:stretch>
            <a:fillRect/>
          </a:stretch>
        </p:blipFill>
        <p:spPr bwMode="auto">
          <a:xfrm>
            <a:off x="2347595" y="5179556"/>
            <a:ext cx="4423727" cy="1316990"/>
          </a:xfrm>
          <a:prstGeom prst="rect">
            <a:avLst/>
          </a:prstGeom>
          <a:noFill/>
          <a:ln>
            <a:noFill/>
          </a:ln>
        </p:spPr>
      </p:pic>
      <p:sp>
        <p:nvSpPr>
          <p:cNvPr id="3" name="Date Placeholder 2"/>
          <p:cNvSpPr>
            <a:spLocks noGrp="1"/>
          </p:cNvSpPr>
          <p:nvPr>
            <p:ph type="dt" sz="half" idx="10"/>
          </p:nvPr>
        </p:nvSpPr>
        <p:spPr/>
        <p:txBody>
          <a:bodyPr/>
          <a:lstStyle/>
          <a:p>
            <a:fld id="{B4981660-2FB1-4CB4-AE53-602CF7B8D1DE}" type="datetime1">
              <a:rPr lang="en-US" smtClean="0"/>
            </a:fld>
            <a:endParaRPr lang="en-US"/>
          </a:p>
        </p:txBody>
      </p:sp>
      <p:sp>
        <p:nvSpPr>
          <p:cNvPr id="9" name="Slide Number Placeholder 8"/>
          <p:cNvSpPr>
            <a:spLocks noGrp="1"/>
          </p:cNvSpPr>
          <p:nvPr>
            <p:ph type="sldNum" sz="quarter" idx="12"/>
          </p:nvPr>
        </p:nvSpPr>
        <p:spPr/>
        <p:txBody>
          <a:bodyPr/>
          <a:lstStyle/>
          <a:p>
            <a:fld id="{71ABBA2F-DC12-4B8A-8653-03568FBDA844}" type="slidenum">
              <a:rPr lang="en-US" smtClean="0"/>
            </a:fld>
            <a:endParaRPr lang="en-US"/>
          </a:p>
        </p:txBody>
      </p:sp>
      <p:sp>
        <p:nvSpPr>
          <p:cNvPr id="11" name="Footer Placeholder 10"/>
          <p:cNvSpPr>
            <a:spLocks noGrp="1"/>
          </p:cNvSpPr>
          <p:nvPr>
            <p:ph type="ftr" sz="quarter" idx="11"/>
          </p:nvPr>
        </p:nvSpPr>
        <p:spPr>
          <a:xfrm>
            <a:off x="3517514" y="6496546"/>
            <a:ext cx="4724400" cy="285254"/>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INTRODUCTION</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839200" cy="3579849"/>
          </a:xfrm>
        </p:spPr>
        <p:txBody>
          <a:bodyPr>
            <a:normAutofit/>
          </a:bodyPr>
          <a:lstStyle/>
          <a:p>
            <a:pPr>
              <a:lnSpc>
                <a:spcPct val="200000"/>
              </a:lnSpc>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Why should </a:t>
            </a:r>
            <a:r>
              <a:rPr lang="en-US" sz="1800" dirty="0" smtClean="0">
                <a:solidFill>
                  <a:srgbClr val="C00000"/>
                </a:solidFill>
                <a:latin typeface="Times New Roman" panose="02020603050405020304" pitchFamily="18" charset="0"/>
                <a:cs typeface="Times New Roman" panose="02020603050405020304" pitchFamily="18" charset="0"/>
              </a:rPr>
              <a:t>we </a:t>
            </a:r>
            <a:r>
              <a:rPr lang="en-US" sz="1800" dirty="0">
                <a:solidFill>
                  <a:srgbClr val="C00000"/>
                </a:solidFill>
                <a:latin typeface="Times New Roman" panose="02020603050405020304" pitchFamily="18" charset="0"/>
                <a:cs typeface="Times New Roman" panose="02020603050405020304" pitchFamily="18" charset="0"/>
              </a:rPr>
              <a:t>learn about Linux? </a:t>
            </a:r>
            <a:endParaRPr lang="en-US" sz="1800" dirty="0" smtClean="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1800" b="0" dirty="0" smtClean="0">
                <a:latin typeface="Times New Roman" panose="02020603050405020304" pitchFamily="18" charset="0"/>
                <a:cs typeface="Times New Roman" panose="02020603050405020304" pitchFamily="18" charset="0"/>
              </a:rPr>
              <a:t>It’s </a:t>
            </a:r>
            <a:r>
              <a:rPr lang="en-US" sz="1800" b="0" dirty="0">
                <a:latin typeface="Times New Roman" panose="02020603050405020304" pitchFamily="18" charset="0"/>
                <a:cs typeface="Times New Roman" panose="02020603050405020304" pitchFamily="18" charset="0"/>
              </a:rPr>
              <a:t>a fast </a:t>
            </a:r>
            <a:r>
              <a:rPr lang="en-US" sz="1800" b="0" dirty="0" smtClean="0">
                <a:latin typeface="Times New Roman" panose="02020603050405020304" pitchFamily="18" charset="0"/>
                <a:cs typeface="Times New Roman" panose="02020603050405020304" pitchFamily="18" charset="0"/>
              </a:rPr>
              <a:t>growing operating </a:t>
            </a:r>
            <a:r>
              <a:rPr lang="en-US" sz="1800" b="0" dirty="0">
                <a:latin typeface="Times New Roman" panose="02020603050405020304" pitchFamily="18" charset="0"/>
                <a:cs typeface="Times New Roman" panose="02020603050405020304" pitchFamily="18" charset="0"/>
              </a:rPr>
              <a:t>system, and it’s inexpensive </a:t>
            </a:r>
            <a:r>
              <a:rPr lang="en-US" sz="1800" b="0" dirty="0" smtClean="0">
                <a:latin typeface="Times New Roman" panose="02020603050405020304" pitchFamily="18" charset="0"/>
                <a:cs typeface="Times New Roman" panose="02020603050405020304" pitchFamily="18" charset="0"/>
              </a:rPr>
              <a:t>and flexible. Linux </a:t>
            </a:r>
            <a:r>
              <a:rPr lang="en-US" sz="1800" b="0" dirty="0">
                <a:latin typeface="Times New Roman" panose="02020603050405020304" pitchFamily="18" charset="0"/>
                <a:cs typeface="Times New Roman" panose="02020603050405020304" pitchFamily="18" charset="0"/>
              </a:rPr>
              <a:t>is also a major player in the small and mid-sized server field and it’s an increasingly viable platform for workstation and desktop use as well.</a:t>
            </a:r>
            <a:endParaRPr lang="en-US" sz="1800" b="0" dirty="0">
              <a:latin typeface="Times New Roman" panose="02020603050405020304" pitchFamily="18" charset="0"/>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983556D-5A4E-479D-9B5E-FD383ECE3B27}" type="datetime1">
              <a:rPr lang="en-US" smtClean="0"/>
            </a:fld>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39100" cy="609600"/>
          </a:xfrm>
        </p:spPr>
        <p:txBody>
          <a:bodyPr>
            <a:noAutofit/>
          </a:bodyPr>
          <a:lstStyle/>
          <a:p>
            <a:pPr algn="l"/>
            <a:r>
              <a:rPr lang="en-US" sz="1800" cap="none" dirty="0" smtClean="0">
                <a:latin typeface="Times New Roman" panose="02020603050405020304" pitchFamily="18" charset="0"/>
                <a:cs typeface="Times New Roman" panose="02020603050405020304" pitchFamily="18" charset="0"/>
              </a:rPr>
              <a:t>16. Customize package selection, by clicking customize now, Next</a:t>
            </a:r>
            <a:br>
              <a:rPr lang="en-US" sz="1800" cap="none" dirty="0" smtClean="0">
                <a:latin typeface="Times New Roman" panose="02020603050405020304" pitchFamily="18" charset="0"/>
                <a:cs typeface="Times New Roman" panose="02020603050405020304" pitchFamily="18" charset="0"/>
              </a:rPr>
            </a:br>
            <a:r>
              <a:rPr lang="en-US" sz="1800" cap="none" dirty="0" smtClean="0">
                <a:latin typeface="Times New Roman" panose="02020603050405020304" pitchFamily="18" charset="0"/>
                <a:cs typeface="Times New Roman" panose="02020603050405020304" pitchFamily="18" charset="0"/>
              </a:rPr>
              <a:t>17. Checking dependencies packages selected for installation</a:t>
            </a:r>
            <a:br>
              <a:rPr lang="en-US" sz="2000" dirty="0"/>
            </a:br>
            <a:endParaRPr lang="en-US" sz="2000" dirty="0"/>
          </a:p>
        </p:txBody>
      </p:sp>
      <p:pic>
        <p:nvPicPr>
          <p:cNvPr id="4" name="Picture 3"/>
          <p:cNvPicPr/>
          <p:nvPr/>
        </p:nvPicPr>
        <p:blipFill rotWithShape="1">
          <a:blip r:embed="rId1">
            <a:extLst>
              <a:ext uri="{28A0092B-C50C-407E-A947-70E740481C1C}">
                <a14:useLocalDpi xmlns:a14="http://schemas.microsoft.com/office/drawing/2010/main" val="0"/>
              </a:ext>
            </a:extLst>
          </a:blip>
          <a:srcRect t="12705" r="28295"/>
          <a:stretch>
            <a:fillRect/>
          </a:stretch>
        </p:blipFill>
        <p:spPr bwMode="auto">
          <a:xfrm>
            <a:off x="2133600" y="1066800"/>
            <a:ext cx="4876800" cy="1600200"/>
          </a:xfrm>
          <a:prstGeom prst="rect">
            <a:avLst/>
          </a:prstGeom>
          <a:noFill/>
          <a:ln>
            <a:noFill/>
          </a:ln>
        </p:spPr>
      </p:pic>
      <p:pic>
        <p:nvPicPr>
          <p:cNvPr id="5" name="Picture 4"/>
          <p:cNvPicPr/>
          <p:nvPr/>
        </p:nvPicPr>
        <p:blipFill rotWithShape="1">
          <a:blip/>
          <a:srcRect r="28295" b="19262"/>
          <a:stretch>
            <a:fillRect/>
          </a:stretch>
        </p:blipFill>
        <p:spPr bwMode="auto">
          <a:xfrm>
            <a:off x="2126673" y="2632363"/>
            <a:ext cx="4883727" cy="1344295"/>
          </a:xfrm>
          <a:prstGeom prst="rect">
            <a:avLst/>
          </a:prstGeom>
          <a:noFill/>
          <a:ln>
            <a:noFill/>
          </a:ln>
        </p:spPr>
      </p:pic>
      <p:sp>
        <p:nvSpPr>
          <p:cNvPr id="6" name="Rectangle 5"/>
          <p:cNvSpPr/>
          <p:nvPr/>
        </p:nvSpPr>
        <p:spPr>
          <a:xfrm>
            <a:off x="457200" y="4001997"/>
            <a:ext cx="42672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18. Starting installation process</a:t>
            </a: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a:srcRect t="38934" r="31053"/>
          <a:stretch>
            <a:fillRect/>
          </a:stretch>
        </p:blipFill>
        <p:spPr bwMode="auto">
          <a:xfrm>
            <a:off x="2098964" y="4350547"/>
            <a:ext cx="4911436" cy="1016635"/>
          </a:xfrm>
          <a:prstGeom prst="rect">
            <a:avLst/>
          </a:prstGeom>
          <a:noFill/>
          <a:ln>
            <a:noFill/>
          </a:ln>
        </p:spPr>
      </p:pic>
      <p:pic>
        <p:nvPicPr>
          <p:cNvPr id="8" name="Picture 7"/>
          <p:cNvPicPr/>
          <p:nvPr/>
        </p:nvPicPr>
        <p:blipFill rotWithShape="1">
          <a:blip/>
          <a:srcRect r="31053" b="20492"/>
          <a:stretch>
            <a:fillRect/>
          </a:stretch>
        </p:blipFill>
        <p:spPr bwMode="auto">
          <a:xfrm>
            <a:off x="2105891" y="5367182"/>
            <a:ext cx="4904509" cy="1323340"/>
          </a:xfrm>
          <a:prstGeom prst="rect">
            <a:avLst/>
          </a:prstGeom>
          <a:noFill/>
          <a:ln>
            <a:noFill/>
          </a:ln>
        </p:spPr>
      </p:pic>
      <p:sp>
        <p:nvSpPr>
          <p:cNvPr id="3" name="Date Placeholder 2"/>
          <p:cNvSpPr>
            <a:spLocks noGrp="1"/>
          </p:cNvSpPr>
          <p:nvPr>
            <p:ph type="dt" sz="half" idx="10"/>
          </p:nvPr>
        </p:nvSpPr>
        <p:spPr/>
        <p:txBody>
          <a:bodyPr/>
          <a:lstStyle/>
          <a:p>
            <a:fld id="{052200DE-0F7A-4759-ADAF-F2F1CAF51BA6}" type="datetime1">
              <a:rPr lang="en-US" smtClean="0"/>
            </a:fld>
            <a:endParaRPr lang="en-US"/>
          </a:p>
        </p:txBody>
      </p:sp>
      <p:sp>
        <p:nvSpPr>
          <p:cNvPr id="9" name="Slide Number Placeholder 8"/>
          <p:cNvSpPr>
            <a:spLocks noGrp="1"/>
          </p:cNvSpPr>
          <p:nvPr>
            <p:ph type="sldNum" sz="quarter" idx="12"/>
          </p:nvPr>
        </p:nvSpPr>
        <p:spPr/>
        <p:txBody>
          <a:bodyPr/>
          <a:lstStyle/>
          <a:p>
            <a:fld id="{71ABBA2F-DC12-4B8A-8653-03568FBDA844}" type="slidenum">
              <a:rPr lang="en-US" smtClean="0"/>
            </a:fld>
            <a:endParaRPr lang="en-US"/>
          </a:p>
        </p:txBody>
      </p:sp>
      <p:sp>
        <p:nvSpPr>
          <p:cNvPr id="11" name="Footer Placeholder 10"/>
          <p:cNvSpPr>
            <a:spLocks noGrp="1"/>
          </p:cNvSpPr>
          <p:nvPr>
            <p:ph type="ftr" sz="quarter" idx="11"/>
          </p:nvPr>
        </p:nvSpPr>
        <p:spPr>
          <a:xfrm>
            <a:off x="3517514" y="6690522"/>
            <a:ext cx="4724400" cy="167478"/>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pPr algn="l"/>
            <a:r>
              <a:rPr lang="en-US" sz="1800" cap="none" dirty="0" smtClean="0">
                <a:latin typeface="Times New Roman" panose="02020603050405020304" pitchFamily="18" charset="0"/>
                <a:cs typeface="Times New Roman" panose="02020603050405020304" pitchFamily="18" charset="0"/>
              </a:rPr>
              <a:t>19. Installing packages</a:t>
            </a:r>
            <a:endParaRPr lang="en-US" sz="1800" cap="none" dirty="0">
              <a:latin typeface="Times New Roman" panose="02020603050405020304" pitchFamily="18" charset="0"/>
              <a:cs typeface="Times New Roman" panose="02020603050405020304" pitchFamily="18" charset="0"/>
            </a:endParaRPr>
          </a:p>
        </p:txBody>
      </p:sp>
      <p:sp>
        <p:nvSpPr>
          <p:cNvPr id="6" name="Rectangle 5"/>
          <p:cNvSpPr/>
          <p:nvPr/>
        </p:nvSpPr>
        <p:spPr>
          <a:xfrm>
            <a:off x="228600" y="3303277"/>
            <a:ext cx="7848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20. Installation is </a:t>
            </a:r>
            <a:r>
              <a:rPr lang="en-US" dirty="0" smtClean="0">
                <a:latin typeface="Times New Roman" panose="02020603050405020304" pitchFamily="18" charset="0"/>
                <a:cs typeface="Times New Roman" panose="02020603050405020304" pitchFamily="18" charset="0"/>
              </a:rPr>
              <a:t>complete, Click </a:t>
            </a:r>
            <a:r>
              <a:rPr lang="en-US" dirty="0">
                <a:latin typeface="Times New Roman" panose="02020603050405020304" pitchFamily="18" charset="0"/>
                <a:cs typeface="Times New Roman" panose="02020603050405020304" pitchFamily="18" charset="0"/>
              </a:rPr>
              <a:t>Reboot and Remove the Installation Media</a:t>
            </a:r>
            <a:r>
              <a:rPr lang="en-US" dirty="0"/>
              <a:t>.</a:t>
            </a:r>
            <a:endParaRPr lang="en-US" dirty="0"/>
          </a:p>
        </p:txBody>
      </p:sp>
      <p:sp>
        <p:nvSpPr>
          <p:cNvPr id="3" name="Date Placeholder 2"/>
          <p:cNvSpPr>
            <a:spLocks noGrp="1"/>
          </p:cNvSpPr>
          <p:nvPr>
            <p:ph type="dt" sz="half" idx="10"/>
          </p:nvPr>
        </p:nvSpPr>
        <p:spPr/>
        <p:txBody>
          <a:bodyPr/>
          <a:lstStyle/>
          <a:p>
            <a:fld id="{FC72A958-6075-4689-AABA-BFD796264CB9}" type="datetime1">
              <a:rPr lang="en-US" smtClean="0"/>
            </a:fld>
            <a:endParaRPr lang="en-US"/>
          </a:p>
        </p:txBody>
      </p:sp>
      <p:sp>
        <p:nvSpPr>
          <p:cNvPr id="8" name="Slide Number Placeholder 7"/>
          <p:cNvSpPr>
            <a:spLocks noGrp="1"/>
          </p:cNvSpPr>
          <p:nvPr>
            <p:ph type="sldNum" sz="quarter" idx="12"/>
          </p:nvPr>
        </p:nvSpPr>
        <p:spPr/>
        <p:txBody>
          <a:bodyPr/>
          <a:lstStyle/>
          <a:p>
            <a:fld id="{71ABBA2F-DC12-4B8A-8653-03568FBDA844}" type="slidenum">
              <a:rPr lang="en-US" smtClean="0"/>
            </a:fld>
            <a:endParaRPr lang="en-US"/>
          </a:p>
        </p:txBody>
      </p:sp>
      <p:sp>
        <p:nvSpPr>
          <p:cNvPr id="10" name="Footer Placeholder 9"/>
          <p:cNvSpPr>
            <a:spLocks noGrp="1"/>
          </p:cNvSpPr>
          <p:nvPr>
            <p:ph type="ftr" sz="quarter" idx="11"/>
          </p:nvPr>
        </p:nvSpPr>
        <p:spPr>
          <a:xfrm>
            <a:off x="3517514" y="6477000"/>
            <a:ext cx="4724400" cy="228600"/>
          </a:xfrm>
        </p:spPr>
        <p:txBody>
          <a:bodyPr/>
          <a:lstStyle/>
          <a:p>
            <a:r>
              <a:rPr lang="en-US" b="1" dirty="0" smtClean="0">
                <a:solidFill>
                  <a:schemeClr val="tx1"/>
                </a:solidFill>
              </a:rPr>
              <a:t>Engr. Mohammed S.B</a:t>
            </a:r>
            <a:endParaRPr lang="en-US" b="1" dirty="0">
              <a:solidFill>
                <a:schemeClr val="tx1"/>
              </a:solidFill>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b="9368"/>
          <a:stretch>
            <a:fillRect/>
          </a:stretch>
        </p:blipFill>
        <p:spPr bwMode="auto">
          <a:xfrm>
            <a:off x="1523999" y="1066800"/>
            <a:ext cx="51218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0142"/>
          <a:stretch>
            <a:fillRect/>
          </a:stretch>
        </p:blipFill>
        <p:spPr bwMode="auto">
          <a:xfrm>
            <a:off x="1523998" y="3962400"/>
            <a:ext cx="512188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039100" cy="548640"/>
          </a:xfrm>
        </p:spPr>
        <p:txBody>
          <a:bodyPr>
            <a:normAutofit/>
          </a:bodyPr>
          <a:lstStyle/>
          <a:p>
            <a:pPr algn="l"/>
            <a:r>
              <a:rPr lang="en-US" sz="1800" cap="none" dirty="0" smtClean="0">
                <a:latin typeface="Times New Roman" panose="02020603050405020304" pitchFamily="18" charset="0"/>
                <a:cs typeface="Times New Roman" panose="02020603050405020304" pitchFamily="18" charset="0"/>
              </a:rPr>
              <a:t>21. </a:t>
            </a:r>
            <a:r>
              <a:rPr lang="en-US" sz="1800" cap="none" dirty="0" err="1">
                <a:latin typeface="Times New Roman" panose="02020603050405020304" pitchFamily="18" charset="0"/>
                <a:cs typeface="Times New Roman" panose="02020603050405020304" pitchFamily="18" charset="0"/>
              </a:rPr>
              <a:t>R</a:t>
            </a:r>
            <a:r>
              <a:rPr lang="en-US" sz="1800" cap="none" dirty="0" err="1" smtClean="0">
                <a:latin typeface="Times New Roman" panose="02020603050405020304" pitchFamily="18" charset="0"/>
                <a:cs typeface="Times New Roman" panose="02020603050405020304" pitchFamily="18" charset="0"/>
              </a:rPr>
              <a:t>edhat</a:t>
            </a:r>
            <a:r>
              <a:rPr lang="en-US" sz="1800" cap="none" dirty="0" smtClean="0">
                <a:latin typeface="Times New Roman" panose="02020603050405020304" pitchFamily="18" charset="0"/>
                <a:cs typeface="Times New Roman" panose="02020603050405020304" pitchFamily="18" charset="0"/>
              </a:rPr>
              <a:t> 6 finished installation</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192" b="5744"/>
          <a:stretch>
            <a:fillRect/>
          </a:stretch>
        </p:blipFill>
        <p:spPr bwMode="auto">
          <a:xfrm>
            <a:off x="2362200" y="1066800"/>
            <a:ext cx="4267199" cy="2743199"/>
          </a:xfrm>
          <a:prstGeom prst="rect">
            <a:avLst/>
          </a:prstGeom>
          <a:noFill/>
          <a:ln>
            <a:noFill/>
          </a:ln>
        </p:spPr>
      </p:pic>
      <p:sp>
        <p:nvSpPr>
          <p:cNvPr id="5" name="Rectangle 4"/>
          <p:cNvSpPr/>
          <p:nvPr/>
        </p:nvSpPr>
        <p:spPr>
          <a:xfrm>
            <a:off x="304800" y="3842907"/>
            <a:ext cx="3886200" cy="369332"/>
          </a:xfrm>
          <a:prstGeom prst="rect">
            <a:avLst/>
          </a:prstGeom>
        </p:spPr>
        <p:txBody>
          <a:bodyPr wrap="square">
            <a:spAutoFit/>
          </a:bodyPr>
          <a:lstStyle/>
          <a:p>
            <a:r>
              <a:rPr lang="en-US" dirty="0" err="1" smtClean="0">
                <a:latin typeface="Times New Roman" panose="02020603050405020304" pitchFamily="18" charset="0"/>
                <a:cs typeface="Times New Roman" panose="02020603050405020304" pitchFamily="18" charset="0"/>
              </a:rPr>
              <a:t>Redhat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6 Welcome Screen</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 r="1182" b="4473"/>
          <a:stretch>
            <a:fillRect/>
          </a:stretch>
        </p:blipFill>
        <p:spPr bwMode="auto">
          <a:xfrm>
            <a:off x="2362200" y="4226138"/>
            <a:ext cx="4267199" cy="2403262"/>
          </a:xfrm>
          <a:prstGeom prst="rect">
            <a:avLst/>
          </a:prstGeom>
          <a:noFill/>
          <a:ln>
            <a:noFill/>
          </a:ln>
        </p:spPr>
      </p:pic>
      <p:sp>
        <p:nvSpPr>
          <p:cNvPr id="3" name="Date Placeholder 2"/>
          <p:cNvSpPr>
            <a:spLocks noGrp="1"/>
          </p:cNvSpPr>
          <p:nvPr>
            <p:ph type="dt" sz="half" idx="10"/>
          </p:nvPr>
        </p:nvSpPr>
        <p:spPr/>
        <p:txBody>
          <a:bodyPr/>
          <a:lstStyle/>
          <a:p>
            <a:fld id="{F1ECE9E1-E384-449D-87F3-949259E9A283}"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a:xfrm>
            <a:off x="3517514" y="6629400"/>
            <a:ext cx="4724400" cy="1524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039100" cy="548640"/>
          </a:xfrm>
        </p:spPr>
        <p:txBody>
          <a:bodyPr>
            <a:normAutofit/>
          </a:bodyPr>
          <a:lstStyle/>
          <a:p>
            <a:r>
              <a:rPr lang="en-US" sz="1800" cap="none" dirty="0">
                <a:latin typeface="Times New Roman" panose="02020603050405020304" pitchFamily="18" charset="0"/>
                <a:cs typeface="Times New Roman" panose="02020603050405020304" pitchFamily="18" charset="0"/>
              </a:rPr>
              <a:t>Y</a:t>
            </a:r>
            <a:r>
              <a:rPr lang="en-US" sz="1800" cap="none" dirty="0" smtClean="0">
                <a:latin typeface="Times New Roman" panose="02020603050405020304" pitchFamily="18" charset="0"/>
                <a:cs typeface="Times New Roman" panose="02020603050405020304" pitchFamily="18" charset="0"/>
              </a:rPr>
              <a:t>ou can create a normal user, here</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8" b="3834"/>
          <a:stretch>
            <a:fillRect/>
          </a:stretch>
        </p:blipFill>
        <p:spPr bwMode="auto">
          <a:xfrm>
            <a:off x="2438400" y="1066800"/>
            <a:ext cx="4495800" cy="2514599"/>
          </a:xfrm>
          <a:prstGeom prst="rect">
            <a:avLst/>
          </a:prstGeom>
          <a:noFill/>
          <a:ln>
            <a:noFill/>
          </a:ln>
        </p:spPr>
      </p:pic>
      <p:sp>
        <p:nvSpPr>
          <p:cNvPr id="5" name="Rectangle 4"/>
          <p:cNvSpPr/>
          <p:nvPr/>
        </p:nvSpPr>
        <p:spPr>
          <a:xfrm>
            <a:off x="381000" y="3614690"/>
            <a:ext cx="3276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Set up date and time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8" b="4793"/>
          <a:stretch>
            <a:fillRect/>
          </a:stretch>
        </p:blipFill>
        <p:spPr bwMode="auto">
          <a:xfrm>
            <a:off x="2438400" y="4076354"/>
            <a:ext cx="4495800" cy="2400645"/>
          </a:xfrm>
          <a:prstGeom prst="rect">
            <a:avLst/>
          </a:prstGeom>
          <a:noFill/>
          <a:ln>
            <a:noFill/>
          </a:ln>
        </p:spPr>
      </p:pic>
      <p:sp>
        <p:nvSpPr>
          <p:cNvPr id="3" name="Date Placeholder 2"/>
          <p:cNvSpPr>
            <a:spLocks noGrp="1"/>
          </p:cNvSpPr>
          <p:nvPr>
            <p:ph type="dt" sz="half" idx="10"/>
          </p:nvPr>
        </p:nvSpPr>
        <p:spPr/>
        <p:txBody>
          <a:bodyPr/>
          <a:lstStyle/>
          <a:p>
            <a:fld id="{495FB584-6916-4B53-B0A1-848A431380E1}" type="datetime1">
              <a:rPr lang="en-US" smtClean="0"/>
            </a:fld>
            <a:endParaRPr lang="en-US"/>
          </a:p>
        </p:txBody>
      </p:sp>
      <p:sp>
        <p:nvSpPr>
          <p:cNvPr id="7" name="Slide Number Placeholder 6"/>
          <p:cNvSpPr>
            <a:spLocks noGrp="1"/>
          </p:cNvSpPr>
          <p:nvPr>
            <p:ph type="sldNum" sz="quarter" idx="12"/>
          </p:nvPr>
        </p:nvSpPr>
        <p:spPr/>
        <p:txBody>
          <a:bodyPr/>
          <a:lstStyle/>
          <a:p>
            <a:fld id="{71ABBA2F-DC12-4B8A-8653-03568FBDA844}" type="slidenum">
              <a:rPr lang="en-US" smtClean="0"/>
            </a:fld>
            <a:endParaRPr lang="en-US"/>
          </a:p>
        </p:txBody>
      </p:sp>
      <p:sp>
        <p:nvSpPr>
          <p:cNvPr id="9" name="Footer Placeholder 8"/>
          <p:cNvSpPr>
            <a:spLocks noGrp="1"/>
          </p:cNvSpPr>
          <p:nvPr>
            <p:ph type="ftr" sz="quarter" idx="11"/>
          </p:nvPr>
        </p:nvSpPr>
        <p:spPr>
          <a:xfrm>
            <a:off x="3517514" y="6476998"/>
            <a:ext cx="4724400" cy="304801"/>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r>
              <a:rPr lang="en-US" sz="1800" cap="none" dirty="0">
                <a:latin typeface="Times New Roman" panose="02020603050405020304" pitchFamily="18" charset="0"/>
                <a:cs typeface="Times New Roman" panose="02020603050405020304" pitchFamily="18" charset="0"/>
              </a:rPr>
              <a:t>L</a:t>
            </a:r>
            <a:r>
              <a:rPr lang="en-US" sz="1800" cap="none" dirty="0" smtClean="0">
                <a:latin typeface="Times New Roman" panose="02020603050405020304" pitchFamily="18" charset="0"/>
                <a:cs typeface="Times New Roman" panose="02020603050405020304" pitchFamily="18" charset="0"/>
              </a:rPr>
              <a:t>ogin </a:t>
            </a:r>
            <a:r>
              <a:rPr lang="en-US" sz="1800" cap="none" dirty="0" err="1" smtClean="0">
                <a:latin typeface="Times New Roman" panose="02020603050405020304" pitchFamily="18" charset="0"/>
                <a:cs typeface="Times New Roman" panose="02020603050405020304" pitchFamily="18" charset="0"/>
              </a:rPr>
              <a:t>redhat</a:t>
            </a:r>
            <a:r>
              <a:rPr lang="en-US" sz="1800" cap="none" dirty="0" smtClean="0">
                <a:latin typeface="Times New Roman" panose="02020603050405020304" pitchFamily="18" charset="0"/>
                <a:cs typeface="Times New Roman" panose="02020603050405020304" pitchFamily="18" charset="0"/>
              </a:rPr>
              <a:t> 6 gnome desktop</a:t>
            </a:r>
            <a:endParaRPr lang="en-US" sz="1800" cap="none"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r="-18" b="6070"/>
          <a:stretch>
            <a:fillRect/>
          </a:stretch>
        </p:blipFill>
        <p:spPr bwMode="auto">
          <a:xfrm>
            <a:off x="2819400" y="1143000"/>
            <a:ext cx="3581400" cy="2438400"/>
          </a:xfrm>
          <a:prstGeom prst="rect">
            <a:avLst/>
          </a:prstGeom>
          <a:noFill/>
          <a:ln>
            <a:noFill/>
          </a:ln>
        </p:spPr>
      </p:pic>
      <p:sp>
        <p:nvSpPr>
          <p:cNvPr id="5" name="Rectangle 4"/>
          <p:cNvSpPr/>
          <p:nvPr/>
        </p:nvSpPr>
        <p:spPr>
          <a:xfrm>
            <a:off x="228600" y="3581400"/>
            <a:ext cx="56388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Red Hat 6 Gnome Desktop empty and default look</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8" b="4473"/>
          <a:stretch>
            <a:fillRect/>
          </a:stretch>
        </p:blipFill>
        <p:spPr bwMode="auto">
          <a:xfrm>
            <a:off x="2854036" y="3981510"/>
            <a:ext cx="3546764" cy="2495490"/>
          </a:xfrm>
          <a:prstGeom prst="rect">
            <a:avLst/>
          </a:prstGeom>
          <a:noFill/>
          <a:ln>
            <a:noFill/>
          </a:ln>
        </p:spPr>
      </p:pic>
      <p:sp>
        <p:nvSpPr>
          <p:cNvPr id="7" name="Rectangle 6"/>
          <p:cNvSpPr/>
          <p:nvPr/>
        </p:nvSpPr>
        <p:spPr>
          <a:xfrm>
            <a:off x="914400" y="6019800"/>
            <a:ext cx="918841" cy="369332"/>
          </a:xfrm>
          <a:prstGeom prst="rect">
            <a:avLst/>
          </a:prstGeom>
        </p:spPr>
        <p:txBody>
          <a:bodyPr wrap="none">
            <a:spAutoFit/>
          </a:bodyPr>
          <a:lstStyle/>
          <a:p>
            <a:r>
              <a:rPr lang="en-US" b="1" dirty="0"/>
              <a:t>Done!!!</a:t>
            </a:r>
            <a:endParaRPr lang="en-US" dirty="0"/>
          </a:p>
        </p:txBody>
      </p:sp>
      <p:sp>
        <p:nvSpPr>
          <p:cNvPr id="3" name="Date Placeholder 2"/>
          <p:cNvSpPr>
            <a:spLocks noGrp="1"/>
          </p:cNvSpPr>
          <p:nvPr>
            <p:ph type="dt" sz="half" idx="10"/>
          </p:nvPr>
        </p:nvSpPr>
        <p:spPr>
          <a:xfrm rot="19140000">
            <a:off x="31302" y="5995600"/>
            <a:ext cx="1514201" cy="399934"/>
          </a:xfrm>
        </p:spPr>
        <p:txBody>
          <a:bodyPr/>
          <a:lstStyle/>
          <a:p>
            <a:fld id="{889E0A7A-23FC-4C89-BDDA-DA70247B004B}" type="datetime1">
              <a:rPr lang="en-US" smtClean="0"/>
            </a:fld>
            <a:endParaRPr lang="en-US"/>
          </a:p>
        </p:txBody>
      </p:sp>
      <p:sp>
        <p:nvSpPr>
          <p:cNvPr id="8" name="Slide Number Placeholder 7"/>
          <p:cNvSpPr>
            <a:spLocks noGrp="1"/>
          </p:cNvSpPr>
          <p:nvPr>
            <p:ph type="sldNum" sz="quarter" idx="12"/>
          </p:nvPr>
        </p:nvSpPr>
        <p:spPr/>
        <p:txBody>
          <a:bodyPr/>
          <a:lstStyle/>
          <a:p>
            <a:fld id="{71ABBA2F-DC12-4B8A-8653-03568FBDA844}" type="slidenum">
              <a:rPr lang="en-US" smtClean="0"/>
            </a:fld>
            <a:endParaRPr lang="en-US"/>
          </a:p>
        </p:txBody>
      </p:sp>
      <p:sp>
        <p:nvSpPr>
          <p:cNvPr id="10" name="Footer Placeholder 9"/>
          <p:cNvSpPr>
            <a:spLocks noGrp="1"/>
          </p:cNvSpPr>
          <p:nvPr>
            <p:ph type="ftr" sz="quarter" idx="11"/>
          </p:nvPr>
        </p:nvSpPr>
        <p:spPr>
          <a:xfrm>
            <a:off x="3517514" y="64770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How to </a:t>
            </a:r>
            <a:r>
              <a:rPr lang="en-US" sz="2400" b="1" dirty="0" smtClean="0">
                <a:solidFill>
                  <a:srgbClr val="0070C0"/>
                </a:solidFill>
                <a:latin typeface="Times New Roman" panose="02020603050405020304" pitchFamily="18" charset="0"/>
                <a:cs typeface="Times New Roman" panose="02020603050405020304" pitchFamily="18" charset="0"/>
              </a:rPr>
              <a:t>install </a:t>
            </a:r>
            <a:r>
              <a:rPr lang="en-US" sz="2400" b="1" dirty="0">
                <a:solidFill>
                  <a:srgbClr val="0070C0"/>
                </a:solidFill>
                <a:latin typeface="Times New Roman" panose="02020603050405020304" pitchFamily="18" charset="0"/>
                <a:cs typeface="Times New Roman" panose="02020603050405020304" pitchFamily="18" charset="0"/>
              </a:rPr>
              <a:t>VMware 8 on your System (Window Operating System):-</a:t>
            </a:r>
            <a:br>
              <a:rPr lang="en-US" sz="2400" b="1" dirty="0">
                <a:solidFill>
                  <a:srgbClr val="0070C0"/>
                </a:solidFill>
                <a:latin typeface="Times New Roman" panose="02020603050405020304" pitchFamily="18" charset="0"/>
                <a:cs typeface="Times New Roman" panose="02020603050405020304" pitchFamily="18" charset="0"/>
              </a:rPr>
            </a:b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686800" cy="4385772"/>
          </a:xfrm>
        </p:spPr>
        <p:txBody>
          <a:bodyPr>
            <a:normAutofit/>
          </a:bodyPr>
          <a:lstStyle/>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Double click on the VMware folder, you will find the setup and VMware 8 (</a:t>
            </a:r>
            <a:r>
              <a:rPr lang="en-US" sz="1800" b="0" dirty="0" smtClean="0">
                <a:latin typeface="Times New Roman" panose="02020603050405020304" pitchFamily="18" charset="0"/>
                <a:cs typeface="Times New Roman" panose="02020603050405020304" pitchFamily="18" charset="0"/>
              </a:rPr>
              <a:t>text document</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Click on setup, to start the installation, and then click yes</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Next, then typical --- Next ---- Next ----- Next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Continue, the installation and configuring additional component will start automatically</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Enter License key; open VMware 8(text document) copy any of the license key and paste </a:t>
            </a:r>
            <a:r>
              <a:rPr lang="en-US" sz="1800" b="0" dirty="0" smtClean="0">
                <a:latin typeface="Times New Roman" panose="02020603050405020304" pitchFamily="18" charset="0"/>
                <a:cs typeface="Times New Roman" panose="02020603050405020304" pitchFamily="18" charset="0"/>
              </a:rPr>
              <a:t>it, Enter</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Finish.</a:t>
            </a:r>
            <a:endParaRPr lang="en-US" sz="1800" b="0" dirty="0">
              <a:latin typeface="Times New Roman" panose="02020603050405020304" pitchFamily="18" charset="0"/>
              <a:cs typeface="Times New Roman" panose="02020603050405020304" pitchFamily="18" charset="0"/>
            </a:endParaRPr>
          </a:p>
          <a:p>
            <a:pPr marL="0" indent="0" algn="just">
              <a:buNone/>
            </a:pPr>
            <a:endParaRPr lang="en-US" dirty="0"/>
          </a:p>
        </p:txBody>
      </p:sp>
      <p:sp>
        <p:nvSpPr>
          <p:cNvPr id="4" name="Date Placeholder 3"/>
          <p:cNvSpPr>
            <a:spLocks noGrp="1"/>
          </p:cNvSpPr>
          <p:nvPr>
            <p:ph type="dt" sz="half" idx="10"/>
          </p:nvPr>
        </p:nvSpPr>
        <p:spPr/>
        <p:txBody>
          <a:bodyPr/>
          <a:lstStyle/>
          <a:p>
            <a:fld id="{BB9A27AD-EB54-4BC9-A6F0-35CDCB31C25C}"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130540" cy="548640"/>
          </a:xfrm>
        </p:spPr>
        <p:txBody>
          <a:bodyPr>
            <a:noAutofit/>
          </a:bodyPr>
          <a:lstStyle/>
          <a:p>
            <a:r>
              <a:rPr lang="en-US" sz="2000" b="1" dirty="0">
                <a:solidFill>
                  <a:srgbClr val="C00000"/>
                </a:solidFill>
                <a:latin typeface="Times New Roman" panose="02020603050405020304" pitchFamily="18" charset="0"/>
                <a:cs typeface="Times New Roman" panose="02020603050405020304" pitchFamily="18" charset="0"/>
              </a:rPr>
              <a:t>To install a </a:t>
            </a:r>
            <a:r>
              <a:rPr lang="en-US" sz="2000" b="1" dirty="0" err="1">
                <a:solidFill>
                  <a:srgbClr val="C00000"/>
                </a:solidFill>
                <a:latin typeface="Times New Roman" panose="02020603050405020304" pitchFamily="18" charset="0"/>
                <a:cs typeface="Times New Roman" panose="02020603050405020304" pitchFamily="18" charset="0"/>
              </a:rPr>
              <a:t>RedHat</a:t>
            </a:r>
            <a:r>
              <a:rPr lang="en-US" sz="2000" b="1" dirty="0">
                <a:solidFill>
                  <a:srgbClr val="C00000"/>
                </a:solidFill>
                <a:latin typeface="Times New Roman" panose="02020603050405020304" pitchFamily="18" charset="0"/>
                <a:cs typeface="Times New Roman" panose="02020603050405020304" pitchFamily="18" charset="0"/>
              </a:rPr>
              <a:t> 5 </a:t>
            </a:r>
            <a:r>
              <a:rPr lang="en-US" sz="2000" b="1" dirty="0" err="1">
                <a:solidFill>
                  <a:srgbClr val="C00000"/>
                </a:solidFill>
                <a:latin typeface="Times New Roman" panose="02020603050405020304" pitchFamily="18" charset="0"/>
                <a:cs typeface="Times New Roman" panose="02020603050405020304" pitchFamily="18" charset="0"/>
              </a:rPr>
              <a:t>iso.image</a:t>
            </a:r>
            <a:r>
              <a:rPr lang="en-US" sz="2000" b="1" dirty="0">
                <a:solidFill>
                  <a:srgbClr val="C00000"/>
                </a:solidFill>
                <a:latin typeface="Times New Roman" panose="02020603050405020304" pitchFamily="18" charset="0"/>
                <a:cs typeface="Times New Roman" panose="02020603050405020304" pitchFamily="18" charset="0"/>
              </a:rPr>
              <a:t> that will work on the VMware workstation 8</a:t>
            </a:r>
            <a:r>
              <a:rPr lang="en-US" sz="2000" b="1" dirty="0" smtClean="0">
                <a:solidFill>
                  <a:srgbClr val="C00000"/>
                </a:solidFill>
                <a:latin typeface="Times New Roman" panose="02020603050405020304" pitchFamily="18" charset="0"/>
                <a:cs typeface="Times New Roman" panose="02020603050405020304" pitchFamily="18" charset="0"/>
              </a:rPr>
              <a:t>:-</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00628"/>
            <a:ext cx="8039100" cy="3579849"/>
          </a:xfrm>
        </p:spPr>
        <p:txBody>
          <a:bodyPr>
            <a:normAutofit fontScale="25000" lnSpcReduction="20000"/>
          </a:bodyPr>
          <a:lstStyle/>
          <a:p>
            <a:pPr>
              <a:lnSpc>
                <a:spcPct val="120000"/>
              </a:lnSpc>
            </a:pPr>
            <a:r>
              <a:rPr lang="en-US" sz="6400" b="0" dirty="0">
                <a:latin typeface="Times New Roman" panose="02020603050405020304" pitchFamily="18" charset="0"/>
                <a:cs typeface="Times New Roman" panose="02020603050405020304" pitchFamily="18" charset="0"/>
              </a:rPr>
              <a:t>- On the Virtual Machine, click on Create a New Virtual Machine</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Click on typical, then next</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Click on installer disc image file (</a:t>
            </a:r>
            <a:r>
              <a:rPr lang="en-US" sz="6400" b="0" dirty="0" err="1">
                <a:latin typeface="Times New Roman" panose="02020603050405020304" pitchFamily="18" charset="0"/>
                <a:cs typeface="Times New Roman" panose="02020603050405020304" pitchFamily="18" charset="0"/>
              </a:rPr>
              <a:t>iso</a:t>
            </a:r>
            <a:r>
              <a:rPr lang="en-US" sz="6400" b="0" dirty="0">
                <a:latin typeface="Times New Roman" panose="02020603050405020304" pitchFamily="18" charset="0"/>
                <a:cs typeface="Times New Roman" panose="02020603050405020304" pitchFamily="18" charset="0"/>
              </a:rPr>
              <a:t>)</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Click on Browse, go to where you saved the (rh5 </a:t>
            </a:r>
            <a:r>
              <a:rPr lang="en-US" sz="6400" b="0" dirty="0" err="1">
                <a:latin typeface="Times New Roman" panose="02020603050405020304" pitchFamily="18" charset="0"/>
                <a:cs typeface="Times New Roman" panose="02020603050405020304" pitchFamily="18" charset="0"/>
              </a:rPr>
              <a:t>iso</a:t>
            </a:r>
            <a:r>
              <a:rPr lang="en-US" sz="6400" b="0" dirty="0">
                <a:latin typeface="Times New Roman" panose="02020603050405020304" pitchFamily="18" charset="0"/>
                <a:cs typeface="Times New Roman" panose="02020603050405020304" pitchFamily="18" charset="0"/>
              </a:rPr>
              <a:t>) and upload it.</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NOTE: - on the </a:t>
            </a:r>
            <a:r>
              <a:rPr lang="en-US" sz="6400" b="0" dirty="0" smtClean="0">
                <a:latin typeface="Times New Roman" panose="02020603050405020304" pitchFamily="18" charset="0"/>
                <a:cs typeface="Times New Roman" panose="02020603050405020304" pitchFamily="18" charset="0"/>
              </a:rPr>
              <a:t>filename, change </a:t>
            </a:r>
            <a:r>
              <a:rPr lang="en-US" sz="6400" b="0" dirty="0">
                <a:latin typeface="Times New Roman" panose="02020603050405020304" pitchFamily="18" charset="0"/>
                <a:cs typeface="Times New Roman" panose="02020603050405020304" pitchFamily="18" charset="0"/>
              </a:rPr>
              <a:t>it to All files (*.*) before the upload.</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a:t>
            </a:r>
            <a:r>
              <a:rPr lang="en-US" sz="6400" b="0" dirty="0">
                <a:latin typeface="Times New Roman" panose="02020603050405020304" pitchFamily="18" charset="0"/>
                <a:cs typeface="Times New Roman" panose="02020603050405020304" pitchFamily="18" charset="0"/>
              </a:rPr>
              <a:t>Then Next</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Personalize Linux</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Full name</a:t>
            </a:r>
            <a:r>
              <a:rPr lang="en-US" sz="6400" b="0" dirty="0">
                <a:latin typeface="Times New Roman" panose="02020603050405020304" pitchFamily="18" charset="0"/>
                <a:cs typeface="Times New Roman" panose="02020603050405020304" pitchFamily="18" charset="0"/>
              </a:rPr>
              <a:t>: </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a:t>
            </a:r>
            <a:r>
              <a:rPr lang="en-US" sz="6400" b="0" dirty="0">
                <a:latin typeface="Times New Roman" panose="02020603050405020304" pitchFamily="18" charset="0"/>
                <a:cs typeface="Times New Roman" panose="02020603050405020304" pitchFamily="18" charset="0"/>
              </a:rPr>
              <a:t>Username: is default user name to be display while using the VMware machine</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a:t>
            </a:r>
            <a:r>
              <a:rPr lang="en-US" sz="6400" b="0" dirty="0">
                <a:latin typeface="Times New Roman" panose="02020603050405020304" pitchFamily="18" charset="0"/>
                <a:cs typeface="Times New Roman" panose="02020603050405020304" pitchFamily="18" charset="0"/>
              </a:rPr>
              <a:t>Password: Choose the password of the default user and root user as while. Then Next.</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Specify Disk Capacity:</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a:t>
            </a:r>
            <a:r>
              <a:rPr lang="en-US" sz="6400" b="0" dirty="0">
                <a:latin typeface="Times New Roman" panose="02020603050405020304" pitchFamily="18" charset="0"/>
                <a:cs typeface="Times New Roman" panose="02020603050405020304" pitchFamily="18" charset="0"/>
              </a:rPr>
              <a:t>Maximum disk size (GB): 30.0 above (if possible)</a:t>
            </a:r>
            <a:endParaRPr lang="en-US" sz="6400" b="0" dirty="0">
              <a:latin typeface="Times New Roman" panose="02020603050405020304" pitchFamily="18" charset="0"/>
              <a:cs typeface="Times New Roman" panose="02020603050405020304" pitchFamily="18" charset="0"/>
            </a:endParaRPr>
          </a:p>
          <a:p>
            <a:pPr marL="0" indent="0">
              <a:lnSpc>
                <a:spcPct val="120000"/>
              </a:lnSpc>
              <a:buNone/>
            </a:pPr>
            <a:r>
              <a:rPr lang="en-US" sz="6400" b="0" dirty="0" smtClean="0">
                <a:latin typeface="Times New Roman" panose="02020603050405020304" pitchFamily="18" charset="0"/>
                <a:cs typeface="Times New Roman" panose="02020603050405020304" pitchFamily="18" charset="0"/>
              </a:rPr>
              <a:t> </a:t>
            </a:r>
            <a:r>
              <a:rPr lang="en-US" sz="6400" b="0" dirty="0">
                <a:latin typeface="Times New Roman" panose="02020603050405020304" pitchFamily="18" charset="0"/>
                <a:cs typeface="Times New Roman" panose="02020603050405020304" pitchFamily="18" charset="0"/>
              </a:rPr>
              <a:t>Click on Store Virtual disk as a single file</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Then, Next, Customize Hardware</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a:t>
            </a:r>
            <a:r>
              <a:rPr lang="en-US" sz="6400" b="0" dirty="0" smtClean="0">
                <a:latin typeface="Times New Roman" panose="02020603050405020304" pitchFamily="18" charset="0"/>
                <a:cs typeface="Times New Roman" panose="02020603050405020304" pitchFamily="18" charset="0"/>
              </a:rPr>
              <a:t>Choose </a:t>
            </a:r>
            <a:r>
              <a:rPr lang="en-US" sz="6400" b="0" dirty="0">
                <a:latin typeface="Times New Roman" panose="02020603050405020304" pitchFamily="18" charset="0"/>
                <a:cs typeface="Times New Roman" panose="02020603050405020304" pitchFamily="18" charset="0"/>
              </a:rPr>
              <a:t>NAT Adapter (NAT) on a left side of a dialogue box</a:t>
            </a:r>
            <a:endParaRPr lang="en-US" sz="6400" b="0" dirty="0">
              <a:latin typeface="Times New Roman" panose="02020603050405020304" pitchFamily="18" charset="0"/>
              <a:cs typeface="Times New Roman" panose="02020603050405020304" pitchFamily="18" charset="0"/>
            </a:endParaRPr>
          </a:p>
          <a:p>
            <a:pPr>
              <a:lnSpc>
                <a:spcPct val="120000"/>
              </a:lnSpc>
            </a:pPr>
            <a:r>
              <a:rPr lang="en-US" sz="6400" b="0" dirty="0">
                <a:latin typeface="Times New Roman" panose="02020603050405020304" pitchFamily="18" charset="0"/>
                <a:cs typeface="Times New Roman" panose="02020603050405020304" pitchFamily="18" charset="0"/>
              </a:rPr>
              <a:t>- </a:t>
            </a:r>
            <a:r>
              <a:rPr lang="en-US" sz="6400" b="0" dirty="0" smtClean="0">
                <a:latin typeface="Times New Roman" panose="02020603050405020304" pitchFamily="18" charset="0"/>
                <a:cs typeface="Times New Roman" panose="02020603050405020304" pitchFamily="18" charset="0"/>
              </a:rPr>
              <a:t>Choose</a:t>
            </a:r>
            <a:r>
              <a:rPr lang="en-US" sz="6400" b="0" dirty="0">
                <a:latin typeface="Times New Roman" panose="02020603050405020304" pitchFamily="18" charset="0"/>
                <a:cs typeface="Times New Roman" panose="02020603050405020304" pitchFamily="18" charset="0"/>
              </a:rPr>
              <a:t>, Bridge: Connected directly to the physical network, then close and Finish.</a:t>
            </a:r>
            <a:endParaRPr lang="en-US" sz="6400" b="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553200"/>
            <a:ext cx="4724400" cy="1524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67700" cy="53340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FILE SYSTEM </a:t>
            </a:r>
            <a:r>
              <a:rPr lang="en-US" sz="2400" b="1" dirty="0" smtClean="0">
                <a:solidFill>
                  <a:srgbClr val="0070C0"/>
                </a:solidFill>
                <a:latin typeface="Times New Roman" panose="02020603050405020304" pitchFamily="18" charset="0"/>
                <a:cs typeface="Times New Roman" panose="02020603050405020304" pitchFamily="18" charset="0"/>
              </a:rPr>
              <a:t>HIERARCHY</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685800"/>
            <a:ext cx="8915400" cy="2285999"/>
          </a:xfrm>
        </p:spPr>
        <p:txBody>
          <a:bodyPr>
            <a:normAutofit fontScale="85000" lnSpcReduction="10000"/>
          </a:bodyPr>
          <a:lstStyle/>
          <a:p>
            <a:pPr>
              <a:lnSpc>
                <a:spcPct val="160000"/>
              </a:lnSpc>
            </a:pPr>
            <a:r>
              <a:rPr lang="en-US" sz="1900" b="0" dirty="0">
                <a:latin typeface="Times New Roman" panose="02020603050405020304" pitchFamily="18" charset="0"/>
                <a:cs typeface="Times New Roman" panose="02020603050405020304" pitchFamily="18" charset="0"/>
              </a:rPr>
              <a:t>File System is a mechanism used in the O/S environment for storing the data in a systematical order into a storage device. UNIX/LINUX follows hierarchy file system standard (HFS). </a:t>
            </a:r>
            <a:endParaRPr lang="en-US" sz="1900" b="0" dirty="0" smtClean="0">
              <a:latin typeface="Times New Roman" panose="02020603050405020304" pitchFamily="18" charset="0"/>
              <a:cs typeface="Times New Roman" panose="02020603050405020304" pitchFamily="18" charset="0"/>
            </a:endParaRPr>
          </a:p>
          <a:p>
            <a:pPr>
              <a:lnSpc>
                <a:spcPct val="160000"/>
              </a:lnSpc>
            </a:pPr>
            <a:r>
              <a:rPr lang="en-US" sz="1900" b="0" dirty="0" smtClean="0">
                <a:latin typeface="Times New Roman" panose="02020603050405020304" pitchFamily="18" charset="0"/>
                <a:cs typeface="Times New Roman" panose="02020603050405020304" pitchFamily="18" charset="0"/>
              </a:rPr>
              <a:t>In </a:t>
            </a:r>
            <a:r>
              <a:rPr lang="en-US" sz="1900" b="0" dirty="0">
                <a:latin typeface="Times New Roman" panose="02020603050405020304" pitchFamily="18" charset="0"/>
                <a:cs typeface="Times New Roman" panose="02020603050405020304" pitchFamily="18" charset="0"/>
              </a:rPr>
              <a:t>this file system all other directories mounted under the directory called </a:t>
            </a:r>
            <a:r>
              <a:rPr lang="en-US" sz="1900" b="0" dirty="0" smtClean="0">
                <a:latin typeface="Times New Roman" panose="02020603050405020304" pitchFamily="18" charset="0"/>
                <a:cs typeface="Times New Roman" panose="02020603050405020304" pitchFamily="18" charset="0"/>
              </a:rPr>
              <a:t>Root </a:t>
            </a:r>
            <a:r>
              <a:rPr lang="en-US" sz="1900" b="0" dirty="0">
                <a:latin typeface="Times New Roman" panose="02020603050405020304" pitchFamily="18" charset="0"/>
                <a:cs typeface="Times New Roman" panose="02020603050405020304" pitchFamily="18" charset="0"/>
              </a:rPr>
              <a:t>( / </a:t>
            </a:r>
            <a:r>
              <a:rPr lang="en-US" sz="1900" b="0" dirty="0" smtClean="0">
                <a:latin typeface="Times New Roman" panose="02020603050405020304" pitchFamily="18" charset="0"/>
                <a:cs typeface="Times New Roman" panose="02020603050405020304" pitchFamily="18" charset="0"/>
              </a:rPr>
              <a:t>).</a:t>
            </a:r>
            <a:endParaRPr lang="en-US" sz="1900" b="0" dirty="0" smtClean="0">
              <a:latin typeface="Times New Roman" panose="02020603050405020304" pitchFamily="18" charset="0"/>
              <a:cs typeface="Times New Roman" panose="02020603050405020304" pitchFamily="18" charset="0"/>
            </a:endParaRPr>
          </a:p>
          <a:p>
            <a:pPr>
              <a:lnSpc>
                <a:spcPct val="160000"/>
              </a:lnSpc>
            </a:pP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(Root) Top </a:t>
            </a:r>
            <a:r>
              <a:rPr lang="en-US" sz="1900" dirty="0">
                <a:latin typeface="Times New Roman" panose="02020603050405020304" pitchFamily="18" charset="0"/>
                <a:cs typeface="Times New Roman" panose="02020603050405020304" pitchFamily="18" charset="0"/>
              </a:rPr>
              <a:t>of the directory</a:t>
            </a:r>
            <a:r>
              <a:rPr lang="en-US"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a:lnSpc>
                <a:spcPct val="160000"/>
              </a:lnSpc>
            </a:pPr>
            <a:r>
              <a:rPr lang="en-US" sz="1900" b="0" dirty="0" smtClean="0">
                <a:solidFill>
                  <a:srgbClr val="C00000"/>
                </a:solidFill>
                <a:latin typeface="Times New Roman" panose="02020603050405020304" pitchFamily="18" charset="0"/>
                <a:cs typeface="Times New Roman" panose="02020603050405020304" pitchFamily="18" charset="0"/>
              </a:rPr>
              <a:t>/</a:t>
            </a:r>
            <a:r>
              <a:rPr lang="en-US" sz="1900" b="0" dirty="0">
                <a:solidFill>
                  <a:srgbClr val="C00000"/>
                </a:solidFill>
                <a:latin typeface="Times New Roman" panose="02020603050405020304" pitchFamily="18" charset="0"/>
                <a:cs typeface="Times New Roman" panose="02020603050405020304" pitchFamily="18" charset="0"/>
              </a:rPr>
              <a:t>root </a:t>
            </a:r>
            <a:r>
              <a:rPr lang="en-US" sz="1900" b="0" dirty="0">
                <a:latin typeface="Times New Roman" panose="02020603050405020304" pitchFamily="18" charset="0"/>
                <a:cs typeface="Times New Roman" panose="02020603050405020304" pitchFamily="18" charset="0"/>
              </a:rPr>
              <a:t>= Super User (or) Administrator home directory, it represented by “~ "(tilde) symbol. </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pic>
        <p:nvPicPr>
          <p:cNvPr id="4" name="Picture 3" descr="http://2.bp.blogspot.com/-MKEGtg9gNwo/UlPr8WzEj1I/AAAAAAAAAiQ/wGYF8nhtz8s/s1600/linux-filesystem.jpg"/>
          <p:cNvPicPr/>
          <p:nvPr/>
        </p:nvPicPr>
        <p:blipFill>
          <a:blip r:embed="rId1">
            <a:extLst>
              <a:ext uri="{28A0092B-C50C-407E-A947-70E740481C1C}">
                <a14:useLocalDpi xmlns:a14="http://schemas.microsoft.com/office/drawing/2010/main" val="0"/>
              </a:ext>
            </a:extLst>
          </a:blip>
          <a:srcRect/>
          <a:stretch>
            <a:fillRect/>
          </a:stretch>
        </p:blipFill>
        <p:spPr bwMode="auto">
          <a:xfrm>
            <a:off x="1295401" y="2971799"/>
            <a:ext cx="6705600" cy="3564255"/>
          </a:xfrm>
          <a:prstGeom prst="rect">
            <a:avLst/>
          </a:prstGeom>
          <a:noFill/>
          <a:ln>
            <a:noFill/>
          </a:ln>
        </p:spPr>
      </p:pic>
      <p:sp>
        <p:nvSpPr>
          <p:cNvPr id="5" name="Date Placeholder 4"/>
          <p:cNvSpPr>
            <a:spLocks noGrp="1"/>
          </p:cNvSpPr>
          <p:nvPr>
            <p:ph type="dt" sz="half" idx="10"/>
          </p:nvPr>
        </p:nvSpPr>
        <p:spPr>
          <a:xfrm rot="19140000">
            <a:off x="284379" y="6093005"/>
            <a:ext cx="1260710" cy="289814"/>
          </a:xfrm>
        </p:spPr>
        <p:txBody>
          <a:bodyPr/>
          <a:lstStyle/>
          <a:p>
            <a:fld id="{B287FAA0-011C-44D9-88FF-68EB5022B62E}" type="datetime1">
              <a:rPr lang="en-US" smtClean="0"/>
            </a:fld>
            <a:endParaRPr lang="en-US" dirty="0"/>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a:xfrm>
            <a:off x="3517514" y="6536054"/>
            <a:ext cx="4724400" cy="245745"/>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10600" cy="5486400"/>
          </a:xfrm>
        </p:spPr>
        <p:txBody>
          <a:bodyPr>
            <a:noAutofit/>
          </a:bodyPr>
          <a:lstStyle/>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this directory is called as root directory, it is the top of </a:t>
            </a:r>
            <a:r>
              <a:rPr lang="en-US" sz="1800" b="0" dirty="0" err="1">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 structure. All other directories are mounted under it</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a:solidFill>
                  <a:srgbClr val="C00000"/>
                </a:solidFill>
                <a:latin typeface="Times New Roman" panose="02020603050405020304" pitchFamily="18" charset="0"/>
                <a:cs typeface="Times New Roman" panose="02020603050405020304" pitchFamily="18" charset="0"/>
              </a:rPr>
              <a:t>root: </a:t>
            </a:r>
            <a:r>
              <a:rPr lang="en-US" sz="1800" b="0" dirty="0">
                <a:latin typeface="Times New Roman" panose="02020603050405020304" pitchFamily="18" charset="0"/>
                <a:cs typeface="Times New Roman" panose="02020603050405020304" pitchFamily="18" charset="0"/>
              </a:rPr>
              <a:t>this is default home directory of </a:t>
            </a:r>
            <a:r>
              <a:rPr lang="en-US" sz="1800" b="0" dirty="0" smtClean="0">
                <a:latin typeface="Times New Roman" panose="02020603050405020304" pitchFamily="18" charset="0"/>
                <a:cs typeface="Times New Roman" panose="02020603050405020304" pitchFamily="18" charset="0"/>
              </a:rPr>
              <a:t>administrator</a:t>
            </a:r>
            <a:endParaRPr lang="en-US" sz="1800" b="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/home</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It contains all users home directories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a:solidFill>
                  <a:srgbClr val="C00000"/>
                </a:solidFill>
                <a:latin typeface="Times New Roman" panose="02020603050405020304" pitchFamily="18" charset="0"/>
                <a:cs typeface="Times New Roman" panose="02020603050405020304" pitchFamily="18" charset="0"/>
              </a:rPr>
              <a:t>boot: </a:t>
            </a:r>
            <a:r>
              <a:rPr lang="en-US" sz="1800" b="0" dirty="0">
                <a:latin typeface="Times New Roman" panose="02020603050405020304" pitchFamily="18" charset="0"/>
                <a:cs typeface="Times New Roman" panose="02020603050405020304" pitchFamily="18" charset="0"/>
              </a:rPr>
              <a:t>It contains bootable files like kernel  (</a:t>
            </a:r>
            <a:r>
              <a:rPr lang="en-US" sz="1800" b="0" dirty="0" err="1">
                <a:latin typeface="Times New Roman" panose="02020603050405020304" pitchFamily="18" charset="0"/>
                <a:cs typeface="Times New Roman" panose="02020603050405020304" pitchFamily="18" charset="0"/>
              </a:rPr>
              <a:t>initrd</a:t>
            </a:r>
            <a:r>
              <a:rPr lang="en-US" sz="1800" b="0" dirty="0">
                <a:latin typeface="Times New Roman" panose="02020603050405020304" pitchFamily="18" charset="0"/>
                <a:cs typeface="Times New Roman" panose="02020603050405020304" pitchFamily="18" charset="0"/>
              </a:rPr>
              <a:t> image</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bootloader</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(GRUB</a:t>
            </a:r>
            <a:r>
              <a:rPr lang="en-US" sz="1800" b="0" dirty="0" smtClean="0">
                <a:latin typeface="Times New Roman" panose="02020603050405020304" pitchFamily="18" charset="0"/>
                <a:cs typeface="Times New Roman" panose="02020603050405020304" pitchFamily="18" charset="0"/>
              </a:rPr>
              <a:t>), installer </a:t>
            </a:r>
            <a:r>
              <a:rPr lang="en-US" sz="1800" b="0" dirty="0">
                <a:latin typeface="Times New Roman" panose="02020603050405020304" pitchFamily="18" charset="0"/>
                <a:cs typeface="Times New Roman" panose="02020603050405020304" pitchFamily="18" charset="0"/>
              </a:rPr>
              <a:t> (ANACONDA-</a:t>
            </a:r>
            <a:r>
              <a:rPr lang="en-US" sz="1800" b="0" dirty="0" err="1">
                <a:latin typeface="Times New Roman" panose="02020603050405020304" pitchFamily="18" charset="0"/>
                <a:cs typeface="Times New Roman" panose="02020603050405020304" pitchFamily="18" charset="0"/>
              </a:rPr>
              <a:t>ks.cfg</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err="1" smtClean="0">
                <a:solidFill>
                  <a:srgbClr val="C00000"/>
                </a:solidFill>
                <a:latin typeface="Times New Roman" panose="02020603050405020304" pitchFamily="18" charset="0"/>
                <a:cs typeface="Times New Roman" panose="02020603050405020304" pitchFamily="18" charset="0"/>
              </a:rPr>
              <a:t>sbin</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It contains administrative commands used by super user (root</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i.e. </a:t>
            </a:r>
            <a:r>
              <a:rPr lang="en-US" sz="1800" b="0" dirty="0" smtClean="0">
                <a:latin typeface="Times New Roman" panose="02020603050405020304" pitchFamily="18" charset="0"/>
                <a:cs typeface="Times New Roman" panose="02020603050405020304" pitchFamily="18" charset="0"/>
              </a:rPr>
              <a:t>ADMINISTRATOR</a:t>
            </a:r>
            <a:endParaRPr lang="en-US" sz="1800" b="0"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/bin: </a:t>
            </a:r>
            <a:r>
              <a:rPr lang="en-US" sz="1800" b="0" dirty="0">
                <a:latin typeface="Times New Roman" panose="02020603050405020304" pitchFamily="18" charset="0"/>
                <a:cs typeface="Times New Roman" panose="02020603050405020304" pitchFamily="18" charset="0"/>
              </a:rPr>
              <a:t>It contains commands used by super user &amp; normal </a:t>
            </a:r>
            <a:r>
              <a:rPr lang="en-US" sz="1800" b="0" dirty="0" smtClean="0">
                <a:latin typeface="Times New Roman" panose="02020603050405020304" pitchFamily="18" charset="0"/>
                <a:cs typeface="Times New Roman" panose="02020603050405020304" pitchFamily="18" charset="0"/>
              </a:rPr>
              <a:t>user.</a:t>
            </a:r>
            <a:endParaRPr lang="en-US" sz="1800" b="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err="1" smtClean="0">
                <a:solidFill>
                  <a:srgbClr val="C00000"/>
                </a:solidFill>
                <a:latin typeface="Times New Roman" panose="02020603050405020304" pitchFamily="18" charset="0"/>
                <a:cs typeface="Times New Roman" panose="02020603050405020304" pitchFamily="18" charset="0"/>
              </a:rPr>
              <a:t>usr</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It contains the packages and application which are available for </a:t>
            </a:r>
            <a:r>
              <a:rPr lang="en-US" sz="1800" b="0" dirty="0" smtClean="0">
                <a:latin typeface="Times New Roman" panose="02020603050405020304" pitchFamily="18" charset="0"/>
                <a:cs typeface="Times New Roman" panose="02020603050405020304" pitchFamily="18" charset="0"/>
              </a:rPr>
              <a:t>user (similar </a:t>
            </a:r>
            <a:r>
              <a:rPr lang="en-US" sz="1800" b="0" dirty="0">
                <a:latin typeface="Times New Roman" panose="02020603050405020304" pitchFamily="18" charset="0"/>
                <a:cs typeface="Times New Roman" panose="02020603050405020304" pitchFamily="18" charset="0"/>
              </a:rPr>
              <a:t>to program files on windows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lgn="just">
              <a:lnSpc>
                <a:spcPct val="150000"/>
              </a:lnSpc>
              <a:buNone/>
            </a:pP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D1175D-E600-47EC-A509-639DDF906555}"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534400" cy="4267200"/>
          </a:xfrm>
        </p:spPr>
        <p:txBody>
          <a:bodyPr>
            <a:normAutofit/>
          </a:bodyPr>
          <a:lstStyle/>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7. /</a:t>
            </a:r>
            <a:r>
              <a:rPr lang="en-US" sz="1800" b="0" dirty="0" err="1" smtClean="0">
                <a:solidFill>
                  <a:srgbClr val="C00000"/>
                </a:solidFill>
                <a:latin typeface="Times New Roman" panose="02020603050405020304" pitchFamily="18" charset="0"/>
                <a:cs typeface="Times New Roman" panose="02020603050405020304" pitchFamily="18" charset="0"/>
              </a:rPr>
              <a:t>var</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It contains variable information such as logs and print queries.</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8. /lib: </a:t>
            </a:r>
            <a:r>
              <a:rPr lang="en-US" sz="1800" b="0" dirty="0" smtClean="0">
                <a:latin typeface="Times New Roman" panose="02020603050405020304" pitchFamily="18" charset="0"/>
                <a:cs typeface="Times New Roman" panose="02020603050405020304" pitchFamily="18" charset="0"/>
              </a:rPr>
              <a:t>It contains libraries need by no. of different application as well as Linux kernel.</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9. /</a:t>
            </a:r>
            <a:r>
              <a:rPr lang="en-US" sz="1800" b="0" dirty="0" err="1" smtClean="0">
                <a:solidFill>
                  <a:srgbClr val="C00000"/>
                </a:solidFill>
                <a:latin typeface="Times New Roman" panose="02020603050405020304" pitchFamily="18" charset="0"/>
                <a:cs typeface="Times New Roman" panose="02020603050405020304" pitchFamily="18" charset="0"/>
              </a:rPr>
              <a:t>etc</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It contains all configuration files.</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10. /</a:t>
            </a:r>
            <a:r>
              <a:rPr lang="en-US" sz="1800" b="0" dirty="0" err="1" smtClean="0">
                <a:solidFill>
                  <a:srgbClr val="C00000"/>
                </a:solidFill>
                <a:latin typeface="Times New Roman" panose="02020603050405020304" pitchFamily="18" charset="0"/>
                <a:cs typeface="Times New Roman" panose="02020603050405020304" pitchFamily="18" charset="0"/>
              </a:rPr>
              <a:t>proc</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This directory contains current running process information.</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11. /</a:t>
            </a:r>
            <a:r>
              <a:rPr lang="en-US" sz="1800" b="0" dirty="0" err="1" smtClean="0">
                <a:solidFill>
                  <a:srgbClr val="C00000"/>
                </a:solidFill>
                <a:latin typeface="Times New Roman" panose="02020603050405020304" pitchFamily="18" charset="0"/>
                <a:cs typeface="Times New Roman" panose="02020603050405020304" pitchFamily="18" charset="0"/>
              </a:rPr>
              <a:t>tmp</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This directory contains temporary files used by the system.</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12. /opt: </a:t>
            </a:r>
            <a:r>
              <a:rPr lang="en-US" sz="1800" b="0" dirty="0" smtClean="0">
                <a:latin typeface="Times New Roman" panose="02020603050405020304" pitchFamily="18" charset="0"/>
                <a:cs typeface="Times New Roman" panose="02020603050405020304" pitchFamily="18" charset="0"/>
              </a:rPr>
              <a:t>It contains the third party application E.g.: Core word effect, Sun star office</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13. /media: </a:t>
            </a:r>
            <a:r>
              <a:rPr lang="en-US" sz="1800" b="0" dirty="0" smtClean="0">
                <a:latin typeface="Times New Roman" panose="02020603050405020304" pitchFamily="18" charset="0"/>
                <a:cs typeface="Times New Roman" panose="02020603050405020304" pitchFamily="18" charset="0"/>
              </a:rPr>
              <a:t>Removable media is stored under this directory.</a:t>
            </a:r>
            <a:endParaRPr lang="en-US" sz="1800" b="0" dirty="0" smtClean="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B8FA50F-C7F0-4040-890A-236E81AAA2CA}"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4648200"/>
          </a:xfrm>
        </p:spPr>
        <p:txBody>
          <a:bodyPr>
            <a:noAutofit/>
          </a:bodyPr>
          <a:lstStyle/>
          <a:p>
            <a:pPr>
              <a:lnSpc>
                <a:spcPct val="150000"/>
              </a:lnSpc>
              <a:buFont typeface="Wingdings" panose="05000000000000000000" pitchFamily="2" charset="2"/>
              <a:buChar char="v"/>
            </a:pPr>
            <a:r>
              <a:rPr lang="en-US" sz="1800" dirty="0" smtClean="0">
                <a:solidFill>
                  <a:srgbClr val="C00000"/>
                </a:solidFill>
                <a:latin typeface="Times New Roman" panose="02020603050405020304" pitchFamily="18" charset="0"/>
                <a:cs typeface="Times New Roman" panose="02020603050405020304" pitchFamily="18" charset="0"/>
              </a:rPr>
              <a:t>What is Linux?</a:t>
            </a:r>
            <a:endParaRPr lang="en-US" sz="1800" dirty="0" smtClean="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1800" b="0" dirty="0" smtClean="0">
                <a:latin typeface="Times New Roman" panose="02020603050405020304" pitchFamily="18" charset="0"/>
                <a:cs typeface="Times New Roman" panose="02020603050405020304" pitchFamily="18" charset="0"/>
              </a:rPr>
              <a:t>Linux </a:t>
            </a:r>
            <a:r>
              <a:rPr lang="en-US" sz="1800" b="0" dirty="0">
                <a:latin typeface="Times New Roman" panose="02020603050405020304" pitchFamily="18" charset="0"/>
                <a:cs typeface="Times New Roman" panose="02020603050405020304" pitchFamily="18" charset="0"/>
              </a:rPr>
              <a:t>is a clone of the Unix operating system (OS) that has been in many business environments for years. Formerly used exclusively on large mainframes, </a:t>
            </a:r>
            <a:r>
              <a:rPr lang="en-US" sz="1800" b="0" dirty="0" smtClean="0">
                <a:latin typeface="Times New Roman" panose="02020603050405020304" pitchFamily="18" charset="0"/>
                <a:cs typeface="Times New Roman" panose="02020603050405020304" pitchFamily="18" charset="0"/>
              </a:rPr>
              <a:t>Linux </a:t>
            </a:r>
            <a:r>
              <a:rPr lang="en-US" sz="1800" b="0" dirty="0">
                <a:latin typeface="Times New Roman" panose="02020603050405020304" pitchFamily="18" charset="0"/>
                <a:cs typeface="Times New Roman" panose="02020603050405020304" pitchFamily="18" charset="0"/>
              </a:rPr>
              <a:t>can now run on small computers, which are actually far more powerful than the mainframes of just a few years ago. Because of its mainframe heritage, Unix (and hence also Linux) scales well to perform today’s demanding scientific, engineering, and network server tasks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9A8ADE6-310C-4FB9-BA70-36800A597BEF}"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039100" cy="4419599"/>
          </a:xfrm>
        </p:spPr>
        <p:txBody>
          <a:bodyPr>
            <a:noAutofit/>
          </a:bodyPr>
          <a:lstStyle/>
          <a:p>
            <a:pPr>
              <a:lnSpc>
                <a:spcPct val="150000"/>
              </a:lnSpc>
            </a:pPr>
            <a:r>
              <a:rPr lang="en-US" sz="1800" b="0" dirty="0">
                <a:solidFill>
                  <a:srgbClr val="C00000"/>
                </a:solidFill>
                <a:latin typeface="Times New Roman" panose="02020603050405020304" pitchFamily="18" charset="0"/>
                <a:cs typeface="Times New Roman" panose="02020603050405020304" pitchFamily="18" charset="0"/>
              </a:rPr>
              <a:t>14. /</a:t>
            </a:r>
            <a:r>
              <a:rPr lang="en-US" sz="1800" b="0" dirty="0" err="1">
                <a:solidFill>
                  <a:srgbClr val="C00000"/>
                </a:solidFill>
                <a:latin typeface="Times New Roman" panose="02020603050405020304" pitchFamily="18" charset="0"/>
                <a:cs typeface="Times New Roman" panose="02020603050405020304" pitchFamily="18" charset="0"/>
              </a:rPr>
              <a:t>dev</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This directory contains devices modes through which the o/s can access hardware (on software device on the system) e.g.;</a:t>
            </a:r>
            <a:endParaRPr lang="en-US" sz="1800" b="0" dirty="0">
              <a:latin typeface="Times New Roman" panose="02020603050405020304" pitchFamily="18" charset="0"/>
              <a:cs typeface="Times New Roman" panose="02020603050405020304" pitchFamily="18" charset="0"/>
            </a:endParaRPr>
          </a:p>
          <a:p>
            <a:pPr>
              <a:lnSpc>
                <a:spcPct val="150000"/>
              </a:lnSpc>
            </a:pPr>
            <a:r>
              <a:rPr lang="en-US" sz="1800" b="0" dirty="0" smtClean="0">
                <a:latin typeface="Times New Roman" panose="02020603050405020304" pitchFamily="18" charset="0"/>
                <a:cs typeface="Times New Roman" panose="02020603050405020304" pitchFamily="18" charset="0"/>
              </a:rPr>
              <a:t> 	</a:t>
            </a:r>
            <a:r>
              <a:rPr lang="en-US" sz="1800" b="0" u="sng" dirty="0" smtClean="0">
                <a:latin typeface="Times New Roman" panose="02020603050405020304" pitchFamily="18" charset="0"/>
                <a:cs typeface="Times New Roman" panose="02020603050405020304" pitchFamily="18" charset="0"/>
              </a:rPr>
              <a:t>DEVICE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u="sng" dirty="0" smtClean="0">
                <a:latin typeface="Times New Roman" panose="02020603050405020304" pitchFamily="18" charset="0"/>
                <a:cs typeface="Times New Roman" panose="02020603050405020304" pitchFamily="18" charset="0"/>
              </a:rPr>
              <a:t>IDE</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u="sng" dirty="0" smtClean="0">
                <a:latin typeface="Times New Roman" panose="02020603050405020304" pitchFamily="18" charset="0"/>
                <a:cs typeface="Times New Roman" panose="02020603050405020304" pitchFamily="18" charset="0"/>
              </a:rPr>
              <a:t>SATA</a:t>
            </a:r>
            <a:br>
              <a:rPr lang="en-US" sz="1800" b="0" dirty="0" smtClean="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Primary </a:t>
            </a:r>
            <a:r>
              <a:rPr lang="en-US" sz="1800" b="0" dirty="0">
                <a:latin typeface="Times New Roman" panose="02020603050405020304" pitchFamily="18" charset="0"/>
                <a:cs typeface="Times New Roman" panose="02020603050405020304" pitchFamily="18" charset="0"/>
              </a:rPr>
              <a:t>master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hda</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sda</a:t>
            </a:r>
            <a:br>
              <a:rPr lang="en-US" sz="1800" b="0" dirty="0" smtClean="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P</a:t>
            </a:r>
            <a:r>
              <a:rPr lang="en-US" sz="1800" b="0" dirty="0" smtClean="0">
                <a:latin typeface="Times New Roman" panose="02020603050405020304" pitchFamily="18" charset="0"/>
                <a:cs typeface="Times New Roman" panose="02020603050405020304" pitchFamily="18" charset="0"/>
              </a:rPr>
              <a:t>rimary </a:t>
            </a:r>
            <a:r>
              <a:rPr lang="en-US" sz="1800" b="0" dirty="0">
                <a:latin typeface="Times New Roman" panose="02020603050405020304" pitchFamily="18" charset="0"/>
                <a:cs typeface="Times New Roman" panose="02020603050405020304" pitchFamily="18" charset="0"/>
              </a:rPr>
              <a:t>slave                 	</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hdb</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sdb</a:t>
            </a:r>
            <a:r>
              <a:rPr lang="en-US" sz="1800" b="0" dirty="0" smtClean="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econdary master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hdc</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sdc</a:t>
            </a: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Secondary </a:t>
            </a:r>
            <a:r>
              <a:rPr lang="en-US" sz="1800" b="0" dirty="0">
                <a:latin typeface="Times New Roman" panose="02020603050405020304" pitchFamily="18" charset="0"/>
                <a:cs typeface="Times New Roman" panose="02020603050405020304" pitchFamily="18" charset="0"/>
              </a:rPr>
              <a:t>slave                </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hdd</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sdd</a:t>
            </a: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87BF0B-7083-40E6-A00A-B25289BACFBA}"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657600" y="6324600"/>
            <a:ext cx="4724400" cy="274320"/>
          </a:xfrm>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0104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DIFFERENT BETWEEN LINUX/UNIX &amp; WINDOWS: </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1">
            <a:extLst>
              <a:ext uri="{28A0092B-C50C-407E-A947-70E740481C1C}">
                <a14:useLocalDpi xmlns:a14="http://schemas.microsoft.com/office/drawing/2010/main" val="0"/>
              </a:ext>
            </a:extLst>
          </a:blip>
          <a:srcRect l="7922" t="13071" r="39610" b="5648"/>
          <a:stretch>
            <a:fillRect/>
          </a:stretch>
        </p:blipFill>
        <p:spPr bwMode="auto">
          <a:xfrm>
            <a:off x="609600" y="1219200"/>
            <a:ext cx="8229600" cy="4267200"/>
          </a:xfrm>
          <a:prstGeom prst="rect">
            <a:avLst/>
          </a:prstGeom>
          <a:ln>
            <a:noFill/>
          </a:ln>
        </p:spPr>
      </p:pic>
      <p:sp>
        <p:nvSpPr>
          <p:cNvPr id="3" name="Date Placeholder 2"/>
          <p:cNvSpPr>
            <a:spLocks noGrp="1"/>
          </p:cNvSpPr>
          <p:nvPr>
            <p:ph type="dt" sz="half" idx="10"/>
          </p:nvPr>
        </p:nvSpPr>
        <p:spPr/>
        <p:txBody>
          <a:bodyPr/>
          <a:lstStyle/>
          <a:p>
            <a:fld id="{E4D23750-F855-4A9D-ADB4-709A8858449D}"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68580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BOOT PROCESS IN LINUX (</a:t>
            </a:r>
            <a:r>
              <a:rPr lang="en-US" sz="2400" b="1" smtClean="0">
                <a:solidFill>
                  <a:srgbClr val="0070C0"/>
                </a:solidFill>
                <a:latin typeface="Times New Roman" panose="02020603050405020304" pitchFamily="18" charset="0"/>
                <a:cs typeface="Times New Roman" panose="02020603050405020304" pitchFamily="18" charset="0"/>
              </a:rPr>
              <a:t>Redhat </a:t>
            </a:r>
            <a:r>
              <a:rPr lang="en-US" sz="2400" b="1" dirty="0">
                <a:solidFill>
                  <a:srgbClr val="0070C0"/>
                </a:solidFill>
                <a:latin typeface="Times New Roman" panose="02020603050405020304" pitchFamily="18" charset="0"/>
                <a:cs typeface="Times New Roman" panose="02020603050405020304" pitchFamily="18" charset="0"/>
              </a:rPr>
              <a:t>&amp; </a:t>
            </a:r>
            <a:r>
              <a:rPr lang="en-US" sz="2400" b="1" dirty="0" err="1">
                <a:solidFill>
                  <a:srgbClr val="0070C0"/>
                </a:solidFill>
                <a:latin typeface="Times New Roman" panose="02020603050405020304" pitchFamily="18" charset="0"/>
                <a:cs typeface="Times New Roman" panose="02020603050405020304" pitchFamily="18" charset="0"/>
              </a:rPr>
              <a:t>CentOS</a:t>
            </a:r>
            <a:r>
              <a:rPr lang="en-US" sz="2400" b="1" dirty="0" smtClean="0">
                <a:solidFill>
                  <a:srgbClr val="0070C0"/>
                </a:solidFill>
                <a:latin typeface="Times New Roman" panose="02020603050405020304" pitchFamily="18" charset="0"/>
                <a:cs typeface="Times New Roman" panose="02020603050405020304" pitchFamily="18" charset="0"/>
              </a:rPr>
              <a:t>)</a:t>
            </a:r>
            <a:br>
              <a:rPr lang="en-US" sz="2400" dirty="0">
                <a:solidFill>
                  <a:srgbClr val="0070C0"/>
                </a:solidFill>
                <a:latin typeface="Times New Roman" panose="02020603050405020304" pitchFamily="18" charset="0"/>
                <a:cs typeface="Times New Roman" panose="02020603050405020304" pitchFamily="18" charset="0"/>
              </a:rPr>
            </a:b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914400"/>
            <a:ext cx="8915400" cy="2514600"/>
          </a:xfrm>
        </p:spPr>
        <p:txBody>
          <a:bodyPr>
            <a:noAutofit/>
          </a:bodyPr>
          <a:lstStyle/>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Press the power button on your system, and after few moments you see the Linux </a:t>
            </a:r>
            <a:r>
              <a:rPr lang="en-US" sz="1800" b="0" dirty="0" smtClean="0">
                <a:latin typeface="Times New Roman" panose="02020603050405020304" pitchFamily="18" charset="0"/>
                <a:cs typeface="Times New Roman" panose="02020603050405020304" pitchFamily="18" charset="0"/>
              </a:rPr>
              <a:t>login prompt</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Have you ever wondered what happens behind the scenes from the time you press the power button until the Linux login prompt appears?</a:t>
            </a:r>
            <a:endParaRPr lang="en-US" sz="1800" b="0" dirty="0">
              <a:latin typeface="Times New Roman" panose="02020603050405020304" pitchFamily="18" charset="0"/>
              <a:cs typeface="Times New Roman" panose="02020603050405020304" pitchFamily="18" charset="0"/>
            </a:endParaRPr>
          </a:p>
          <a:p>
            <a:pPr>
              <a:lnSpc>
                <a:spcPct val="150000"/>
              </a:lnSpc>
            </a:pPr>
            <a:r>
              <a:rPr lang="en-US" sz="1800" b="0" dirty="0">
                <a:solidFill>
                  <a:srgbClr val="C00000"/>
                </a:solidFill>
                <a:latin typeface="Times New Roman" panose="02020603050405020304" pitchFamily="18" charset="0"/>
                <a:cs typeface="Times New Roman" panose="02020603050405020304" pitchFamily="18" charset="0"/>
              </a:rPr>
              <a:t>The following are the 6 high level stages of a typical Linux boot </a:t>
            </a:r>
            <a:r>
              <a:rPr lang="en-US" sz="1800" b="0" dirty="0" smtClean="0">
                <a:solidFill>
                  <a:srgbClr val="C00000"/>
                </a:solidFill>
                <a:latin typeface="Times New Roman" panose="02020603050405020304" pitchFamily="18" charset="0"/>
                <a:cs typeface="Times New Roman" panose="02020603050405020304" pitchFamily="18" charset="0"/>
              </a:rPr>
              <a:t>process</a:t>
            </a:r>
            <a:r>
              <a:rPr lang="en-US" sz="1800" b="0" dirty="0">
                <a:solidFill>
                  <a:srgbClr val="C00000"/>
                </a:solidFill>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gn="just"/>
            <a:endParaRPr lang="en-US" sz="2400" dirty="0"/>
          </a:p>
        </p:txBody>
      </p:sp>
      <p:pic>
        <p:nvPicPr>
          <p:cNvPr id="4" name="Picture 3"/>
          <p:cNvPicPr/>
          <p:nvPr/>
        </p:nvPicPr>
        <p:blipFill rotWithShape="1">
          <a:blip r:embed="rId1">
            <a:extLst>
              <a:ext uri="{28A0092B-C50C-407E-A947-70E740481C1C}">
                <a14:useLocalDpi xmlns:a14="http://schemas.microsoft.com/office/drawing/2010/main" val="0"/>
              </a:ext>
            </a:extLst>
          </a:blip>
          <a:srcRect l="8955" t="13512" r="40816" b="9233"/>
          <a:stretch>
            <a:fillRect/>
          </a:stretch>
        </p:blipFill>
        <p:spPr bwMode="auto">
          <a:xfrm>
            <a:off x="685800" y="3352800"/>
            <a:ext cx="8153400" cy="2590800"/>
          </a:xfrm>
          <a:prstGeom prst="rect">
            <a:avLst/>
          </a:prstGeom>
          <a:ln>
            <a:noFill/>
          </a:ln>
        </p:spPr>
      </p:pic>
      <p:sp>
        <p:nvSpPr>
          <p:cNvPr id="5" name="Date Placeholder 4"/>
          <p:cNvSpPr>
            <a:spLocks noGrp="1"/>
          </p:cNvSpPr>
          <p:nvPr>
            <p:ph type="dt" sz="half" idx="10"/>
          </p:nvPr>
        </p:nvSpPr>
        <p:spPr/>
        <p:txBody>
          <a:bodyPr/>
          <a:lstStyle/>
          <a:p>
            <a:fld id="{F9DFA9B7-1ACC-4CB6-9A25-1FE8C773CFF4}" type="datetime1">
              <a:rPr lang="en-US" smtClean="0"/>
            </a:fld>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1. BIOS: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14400"/>
            <a:ext cx="8763000" cy="4953000"/>
          </a:xfrm>
        </p:spPr>
        <p:txBody>
          <a:bodyPr>
            <a:normAutofit/>
          </a:bodyPr>
          <a:lstStyle/>
          <a:p>
            <a:pPr>
              <a:lnSpc>
                <a:spcPct val="150000"/>
              </a:lnSpc>
            </a:pPr>
            <a:r>
              <a:rPr lang="en-US" sz="1800" dirty="0" smtClean="0">
                <a:latin typeface="Times New Roman" panose="02020603050405020304" pitchFamily="18" charset="0"/>
                <a:cs typeface="Times New Roman" panose="02020603050405020304" pitchFamily="18" charset="0"/>
              </a:rPr>
              <a:t>BIOS </a:t>
            </a:r>
            <a:r>
              <a:rPr lang="en-US" sz="1800" dirty="0">
                <a:latin typeface="Times New Roman" panose="02020603050405020304" pitchFamily="18" charset="0"/>
                <a:cs typeface="Times New Roman" panose="02020603050405020304" pitchFamily="18" charset="0"/>
              </a:rPr>
              <a:t>stands for Basic </a:t>
            </a:r>
            <a:r>
              <a:rPr lang="en-US" sz="1800" dirty="0" err="1">
                <a:latin typeface="Times New Roman" panose="02020603050405020304" pitchFamily="18" charset="0"/>
                <a:cs typeface="Times New Roman" panose="02020603050405020304" pitchFamily="18" charset="0"/>
              </a:rPr>
              <a:t>Input/Output</a:t>
            </a:r>
            <a:r>
              <a:rPr lang="en-US" sz="1800" dirty="0">
                <a:latin typeface="Times New Roman" panose="02020603050405020304" pitchFamily="18" charset="0"/>
                <a:cs typeface="Times New Roman" panose="02020603050405020304" pitchFamily="18" charset="0"/>
              </a:rPr>
              <a:t> System</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Performs some system integrity checks</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Searches, loads, and executes the boot loader program.</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It looks for boot loader in floppy, </a:t>
            </a:r>
            <a:r>
              <a:rPr lang="en-US" sz="1800" b="0" dirty="0" err="1">
                <a:latin typeface="Times New Roman" panose="02020603050405020304" pitchFamily="18" charset="0"/>
                <a:cs typeface="Times New Roman" panose="02020603050405020304" pitchFamily="18" charset="0"/>
              </a:rPr>
              <a:t>cd-rom</a:t>
            </a:r>
            <a:r>
              <a:rPr lang="en-US" sz="1800" b="0" dirty="0">
                <a:latin typeface="Times New Roman" panose="02020603050405020304" pitchFamily="18" charset="0"/>
                <a:cs typeface="Times New Roman" panose="02020603050405020304" pitchFamily="18" charset="0"/>
              </a:rPr>
              <a:t>, or hard drive. You can press a key (typically F12,F2 or F11, it depends on your system) during the BIOS startup to change the boot sequence.</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Once the boot loader program is detected and loaded into the memory, BIOS gives the control to it.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So, in simple terms BIOS loads and executes the MBR boot loader.</a:t>
            </a:r>
            <a:endParaRPr lang="en-US" sz="1800" b="0" dirty="0">
              <a:latin typeface="Times New Roman" panose="02020603050405020304" pitchFamily="18" charset="0"/>
              <a:cs typeface="Times New Roman" panose="02020603050405020304" pitchFamily="18" charset="0"/>
            </a:endParaRPr>
          </a:p>
          <a:p>
            <a:endParaRPr lang="en-US" sz="1800" dirty="0"/>
          </a:p>
        </p:txBody>
      </p:sp>
      <p:sp>
        <p:nvSpPr>
          <p:cNvPr id="4" name="Date Placeholder 3"/>
          <p:cNvSpPr>
            <a:spLocks noGrp="1"/>
          </p:cNvSpPr>
          <p:nvPr>
            <p:ph type="dt" sz="half" idx="10"/>
          </p:nvPr>
        </p:nvSpPr>
        <p:spPr/>
        <p:txBody>
          <a:bodyPr/>
          <a:lstStyle/>
          <a:p>
            <a:fld id="{98C5565F-A5FB-431B-A19E-8D74FA4B9670}"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2. MBR:</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00628"/>
            <a:ext cx="8039100" cy="3579849"/>
          </a:xfrm>
        </p:spPr>
        <p:txBody>
          <a:bodyPr>
            <a:normAutofit/>
          </a:bodyPr>
          <a:lstStyle/>
          <a:p>
            <a:r>
              <a:rPr lang="en-US" sz="1800" dirty="0" smtClean="0">
                <a:latin typeface="Times New Roman" panose="02020603050405020304" pitchFamily="18" charset="0"/>
                <a:cs typeface="Times New Roman" panose="02020603050405020304" pitchFamily="18" charset="0"/>
              </a:rPr>
              <a:t>MBR </a:t>
            </a:r>
            <a:r>
              <a:rPr lang="en-US" sz="1800" dirty="0">
                <a:latin typeface="Times New Roman" panose="02020603050405020304" pitchFamily="18" charset="0"/>
                <a:cs typeface="Times New Roman" panose="02020603050405020304" pitchFamily="18" charset="0"/>
              </a:rPr>
              <a:t>stands for Master Boot </a:t>
            </a:r>
            <a:r>
              <a:rPr lang="en-US" sz="1800" dirty="0" smtClean="0">
                <a:latin typeface="Times New Roman" panose="02020603050405020304" pitchFamily="18" charset="0"/>
                <a:cs typeface="Times New Roman" panose="02020603050405020304" pitchFamily="18" charset="0"/>
              </a:rPr>
              <a:t>Record.</a:t>
            </a: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It is located in the 1st sector of the bootable disk. Typically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hda</a:t>
            </a:r>
            <a:r>
              <a:rPr lang="en-US" sz="1800" b="0" dirty="0" smtClean="0">
                <a:latin typeface="Times New Roman" panose="02020603050405020304" pitchFamily="18" charset="0"/>
                <a:cs typeface="Times New Roman" panose="02020603050405020304" pitchFamily="18" charset="0"/>
              </a:rPr>
              <a:t>, or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sda</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MBR is less than 512 bytes in size.</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It contains information about GRUB (or LILO in old systems).</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So, in simple terms MBR loads and executes the GRUB boot loader.</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0D3A9ED4-4569-4D9E-8910-28A19739B0E5}"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3. </a:t>
            </a:r>
            <a:r>
              <a:rPr lang="en-US" sz="2400" b="1" dirty="0" smtClean="0">
                <a:solidFill>
                  <a:srgbClr val="C00000"/>
                </a:solidFill>
                <a:latin typeface="Times New Roman" panose="02020603050405020304" pitchFamily="18" charset="0"/>
                <a:cs typeface="Times New Roman" panose="02020603050405020304" pitchFamily="18" charset="0"/>
              </a:rPr>
              <a:t>GRUB:</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100628"/>
            <a:ext cx="8839200" cy="3579849"/>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GRUB stands for Grand Unified </a:t>
            </a:r>
            <a:r>
              <a:rPr lang="en-US" sz="1800" dirty="0" err="1">
                <a:latin typeface="Times New Roman" panose="02020603050405020304" pitchFamily="18" charset="0"/>
                <a:cs typeface="Times New Roman" panose="02020603050405020304" pitchFamily="18" charset="0"/>
              </a:rPr>
              <a:t>Bootloader</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If you have multiple kernel images installed on your system, you can choose which one to be executed.</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GRUB displays a splash screen, waits for few seconds, if you don’t enter anything, it loads the default kernel image as specified in the grub configuration file.</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GRUB has the knowledge of the </a:t>
            </a:r>
            <a:r>
              <a:rPr lang="en-US" sz="1800" b="0" dirty="0" err="1">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 (the older Linux loader LILO didn’t understand </a:t>
            </a:r>
            <a:r>
              <a:rPr lang="en-US" sz="1800" b="0" dirty="0" err="1">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Grub configuration file is /boot/grub/</a:t>
            </a:r>
            <a:r>
              <a:rPr lang="en-US" sz="1800" b="0" dirty="0" err="1">
                <a:latin typeface="Times New Roman" panose="02020603050405020304" pitchFamily="18" charset="0"/>
                <a:cs typeface="Times New Roman" panose="02020603050405020304" pitchFamily="18" charset="0"/>
              </a:rPr>
              <a:t>grub.conf</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grub.conf</a:t>
            </a:r>
            <a:r>
              <a:rPr lang="en-US" sz="1800" b="0" dirty="0">
                <a:latin typeface="Times New Roman" panose="02020603050405020304" pitchFamily="18" charset="0"/>
                <a:cs typeface="Times New Roman" panose="02020603050405020304" pitchFamily="18" charset="0"/>
              </a:rPr>
              <a:t> is a link to this). The following is sample </a:t>
            </a:r>
            <a:r>
              <a:rPr lang="en-US" sz="1800" b="0" dirty="0" err="1">
                <a:latin typeface="Times New Roman" panose="02020603050405020304" pitchFamily="18" charset="0"/>
                <a:cs typeface="Times New Roman" panose="02020603050405020304" pitchFamily="18" charset="0"/>
              </a:rPr>
              <a:t>grub.conf</a:t>
            </a:r>
            <a:r>
              <a:rPr lang="en-US" sz="1800" b="0" dirty="0">
                <a:latin typeface="Times New Roman" panose="02020603050405020304" pitchFamily="18" charset="0"/>
                <a:cs typeface="Times New Roman" panose="02020603050405020304" pitchFamily="18" charset="0"/>
              </a:rPr>
              <a:t> of </a:t>
            </a:r>
            <a:r>
              <a:rPr lang="en-US" sz="1800" b="0" dirty="0" err="1">
                <a:latin typeface="Times New Roman" panose="02020603050405020304" pitchFamily="18" charset="0"/>
                <a:cs typeface="Times New Roman" panose="02020603050405020304" pitchFamily="18" charset="0"/>
              </a:rPr>
              <a:t>CentOS</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3FF777-8704-4C99-A2CE-5D1F4C72DBEA}" type="datetime1">
              <a:rPr lang="en-US" smtClean="0"/>
            </a:fld>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5257800"/>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#boot=/</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sda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default=0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timeout=5</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splashimage</a:t>
            </a:r>
            <a:r>
              <a:rPr lang="en-US" dirty="0">
                <a:latin typeface="Times New Roman" panose="02020603050405020304" pitchFamily="18" charset="0"/>
                <a:cs typeface="Times New Roman" panose="02020603050405020304" pitchFamily="18" charset="0"/>
              </a:rPr>
              <a:t>=(hd0,0)/boot/grub/splash.xpm.gz</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hiddenmenu</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title </a:t>
            </a:r>
            <a:r>
              <a:rPr lang="en-US" dirty="0" err="1">
                <a:latin typeface="Times New Roman" panose="02020603050405020304" pitchFamily="18" charset="0"/>
                <a:cs typeface="Times New Roman" panose="02020603050405020304" pitchFamily="18" charset="0"/>
              </a:rPr>
              <a:t>CentOS</a:t>
            </a:r>
            <a:r>
              <a:rPr lang="en-US" dirty="0">
                <a:latin typeface="Times New Roman" panose="02020603050405020304" pitchFamily="18" charset="0"/>
                <a:cs typeface="Times New Roman" panose="02020603050405020304" pitchFamily="18" charset="0"/>
              </a:rPr>
              <a:t> (2.6.18-194.el5PAE)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root (hd0,0)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kernel /boot/vmlinuz-2.6.18-194.el5PAE </a:t>
            </a:r>
            <a:r>
              <a:rPr lang="en-US" dirty="0" err="1">
                <a:latin typeface="Times New Roman" panose="02020603050405020304" pitchFamily="18" charset="0"/>
                <a:cs typeface="Times New Roman" panose="02020603050405020304" pitchFamily="18" charset="0"/>
              </a:rPr>
              <a:t>ro</a:t>
            </a:r>
            <a:r>
              <a:rPr lang="en-US" dirty="0">
                <a:latin typeface="Times New Roman" panose="02020603050405020304" pitchFamily="18" charset="0"/>
                <a:cs typeface="Times New Roman" panose="02020603050405020304" pitchFamily="18" charset="0"/>
              </a:rPr>
              <a:t> root=LABEL=/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initrd</a:t>
            </a:r>
            <a:r>
              <a:rPr lang="en-US" dirty="0">
                <a:latin typeface="Times New Roman" panose="02020603050405020304" pitchFamily="18" charset="0"/>
                <a:cs typeface="Times New Roman" panose="02020603050405020304" pitchFamily="18" charset="0"/>
              </a:rPr>
              <a:t> /boot/initrd-2.6.18-194.el5PAE.img </a:t>
            </a:r>
            <a:endParaRPr lang="en-US"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v"/>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As </a:t>
            </a:r>
            <a:r>
              <a:rPr lang="en-US" b="0" dirty="0">
                <a:latin typeface="Times New Roman" panose="02020603050405020304" pitchFamily="18" charset="0"/>
                <a:cs typeface="Times New Roman" panose="02020603050405020304" pitchFamily="18" charset="0"/>
              </a:rPr>
              <a:t>you notice from the above info, it contains kernel and </a:t>
            </a:r>
            <a:r>
              <a:rPr lang="en-US" b="0" dirty="0" err="1">
                <a:latin typeface="Times New Roman" panose="02020603050405020304" pitchFamily="18" charset="0"/>
                <a:cs typeface="Times New Roman" panose="02020603050405020304" pitchFamily="18" charset="0"/>
              </a:rPr>
              <a:t>initrd</a:t>
            </a:r>
            <a:r>
              <a:rPr lang="en-US" b="0" dirty="0">
                <a:latin typeface="Times New Roman" panose="02020603050405020304" pitchFamily="18" charset="0"/>
                <a:cs typeface="Times New Roman" panose="02020603050405020304" pitchFamily="18" charset="0"/>
              </a:rPr>
              <a:t> image </a:t>
            </a:r>
            <a:endParaRPr lang="en-US" b="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v"/>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So</a:t>
            </a:r>
            <a:r>
              <a:rPr lang="en-US" b="0" dirty="0">
                <a:latin typeface="Times New Roman" panose="02020603050405020304" pitchFamily="18" charset="0"/>
                <a:cs typeface="Times New Roman" panose="02020603050405020304" pitchFamily="18" charset="0"/>
              </a:rPr>
              <a:t>, in simple terms GRUB just loads and executes Kernel and </a:t>
            </a:r>
            <a:r>
              <a:rPr lang="en-US" b="0" dirty="0" err="1">
                <a:latin typeface="Times New Roman" panose="02020603050405020304" pitchFamily="18" charset="0"/>
                <a:cs typeface="Times New Roman" panose="02020603050405020304" pitchFamily="18" charset="0"/>
              </a:rPr>
              <a:t>initrd</a:t>
            </a:r>
            <a:r>
              <a:rPr lang="en-US" b="0" dirty="0">
                <a:latin typeface="Times New Roman" panose="02020603050405020304" pitchFamily="18" charset="0"/>
                <a:cs typeface="Times New Roman" panose="02020603050405020304" pitchFamily="18" charset="0"/>
              </a:rPr>
              <a:t> images. </a:t>
            </a:r>
            <a:endParaRPr lang="en-US"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US"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9566FB30-F03C-40B8-916C-9BDFEF8D7545}"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733800" y="6248400"/>
            <a:ext cx="4724400" cy="27432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4. </a:t>
            </a:r>
            <a:r>
              <a:rPr lang="en-US" sz="2400" b="1" dirty="0" smtClean="0">
                <a:solidFill>
                  <a:srgbClr val="C00000"/>
                </a:solidFill>
                <a:latin typeface="Times New Roman" panose="02020603050405020304" pitchFamily="18" charset="0"/>
                <a:cs typeface="Times New Roman" panose="02020603050405020304" pitchFamily="18" charset="0"/>
              </a:rPr>
              <a:t>Kernel: </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115300" cy="3579849"/>
          </a:xfrm>
        </p:spPr>
        <p:txBody>
          <a:bodyPr/>
          <a:lstStyle/>
          <a:p>
            <a:pPr>
              <a:lnSpc>
                <a:spcPct val="20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Once the control is given to kernel which is the central part of all your Linux OS and act as a mediator of hardware and software components. Kernel once loaded into to RAM it always resides on RAM until the machine is shutdown. Once the Kernel starts its operations the first thing it do is executing INIT process.</a:t>
            </a:r>
            <a:endParaRPr lang="en-US" sz="1800" b="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13CBECF6-0BBC-494F-83CE-15DE040E3A14}"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039100" cy="548640"/>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5. </a:t>
            </a:r>
            <a:r>
              <a:rPr lang="en-US" sz="2400" b="1" dirty="0" err="1" smtClean="0">
                <a:solidFill>
                  <a:srgbClr val="C00000"/>
                </a:solidFill>
                <a:latin typeface="Times New Roman" panose="02020603050405020304" pitchFamily="18" charset="0"/>
                <a:cs typeface="Times New Roman" panose="02020603050405020304" pitchFamily="18" charset="0"/>
              </a:rPr>
              <a:t>Init</a:t>
            </a:r>
            <a:r>
              <a:rPr lang="en-US" sz="2400" b="1" dirty="0" smtClean="0">
                <a:solidFill>
                  <a:srgbClr val="C00000"/>
                </a:solidFill>
                <a:latin typeface="Times New Roman" panose="02020603050405020304" pitchFamily="18" charset="0"/>
                <a:cs typeface="Times New Roman" panose="02020603050405020304" pitchFamily="18" charset="0"/>
              </a:rPr>
              <a:t>:</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410200"/>
          </a:xfrm>
        </p:spPr>
        <p:txBody>
          <a:bodyPr>
            <a:normAutofit fontScale="92500"/>
          </a:bodyPr>
          <a:lstStyle/>
          <a:p>
            <a:r>
              <a:rPr lang="en-US" sz="1800" b="0" dirty="0">
                <a:latin typeface="Times New Roman" panose="02020603050405020304" pitchFamily="18" charset="0"/>
                <a:cs typeface="Times New Roman" panose="02020603050405020304" pitchFamily="18" charset="0"/>
              </a:rPr>
              <a:t>Looks at the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inittab</a:t>
            </a:r>
            <a:r>
              <a:rPr lang="en-US" sz="1800" b="0" dirty="0">
                <a:latin typeface="Times New Roman" panose="02020603050405020304" pitchFamily="18" charset="0"/>
                <a:cs typeface="Times New Roman" panose="02020603050405020304" pitchFamily="18" charset="0"/>
              </a:rPr>
              <a:t> file to decide the Linux run level.</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Following are the available run levels.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0 </a:t>
            </a:r>
            <a:r>
              <a:rPr lang="en-US" sz="1800" b="0" dirty="0">
                <a:latin typeface="Times New Roman" panose="02020603050405020304" pitchFamily="18" charset="0"/>
                <a:cs typeface="Times New Roman" panose="02020603050405020304" pitchFamily="18" charset="0"/>
              </a:rPr>
              <a:t>– halt (shutdown)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1 </a:t>
            </a:r>
            <a:r>
              <a:rPr lang="en-US" sz="1800" b="0" dirty="0">
                <a:latin typeface="Times New Roman" panose="02020603050405020304" pitchFamily="18" charset="0"/>
                <a:cs typeface="Times New Roman" panose="02020603050405020304" pitchFamily="18" charset="0"/>
              </a:rPr>
              <a:t>– Single user mode</a:t>
            </a:r>
            <a:endParaRPr lang="en-US" sz="1800" b="0" dirty="0">
              <a:latin typeface="Times New Roman" panose="02020603050405020304" pitchFamily="18" charset="0"/>
              <a:cs typeface="Times New Roman" panose="02020603050405020304" pitchFamily="18" charset="0"/>
            </a:endParaRPr>
          </a:p>
          <a:p>
            <a:pPr marL="0" indent="0">
              <a:lnSpc>
                <a:spcPct val="160000"/>
              </a:lnSpc>
            </a:pPr>
            <a:r>
              <a:rPr lang="en-US" sz="1800" b="0" dirty="0" smtClean="0">
                <a:latin typeface="Times New Roman" panose="02020603050405020304" pitchFamily="18" charset="0"/>
                <a:cs typeface="Times New Roman" panose="02020603050405020304" pitchFamily="18" charset="0"/>
              </a:rPr>
              <a:t>	2 </a:t>
            </a:r>
            <a:r>
              <a:rPr lang="en-US" sz="1800" b="0" dirty="0">
                <a:latin typeface="Times New Roman" panose="02020603050405020304" pitchFamily="18" charset="0"/>
                <a:cs typeface="Times New Roman" panose="02020603050405020304" pitchFamily="18" charset="0"/>
              </a:rPr>
              <a:t>– Multiuser, without NFS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3 </a:t>
            </a:r>
            <a:r>
              <a:rPr lang="en-US" sz="1800" b="0" dirty="0">
                <a:latin typeface="Times New Roman" panose="02020603050405020304" pitchFamily="18" charset="0"/>
                <a:cs typeface="Times New Roman" panose="02020603050405020304" pitchFamily="18" charset="0"/>
              </a:rPr>
              <a:t>– Full multiuser mode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4 </a:t>
            </a:r>
            <a:r>
              <a:rPr lang="en-US" sz="1800" b="0" dirty="0">
                <a:latin typeface="Times New Roman" panose="02020603050405020304" pitchFamily="18" charset="0"/>
                <a:cs typeface="Times New Roman" panose="02020603050405020304" pitchFamily="18" charset="0"/>
              </a:rPr>
              <a:t>– unused</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5 </a:t>
            </a:r>
            <a:r>
              <a:rPr lang="en-US" sz="1800" b="0" dirty="0">
                <a:latin typeface="Times New Roman" panose="02020603050405020304" pitchFamily="18" charset="0"/>
                <a:cs typeface="Times New Roman" panose="02020603050405020304" pitchFamily="18" charset="0"/>
              </a:rPr>
              <a:t>– X11</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6 </a:t>
            </a:r>
            <a:r>
              <a:rPr lang="en-US" sz="1800" b="0" dirty="0">
                <a:latin typeface="Times New Roman" panose="02020603050405020304" pitchFamily="18" charset="0"/>
                <a:cs typeface="Times New Roman" panose="02020603050405020304" pitchFamily="18" charset="0"/>
              </a:rPr>
              <a:t>– reboot</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err="1" smtClean="0">
                <a:latin typeface="Times New Roman" panose="02020603050405020304" pitchFamily="18" charset="0"/>
                <a:cs typeface="Times New Roman" panose="02020603050405020304" pitchFamily="18" charset="0"/>
              </a:rPr>
              <a:t>Init</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identifies the default </a:t>
            </a:r>
            <a:r>
              <a:rPr lang="en-US" sz="1800" b="0" dirty="0" err="1">
                <a:latin typeface="Times New Roman" panose="02020603050405020304" pitchFamily="18" charset="0"/>
                <a:cs typeface="Times New Roman" panose="02020603050405020304" pitchFamily="18" charset="0"/>
              </a:rPr>
              <a:t>init</a:t>
            </a:r>
            <a:r>
              <a:rPr lang="en-US" sz="1800" b="0" dirty="0">
                <a:latin typeface="Times New Roman" panose="02020603050405020304" pitchFamily="18" charset="0"/>
                <a:cs typeface="Times New Roman" panose="02020603050405020304" pitchFamily="18" charset="0"/>
              </a:rPr>
              <a:t> level from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inittab</a:t>
            </a:r>
            <a:r>
              <a:rPr lang="en-US" sz="1800" b="0" dirty="0">
                <a:latin typeface="Times New Roman" panose="02020603050405020304" pitchFamily="18" charset="0"/>
                <a:cs typeface="Times New Roman" panose="02020603050405020304" pitchFamily="18" charset="0"/>
              </a:rPr>
              <a:t> and uses that to load all appropriate program.</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Execute ‘</a:t>
            </a:r>
            <a:r>
              <a:rPr lang="en-US" sz="1800" b="0" dirty="0" err="1">
                <a:latin typeface="Times New Roman" panose="02020603050405020304" pitchFamily="18" charset="0"/>
                <a:cs typeface="Times New Roman" panose="02020603050405020304" pitchFamily="18" charset="0"/>
              </a:rPr>
              <a:t>grep</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initdefault</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inittab</a:t>
            </a:r>
            <a:r>
              <a:rPr lang="en-US" sz="1800" b="0" dirty="0">
                <a:latin typeface="Times New Roman" panose="02020603050405020304" pitchFamily="18" charset="0"/>
                <a:cs typeface="Times New Roman" panose="02020603050405020304" pitchFamily="18" charset="0"/>
              </a:rPr>
              <a:t>’ on your system to identify the default run level.</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If you want to get into trouble, you can set the default run level to 0 or 6. Since you know what 0 and 6 means, probably you might not do that.</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Typically you would set the default run level to either 3 or 5.</a:t>
            </a:r>
            <a:endParaRPr lang="en-US" sz="1800" b="0" dirty="0">
              <a:latin typeface="Times New Roman" panose="02020603050405020304" pitchFamily="18" charset="0"/>
              <a:cs typeface="Times New Roman" panose="02020603050405020304" pitchFamily="18" charset="0"/>
            </a:endParaRPr>
          </a:p>
          <a:p>
            <a:endParaRPr lang="en-US" b="0"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6. </a:t>
            </a:r>
            <a:r>
              <a:rPr lang="en-US" sz="2400" b="1" dirty="0" smtClean="0">
                <a:solidFill>
                  <a:srgbClr val="C00000"/>
                </a:solidFill>
                <a:latin typeface="Times New Roman" panose="02020603050405020304" pitchFamily="18" charset="0"/>
                <a:cs typeface="Times New Roman" panose="02020603050405020304" pitchFamily="18" charset="0"/>
              </a:rPr>
              <a:t>Run level </a:t>
            </a:r>
            <a:r>
              <a:rPr lang="en-US" sz="2400" b="1" dirty="0">
                <a:solidFill>
                  <a:srgbClr val="C00000"/>
                </a:solidFill>
                <a:latin typeface="Times New Roman" panose="02020603050405020304" pitchFamily="18" charset="0"/>
                <a:cs typeface="Times New Roman" panose="02020603050405020304" pitchFamily="18" charset="0"/>
              </a:rPr>
              <a:t>programs</a:t>
            </a:r>
            <a:r>
              <a:rPr lang="en-US" sz="2400" b="1" dirty="0" smtClean="0">
                <a:solidFill>
                  <a:srgbClr val="C00000"/>
                </a:solidFill>
                <a:latin typeface="Times New Roman" panose="02020603050405020304" pitchFamily="18" charset="0"/>
                <a:cs typeface="Times New Roman" panose="02020603050405020304" pitchFamily="18" charset="0"/>
              </a:rPr>
              <a:t>:</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534400" cy="4842972"/>
          </a:xfrm>
        </p:spPr>
        <p:txBody>
          <a:bodyPr>
            <a:normAutofit/>
          </a:bodyPr>
          <a:lstStyle/>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When the Linux system is booting up, you might see various services getting started. For example, it might say “starting </a:t>
            </a:r>
            <a:r>
              <a:rPr lang="en-US" sz="1800" b="0" dirty="0" err="1">
                <a:latin typeface="Times New Roman" panose="02020603050405020304" pitchFamily="18" charset="0"/>
                <a:cs typeface="Times New Roman" panose="02020603050405020304" pitchFamily="18" charset="0"/>
              </a:rPr>
              <a:t>sendmail</a:t>
            </a:r>
            <a:r>
              <a:rPr lang="en-US" sz="1800" b="0" dirty="0">
                <a:latin typeface="Times New Roman" panose="02020603050405020304" pitchFamily="18" charset="0"/>
                <a:cs typeface="Times New Roman" panose="02020603050405020304" pitchFamily="18" charset="0"/>
              </a:rPr>
              <a:t> …. OK”. Those are the </a:t>
            </a:r>
            <a:r>
              <a:rPr lang="en-US" sz="1800" b="0" dirty="0" err="1">
                <a:latin typeface="Times New Roman" panose="02020603050405020304" pitchFamily="18" charset="0"/>
                <a:cs typeface="Times New Roman" panose="02020603050405020304" pitchFamily="18" charset="0"/>
              </a:rPr>
              <a:t>runlevel</a:t>
            </a:r>
            <a:r>
              <a:rPr lang="en-US" sz="1800" b="0" dirty="0">
                <a:latin typeface="Times New Roman" panose="02020603050405020304" pitchFamily="18" charset="0"/>
                <a:cs typeface="Times New Roman" panose="02020603050405020304" pitchFamily="18" charset="0"/>
              </a:rPr>
              <a:t> programs, executed from the run level directory as defined by your run level.</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Depending on your default </a:t>
            </a:r>
            <a:r>
              <a:rPr lang="en-US" sz="1800" b="0" dirty="0" err="1">
                <a:latin typeface="Times New Roman" panose="02020603050405020304" pitchFamily="18" charset="0"/>
                <a:cs typeface="Times New Roman" panose="02020603050405020304" pitchFamily="18" charset="0"/>
              </a:rPr>
              <a:t>init</a:t>
            </a:r>
            <a:r>
              <a:rPr lang="en-US" sz="1800" b="0" dirty="0">
                <a:latin typeface="Times New Roman" panose="02020603050405020304" pitchFamily="18" charset="0"/>
                <a:cs typeface="Times New Roman" panose="02020603050405020304" pitchFamily="18" charset="0"/>
              </a:rPr>
              <a:t> level setting, the system will execute the programs from one of the following directories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Run </a:t>
            </a:r>
            <a:r>
              <a:rPr lang="en-US" sz="1800" dirty="0">
                <a:latin typeface="Times New Roman" panose="02020603050405020304" pitchFamily="18" charset="0"/>
                <a:cs typeface="Times New Roman" panose="02020603050405020304" pitchFamily="18" charset="0"/>
              </a:rPr>
              <a:t>level 0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/rc0.d/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1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/rc1.d/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2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/rc2.d/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3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/rc3.d/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4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/rc4.d/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5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/rc5.d/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Run </a:t>
            </a:r>
            <a:r>
              <a:rPr lang="en-US" sz="1800" dirty="0">
                <a:latin typeface="Times New Roman" panose="02020603050405020304" pitchFamily="18" charset="0"/>
                <a:cs typeface="Times New Roman" panose="02020603050405020304" pitchFamily="18" charset="0"/>
              </a:rPr>
              <a:t>level 6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rc.d</a:t>
            </a:r>
            <a:r>
              <a:rPr lang="en-US" sz="1800" dirty="0">
                <a:latin typeface="Times New Roman" panose="02020603050405020304" pitchFamily="18" charset="0"/>
                <a:cs typeface="Times New Roman" panose="02020603050405020304" pitchFamily="18" charset="0"/>
              </a:rPr>
              <a:t>/rc6.d/</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dirty="0"/>
          </a:p>
        </p:txBody>
      </p:sp>
      <p:sp>
        <p:nvSpPr>
          <p:cNvPr id="4" name="Date Placeholder 3"/>
          <p:cNvSpPr>
            <a:spLocks noGrp="1"/>
          </p:cNvSpPr>
          <p:nvPr>
            <p:ph type="dt" sz="half" idx="10"/>
          </p:nvPr>
        </p:nvSpPr>
        <p:spPr/>
        <p:txBody>
          <a:bodyPr/>
          <a:lstStyle/>
          <a:p>
            <a:fld id="{07922A39-F200-41C1-872F-6041F732B4AF}"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382000" cy="4267200"/>
          </a:xfrm>
        </p:spPr>
        <p:txBody>
          <a:bodyPr>
            <a:normAutofit/>
          </a:bodyPr>
          <a:lstStyle/>
          <a:p>
            <a:pPr>
              <a:lnSpc>
                <a:spcPct val="150000"/>
              </a:lnSpc>
            </a:pPr>
            <a:r>
              <a:rPr lang="en-US" sz="1800" b="0" dirty="0">
                <a:latin typeface="Times New Roman" panose="02020603050405020304" pitchFamily="18" charset="0"/>
                <a:cs typeface="Times New Roman" panose="02020603050405020304" pitchFamily="18" charset="0"/>
              </a:rPr>
              <a:t>Linux consists of a kernel, which is the core control software, and many libraries and utilities that rely on the kernel to provide features with which users interact. The OS is available in many different distributions, which are collections of a specific kernel with specific support programs.</a:t>
            </a:r>
            <a:endParaRPr lang="en-US" sz="1800" b="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Popular Linux distributions are; </a:t>
            </a:r>
            <a:r>
              <a:rPr lang="en-US" sz="1800" b="0" dirty="0" err="1">
                <a:latin typeface="Times New Roman" panose="02020603050405020304" pitchFamily="18" charset="0"/>
                <a:cs typeface="Times New Roman" panose="02020603050405020304" pitchFamily="18" charset="0"/>
              </a:rPr>
              <a:t>RedHat</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CentOS</a:t>
            </a:r>
            <a:r>
              <a:rPr lang="en-US" sz="1800" b="0" dirty="0">
                <a:latin typeface="Times New Roman" panose="02020603050405020304" pitchFamily="18" charset="0"/>
                <a:cs typeface="Times New Roman" panose="02020603050405020304" pitchFamily="18" charset="0"/>
              </a:rPr>
              <a:t>, Fedora, Ubuntu, Open </a:t>
            </a:r>
            <a:r>
              <a:rPr lang="en-US" sz="1800" b="0" dirty="0" err="1">
                <a:latin typeface="Times New Roman" panose="02020603050405020304" pitchFamily="18" charset="0"/>
                <a:cs typeface="Times New Roman" panose="02020603050405020304" pitchFamily="18" charset="0"/>
              </a:rPr>
              <a:t>Suse</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Debian</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Xentoo</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Mepis</a:t>
            </a:r>
            <a:r>
              <a:rPr lang="en-US" sz="1800" b="0" dirty="0">
                <a:latin typeface="Times New Roman" panose="02020603050405020304" pitchFamily="18" charset="0"/>
                <a:cs typeface="Times New Roman" panose="02020603050405020304" pitchFamily="18" charset="0"/>
              </a:rPr>
              <a:t>, Back track, Free </a:t>
            </a:r>
            <a:r>
              <a:rPr lang="en-US" sz="1800" b="0" dirty="0" err="1">
                <a:latin typeface="Times New Roman" panose="02020603050405020304" pitchFamily="18" charset="0"/>
                <a:cs typeface="Times New Roman" panose="02020603050405020304" pitchFamily="18" charset="0"/>
              </a:rPr>
              <a:t>bsd</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etc</a:t>
            </a:r>
            <a:endParaRPr lang="en-US" sz="1800" b="0" dirty="0">
              <a:latin typeface="Times New Roman" panose="02020603050405020304" pitchFamily="18" charset="0"/>
              <a:cs typeface="Times New Roman" panose="02020603050405020304" pitchFamily="18" charset="0"/>
            </a:endParaRPr>
          </a:p>
          <a:p>
            <a:pPr>
              <a:lnSpc>
                <a:spcPct val="200000"/>
              </a:lnSpc>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7D3E8781-5BB0-401A-9DFA-E02ED17E47D9}"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5668963"/>
          </a:xfrm>
        </p:spPr>
        <p:txBody>
          <a:bodyPr>
            <a:normAutofit/>
          </a:bodyPr>
          <a:lstStyle/>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Please note that there are also symbolic links available for these directory under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 directory. So,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/rc0.d is linked to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rc.d</a:t>
            </a:r>
            <a:r>
              <a:rPr lang="en-US" sz="1800" b="0" dirty="0">
                <a:latin typeface="Times New Roman" panose="02020603050405020304" pitchFamily="18" charset="0"/>
                <a:cs typeface="Times New Roman" panose="02020603050405020304" pitchFamily="18" charset="0"/>
              </a:rPr>
              <a:t>/rc0.d.</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Under the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rc.d</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rc</a:t>
            </a:r>
            <a:r>
              <a:rPr lang="en-US" sz="1800" b="0" dirty="0">
                <a:latin typeface="Times New Roman" panose="02020603050405020304" pitchFamily="18" charset="0"/>
                <a:cs typeface="Times New Roman" panose="02020603050405020304" pitchFamily="18" charset="0"/>
              </a:rPr>
              <a:t>*.d/ directories, you would see programs that start with S and K.</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Programs starts with S are used during startup. S for startup.</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Programs starts with K are used during shutdown. K for kill.</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There are numbers right next to S and K in the program names. Those are the sequence number in which the programs should be started or killed.</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For example, S12syslog is to start the syslog </a:t>
            </a:r>
            <a:r>
              <a:rPr lang="en-US" sz="1800" b="0" dirty="0" err="1">
                <a:latin typeface="Times New Roman" panose="02020603050405020304" pitchFamily="18" charset="0"/>
                <a:cs typeface="Times New Roman" panose="02020603050405020304" pitchFamily="18" charset="0"/>
              </a:rPr>
              <a:t>deamon</a:t>
            </a:r>
            <a:r>
              <a:rPr lang="en-US" sz="1800" b="0" dirty="0">
                <a:latin typeface="Times New Roman" panose="02020603050405020304" pitchFamily="18" charset="0"/>
                <a:cs typeface="Times New Roman" panose="02020603050405020304" pitchFamily="18" charset="0"/>
              </a:rPr>
              <a:t>, which has the sequence number of 12. S80sendmail is to start the </a:t>
            </a:r>
            <a:r>
              <a:rPr lang="en-US" sz="1800" b="0" dirty="0" err="1">
                <a:latin typeface="Times New Roman" panose="02020603050405020304" pitchFamily="18" charset="0"/>
                <a:cs typeface="Times New Roman" panose="02020603050405020304" pitchFamily="18" charset="0"/>
              </a:rPr>
              <a:t>sendmail</a:t>
            </a:r>
            <a:r>
              <a:rPr lang="en-US" sz="1800" b="0" dirty="0">
                <a:latin typeface="Times New Roman" panose="02020603050405020304" pitchFamily="18" charset="0"/>
                <a:cs typeface="Times New Roman" panose="02020603050405020304" pitchFamily="18" charset="0"/>
              </a:rPr>
              <a:t> daemon, which has the sequence number of 80. So, syslog program will be started before </a:t>
            </a:r>
            <a:r>
              <a:rPr lang="en-US" sz="1800" b="0" dirty="0" err="1">
                <a:latin typeface="Times New Roman" panose="02020603050405020304" pitchFamily="18" charset="0"/>
                <a:cs typeface="Times New Roman" panose="02020603050405020304" pitchFamily="18" charset="0"/>
              </a:rPr>
              <a:t>sendmail</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E45AC98-3A14-4A4B-852F-FE79B004DD26}"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039100" cy="533400"/>
          </a:xfrm>
        </p:spPr>
        <p:txBody>
          <a:bodyPr>
            <a:noAutofit/>
          </a:bodyPr>
          <a:lstStyle/>
          <a:p>
            <a:r>
              <a:rPr lang="en-US" b="1" dirty="0">
                <a:solidFill>
                  <a:srgbClr val="0070C0"/>
                </a:solidFill>
                <a:latin typeface="Times New Roman" panose="02020603050405020304" pitchFamily="18" charset="0"/>
                <a:cs typeface="Times New Roman" panose="02020603050405020304" pitchFamily="18" charset="0"/>
              </a:rPr>
              <a:t>LINUX BASIC </a:t>
            </a:r>
            <a:r>
              <a:rPr lang="en-US" b="1" dirty="0" smtClean="0">
                <a:solidFill>
                  <a:srgbClr val="0070C0"/>
                </a:solidFill>
                <a:latin typeface="Times New Roman" panose="02020603050405020304" pitchFamily="18" charset="0"/>
                <a:cs typeface="Times New Roman" panose="02020603050405020304" pitchFamily="18" charset="0"/>
              </a:rPr>
              <a:t>COMMANDS</a:t>
            </a:r>
            <a:endParaRPr lang="en-US"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533401" y="609606"/>
          <a:ext cx="7620000" cy="6480356"/>
        </p:xfrm>
        <a:graphic>
          <a:graphicData uri="http://schemas.openxmlformats.org/drawingml/2006/table">
            <a:tbl>
              <a:tblPr firstRow="1" firstCol="1" bandRow="1">
                <a:tableStyleId>{5C22544A-7EE6-4342-B048-85BDC9FD1C3A}</a:tableStyleId>
              </a:tblPr>
              <a:tblGrid>
                <a:gridCol w="4038600"/>
                <a:gridCol w="3581400"/>
              </a:tblGrid>
              <a:tr h="300980">
                <a:tc>
                  <a:txBody>
                    <a:bodyPr/>
                    <a:lstStyle/>
                    <a:p>
                      <a:pPr marL="0" marR="0" algn="just">
                        <a:lnSpc>
                          <a:spcPct val="115000"/>
                        </a:lnSpc>
                        <a:spcBef>
                          <a:spcPts val="0"/>
                        </a:spcBef>
                        <a:spcAft>
                          <a:spcPts val="0"/>
                        </a:spcAft>
                        <a:tabLst>
                          <a:tab pos="1548130" algn="ctr"/>
                        </a:tabLst>
                      </a:pPr>
                      <a:r>
                        <a:rPr lang="en-US" sz="1400" dirty="0">
                          <a:effectLst/>
                          <a:latin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cs typeface="Times New Roman" panose="02020603050405020304" pitchFamily="18" charset="0"/>
                        </a:rPr>
                        <a:t>Command</a:t>
                      </a:r>
                      <a:endParaRPr lang="en-US" sz="1400" b="1"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Description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 </a:t>
                      </a:r>
                      <a:r>
                        <a:rPr lang="en-US" sz="1400" dirty="0" err="1">
                          <a:effectLst/>
                          <a:latin typeface="Times New Roman" panose="02020603050405020304" pitchFamily="18" charset="0"/>
                          <a:cs typeface="Times New Roman" panose="02020603050405020304" pitchFamily="18" charset="0"/>
                        </a:rPr>
                        <a:t>logname</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Current user 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 </a:t>
                      </a:r>
                      <a:r>
                        <a:rPr lang="en-US" sz="1400" dirty="0" err="1">
                          <a:effectLst/>
                          <a:latin typeface="Times New Roman" panose="02020603050405020304" pitchFamily="18" charset="0"/>
                          <a:cs typeface="Times New Roman" panose="02020603050405020304" pitchFamily="18" charset="0"/>
                        </a:rPr>
                        <a:t>pwd</a:t>
                      </a: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Present working directory</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3. </a:t>
                      </a:r>
                      <a:r>
                        <a:rPr lang="en-US" sz="1400" dirty="0" err="1">
                          <a:effectLst/>
                          <a:latin typeface="Times New Roman" panose="02020603050405020304" pitchFamily="18" charset="0"/>
                          <a:cs typeface="Times New Roman" panose="02020603050405020304" pitchFamily="18" charset="0"/>
                        </a:rPr>
                        <a:t>uname</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kernel 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4.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-n</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Print network hostname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5.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-r</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kernel version</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6.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-v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kernel release date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7.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-i</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Print hardware platform</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8.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-o</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Print the operating system</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9.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-p</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Print the processor 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10. </a:t>
                      </a:r>
                      <a:r>
                        <a:rPr lang="en-US" sz="1400" dirty="0" err="1">
                          <a:effectLst/>
                          <a:latin typeface="Times New Roman" panose="02020603050405020304" pitchFamily="18" charset="0"/>
                          <a:cs typeface="Times New Roman" panose="02020603050405020304" pitchFamily="18" charset="0"/>
                        </a:rPr>
                        <a:t>uname</a:t>
                      </a:r>
                      <a:r>
                        <a:rPr lang="en-US" sz="1400" dirty="0">
                          <a:effectLst/>
                          <a:latin typeface="Times New Roman" panose="02020603050405020304" pitchFamily="18" charset="0"/>
                          <a:cs typeface="Times New Roman" panose="02020603050405020304" pitchFamily="18" charset="0"/>
                        </a:rPr>
                        <a:t> -a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Print all information </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11. date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system date and time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12. clear</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clear the screen</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13. </a:t>
                      </a:r>
                      <a:r>
                        <a:rPr lang="en-US" sz="1400" dirty="0" err="1">
                          <a:effectLst/>
                          <a:latin typeface="Times New Roman" panose="02020603050405020304" pitchFamily="18" charset="0"/>
                          <a:cs typeface="Times New Roman" panose="02020603050405020304" pitchFamily="18" charset="0"/>
                        </a:rPr>
                        <a:t>cal</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current month calendar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14. </a:t>
                      </a:r>
                      <a:r>
                        <a:rPr lang="en-US" sz="1400" dirty="0" err="1">
                          <a:effectLst/>
                          <a:latin typeface="Times New Roman" panose="02020603050405020304" pitchFamily="18" charset="0"/>
                          <a:cs typeface="Times New Roman" panose="02020603050405020304" pitchFamily="18" charset="0"/>
                        </a:rPr>
                        <a:t>cal</a:t>
                      </a:r>
                      <a:r>
                        <a:rPr lang="en-US" sz="1400" dirty="0">
                          <a:effectLst/>
                          <a:latin typeface="Times New Roman" panose="02020603050405020304" pitchFamily="18" charset="0"/>
                          <a:cs typeface="Times New Roman" panose="02020603050405020304" pitchFamily="18" charset="0"/>
                        </a:rPr>
                        <a:t> 2014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Display 2014 calendar</a:t>
                      </a:r>
                      <a:endParaRPr lang="en-US" sz="1400" b="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15. </a:t>
                      </a:r>
                      <a:r>
                        <a:rPr lang="en-US" sz="1400" dirty="0" err="1">
                          <a:effectLst/>
                          <a:latin typeface="Times New Roman" panose="02020603050405020304" pitchFamily="18" charset="0"/>
                          <a:cs typeface="Times New Roman" panose="02020603050405020304" pitchFamily="18" charset="0"/>
                        </a:rPr>
                        <a:t>cal</a:t>
                      </a:r>
                      <a:r>
                        <a:rPr lang="en-US" sz="1400" dirty="0">
                          <a:effectLst/>
                          <a:latin typeface="Times New Roman" panose="02020603050405020304" pitchFamily="18" charset="0"/>
                          <a:cs typeface="Times New Roman" panose="02020603050405020304" pitchFamily="18" charset="0"/>
                        </a:rPr>
                        <a:t> 9 1987</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Displays the September 1987 calendar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16. bc</a:t>
                      </a:r>
                      <a:endParaRPr lang="en-US" sz="140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Open calculator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17. </a:t>
                      </a:r>
                      <a:r>
                        <a:rPr lang="en-US" sz="1400" dirty="0" err="1">
                          <a:effectLst/>
                          <a:latin typeface="Times New Roman" panose="02020603050405020304" pitchFamily="18" charset="0"/>
                          <a:cs typeface="Times New Roman" panose="02020603050405020304" pitchFamily="18" charset="0"/>
                        </a:rPr>
                        <a:t>bc</a:t>
                      </a:r>
                      <a:r>
                        <a:rPr lang="en-US" sz="1400" dirty="0">
                          <a:effectLst/>
                          <a:latin typeface="Times New Roman" panose="02020603050405020304" pitchFamily="18" charset="0"/>
                          <a:cs typeface="Times New Roman" panose="02020603050405020304" pitchFamily="18" charset="0"/>
                        </a:rPr>
                        <a:t> -v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Version of calculator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18. hostname</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server 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19. hostname -i</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server IP address</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20. </a:t>
                      </a:r>
                      <a:r>
                        <a:rPr lang="en-US" sz="1400" dirty="0" err="1">
                          <a:effectLst/>
                          <a:latin typeface="Times New Roman" panose="02020603050405020304" pitchFamily="18" charset="0"/>
                          <a:cs typeface="Times New Roman" panose="02020603050405020304" pitchFamily="18" charset="0"/>
                        </a:rPr>
                        <a:t>tty</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terminal 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21. who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display how many users connected to server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257474">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22. </a:t>
                      </a:r>
                      <a:r>
                        <a:rPr lang="en-US" sz="1400" dirty="0" err="1">
                          <a:effectLst/>
                          <a:latin typeface="Times New Roman" panose="02020603050405020304" pitchFamily="18" charset="0"/>
                          <a:cs typeface="Times New Roman" panose="02020603050405020304" pitchFamily="18" charset="0"/>
                        </a:rPr>
                        <a:t>whoami</a:t>
                      </a: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current username</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r h="514948">
                <a:tc>
                  <a:txBody>
                    <a:bodyPr/>
                    <a:lstStyle/>
                    <a:p>
                      <a:pPr marL="0" marR="0" algn="just">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23. uptime</a:t>
                      </a:r>
                      <a:endParaRPr lang="en-US" sz="1400" dirty="0">
                        <a:effectLst/>
                        <a:latin typeface="Times New Roman" panose="02020603050405020304" pitchFamily="18" charset="0"/>
                        <a:ea typeface="Calibri"/>
                        <a:cs typeface="Times New Roman" panose="02020603050405020304" pitchFamily="18" charset="0"/>
                      </a:endParaRPr>
                    </a:p>
                  </a:txBody>
                  <a:tcPr marL="29656" marR="29656" marT="0" marB="0"/>
                </a:tc>
                <a:tc>
                  <a:txBody>
                    <a:bodyPr/>
                    <a:lstStyle/>
                    <a:p>
                      <a:pPr marL="0" marR="0" algn="just">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Display how long server is “up &amp;running”, no. Of users connected </a:t>
                      </a:r>
                      <a:r>
                        <a:rPr lang="en-US" sz="1400" b="0" dirty="0" smtClean="0">
                          <a:effectLst/>
                          <a:latin typeface="Times New Roman" panose="02020603050405020304" pitchFamily="18" charset="0"/>
                          <a:cs typeface="Times New Roman" panose="02020603050405020304" pitchFamily="18" charset="0"/>
                        </a:rPr>
                        <a:t>&amp; </a:t>
                      </a:r>
                      <a:r>
                        <a:rPr lang="en-US" sz="1400" b="0" dirty="0" err="1" smtClean="0">
                          <a:effectLst/>
                          <a:latin typeface="Times New Roman" panose="02020603050405020304" pitchFamily="18" charset="0"/>
                          <a:cs typeface="Times New Roman" panose="02020603050405020304" pitchFamily="18" charset="0"/>
                        </a:rPr>
                        <a:t>avg</a:t>
                      </a:r>
                      <a:r>
                        <a:rPr lang="en-US" sz="1400" b="0" dirty="0" smtClean="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load on the server.</a:t>
                      </a:r>
                      <a:endParaRPr lang="en-US" sz="1400" b="0" dirty="0">
                        <a:effectLst/>
                        <a:latin typeface="Times New Roman" panose="02020603050405020304" pitchFamily="18" charset="0"/>
                        <a:ea typeface="Calibri"/>
                        <a:cs typeface="Times New Roman" panose="02020603050405020304" pitchFamily="18" charset="0"/>
                      </a:endParaRPr>
                    </a:p>
                  </a:txBody>
                  <a:tcPr marL="29656" marR="29656" marT="0" marB="0"/>
                </a:tc>
              </a:tr>
            </a:tbl>
          </a:graphicData>
        </a:graphic>
      </p:graphicFrame>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304800"/>
          <a:ext cx="8382002" cy="5658421"/>
        </p:xfrm>
        <a:graphic>
          <a:graphicData uri="http://schemas.openxmlformats.org/drawingml/2006/table">
            <a:tbl>
              <a:tblPr firstRow="1" firstCol="1" bandRow="1">
                <a:tableStyleId>{5C22544A-7EE6-4342-B048-85BDC9FD1C3A}</a:tableStyleId>
              </a:tblPr>
              <a:tblGrid>
                <a:gridCol w="3505202"/>
                <a:gridCol w="4876800"/>
              </a:tblGrid>
              <a:tr h="381000">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24. which &lt;command name&gt;</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Show the full path of command</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70234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25. </a:t>
                      </a:r>
                      <a:r>
                        <a:rPr lang="en-US" sz="1400" b="1" dirty="0" err="1">
                          <a:effectLst/>
                          <a:latin typeface="Times New Roman" panose="02020603050405020304" pitchFamily="18" charset="0"/>
                          <a:cs typeface="Times New Roman" panose="02020603050405020304" pitchFamily="18" charset="0"/>
                        </a:rPr>
                        <a:t>whereis</a:t>
                      </a:r>
                      <a:r>
                        <a:rPr lang="en-US" sz="1400" b="1" dirty="0">
                          <a:effectLst/>
                          <a:latin typeface="Times New Roman" panose="02020603050405020304" pitchFamily="18" charset="0"/>
                          <a:cs typeface="Times New Roman" panose="02020603050405020304" pitchFamily="18" charset="0"/>
                        </a:rPr>
                        <a:t>  &lt;command name&gt;</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Display the binary, source, and manual page files for a command</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26. find / -name filename</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To find any file or directory in Linux file system </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709672">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27. who am i</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Shows you the logged in terminal number and user name and more detailed information</a:t>
                      </a:r>
                      <a:br>
                        <a:rPr lang="en-US" sz="1400" b="0" dirty="0">
                          <a:effectLst/>
                          <a:latin typeface="Times New Roman" panose="02020603050405020304" pitchFamily="18" charset="0"/>
                          <a:cs typeface="Times New Roman" panose="02020603050405020304" pitchFamily="18" charset="0"/>
                        </a:rPr>
                      </a:br>
                      <a:endParaRPr lang="en-US" sz="1400" b="0" dirty="0">
                        <a:effectLst/>
                        <a:latin typeface="Times New Roman" panose="02020603050405020304" pitchFamily="18" charset="0"/>
                        <a:ea typeface="Calibri"/>
                        <a:cs typeface="Times New Roman" panose="02020603050405020304" pitchFamily="18" charset="0"/>
                      </a:endParaRPr>
                    </a:p>
                  </a:txBody>
                  <a:tcPr marL="34925" marR="34925" marT="0" marB="0"/>
                </a:tc>
              </a:tr>
              <a:tr h="70234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28. diff</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To display line by line differences between two text files</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29. </a:t>
                      </a:r>
                      <a:r>
                        <a:rPr lang="en-US" sz="1400" b="1" dirty="0" err="1">
                          <a:effectLst/>
                          <a:latin typeface="Times New Roman" panose="02020603050405020304" pitchFamily="18" charset="0"/>
                          <a:cs typeface="Times New Roman" panose="02020603050405020304" pitchFamily="18" charset="0"/>
                        </a:rPr>
                        <a:t>nl</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To put line numbers on a file</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383624">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30. </a:t>
                      </a:r>
                      <a:r>
                        <a:rPr lang="en-US" sz="1400" b="1" dirty="0" err="1">
                          <a:effectLst/>
                          <a:latin typeface="Times New Roman" panose="02020603050405020304" pitchFamily="18" charset="0"/>
                          <a:cs typeface="Times New Roman" panose="02020603050405020304" pitchFamily="18" charset="0"/>
                        </a:rPr>
                        <a:t>wc</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To display a count of lines, words and characters in a file</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31. w</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a:effectLst/>
                          <a:latin typeface="Times New Roman" panose="02020603050405020304" pitchFamily="18" charset="0"/>
                          <a:cs typeface="Times New Roman" panose="02020603050405020304" pitchFamily="18" charset="0"/>
                        </a:rPr>
                        <a:t>To show who is online</a:t>
                      </a:r>
                      <a:endParaRPr lang="en-US" sz="1400" b="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32. finger username</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display information about a user</a:t>
                      </a:r>
                      <a:endParaRPr lang="en-US" sz="1400" b="0" dirty="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a:effectLst/>
                          <a:latin typeface="Times New Roman" panose="02020603050405020304" pitchFamily="18" charset="0"/>
                          <a:cs typeface="Times New Roman" panose="02020603050405020304" pitchFamily="18" charset="0"/>
                        </a:rPr>
                        <a:t>33. cat /proc/cpuinfo</a:t>
                      </a:r>
                      <a:endParaRPr lang="en-US" sz="1400" b="1">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display CPU information</a:t>
                      </a:r>
                      <a:endParaRPr lang="en-US" sz="1400" b="0" dirty="0">
                        <a:effectLst/>
                        <a:latin typeface="Times New Roman" panose="02020603050405020304" pitchFamily="18" charset="0"/>
                        <a:ea typeface="Calibri"/>
                        <a:cs typeface="Times New Roman" panose="02020603050405020304" pitchFamily="18" charset="0"/>
                      </a:endParaRPr>
                    </a:p>
                  </a:txBody>
                  <a:tcPr marL="34925" marR="34925" marT="0" marB="0"/>
                </a:tc>
              </a:tr>
              <a:tr h="340579">
                <a:tc>
                  <a:txBody>
                    <a:bodyPr/>
                    <a:lstStyle/>
                    <a:p>
                      <a:pPr marL="0" marR="0" algn="l">
                        <a:lnSpc>
                          <a:spcPct val="115000"/>
                        </a:lnSpc>
                        <a:spcBef>
                          <a:spcPts val="0"/>
                        </a:spcBef>
                        <a:spcAft>
                          <a:spcPts val="0"/>
                        </a:spcAft>
                      </a:pPr>
                      <a:r>
                        <a:rPr lang="en-US" sz="1400" b="1">
                          <a:effectLst/>
                          <a:latin typeface="Times New Roman" panose="02020603050405020304" pitchFamily="18" charset="0"/>
                          <a:cs typeface="Times New Roman" panose="02020603050405020304" pitchFamily="18" charset="0"/>
                        </a:rPr>
                        <a:t>34. cat /proc/meminfo</a:t>
                      </a:r>
                      <a:endParaRPr lang="en-US" sz="1400" b="1">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display memory information</a:t>
                      </a:r>
                      <a:endParaRPr lang="en-US" sz="1400" b="0" dirty="0">
                        <a:effectLst/>
                        <a:latin typeface="Times New Roman" panose="02020603050405020304" pitchFamily="18" charset="0"/>
                        <a:ea typeface="Calibri"/>
                        <a:cs typeface="Times New Roman" panose="02020603050405020304" pitchFamily="18" charset="0"/>
                      </a:endParaRPr>
                    </a:p>
                  </a:txBody>
                  <a:tcPr marL="34925" marR="34925" marT="0" marB="0"/>
                </a:tc>
              </a:tr>
              <a:tr h="709533">
                <a:tc>
                  <a:txBody>
                    <a:bodyPr/>
                    <a:lstStyle/>
                    <a:p>
                      <a:pPr marL="0" marR="0" algn="l">
                        <a:lnSpc>
                          <a:spcPct val="115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35. free</a:t>
                      </a:r>
                      <a:endParaRPr lang="en-US" sz="1400" b="1" dirty="0">
                        <a:effectLst/>
                        <a:latin typeface="Times New Roman" panose="02020603050405020304" pitchFamily="18" charset="0"/>
                        <a:ea typeface="Calibri"/>
                        <a:cs typeface="Times New Roman" panose="02020603050405020304" pitchFamily="18" charset="0"/>
                      </a:endParaRPr>
                    </a:p>
                  </a:txBody>
                  <a:tcPr marL="34925" marR="34925" marT="0" marB="0"/>
                </a:tc>
                <a:tc>
                  <a:txBody>
                    <a:bodyPr/>
                    <a:lstStyle/>
                    <a:p>
                      <a:pPr marL="0" marR="0" algn="l">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To show memory and swap usage</a:t>
                      </a:r>
                      <a:endParaRPr lang="en-US" sz="1400" b="0" dirty="0">
                        <a:effectLst/>
                        <a:latin typeface="Times New Roman" panose="02020603050405020304" pitchFamily="18" charset="0"/>
                        <a:ea typeface="Calibri"/>
                        <a:cs typeface="Times New Roman" panose="02020603050405020304" pitchFamily="18" charset="0"/>
                      </a:endParaRPr>
                    </a:p>
                  </a:txBody>
                  <a:tcPr marL="34925" marR="34925" marT="0" marB="0"/>
                </a:tc>
              </a:tr>
            </a:tbl>
          </a:graphicData>
        </a:graphic>
      </p:graphicFrame>
      <p:sp>
        <p:nvSpPr>
          <p:cNvPr id="2" name="Date Placeholder 1"/>
          <p:cNvSpPr>
            <a:spLocks noGrp="1"/>
          </p:cNvSpPr>
          <p:nvPr>
            <p:ph type="dt" sz="half" idx="10"/>
          </p:nvPr>
        </p:nvSpPr>
        <p:spPr/>
        <p:txBody>
          <a:bodyPr/>
          <a:lstStyle/>
          <a:p>
            <a:fld id="{47EF1801-AB06-4BD7-BFB9-6DBE23E77C77}" type="datetime1">
              <a:rPr lang="en-US" smtClean="0"/>
            </a:fld>
            <a:endParaRPr lang="en-US" dirty="0"/>
          </a:p>
        </p:txBody>
      </p:sp>
      <p:sp>
        <p:nvSpPr>
          <p:cNvPr id="3" name="Slide Number Placeholder 2"/>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Autofit/>
          </a:bodyPr>
          <a:lstStyle/>
          <a:p>
            <a:pPr marL="0" indent="0">
              <a:buNone/>
            </a:pPr>
            <a:r>
              <a:rPr lang="en-US" sz="1800" b="0" dirty="0">
                <a:latin typeface="Times New Roman" panose="02020603050405020304" pitchFamily="18" charset="0"/>
                <a:cs typeface="Times New Roman" panose="02020603050405020304" pitchFamily="18" charset="0"/>
              </a:rPr>
              <a:t>Set system date and time: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date -s “</a:t>
            </a:r>
            <a:r>
              <a:rPr lang="en-US" sz="1800" b="0" dirty="0" err="1">
                <a:latin typeface="Times New Roman" panose="02020603050405020304" pitchFamily="18" charset="0"/>
                <a:cs typeface="Times New Roman" panose="02020603050405020304" pitchFamily="18" charset="0"/>
              </a:rPr>
              <a:t>yyyy</a:t>
            </a:r>
            <a:r>
              <a:rPr lang="en-US" sz="1800" b="0" dirty="0">
                <a:latin typeface="Times New Roman" panose="02020603050405020304" pitchFamily="18" charset="0"/>
                <a:cs typeface="Times New Roman" panose="02020603050405020304" pitchFamily="18" charset="0"/>
              </a:rPr>
              <a:t>-mm-</a:t>
            </a:r>
            <a:r>
              <a:rPr lang="en-US" sz="1800" b="0" dirty="0" err="1">
                <a:latin typeface="Times New Roman" panose="02020603050405020304" pitchFamily="18" charset="0"/>
                <a:cs typeface="Times New Roman" panose="02020603050405020304" pitchFamily="18" charset="0"/>
              </a:rPr>
              <a:t>dd</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hh:mm:ss</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view help for a command (manual pages</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man &lt;command</a:t>
            </a:r>
            <a:r>
              <a:rPr lang="en-US" sz="1800" b="0" dirty="0" smtClean="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Viewing </a:t>
            </a:r>
            <a:r>
              <a:rPr lang="en-US" sz="1800" b="0" dirty="0">
                <a:latin typeface="Times New Roman" panose="02020603050405020304" pitchFamily="18" charset="0"/>
                <a:cs typeface="Times New Roman" panose="02020603050405020304" pitchFamily="18" charset="0"/>
              </a:rPr>
              <a:t>list of Files &amp; </a:t>
            </a:r>
            <a:r>
              <a:rPr lang="en-US" sz="1800" b="0" dirty="0" smtClean="0">
                <a:latin typeface="Times New Roman" panose="02020603050405020304" pitchFamily="18" charset="0"/>
                <a:cs typeface="Times New Roman" panose="02020603050405020304" pitchFamily="18" charset="0"/>
              </a:rPr>
              <a:t>Directories:</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Syntax</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&lt;options&gt; &lt;</a:t>
            </a:r>
            <a:r>
              <a:rPr lang="en-US" sz="1800" b="0" dirty="0" smtClean="0">
                <a:latin typeface="Times New Roman" panose="02020603050405020304" pitchFamily="18" charset="0"/>
                <a:cs typeface="Times New Roman" panose="02020603050405020304" pitchFamily="18" charset="0"/>
              </a:rPr>
              <a:t>file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Options</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check the hidden </a:t>
            </a:r>
            <a:r>
              <a:rPr lang="en-US" sz="1800" b="0" dirty="0" smtClean="0">
                <a:latin typeface="Times New Roman" panose="02020603050405020304" pitchFamily="18" charset="0"/>
                <a:cs typeface="Times New Roman" panose="02020603050405020304" pitchFamily="18" charset="0"/>
              </a:rPr>
              <a:t>object</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list the properties of an </a:t>
            </a:r>
            <a:r>
              <a:rPr lang="en-US" sz="1800" b="0" dirty="0" smtClean="0">
                <a:latin typeface="Times New Roman" panose="02020603050405020304" pitchFamily="18" charset="0"/>
                <a:cs typeface="Times New Roman" panose="02020603050405020304" pitchFamily="18" charset="0"/>
              </a:rPr>
              <a:t>object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check the size in </a:t>
            </a:r>
            <a:r>
              <a:rPr lang="en-US" sz="1800" b="0" dirty="0" smtClean="0">
                <a:latin typeface="Times New Roman" panose="02020603050405020304" pitchFamily="18" charset="0"/>
                <a:cs typeface="Times New Roman" panose="02020603050405020304" pitchFamily="18" charset="0"/>
              </a:rPr>
              <a:t>block</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-r    = to </a:t>
            </a:r>
            <a:r>
              <a:rPr lang="en-US" sz="1800" b="0" dirty="0">
                <a:latin typeface="Times New Roman" panose="02020603050405020304" pitchFamily="18" charset="0"/>
                <a:cs typeface="Times New Roman" panose="02020603050405020304" pitchFamily="18" charset="0"/>
              </a:rPr>
              <a:t>check reverse </a:t>
            </a:r>
            <a:r>
              <a:rPr lang="en-US" sz="1800" b="0" dirty="0" smtClean="0">
                <a:latin typeface="Times New Roman" panose="02020603050405020304" pitchFamily="18" charset="0"/>
                <a:cs typeface="Times New Roman" panose="02020603050405020304" pitchFamily="18" charset="0"/>
              </a:rPr>
              <a:t>order</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-R   = </a:t>
            </a:r>
            <a:r>
              <a:rPr lang="en-US" sz="1800" b="0" dirty="0">
                <a:latin typeface="Times New Roman" panose="02020603050405020304" pitchFamily="18" charset="0"/>
                <a:cs typeface="Times New Roman" panose="02020603050405020304" pitchFamily="18" charset="0"/>
              </a:rPr>
              <a:t>l</a:t>
            </a:r>
            <a:r>
              <a:rPr lang="en-US" sz="1800" b="0" dirty="0" smtClean="0">
                <a:latin typeface="Times New Roman" panose="02020603050405020304" pitchFamily="18" charset="0"/>
                <a:cs typeface="Times New Roman" panose="02020603050405020304" pitchFamily="18" charset="0"/>
              </a:rPr>
              <a:t>ist </a:t>
            </a: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ub </a:t>
            </a:r>
            <a:r>
              <a:rPr lang="en-US" sz="1800" b="0" dirty="0">
                <a:latin typeface="Times New Roman" panose="02020603050405020304" pitchFamily="18" charset="0"/>
                <a:cs typeface="Times New Roman" panose="02020603050405020304" pitchFamily="18" charset="0"/>
              </a:rPr>
              <a:t>directories </a:t>
            </a:r>
            <a:r>
              <a:rPr lang="en-US" sz="1800" b="0" dirty="0" smtClean="0">
                <a:latin typeface="Times New Roman" panose="02020603050405020304" pitchFamily="18" charset="0"/>
                <a:cs typeface="Times New Roman" panose="02020603050405020304" pitchFamily="18" charset="0"/>
              </a:rPr>
              <a:t>recursively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Q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see files in double </a:t>
            </a:r>
            <a:r>
              <a:rPr lang="en-US" sz="1800" b="0" dirty="0" smtClean="0">
                <a:latin typeface="Times New Roman" panose="02020603050405020304" pitchFamily="18" charset="0"/>
                <a:cs typeface="Times New Roman" panose="02020603050405020304" pitchFamily="18" charset="0"/>
              </a:rPr>
              <a:t>quotes</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-m   = </a:t>
            </a:r>
            <a:r>
              <a:rPr lang="en-US" sz="1800" b="0" dirty="0">
                <a:latin typeface="Times New Roman" panose="02020603050405020304" pitchFamily="18" charset="0"/>
                <a:cs typeface="Times New Roman" panose="02020603050405020304" pitchFamily="18" charset="0"/>
              </a:rPr>
              <a:t>l</a:t>
            </a:r>
            <a:r>
              <a:rPr lang="en-US" sz="1800" b="0" dirty="0" smtClean="0">
                <a:latin typeface="Times New Roman" panose="02020603050405020304" pitchFamily="18" charset="0"/>
                <a:cs typeface="Times New Roman" panose="02020603050405020304" pitchFamily="18" charset="0"/>
              </a:rPr>
              <a:t>ist </a:t>
            </a:r>
            <a:r>
              <a:rPr lang="en-US" sz="1800" b="0" dirty="0">
                <a:latin typeface="Times New Roman" panose="02020603050405020304" pitchFamily="18" charset="0"/>
                <a:cs typeface="Times New Roman" panose="02020603050405020304" pitchFamily="18" charset="0"/>
              </a:rPr>
              <a:t>of entries with comma separated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Example</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la</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lr</a:t>
            </a:r>
            <a:endParaRPr lang="en-US" sz="1800" b="0" dirty="0">
              <a:latin typeface="Times New Roman" panose="02020603050405020304" pitchFamily="18" charset="0"/>
              <a:cs typeface="Times New Roman" panose="02020603050405020304" pitchFamily="18" charset="0"/>
            </a:endParaRPr>
          </a:p>
          <a:p>
            <a:endParaRPr lang="en-US" sz="1800"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657600" y="65532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0391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WORKING WITH </a:t>
            </a:r>
            <a:r>
              <a:rPr lang="en-US" sz="2400" b="1" dirty="0" smtClean="0">
                <a:solidFill>
                  <a:srgbClr val="0070C0"/>
                </a:solidFill>
                <a:latin typeface="Times New Roman" panose="02020603050405020304" pitchFamily="18" charset="0"/>
                <a:cs typeface="Times New Roman" panose="02020603050405020304" pitchFamily="18" charset="0"/>
              </a:rPr>
              <a:t>FILES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763000" cy="4614372"/>
          </a:xfrm>
        </p:spPr>
        <p:txBody>
          <a:bodyPr>
            <a:normAutofit/>
          </a:bodyPr>
          <a:lstStyle/>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A collection of data is called file. In Linux platform, cat, touch, vi are </a:t>
            </a:r>
            <a:r>
              <a:rPr lang="en-US" sz="1800" b="0" dirty="0" smtClean="0">
                <a:latin typeface="Times New Roman" panose="02020603050405020304" pitchFamily="18" charset="0"/>
                <a:cs typeface="Times New Roman" panose="02020603050405020304" pitchFamily="18" charset="0"/>
              </a:rPr>
              <a:t>the </a:t>
            </a:r>
            <a:r>
              <a:rPr lang="en-US" sz="1800" b="0" dirty="0">
                <a:latin typeface="Times New Roman" panose="02020603050405020304" pitchFamily="18" charset="0"/>
                <a:cs typeface="Times New Roman" panose="02020603050405020304" pitchFamily="18" charset="0"/>
              </a:rPr>
              <a:t>default </a:t>
            </a:r>
            <a:r>
              <a:rPr lang="en-US" sz="1800" b="0" dirty="0" smtClean="0">
                <a:latin typeface="Times New Roman" panose="02020603050405020304" pitchFamily="18" charset="0"/>
                <a:cs typeface="Times New Roman" panose="02020603050405020304" pitchFamily="18" charset="0"/>
              </a:rPr>
              <a:t>commands to </a:t>
            </a:r>
            <a:r>
              <a:rPr lang="en-US" sz="1800" b="0" dirty="0">
                <a:latin typeface="Times New Roman" panose="02020603050405020304" pitchFamily="18" charset="0"/>
                <a:cs typeface="Times New Roman" panose="02020603050405020304" pitchFamily="18" charset="0"/>
              </a:rPr>
              <a:t>create a file, but there are some differences between these three commands</a:t>
            </a:r>
            <a:r>
              <a:rPr lang="en-US" sz="1800" b="0" dirty="0" smtClean="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pPr>
            <a:r>
              <a:rPr lang="en-US" sz="1800" b="0" dirty="0">
                <a:solidFill>
                  <a:srgbClr val="C00000"/>
                </a:solidFill>
                <a:latin typeface="Times New Roman" panose="02020603050405020304" pitchFamily="18" charset="0"/>
                <a:cs typeface="Times New Roman" panose="02020603050405020304" pitchFamily="18" charset="0"/>
              </a:rPr>
              <a:t>Cat (concatenation): </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This command is used to create single file with data and also to check the data of exiting file, but we cannot modify the data.</a:t>
            </a:r>
            <a:endParaRPr lang="en-US" sz="1800" b="0" dirty="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BDD3D4B-B163-4E8D-B75C-9140BDBFCC4F}"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45163"/>
          </a:xfrm>
        </p:spPr>
        <p:txBody>
          <a:bodyPr>
            <a:normAutofit lnSpcReduction="10000"/>
          </a:bodyPr>
          <a:lstStyle/>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Example; to create a file</a:t>
            </a:r>
            <a:r>
              <a:rPr lang="en-US" sz="1800" b="0" dirty="0" smtClean="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cat &gt; file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ctrl+d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(save &amp; quit)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Open </a:t>
            </a:r>
            <a:r>
              <a:rPr lang="en-US" sz="1800" b="0" dirty="0">
                <a:latin typeface="Times New Roman" panose="02020603050405020304" pitchFamily="18" charset="0"/>
                <a:cs typeface="Times New Roman" panose="02020603050405020304" pitchFamily="18" charset="0"/>
              </a:rPr>
              <a:t>the file</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cat filename</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append the file (to add something into the file):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cat &gt;&gt; filename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ctrl+d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(save &amp; quit</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open multiple files: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cat file1 file2 file3</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Using this command we can't create multiple files and we can't edit the text </a:t>
            </a:r>
            <a:r>
              <a:rPr lang="en-US" sz="1800" b="0" dirty="0" smtClean="0">
                <a:latin typeface="Times New Roman" panose="02020603050405020304" pitchFamily="18" charset="0"/>
                <a:cs typeface="Times New Roman" panose="02020603050405020304" pitchFamily="18" charset="0"/>
              </a:rPr>
              <a:t>in </a:t>
            </a:r>
            <a:r>
              <a:rPr lang="en-US" sz="1800" b="0" dirty="0">
                <a:latin typeface="Times New Roman" panose="02020603050405020304" pitchFamily="18" charset="0"/>
                <a:cs typeface="Times New Roman" panose="02020603050405020304" pitchFamily="18" charset="0"/>
              </a:rPr>
              <a:t>the file.</a:t>
            </a:r>
            <a:endParaRPr lang="en-US" sz="1800" b="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Date Placeholder 1"/>
          <p:cNvSpPr>
            <a:spLocks noGrp="1"/>
          </p:cNvSpPr>
          <p:nvPr>
            <p:ph type="dt" sz="half" idx="10"/>
          </p:nvPr>
        </p:nvSpPr>
        <p:spPr/>
        <p:txBody>
          <a:bodyPr/>
          <a:lstStyle/>
          <a:p>
            <a:fld id="{E08DA50B-0560-4B16-AC76-86623F072CC3}"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82000" cy="5257800"/>
          </a:xfrm>
        </p:spPr>
        <p:txBody>
          <a:bodyPr>
            <a:normAutofit/>
          </a:bodyPr>
          <a:lstStyle/>
          <a:p>
            <a:pPr marL="285750" indent="-285750">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Touch:</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This </a:t>
            </a:r>
            <a:r>
              <a:rPr lang="en-US" sz="1800" b="0" dirty="0">
                <a:latin typeface="Times New Roman" panose="02020603050405020304" pitchFamily="18" charset="0"/>
                <a:cs typeface="Times New Roman" panose="02020603050405020304" pitchFamily="18" charset="0"/>
              </a:rPr>
              <a:t>command is used to create multiple files, but are empty files and also it use to change date and time of an existing files and directories</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Example; to create multiple files:</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touch  file1 file2 file3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Using this command we can't modify the text of the database files.</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Change </a:t>
            </a:r>
            <a:r>
              <a:rPr lang="en-US" sz="1800" b="0" dirty="0">
                <a:latin typeface="Times New Roman" panose="02020603050405020304" pitchFamily="18" charset="0"/>
                <a:cs typeface="Times New Roman" panose="02020603050405020304" pitchFamily="18" charset="0"/>
              </a:rPr>
              <a:t>Time stamp of a file or directory: </a:t>
            </a:r>
            <a:endParaRPr lang="en-US" sz="1800" b="0" dirty="0" smtClean="0">
              <a:effectLst/>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Syntax:</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touch &lt;option&gt; &lt;argument&gt; &lt;file/directory</a:t>
            </a:r>
            <a:r>
              <a:rPr lang="en-US" sz="1800" b="0" dirty="0" smtClean="0">
                <a:latin typeface="Times New Roman" panose="02020603050405020304" pitchFamily="18" charset="0"/>
                <a:cs typeface="Times New Roman" panose="02020603050405020304" pitchFamily="18" charset="0"/>
              </a:rPr>
              <a:t>&gt;</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touch –t  YYYYMMDDHHMM  &lt;file/directory-name</a:t>
            </a:r>
            <a:r>
              <a:rPr lang="en-US" sz="1800" b="0" dirty="0" smtClean="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a:lnSpc>
                <a:spcPct val="150000"/>
              </a:lnSpc>
            </a:pPr>
            <a:endParaRPr lang="en-US" dirty="0"/>
          </a:p>
        </p:txBody>
      </p:sp>
      <p:sp>
        <p:nvSpPr>
          <p:cNvPr id="4" name="Date Placeholder 3"/>
          <p:cNvSpPr>
            <a:spLocks noGrp="1"/>
          </p:cNvSpPr>
          <p:nvPr>
            <p:ph type="dt" sz="half" idx="10"/>
          </p:nvPr>
        </p:nvSpPr>
        <p:spPr/>
        <p:txBody>
          <a:bodyPr/>
          <a:lstStyle/>
          <a:p>
            <a:fld id="{E37F5E89-520C-4151-A369-A40FDAE4645F}"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15400" cy="5867400"/>
          </a:xfrm>
        </p:spPr>
        <p:txBody>
          <a:bodyPr>
            <a:normAutofit fontScale="92500" lnSpcReduction="20000"/>
          </a:bodyPr>
          <a:lstStyle/>
          <a:p>
            <a:pPr>
              <a:buFont typeface="Wingdings" panose="05000000000000000000" pitchFamily="2" charset="2"/>
              <a:buChar char="v"/>
            </a:pPr>
            <a:r>
              <a:rPr lang="en-US" sz="1900" b="0" dirty="0">
                <a:latin typeface="Times New Roman" panose="02020603050405020304" pitchFamily="18" charset="0"/>
                <a:cs typeface="Times New Roman" panose="02020603050405020304" pitchFamily="18" charset="0"/>
              </a:rPr>
              <a:t>Vi:</a:t>
            </a:r>
            <a:endParaRPr lang="en-US" sz="1900" b="0" dirty="0">
              <a:latin typeface="Times New Roman" panose="02020603050405020304" pitchFamily="18" charset="0"/>
              <a:cs typeface="Times New Roman" panose="02020603050405020304" pitchFamily="18" charset="0"/>
            </a:endParaRPr>
          </a:p>
          <a:p>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This </a:t>
            </a:r>
            <a:r>
              <a:rPr lang="en-US" sz="1900" b="0" dirty="0">
                <a:latin typeface="Times New Roman" panose="02020603050405020304" pitchFamily="18" charset="0"/>
                <a:cs typeface="Times New Roman" panose="02020603050405020304" pitchFamily="18" charset="0"/>
              </a:rPr>
              <a:t>command is used to create single file with data, to check the data of exiting file and also to modify the data.</a:t>
            </a:r>
            <a:endParaRPr lang="en-US" sz="1900" b="0" dirty="0">
              <a:latin typeface="Times New Roman" panose="02020603050405020304" pitchFamily="18" charset="0"/>
              <a:cs typeface="Times New Roman" panose="02020603050405020304" pitchFamily="18" charset="0"/>
            </a:endParaRPr>
          </a:p>
          <a:p>
            <a:r>
              <a:rPr lang="en-US" sz="1900" b="0" dirty="0">
                <a:latin typeface="Times New Roman" panose="02020603050405020304" pitchFamily="18" charset="0"/>
                <a:cs typeface="Times New Roman" panose="02020603050405020304" pitchFamily="18" charset="0"/>
              </a:rPr>
              <a:t> </a:t>
            </a:r>
            <a:endParaRPr lang="en-US" sz="1900" b="0" dirty="0">
              <a:latin typeface="Times New Roman" panose="02020603050405020304" pitchFamily="18" charset="0"/>
              <a:cs typeface="Times New Roman" panose="02020603050405020304" pitchFamily="18" charset="0"/>
            </a:endParaRPr>
          </a:p>
          <a:p>
            <a:r>
              <a:rPr lang="en-US" sz="1900" b="0" dirty="0">
                <a:latin typeface="Times New Roman" panose="02020603050405020304" pitchFamily="18" charset="0"/>
                <a:cs typeface="Times New Roman" panose="02020603050405020304" pitchFamily="18" charset="0"/>
              </a:rPr>
              <a:t>	# vi file1</a:t>
            </a:r>
            <a:endParaRPr lang="en-US" sz="1900" b="0" dirty="0">
              <a:latin typeface="Times New Roman" panose="02020603050405020304" pitchFamily="18" charset="0"/>
              <a:cs typeface="Times New Roman" panose="02020603050405020304" pitchFamily="18" charset="0"/>
            </a:endParaRPr>
          </a:p>
          <a:p>
            <a:pPr marL="0" indent="0">
              <a:lnSpc>
                <a:spcPct val="150000"/>
              </a:lnSpc>
            </a:pPr>
            <a:endParaRPr lang="en-US" sz="19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900" b="0" dirty="0" smtClean="0">
                <a:latin typeface="Times New Roman" panose="02020603050405020304" pitchFamily="18" charset="0"/>
                <a:cs typeface="Times New Roman" panose="02020603050405020304" pitchFamily="18" charset="0"/>
              </a:rPr>
              <a:t>Deleting </a:t>
            </a:r>
            <a:r>
              <a:rPr lang="en-US" sz="1900" b="0" dirty="0">
                <a:latin typeface="Times New Roman" panose="02020603050405020304" pitchFamily="18" charset="0"/>
                <a:cs typeface="Times New Roman" panose="02020603050405020304" pitchFamily="18" charset="0"/>
              </a:rPr>
              <a:t>the files </a:t>
            </a:r>
            <a:r>
              <a:rPr lang="en-US" sz="1900" b="0" dirty="0" smtClean="0">
                <a:latin typeface="Times New Roman" panose="02020603050405020304" pitchFamily="18" charset="0"/>
                <a:cs typeface="Times New Roman" panose="02020603050405020304" pitchFamily="18" charset="0"/>
              </a:rPr>
              <a:t>:</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rm</a:t>
            </a:r>
            <a:r>
              <a:rPr lang="en-US" sz="1900" dirty="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command is used for remove files;</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Syntax</a:t>
            </a:r>
            <a:r>
              <a:rPr lang="en-US" sz="1900" b="0" dirty="0">
                <a:latin typeface="Times New Roman" panose="02020603050405020304" pitchFamily="18" charset="0"/>
                <a:cs typeface="Times New Roman" panose="02020603050405020304" pitchFamily="18" charset="0"/>
              </a:rPr>
              <a:t>:</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rm</a:t>
            </a:r>
            <a:r>
              <a:rPr lang="en-US" sz="1900" b="0" dirty="0">
                <a:latin typeface="Times New Roman" panose="02020603050405020304" pitchFamily="18" charset="0"/>
                <a:cs typeface="Times New Roman" panose="02020603050405020304" pitchFamily="18" charset="0"/>
              </a:rPr>
              <a:t> &lt;filename&gt; --&gt; (by default, it will ask for </a:t>
            </a:r>
            <a:r>
              <a:rPr lang="en-US" sz="1900" b="0" dirty="0" smtClean="0">
                <a:latin typeface="Times New Roman" panose="02020603050405020304" pitchFamily="18" charset="0"/>
                <a:cs typeface="Times New Roman" panose="02020603050405020304" pitchFamily="18" charset="0"/>
              </a:rPr>
              <a:t>	confirmation</a:t>
            </a:r>
            <a:r>
              <a:rPr lang="en-US" sz="1900" b="0" dirty="0">
                <a:latin typeface="Times New Roman" panose="02020603050405020304" pitchFamily="18" charset="0"/>
                <a:cs typeface="Times New Roman" panose="02020603050405020304" pitchFamily="18" charset="0"/>
              </a:rPr>
              <a:t>, just like # </a:t>
            </a:r>
            <a:r>
              <a:rPr lang="en-US" sz="1900" b="0" dirty="0" err="1">
                <a:latin typeface="Times New Roman" panose="02020603050405020304" pitchFamily="18" charset="0"/>
                <a:cs typeface="Times New Roman" panose="02020603050405020304" pitchFamily="18" charset="0"/>
              </a:rPr>
              <a:t>rm</a:t>
            </a:r>
            <a:r>
              <a:rPr lang="en-US" sz="1900" b="0" dirty="0">
                <a:latin typeface="Times New Roman" panose="02020603050405020304" pitchFamily="18" charset="0"/>
                <a:cs typeface="Times New Roman" panose="02020603050405020304" pitchFamily="18" charset="0"/>
              </a:rPr>
              <a:t> –i) </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smtClean="0">
                <a:latin typeface="Times New Roman" panose="02020603050405020304" pitchFamily="18" charset="0"/>
                <a:cs typeface="Times New Roman" panose="02020603050405020304" pitchFamily="18" charset="0"/>
              </a:rPr>
              <a:t>	# </a:t>
            </a:r>
            <a:r>
              <a:rPr lang="en-US" sz="1900" b="0" dirty="0" err="1">
                <a:latin typeface="Times New Roman" panose="02020603050405020304" pitchFamily="18" charset="0"/>
                <a:cs typeface="Times New Roman" panose="02020603050405020304" pitchFamily="18" charset="0"/>
              </a:rPr>
              <a:t>rm</a:t>
            </a:r>
            <a:r>
              <a:rPr lang="en-US" sz="1900" b="0" dirty="0">
                <a:latin typeface="Times New Roman" panose="02020603050405020304" pitchFamily="18" charset="0"/>
                <a:cs typeface="Times New Roman" panose="02020603050405020304" pitchFamily="18" charset="0"/>
              </a:rPr>
              <a:t> -i &lt;filename&gt;   --&gt;  asking confirmation </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smtClean="0">
                <a:latin typeface="Times New Roman" panose="02020603050405020304" pitchFamily="18" charset="0"/>
                <a:cs typeface="Times New Roman" panose="02020603050405020304" pitchFamily="18" charset="0"/>
              </a:rPr>
              <a:t>	# </a:t>
            </a:r>
            <a:r>
              <a:rPr lang="en-US" sz="1900" b="0" dirty="0" err="1">
                <a:latin typeface="Times New Roman" panose="02020603050405020304" pitchFamily="18" charset="0"/>
                <a:cs typeface="Times New Roman" panose="02020603050405020304" pitchFamily="18" charset="0"/>
              </a:rPr>
              <a:t>rm</a:t>
            </a:r>
            <a:r>
              <a:rPr lang="en-US" sz="1900" b="0" dirty="0">
                <a:latin typeface="Times New Roman" panose="02020603050405020304" pitchFamily="18" charset="0"/>
                <a:cs typeface="Times New Roman" panose="02020603050405020304" pitchFamily="18" charset="0"/>
              </a:rPr>
              <a:t> -f &lt;filename&gt;   --&gt;  delete file </a:t>
            </a:r>
            <a:r>
              <a:rPr lang="en-US" sz="1900" b="0" dirty="0" smtClean="0">
                <a:latin typeface="Times New Roman" panose="02020603050405020304" pitchFamily="18" charset="0"/>
                <a:cs typeface="Times New Roman" panose="02020603050405020304" pitchFamily="18" charset="0"/>
              </a:rPr>
              <a:t>forcibility.</a:t>
            </a:r>
            <a:endParaRPr lang="en-US" sz="1900" b="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900" b="0" dirty="0" smtClean="0">
                <a:latin typeface="Times New Roman" panose="02020603050405020304" pitchFamily="18" charset="0"/>
                <a:cs typeface="Times New Roman" panose="02020603050405020304" pitchFamily="18" charset="0"/>
              </a:rPr>
              <a:t>Remove </a:t>
            </a:r>
            <a:r>
              <a:rPr lang="en-US" sz="1900" b="0" dirty="0">
                <a:latin typeface="Times New Roman" panose="02020603050405020304" pitchFamily="18" charset="0"/>
                <a:cs typeface="Times New Roman" panose="02020603050405020304" pitchFamily="18" charset="0"/>
              </a:rPr>
              <a:t>multiple files at once:</a:t>
            </a:r>
            <a:endParaRPr lang="en-US" sz="1900" b="0" dirty="0">
              <a:latin typeface="Times New Roman" panose="02020603050405020304" pitchFamily="18" charset="0"/>
              <a:cs typeface="Times New Roman" panose="02020603050405020304" pitchFamily="18" charset="0"/>
            </a:endParaRPr>
          </a:p>
          <a:p>
            <a:pPr marL="0" indent="0">
              <a:lnSpc>
                <a:spcPct val="150000"/>
              </a:lnSpc>
              <a:buNone/>
            </a:pPr>
            <a:r>
              <a:rPr lang="en-US" sz="1900" b="0" dirty="0" smtClean="0">
                <a:latin typeface="Times New Roman" panose="02020603050405020304" pitchFamily="18" charset="0"/>
                <a:cs typeface="Times New Roman" panose="02020603050405020304" pitchFamily="18" charset="0"/>
              </a:rPr>
              <a:t>	# </a:t>
            </a:r>
            <a:r>
              <a:rPr lang="en-US" sz="1900" b="0" dirty="0" err="1">
                <a:latin typeface="Times New Roman" panose="02020603050405020304" pitchFamily="18" charset="0"/>
                <a:cs typeface="Times New Roman" panose="02020603050405020304" pitchFamily="18" charset="0"/>
              </a:rPr>
              <a:t>rm</a:t>
            </a:r>
            <a:r>
              <a:rPr lang="en-US" sz="1900" b="0" dirty="0">
                <a:latin typeface="Times New Roman" panose="02020603050405020304" pitchFamily="18" charset="0"/>
                <a:cs typeface="Times New Roman" panose="02020603050405020304" pitchFamily="18" charset="0"/>
              </a:rPr>
              <a:t> &lt;file 1&gt; &lt;file 2&gt; &lt;file 3</a:t>
            </a:r>
            <a:r>
              <a:rPr lang="en-US" sz="1900" b="0" dirty="0" smtClean="0">
                <a:latin typeface="Times New Roman" panose="02020603050405020304" pitchFamily="18" charset="0"/>
                <a:cs typeface="Times New Roman" panose="02020603050405020304" pitchFamily="18" charset="0"/>
              </a:rPr>
              <a:t>&gt;</a:t>
            </a:r>
            <a:endParaRPr lang="en-US" sz="1900" b="0" dirty="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98CC17B-EC7F-493B-B594-6AB12A394E96}"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WORKING WITH DIRECTORIES</a:t>
            </a:r>
            <a:r>
              <a:rPr lang="en-US" sz="2400" b="1"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534400" cy="5147772"/>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mkdir</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(Make Directory) command is used for creating Directories.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Syntax</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&lt;option&gt;  &lt;Directory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Example</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 name</a:t>
            </a:r>
            <a:r>
              <a:rPr lang="en-US" sz="1800" b="0" dirty="0" smtClean="0">
                <a:latin typeface="Times New Roman" panose="02020603050405020304" pitchFamily="18" charset="0"/>
                <a:cs typeface="Times New Roman" panose="02020603050405020304" pitchFamily="18" charset="0"/>
              </a:rPr>
              <a:t>&gt;</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Creating multiple directories: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dir1 dir2 dir3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Creating </a:t>
            </a:r>
            <a:r>
              <a:rPr lang="en-US" sz="1800" b="0" dirty="0">
                <a:latin typeface="Times New Roman" panose="02020603050405020304" pitchFamily="18" charset="0"/>
                <a:cs typeface="Times New Roman" panose="02020603050405020304" pitchFamily="18" charset="0"/>
              </a:rPr>
              <a:t>nested tree structure (sub directories inside directories):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-p </a:t>
            </a:r>
            <a:r>
              <a:rPr lang="en-US" sz="1800" b="0" dirty="0" err="1">
                <a:latin typeface="Times New Roman" panose="02020603050405020304" pitchFamily="18" charset="0"/>
                <a:cs typeface="Times New Roman" panose="02020603050405020304" pitchFamily="18" charset="0"/>
              </a:rPr>
              <a:t>nigeria</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nama</a:t>
            </a:r>
            <a:r>
              <a:rPr lang="en-US" sz="1800" b="0" dirty="0">
                <a:latin typeface="Times New Roman" panose="02020603050405020304" pitchFamily="18" charset="0"/>
                <a:cs typeface="Times New Roman" panose="02020603050405020304" pitchFamily="18" charset="0"/>
              </a:rPr>
              <a:t>/surveillance/</a:t>
            </a:r>
            <a:r>
              <a:rPr lang="en-US" sz="1800" b="0" dirty="0" err="1">
                <a:latin typeface="Times New Roman" panose="02020603050405020304" pitchFamily="18" charset="0"/>
                <a:cs typeface="Times New Roman" panose="02020603050405020304" pitchFamily="18" charset="0"/>
              </a:rPr>
              <a:t>cpdlc</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check nested directories: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-R </a:t>
            </a:r>
            <a:r>
              <a:rPr lang="en-US" sz="1800" b="0" dirty="0" err="1">
                <a:latin typeface="Times New Roman" panose="02020603050405020304" pitchFamily="18" charset="0"/>
                <a:cs typeface="Times New Roman" panose="02020603050405020304" pitchFamily="18" charset="0"/>
              </a:rPr>
              <a:t>nigeria</a:t>
            </a:r>
            <a:r>
              <a:rPr lang="en-US" sz="1800" b="0" dirty="0">
                <a:latin typeface="Times New Roman" panose="02020603050405020304" pitchFamily="18" charset="0"/>
                <a:cs typeface="Times New Roman" panose="02020603050405020304" pitchFamily="18" charset="0"/>
              </a:rPr>
              <a:t> (or) # tree </a:t>
            </a:r>
            <a:r>
              <a:rPr lang="en-US" sz="1800" b="0" dirty="0" err="1">
                <a:latin typeface="Times New Roman" panose="02020603050405020304" pitchFamily="18" charset="0"/>
                <a:cs typeface="Times New Roman" panose="02020603050405020304" pitchFamily="18" charset="0"/>
              </a:rPr>
              <a:t>nigeria</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Removing </a:t>
            </a:r>
            <a:r>
              <a:rPr lang="en-US" sz="1800" b="0" dirty="0">
                <a:latin typeface="Times New Roman" panose="02020603050405020304" pitchFamily="18" charset="0"/>
                <a:cs typeface="Times New Roman" panose="02020603050405020304" pitchFamily="18" charset="0"/>
              </a:rPr>
              <a:t>Directories: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rmdir</a:t>
            </a:r>
            <a:r>
              <a:rPr lang="en-US" sz="1800" b="0" dirty="0">
                <a:latin typeface="Times New Roman" panose="02020603050405020304" pitchFamily="18" charset="0"/>
                <a:cs typeface="Times New Roman" panose="02020603050405020304" pitchFamily="18" charset="0"/>
              </a:rPr>
              <a:t>” (remove directory) command is used to delete an empty directory. </a:t>
            </a:r>
            <a:endParaRPr lang="en-US" sz="1800"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810000" y="6324601"/>
            <a:ext cx="4419600" cy="3810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248400"/>
          </a:xfrm>
        </p:spPr>
        <p:txBody>
          <a:bodyPr>
            <a:noAutofit/>
          </a:bodyPr>
          <a:lstStyle/>
          <a:p>
            <a:pPr marL="0" indent="0"/>
            <a:r>
              <a:rPr lang="en-US" sz="1800" b="0" dirty="0">
                <a:latin typeface="Times New Roman" panose="02020603050405020304" pitchFamily="18" charset="0"/>
                <a:cs typeface="Times New Roman" panose="02020603050405020304" pitchFamily="18" charset="0"/>
              </a:rPr>
              <a:t>Syntax</a:t>
            </a: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rmdir</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dirname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rm</a:t>
            </a:r>
            <a:r>
              <a:rPr lang="en-US" sz="1800" b="0" dirty="0">
                <a:latin typeface="Times New Roman" panose="02020603050405020304" pitchFamily="18" charset="0"/>
                <a:cs typeface="Times New Roman" panose="02020603050405020304" pitchFamily="18" charset="0"/>
              </a:rPr>
              <a:t> -r &lt;</a:t>
            </a:r>
            <a:r>
              <a:rPr lang="en-US" sz="1800" b="0" dirty="0" err="1">
                <a:latin typeface="Times New Roman" panose="02020603050405020304" pitchFamily="18" charset="0"/>
                <a:cs typeface="Times New Roman" panose="02020603050405020304" pitchFamily="18" charset="0"/>
              </a:rPr>
              <a:t>dirname</a:t>
            </a:r>
            <a:r>
              <a:rPr lang="en-US" sz="1800" b="0" dirty="0">
                <a:latin typeface="Times New Roman" panose="02020603050405020304" pitchFamily="18" charset="0"/>
                <a:cs typeface="Times New Roman" panose="02020603050405020304" pitchFamily="18" charset="0"/>
              </a:rPr>
              <a:t>&gt;  ---&gt; command is used to delete recursively entire directory. </a:t>
            </a:r>
            <a:endParaRPr lang="en-US" sz="1800" b="0" dirty="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rm</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ri</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dirname</a:t>
            </a:r>
            <a:r>
              <a:rPr lang="en-US" sz="1800" b="0" dirty="0">
                <a:latin typeface="Times New Roman" panose="02020603050405020304" pitchFamily="18" charset="0"/>
                <a:cs typeface="Times New Roman" panose="02020603050405020304" pitchFamily="18" charset="0"/>
              </a:rPr>
              <a:t>&gt;   --&gt; asking confirmation message.</a:t>
            </a:r>
            <a:endParaRPr lang="en-US" sz="1800" b="0" dirty="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rm</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rf</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dirname</a:t>
            </a:r>
            <a:r>
              <a:rPr lang="en-US" sz="1800" b="0" dirty="0">
                <a:latin typeface="Times New Roman" panose="02020603050405020304" pitchFamily="18" charset="0"/>
                <a:cs typeface="Times New Roman" panose="02020603050405020304" pitchFamily="18" charset="0"/>
              </a:rPr>
              <a:t>&gt;   --&gt; remove forcefully (without asking yes or no</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view the subdirectories and files under the directory</a:t>
            </a:r>
            <a:endParaRPr lang="en-US" sz="1800" b="0" dirty="0" smtClean="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Syntax:	#</a:t>
            </a:r>
            <a:r>
              <a:rPr lang="en-US" sz="1800" b="0" dirty="0" err="1" smtClean="0">
                <a:latin typeface="Times New Roman" panose="02020603050405020304" pitchFamily="18" charset="0"/>
                <a:cs typeface="Times New Roman" panose="02020603050405020304" pitchFamily="18" charset="0"/>
              </a:rPr>
              <a:t>dir</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Navigation </a:t>
            </a:r>
            <a:r>
              <a:rPr lang="en-US" sz="1800" b="0" dirty="0">
                <a:latin typeface="Times New Roman" panose="02020603050405020304" pitchFamily="18" charset="0"/>
                <a:cs typeface="Times New Roman" panose="02020603050405020304" pitchFamily="18" charset="0"/>
              </a:rPr>
              <a:t>Commands: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cd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change a directory.</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cd  .. </a:t>
            </a:r>
            <a:r>
              <a:rPr lang="en-US" sz="1800" b="0" dirty="0" smtClean="0">
                <a:latin typeface="Times New Roman" panose="02020603050405020304" pitchFamily="18" charset="0"/>
                <a:cs typeface="Times New Roman" panose="02020603050405020304" pitchFamily="18" charset="0"/>
              </a:rPr>
              <a:t> =	to </a:t>
            </a:r>
            <a:r>
              <a:rPr lang="en-US" sz="1800" b="0" dirty="0">
                <a:latin typeface="Times New Roman" panose="02020603050405020304" pitchFamily="18" charset="0"/>
                <a:cs typeface="Times New Roman" panose="02020603050405020304" pitchFamily="18" charset="0"/>
              </a:rPr>
              <a:t>move one level back (previous directory).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cd </a:t>
            </a:r>
            <a:r>
              <a:rPr lang="en-US" sz="1800" b="0" dirty="0" smtClean="0">
                <a:latin typeface="Times New Roman" panose="02020603050405020304" pitchFamily="18" charset="0"/>
                <a:cs typeface="Times New Roman" panose="02020603050405020304" pitchFamily="18" charset="0"/>
              </a:rPr>
              <a:t>../.. =	to </a:t>
            </a:r>
            <a:r>
              <a:rPr lang="en-US" sz="1800" b="0" dirty="0">
                <a:latin typeface="Times New Roman" panose="02020603050405020304" pitchFamily="18" charset="0"/>
                <a:cs typeface="Times New Roman" panose="02020603050405020304" pitchFamily="18" charset="0"/>
              </a:rPr>
              <a:t>move two levels back.</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cd -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go to the previous working directory (</a:t>
            </a:r>
            <a:r>
              <a:rPr lang="en-US" sz="1800" b="0" dirty="0" err="1">
                <a:latin typeface="Times New Roman" panose="02020603050405020304" pitchFamily="18" charset="0"/>
                <a:cs typeface="Times New Roman" panose="02020603050405020304" pitchFamily="18" charset="0"/>
              </a:rPr>
              <a:t>ie</a:t>
            </a:r>
            <a:r>
              <a:rPr lang="en-US" sz="1800" b="0" dirty="0">
                <a:latin typeface="Times New Roman" panose="02020603050405020304" pitchFamily="18" charset="0"/>
                <a:cs typeface="Times New Roman" panose="02020603050405020304" pitchFamily="18" charset="0"/>
              </a:rPr>
              <a:t> the directory you </a:t>
            </a:r>
            <a:r>
              <a:rPr lang="en-US" sz="1800" b="0" dirty="0" smtClean="0">
                <a:latin typeface="Times New Roman" panose="02020603050405020304" pitchFamily="18" charset="0"/>
                <a:cs typeface="Times New Roman" panose="02020603050405020304" pitchFamily="18" charset="0"/>
              </a:rPr>
              <a:t>	are </a:t>
            </a:r>
            <a:r>
              <a:rPr lang="en-US" sz="1800" b="0" dirty="0">
                <a:latin typeface="Times New Roman" panose="02020603050405020304" pitchFamily="18" charset="0"/>
                <a:cs typeface="Times New Roman" panose="02020603050405020304" pitchFamily="18" charset="0"/>
              </a:rPr>
              <a:t>working in before</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cd &lt;</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-name&gt;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move to the particular directory.</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Copying </a:t>
            </a:r>
            <a:r>
              <a:rPr lang="en-US" sz="1800" b="0" dirty="0">
                <a:latin typeface="Times New Roman" panose="02020603050405020304" pitchFamily="18" charset="0"/>
                <a:cs typeface="Times New Roman" panose="02020603050405020304" pitchFamily="18" charset="0"/>
              </a:rPr>
              <a:t>files and directories: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command is used to copy file or directory from one place to another.</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copy a file;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file1 file2 </a:t>
            </a:r>
            <a:endParaRPr lang="en-US" sz="18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4770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Features of </a:t>
            </a:r>
            <a:r>
              <a:rPr lang="en-US" sz="2400" b="1" dirty="0" smtClean="0">
                <a:solidFill>
                  <a:srgbClr val="0070C0"/>
                </a:solidFill>
                <a:latin typeface="Times New Roman" panose="02020603050405020304" pitchFamily="18" charset="0"/>
                <a:cs typeface="Times New Roman" panose="02020603050405020304" pitchFamily="18" charset="0"/>
              </a:rPr>
              <a:t>Linux</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610600" cy="5562600"/>
          </a:xfrm>
        </p:spPr>
        <p:txBody>
          <a:bodyPr>
            <a:noAutofit/>
          </a:bodyPr>
          <a:lstStyle/>
          <a:p>
            <a:pPr marL="0" indent="0"/>
            <a:r>
              <a:rPr lang="en-US" sz="1800" b="0" dirty="0">
                <a:latin typeface="Times New Roman" panose="02020603050405020304" pitchFamily="18" charset="0"/>
                <a:cs typeface="Times New Roman" panose="02020603050405020304" pitchFamily="18" charset="0"/>
              </a:rPr>
              <a:t>(1). Multi User (2). Multi-Tasking (3). Open System  (4). Security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5). Programming Facility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6).Portability (7). Communication (8). Help Facility.</a:t>
            </a:r>
            <a:endParaRPr lang="en-US" sz="1800" b="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b="0" dirty="0" smtClean="0">
                <a:solidFill>
                  <a:srgbClr val="FF0000"/>
                </a:solidFill>
                <a:latin typeface="Times New Roman" panose="02020603050405020304" pitchFamily="18" charset="0"/>
                <a:cs typeface="Times New Roman" panose="02020603050405020304" pitchFamily="18" charset="0"/>
              </a:rPr>
              <a:t>Multi </a:t>
            </a:r>
            <a:r>
              <a:rPr lang="en-US" sz="1800" b="0" dirty="0">
                <a:solidFill>
                  <a:srgbClr val="FF0000"/>
                </a:solidFill>
                <a:latin typeface="Times New Roman" panose="02020603050405020304" pitchFamily="18" charset="0"/>
                <a:cs typeface="Times New Roman" panose="02020603050405020304" pitchFamily="18" charset="0"/>
              </a:rPr>
              <a:t>User: </a:t>
            </a:r>
            <a:r>
              <a:rPr lang="en-US" sz="1800" b="0" dirty="0">
                <a:latin typeface="Times New Roman" panose="02020603050405020304" pitchFamily="18" charset="0"/>
                <a:cs typeface="Times New Roman" panose="02020603050405020304" pitchFamily="18" charset="0"/>
              </a:rPr>
              <a:t>More than one user can access same system resources i.e. (hardware, memory, printer, etc.) at the same time known as multi user. </a:t>
            </a:r>
            <a:endParaRPr lang="en-US" sz="1800" b="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b="0" dirty="0" smtClean="0">
                <a:solidFill>
                  <a:srgbClr val="FF0000"/>
                </a:solidFill>
                <a:latin typeface="Times New Roman" panose="02020603050405020304" pitchFamily="18" charset="0"/>
                <a:cs typeface="Times New Roman" panose="02020603050405020304" pitchFamily="18" charset="0"/>
              </a:rPr>
              <a:t>Multi-Tasking</a:t>
            </a:r>
            <a:r>
              <a:rPr lang="en-US" sz="1800" b="0" dirty="0">
                <a:latin typeface="Times New Roman" panose="02020603050405020304" pitchFamily="18" charset="0"/>
                <a:cs typeface="Times New Roman" panose="02020603050405020304" pitchFamily="18" charset="0"/>
              </a:rPr>
              <a:t>: Execution of more than one task (or) application simultaneously known as multi-tasking. The main concept of multi-tasking is maximum utilizing CPU resources.  </a:t>
            </a:r>
            <a:r>
              <a:rPr lang="en-US" sz="1800" b="0" dirty="0" err="1">
                <a:latin typeface="Times New Roman" panose="02020603050405020304" pitchFamily="18" charset="0"/>
                <a:cs typeface="Times New Roman" panose="02020603050405020304" pitchFamily="18" charset="0"/>
              </a:rPr>
              <a:t>eg</a:t>
            </a:r>
            <a:r>
              <a:rPr lang="en-US" sz="1800" b="0" dirty="0">
                <a:latin typeface="Times New Roman" panose="02020603050405020304" pitchFamily="18" charset="0"/>
                <a:cs typeface="Times New Roman" panose="02020603050405020304" pitchFamily="18" charset="0"/>
              </a:rPr>
              <a:t>: At a time we can run multiple tasks, i.e. editing task, compile task, printing, </a:t>
            </a:r>
            <a:r>
              <a:rPr lang="en-US" sz="1800" b="0" dirty="0" smtClean="0">
                <a:latin typeface="Times New Roman" panose="02020603050405020304" pitchFamily="18" charset="0"/>
                <a:cs typeface="Times New Roman" panose="02020603050405020304" pitchFamily="18" charset="0"/>
              </a:rPr>
              <a:t>etc.</a:t>
            </a:r>
            <a:endParaRPr lang="en-US" sz="1800" b="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b="0" dirty="0" smtClean="0">
                <a:solidFill>
                  <a:srgbClr val="FF0000"/>
                </a:solidFill>
                <a:latin typeface="Times New Roman" panose="02020603050405020304" pitchFamily="18" charset="0"/>
                <a:cs typeface="Times New Roman" panose="02020603050405020304" pitchFamily="18" charset="0"/>
              </a:rPr>
              <a:t>Open </a:t>
            </a:r>
            <a:r>
              <a:rPr lang="en-US" sz="1800" b="0" dirty="0">
                <a:solidFill>
                  <a:srgbClr val="FF0000"/>
                </a:solidFill>
                <a:latin typeface="Times New Roman" panose="02020603050405020304" pitchFamily="18" charset="0"/>
                <a:cs typeface="Times New Roman" panose="02020603050405020304" pitchFamily="18" charset="0"/>
              </a:rPr>
              <a:t>System: </a:t>
            </a:r>
            <a:r>
              <a:rPr lang="en-US" sz="1800" b="0" dirty="0">
                <a:latin typeface="Times New Roman" panose="02020603050405020304" pitchFamily="18" charset="0"/>
                <a:cs typeface="Times New Roman" panose="02020603050405020304" pitchFamily="18" charset="0"/>
              </a:rPr>
              <a:t>Linux had bright feature, i.e. open source code. Any user can modify Linux open source code, can develop its own O/S based on our business </a:t>
            </a:r>
            <a:r>
              <a:rPr lang="en-US" sz="1800" b="0" dirty="0" smtClean="0">
                <a:latin typeface="Times New Roman" panose="02020603050405020304" pitchFamily="18" charset="0"/>
                <a:cs typeface="Times New Roman" panose="02020603050405020304" pitchFamily="18" charset="0"/>
              </a:rPr>
              <a:t>requirements.</a:t>
            </a:r>
            <a:endParaRPr lang="en-US" sz="1800" b="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b="0" dirty="0" smtClean="0">
                <a:solidFill>
                  <a:srgbClr val="FF0000"/>
                </a:solidFill>
                <a:latin typeface="Times New Roman" panose="02020603050405020304" pitchFamily="18" charset="0"/>
                <a:cs typeface="Times New Roman" panose="02020603050405020304" pitchFamily="18" charset="0"/>
              </a:rPr>
              <a:t>Security</a:t>
            </a:r>
            <a:r>
              <a:rPr lang="en-US" sz="1800" b="0" dirty="0">
                <a:solidFill>
                  <a:srgbClr val="FF0000"/>
                </a:solidFill>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Linux given 2 levels of security; (a) System level security (b). File level security. </a:t>
            </a:r>
            <a:endParaRPr lang="en-US" sz="1800" b="0" dirty="0" smtClean="0">
              <a:latin typeface="Times New Roman" panose="02020603050405020304" pitchFamily="18" charset="0"/>
              <a:cs typeface="Times New Roman" panose="02020603050405020304" pitchFamily="18" charset="0"/>
            </a:endParaRPr>
          </a:p>
          <a:p>
            <a:pPr>
              <a:buAutoNum type="alphaLcParenBoth"/>
            </a:pPr>
            <a:r>
              <a:rPr lang="en-US" sz="1800" dirty="0" smtClean="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level security: </a:t>
            </a:r>
            <a:r>
              <a:rPr lang="en-US" sz="1800" b="0" dirty="0">
                <a:latin typeface="Times New Roman" panose="02020603050405020304" pitchFamily="18" charset="0"/>
                <a:cs typeface="Times New Roman" panose="02020603050405020304" pitchFamily="18" charset="0"/>
              </a:rPr>
              <a:t>System level security controlled by System Administrator</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r>
              <a:rPr lang="en-US" sz="1800" dirty="0" smtClean="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File level security:</a:t>
            </a:r>
            <a:r>
              <a:rPr lang="en-US" sz="1800" b="0" dirty="0">
                <a:latin typeface="Times New Roman" panose="02020603050405020304" pitchFamily="18" charset="0"/>
                <a:cs typeface="Times New Roman" panose="02020603050405020304" pitchFamily="18" charset="0"/>
              </a:rPr>
              <a:t> File level security controlled by owner of the file.</a:t>
            </a:r>
            <a:endParaRPr lang="en-US" sz="1800" b="0" dirty="0">
              <a:latin typeface="Times New Roman" panose="02020603050405020304" pitchFamily="18" charset="0"/>
              <a:cs typeface="Times New Roman" panose="02020603050405020304" pitchFamily="18" charset="0"/>
            </a:endParaRPr>
          </a:p>
          <a:p>
            <a:pPr marL="0" indent="0"/>
            <a:r>
              <a:rPr lang="en-US" sz="1800" b="0" dirty="0" smtClean="0">
                <a:solidFill>
                  <a:srgbClr val="FF0000"/>
                </a:solidFill>
                <a:latin typeface="Times New Roman" panose="02020603050405020304" pitchFamily="18" charset="0"/>
                <a:cs typeface="Times New Roman" panose="02020603050405020304" pitchFamily="18" charset="0"/>
              </a:rPr>
              <a:t>5.      Programming Facility: </a:t>
            </a:r>
            <a:r>
              <a:rPr lang="en-US" sz="1800" b="0" dirty="0" smtClean="0">
                <a:latin typeface="Times New Roman" panose="02020603050405020304" pitchFamily="18" charset="0"/>
                <a:cs typeface="Times New Roman" panose="02020603050405020304" pitchFamily="18" charset="0"/>
              </a:rPr>
              <a:t>Linux O/S provides shell, shell works like a programming language. It provides commands and keywords;</a:t>
            </a:r>
            <a:endParaRPr lang="en-US" sz="18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4770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5867400"/>
          </a:xfrm>
        </p:spPr>
        <p:txBody>
          <a:bodyPr>
            <a:noAutofit/>
          </a:bodyPr>
          <a:lstStyle/>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copy a file into directory;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file1  dir1</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copy multiple files into a directory;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file1 file2 file3  </a:t>
            </a:r>
            <a:r>
              <a:rPr lang="en-US" sz="1800" b="0" dirty="0" smtClean="0">
                <a:latin typeface="Times New Roman" panose="02020603050405020304" pitchFamily="18" charset="0"/>
                <a:cs typeface="Times New Roman" panose="02020603050405020304" pitchFamily="18" charset="0"/>
              </a:rPr>
              <a:t>dir1</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copy a directory;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-R &lt;source directory&gt;  &lt;destination directory&gt;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-R dir1 </a:t>
            </a:r>
            <a:r>
              <a:rPr lang="en-US" sz="1800" b="0" dirty="0" smtClean="0">
                <a:latin typeface="Times New Roman" panose="02020603050405020304" pitchFamily="18" charset="0"/>
                <a:cs typeface="Times New Roman" panose="02020603050405020304" pitchFamily="18" charset="0"/>
              </a:rPr>
              <a:t>dir2</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copy entire directory along with subdirectories &amp; </a:t>
            </a:r>
            <a:r>
              <a:rPr lang="en-US" sz="1800" b="0" dirty="0" smtClean="0">
                <a:latin typeface="Times New Roman" panose="02020603050405020304" pitchFamily="18" charset="0"/>
                <a:cs typeface="Times New Roman" panose="02020603050405020304" pitchFamily="18" charset="0"/>
              </a:rPr>
              <a:t>files;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rf</a:t>
            </a:r>
            <a:r>
              <a:rPr lang="en-US" sz="1800" b="0" dirty="0">
                <a:latin typeface="Times New Roman" panose="02020603050405020304" pitchFamily="18" charset="0"/>
                <a:cs typeface="Times New Roman" panose="02020603050405020304" pitchFamily="18" charset="0"/>
              </a:rPr>
              <a:t> &lt;source &gt; &lt;destination&gt;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Example: #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rf</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home/</a:t>
            </a:r>
            <a:r>
              <a:rPr lang="en-US" sz="1800" b="0" dirty="0" err="1" smtClean="0">
                <a:latin typeface="Times New Roman" panose="02020603050405020304" pitchFamily="18" charset="0"/>
                <a:cs typeface="Times New Roman" panose="02020603050405020304" pitchFamily="18" charset="0"/>
              </a:rPr>
              <a:t>nura</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copy a file or directory along with permissions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-a &lt;source&gt; &lt;destination&gt;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Example: </a:t>
            </a:r>
            <a:r>
              <a:rPr lang="en-US" sz="1800" b="0" dirty="0" err="1">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-a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/home/</a:t>
            </a:r>
            <a:r>
              <a:rPr lang="en-US" sz="1800" b="0" dirty="0" err="1">
                <a:latin typeface="Times New Roman" panose="02020603050405020304" pitchFamily="18" charset="0"/>
                <a:cs typeface="Times New Roman" panose="02020603050405020304" pitchFamily="18" charset="0"/>
              </a:rPr>
              <a:t>nura</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6719D65-E9D8-4897-AC20-1045CEF045D5}"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285750" indent="-285750">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Move and Rename – Files and Directories:</a:t>
            </a:r>
            <a:endParaRPr lang="en-US" sz="1800" b="1" dirty="0" smtClean="0"/>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mv” </a:t>
            </a:r>
            <a:r>
              <a:rPr lang="en-US" sz="1800" b="0" dirty="0">
                <a:latin typeface="Times New Roman" panose="02020603050405020304" pitchFamily="18" charset="0"/>
                <a:cs typeface="Times New Roman" panose="02020603050405020304" pitchFamily="18" charset="0"/>
              </a:rPr>
              <a:t>(move) command is used to move files and directories from one place to another, and also this command is used to rename the file and directories.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Syntax</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&lt;option&gt;  &lt;source&gt;  &lt;destination&gt;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move a file;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file1 dir1</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move a directory;</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dir1 dir2</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Renaming </a:t>
            </a:r>
            <a:r>
              <a:rPr lang="en-US" sz="1800" b="0" dirty="0">
                <a:latin typeface="Times New Roman" panose="02020603050405020304" pitchFamily="18" charset="0"/>
                <a:cs typeface="Times New Roman" panose="02020603050405020304" pitchFamily="18" charset="0"/>
              </a:rPr>
              <a:t>file and directory;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&lt;old name&gt;  &lt;new name&gt;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create chain </a:t>
            </a:r>
            <a:r>
              <a:rPr lang="en-US" sz="1800" b="0" dirty="0" smtClean="0">
                <a:latin typeface="Times New Roman" panose="02020603050405020304" pitchFamily="18" charset="0"/>
                <a:cs typeface="Times New Roman" panose="02020603050405020304" pitchFamily="18" charset="0"/>
              </a:rPr>
              <a:t>commands;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In </a:t>
            </a:r>
            <a:r>
              <a:rPr lang="en-US" sz="1800" b="0" dirty="0">
                <a:latin typeface="Times New Roman" panose="02020603050405020304" pitchFamily="18" charset="0"/>
                <a:cs typeface="Times New Roman" panose="02020603050405020304" pitchFamily="18" charset="0"/>
              </a:rPr>
              <a:t>Linux we can execute "n" number of commands at a single command line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Syntax: command1;command2;command3;</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ex: date;cal2013;mkdir </a:t>
            </a:r>
            <a:r>
              <a:rPr lang="en-US" sz="1800" b="0" dirty="0" err="1">
                <a:latin typeface="Times New Roman" panose="02020603050405020304" pitchFamily="18" charset="0"/>
                <a:cs typeface="Times New Roman" panose="02020603050405020304" pitchFamily="18" charset="0"/>
              </a:rPr>
              <a:t>sadeeq</a:t>
            </a:r>
            <a:r>
              <a:rPr lang="en-US" sz="1800" b="0" dirty="0" smtClean="0">
                <a:latin typeface="Times New Roman" panose="02020603050405020304" pitchFamily="18" charset="0"/>
                <a:cs typeface="Times New Roman" panose="02020603050405020304" pitchFamily="18" charset="0"/>
              </a:rPr>
              <a:t>; cd </a:t>
            </a:r>
            <a:r>
              <a:rPr lang="en-US" sz="1800" b="0" dirty="0" err="1">
                <a:latin typeface="Times New Roman" panose="02020603050405020304" pitchFamily="18" charset="0"/>
                <a:cs typeface="Times New Roman" panose="02020603050405020304" pitchFamily="18" charset="0"/>
              </a:rPr>
              <a:t>sadeeq;cd</a:t>
            </a:r>
            <a:endParaRPr lang="en-US" sz="1800" b="0" dirty="0">
              <a:latin typeface="Times New Roman" panose="02020603050405020304" pitchFamily="18" charset="0"/>
              <a:cs typeface="Times New Roman" panose="02020603050405020304" pitchFamily="18" charset="0"/>
            </a:endParaRPr>
          </a:p>
          <a:p>
            <a:endParaRPr lang="en-US" sz="1800" dirty="0"/>
          </a:p>
        </p:txBody>
      </p:sp>
      <p:sp>
        <p:nvSpPr>
          <p:cNvPr id="4" name="Date Placeholder 3"/>
          <p:cNvSpPr>
            <a:spLocks noGrp="1"/>
          </p:cNvSpPr>
          <p:nvPr>
            <p:ph type="dt" sz="half" idx="10"/>
          </p:nvPr>
        </p:nvSpPr>
        <p:spPr/>
        <p:txBody>
          <a:bodyPr/>
          <a:lstStyle/>
          <a:p>
            <a:fld id="{95AA43F3-EEB7-4D8C-9E70-2537DB8F8D34}"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81400" y="6285122"/>
            <a:ext cx="4724400" cy="274320"/>
          </a:xfrm>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05800" cy="4800600"/>
          </a:xfrm>
        </p:spPr>
        <p:txBody>
          <a:bodyPr>
            <a:normAutofit/>
          </a:bodyPr>
          <a:lstStyle/>
          <a:p>
            <a:pPr>
              <a:lnSpc>
                <a:spcPct val="150000"/>
              </a:lnSpc>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Creating hidden files and directories:</a:t>
            </a:r>
            <a:endParaRPr lang="en-US" sz="1800" dirty="0">
              <a:solidFill>
                <a:srgbClr val="C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hide a file start file name with “.” </a:t>
            </a:r>
            <a:r>
              <a:rPr lang="en-US" sz="1800" b="0" dirty="0" smtClean="0">
                <a:latin typeface="Times New Roman" panose="02020603050405020304" pitchFamily="18" charset="0"/>
                <a:cs typeface="Times New Roman" panose="02020603050405020304" pitchFamily="18" charset="0"/>
              </a:rPr>
              <a:t>character</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cat  &gt; .filename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file1  .file1  (To hide existing file)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.file1  </a:t>
            </a:r>
            <a:r>
              <a:rPr lang="en-US" sz="1800" b="0" dirty="0" err="1">
                <a:latin typeface="Times New Roman" panose="02020603050405020304" pitchFamily="18" charset="0"/>
                <a:cs typeface="Times New Roman" panose="02020603050405020304" pitchFamily="18" charset="0"/>
              </a:rPr>
              <a:t>file1</a:t>
            </a:r>
            <a:r>
              <a:rPr lang="en-US" sz="1800" b="0" dirty="0">
                <a:latin typeface="Times New Roman" panose="02020603050405020304" pitchFamily="18" charset="0"/>
                <a:cs typeface="Times New Roman" panose="02020603050405020304" pitchFamily="18" charset="0"/>
              </a:rPr>
              <a:t>  (To unhide a file)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.dir1   (To create hidden directory)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mv .dir1 </a:t>
            </a:r>
            <a:r>
              <a:rPr lang="en-US" sz="1800" b="0" dirty="0" err="1">
                <a:latin typeface="Times New Roman" panose="02020603050405020304" pitchFamily="18" charset="0"/>
                <a:cs typeface="Times New Roman" panose="02020603050405020304" pitchFamily="18" charset="0"/>
              </a:rPr>
              <a:t>dir1</a:t>
            </a:r>
            <a:r>
              <a:rPr lang="en-US" sz="1800" b="0" dirty="0">
                <a:latin typeface="Times New Roman" panose="02020603050405020304" pitchFamily="18" charset="0"/>
                <a:cs typeface="Times New Roman" panose="02020603050405020304" pitchFamily="18" charset="0"/>
              </a:rPr>
              <a:t>    (To unhide a directory)</a:t>
            </a:r>
            <a:endParaRPr lang="en-US" sz="1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Display long list format: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 (or </a:t>
            </a:r>
            <a:r>
              <a:rPr lang="en-US" sz="1800" b="0" dirty="0" err="1">
                <a:latin typeface="Times New Roman" panose="02020603050405020304" pitchFamily="18" charset="0"/>
                <a:cs typeface="Times New Roman" panose="02020603050405020304" pitchFamily="18" charset="0"/>
              </a:rPr>
              <a:t>ll</a:t>
            </a:r>
            <a:r>
              <a:rPr lang="en-US" sz="1800" b="0" dirty="0">
                <a:latin typeface="Times New Roman" panose="02020603050405020304" pitchFamily="18" charset="0"/>
                <a:cs typeface="Times New Roman" panose="02020603050405020304" pitchFamily="18" charset="0"/>
              </a:rPr>
              <a:t> )     (Display long list format, </a:t>
            </a:r>
            <a:r>
              <a:rPr lang="en-US" sz="1800" b="0" dirty="0" err="1">
                <a:latin typeface="Times New Roman" panose="02020603050405020304" pitchFamily="18" charset="0"/>
                <a:cs typeface="Times New Roman" panose="02020603050405020304" pitchFamily="18" charset="0"/>
              </a:rPr>
              <a:t>i.e</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with </a:t>
            </a:r>
            <a:r>
              <a:rPr lang="en-US" sz="1800" b="0" dirty="0">
                <a:latin typeface="Times New Roman" panose="02020603050405020304" pitchFamily="18" charset="0"/>
                <a:cs typeface="Times New Roman" panose="02020603050405020304" pitchFamily="18" charset="0"/>
              </a:rPr>
              <a:t>9 fields)</a:t>
            </a:r>
            <a:endParaRPr lang="en-US" sz="1800" b="0" dirty="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984E61-29AB-4F3A-B54F-C0CADFCE75B2}"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534400" cy="4953000"/>
          </a:xfrm>
        </p:spPr>
        <p:txBody>
          <a:bodyPr>
            <a:normAutofit lnSpcReduction="10000"/>
          </a:bodyPr>
          <a:lstStyle/>
          <a:p>
            <a:pPr marL="0" indent="0">
              <a:lnSpc>
                <a:spcPct val="150000"/>
              </a:lnSpc>
            </a:pPr>
            <a:r>
              <a:rPr lang="en-US" sz="1800" b="0" dirty="0">
                <a:latin typeface="Times New Roman" panose="02020603050405020304" pitchFamily="18" charset="0"/>
                <a:cs typeface="Times New Roman" panose="02020603050405020304" pitchFamily="18" charset="0"/>
              </a:rPr>
              <a:t>The Output above will display;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i) File type, where '-' is a file and  'd' is a directory</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(ii) Permissions of file or directory</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iii) Number of links (l)  --&gt; link file</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(iv) Owner of the file</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(v) Group of file</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vi) File size in bytes</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(vii) Creation </a:t>
            </a:r>
            <a:r>
              <a:rPr lang="en-US" sz="1800" b="0" dirty="0" smtClean="0">
                <a:latin typeface="Times New Roman" panose="02020603050405020304" pitchFamily="18" charset="0"/>
                <a:cs typeface="Times New Roman" panose="02020603050405020304" pitchFamily="18" charset="0"/>
              </a:rPr>
              <a:t>date </a:t>
            </a:r>
            <a:r>
              <a:rPr lang="en-US" sz="1800" b="0" dirty="0">
                <a:latin typeface="Times New Roman" panose="02020603050405020304" pitchFamily="18" charset="0"/>
                <a:cs typeface="Times New Roman" panose="02020603050405020304" pitchFamily="18" charset="0"/>
              </a:rPr>
              <a:t>of file</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(viii) Creation time of file</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(ix) Name of file.</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2B8735E0-6ED5-4773-81C9-57B1DCD87B03}"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105400"/>
          </a:xfrm>
        </p:spPr>
        <p:txBody>
          <a:bodyPr>
            <a:normAutofit/>
          </a:bodyPr>
          <a:lstStyle/>
          <a:p>
            <a:pPr marL="285750" indent="-285750">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Identify Files &amp; Directories with colors:</a:t>
            </a: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The output will give the below colors; </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Files</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r>
              <a:rPr lang="en-US" sz="1800" b="0" dirty="0">
                <a:solidFill>
                  <a:srgbClr val="00B050"/>
                </a:solidFill>
                <a:latin typeface="Times New Roman" panose="02020603050405020304" pitchFamily="18" charset="0"/>
                <a:cs typeface="Times New Roman" panose="02020603050405020304" pitchFamily="18" charset="0"/>
              </a:rPr>
              <a:t>Green</a:t>
            </a:r>
            <a:r>
              <a:rPr lang="en-US" sz="1800" b="0" dirty="0">
                <a:latin typeface="Times New Roman" panose="02020603050405020304" pitchFamily="18" charset="0"/>
                <a:cs typeface="Times New Roman" panose="02020603050405020304" pitchFamily="18" charset="0"/>
              </a:rPr>
              <a:t> or Black (</a:t>
            </a:r>
            <a:r>
              <a:rPr lang="en-US" sz="1800" b="0" dirty="0">
                <a:solidFill>
                  <a:srgbClr val="00B050"/>
                </a:solidFill>
                <a:latin typeface="Times New Roman" panose="02020603050405020304" pitchFamily="18" charset="0"/>
                <a:cs typeface="Times New Roman" panose="02020603050405020304" pitchFamily="18" charset="0"/>
              </a:rPr>
              <a:t>Green is executable file</a:t>
            </a:r>
            <a:r>
              <a:rPr lang="en-US" sz="1800" b="0" dirty="0">
                <a:latin typeface="Times New Roman" panose="02020603050405020304" pitchFamily="18" charset="0"/>
                <a:cs typeface="Times New Roman" panose="02020603050405020304" pitchFamily="18" charset="0"/>
              </a:rPr>
              <a:t>, while Black is non-executable file)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solidFill>
                  <a:srgbClr val="0070C0"/>
                </a:solidFill>
                <a:latin typeface="Times New Roman" panose="02020603050405020304" pitchFamily="18" charset="0"/>
                <a:cs typeface="Times New Roman" panose="02020603050405020304" pitchFamily="18" charset="0"/>
              </a:rPr>
              <a:t>Directories </a:t>
            </a:r>
            <a:r>
              <a:rPr lang="en-US" sz="1800" b="0" dirty="0">
                <a:solidFill>
                  <a:srgbClr val="0070C0"/>
                </a:solidFill>
                <a:latin typeface="Times New Roman" panose="02020603050405020304" pitchFamily="18" charset="0"/>
                <a:cs typeface="Times New Roman" panose="02020603050405020304" pitchFamily="18" charset="0"/>
              </a:rPr>
              <a:t>=   Blue</a:t>
            </a:r>
            <a:endParaRPr lang="en-US" sz="1800" b="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b="0" dirty="0" smtClean="0">
                <a:solidFill>
                  <a:schemeClr val="accent3"/>
                </a:solidFill>
                <a:latin typeface="Times New Roman" panose="02020603050405020304" pitchFamily="18" charset="0"/>
                <a:cs typeface="Times New Roman" panose="02020603050405020304" pitchFamily="18" charset="0"/>
              </a:rPr>
              <a:t>Links           </a:t>
            </a:r>
            <a:r>
              <a:rPr lang="en-US" sz="1800" b="0" dirty="0">
                <a:solidFill>
                  <a:schemeClr val="accent3"/>
                </a:solidFill>
                <a:latin typeface="Times New Roman" panose="02020603050405020304" pitchFamily="18" charset="0"/>
                <a:cs typeface="Times New Roman" panose="02020603050405020304" pitchFamily="18" charset="0"/>
              </a:rPr>
              <a:t>=   Sky blue</a:t>
            </a:r>
            <a:endParaRPr lang="en-US" sz="1800" b="0" dirty="0">
              <a:solidFill>
                <a:schemeClr val="accent3"/>
              </a:solidFill>
              <a:latin typeface="Times New Roman" panose="02020603050405020304" pitchFamily="18" charset="0"/>
              <a:cs typeface="Times New Roman" panose="02020603050405020304" pitchFamily="18" charset="0"/>
            </a:endParaRPr>
          </a:p>
          <a:p>
            <a:pPr marL="0" indent="0">
              <a:buNone/>
            </a:pPr>
            <a:r>
              <a:rPr lang="en-US" sz="1800" b="0" dirty="0" smtClean="0">
                <a:solidFill>
                  <a:srgbClr val="FF0000"/>
                </a:solidFill>
                <a:latin typeface="Times New Roman" panose="02020603050405020304" pitchFamily="18" charset="0"/>
                <a:cs typeface="Times New Roman" panose="02020603050405020304" pitchFamily="18" charset="0"/>
              </a:rPr>
              <a:t>Zip              </a:t>
            </a:r>
            <a:r>
              <a:rPr lang="en-US" sz="1800" b="0" dirty="0">
                <a:solidFill>
                  <a:srgbClr val="FF0000"/>
                </a:solidFill>
                <a:latin typeface="Times New Roman" panose="02020603050405020304" pitchFamily="18" charset="0"/>
                <a:cs typeface="Times New Roman" panose="02020603050405020304" pitchFamily="18" charset="0"/>
              </a:rPr>
              <a:t>=    Red</a:t>
            </a:r>
            <a:endParaRPr lang="en-US" sz="1800" b="0"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CA45558-16A3-4BEE-95E9-670F5571FA67}"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4582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Vi Editor Commands in Unix / </a:t>
            </a:r>
            <a:r>
              <a:rPr lang="en-US" sz="2400" b="1" dirty="0" smtClean="0">
                <a:solidFill>
                  <a:srgbClr val="0070C0"/>
                </a:solidFill>
                <a:latin typeface="Times New Roman" panose="02020603050405020304" pitchFamily="18" charset="0"/>
                <a:cs typeface="Times New Roman" panose="02020603050405020304" pitchFamily="18" charset="0"/>
              </a:rPr>
              <a:t>Linux</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00628"/>
            <a:ext cx="8534400" cy="4995372"/>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VI stands for visual interface, the mechanism of editor is use to modify the data of an existing file respect to the requirement.</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In IT World, there are some default editors in various platforms.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Example: - </a:t>
            </a:r>
            <a:r>
              <a:rPr lang="en-US" sz="1800" b="0" dirty="0" smtClean="0">
                <a:latin typeface="Times New Roman" panose="02020603050405020304" pitchFamily="18" charset="0"/>
                <a:cs typeface="Times New Roman" panose="02020603050405020304" pitchFamily="18" charset="0"/>
              </a:rPr>
              <a:t>	Dos            </a:t>
            </a:r>
            <a:r>
              <a:rPr lang="en-US" sz="1800" b="0" dirty="0">
                <a:latin typeface="Times New Roman" panose="02020603050405020304" pitchFamily="18" charset="0"/>
                <a:cs typeface="Times New Roman" panose="02020603050405020304" pitchFamily="18" charset="0"/>
              </a:rPr>
              <a:t>-- edit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Windows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notepad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Linux         </a:t>
            </a:r>
            <a:r>
              <a:rPr lang="en-US" sz="1800" b="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CLI: </a:t>
            </a:r>
            <a:r>
              <a:rPr lang="en-US" sz="1800" b="0" dirty="0" err="1" smtClean="0">
                <a:latin typeface="Times New Roman" panose="02020603050405020304" pitchFamily="18" charset="0"/>
                <a:cs typeface="Times New Roman" panose="02020603050405020304" pitchFamily="18" charset="0"/>
              </a:rPr>
              <a:t>vi,vim,nano</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GUI: </a:t>
            </a:r>
            <a:r>
              <a:rPr lang="en-US" sz="1800" b="0" dirty="0" err="1" smtClean="0">
                <a:latin typeface="Times New Roman" panose="02020603050405020304" pitchFamily="18" charset="0"/>
                <a:cs typeface="Times New Roman" panose="02020603050405020304" pitchFamily="18" charset="0"/>
              </a:rPr>
              <a:t>gedit,emacs,pico,nedit</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Vim</a:t>
            </a:r>
            <a:r>
              <a:rPr lang="en-US" sz="1800" dirty="0">
                <a:latin typeface="Times New Roman" panose="02020603050405020304" pitchFamily="18" charset="0"/>
                <a:cs typeface="Times New Roman" panose="02020603050405020304" pitchFamily="18" charset="0"/>
              </a:rPr>
              <a:t>:  This is one of the text base editor in Linux, which is not only use to create a new file, </a:t>
            </a:r>
            <a:r>
              <a:rPr lang="en-US" sz="1800" dirty="0" smtClean="0">
                <a:latin typeface="Times New Roman" panose="02020603050405020304" pitchFamily="18" charset="0"/>
                <a:cs typeface="Times New Roman" panose="02020603050405020304" pitchFamily="18" charset="0"/>
              </a:rPr>
              <a:t>also </a:t>
            </a:r>
            <a:r>
              <a:rPr lang="en-US" sz="1800" dirty="0">
                <a:latin typeface="Times New Roman" panose="02020603050405020304" pitchFamily="18" charset="0"/>
                <a:cs typeface="Times New Roman" panose="02020603050405020304" pitchFamily="18" charset="0"/>
              </a:rPr>
              <a:t>we use to modify the data of existing file</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solidFill>
                  <a:srgbClr val="C00000"/>
                </a:solidFill>
                <a:latin typeface="Times New Roman" panose="02020603050405020304" pitchFamily="18" charset="0"/>
                <a:cs typeface="Times New Roman" panose="02020603050405020304" pitchFamily="18" charset="0"/>
              </a:rPr>
              <a:t>In </a:t>
            </a:r>
            <a:r>
              <a:rPr lang="en-US" sz="1800" b="0" dirty="0">
                <a:solidFill>
                  <a:srgbClr val="C00000"/>
                </a:solidFill>
                <a:latin typeface="Times New Roman" panose="02020603050405020304" pitchFamily="18" charset="0"/>
                <a:cs typeface="Times New Roman" panose="02020603050405020304" pitchFamily="18" charset="0"/>
              </a:rPr>
              <a:t>vi editor; Three (3) modes are available: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1. Command Mode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2. Insert Mode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3. Execution Mode </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vi ” </a:t>
            </a:r>
            <a:r>
              <a:rPr lang="en-US" sz="1800" b="0" dirty="0">
                <a:latin typeface="Times New Roman" panose="02020603050405020304" pitchFamily="18" charset="0"/>
                <a:cs typeface="Times New Roman" panose="02020603050405020304" pitchFamily="18" charset="0"/>
              </a:rPr>
              <a:t>is a command to open vi editor ,The default mode is command </a:t>
            </a:r>
            <a:r>
              <a:rPr lang="en-US" sz="1800" b="0" dirty="0" smtClean="0">
                <a:latin typeface="Times New Roman" panose="02020603050405020304" pitchFamily="18" charset="0"/>
                <a:cs typeface="Times New Roman" panose="02020603050405020304" pitchFamily="18" charset="0"/>
              </a:rPr>
              <a:t>mode</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Example;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[root@server1 ~ ]# vi &lt;filename&gt;</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ADD1842F-225B-4936-A9B5-00E295717410}"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1.bp.blogspot.com/-KXtIsRvVnAg/U1otRO4v-sI/AAAAAAAAAys/-stgfYMQMww/s1600/vim@bsrtech.jpg"/>
          <p:cNvPicPr/>
          <p:nvPr/>
        </p:nvPicPr>
        <p:blipFill rotWithShape="1">
          <a:blip r:embed="rId1">
            <a:extLst>
              <a:ext uri="{28A0092B-C50C-407E-A947-70E740481C1C}">
                <a14:useLocalDpi xmlns:a14="http://schemas.microsoft.com/office/drawing/2010/main" val="0"/>
              </a:ext>
            </a:extLst>
          </a:blip>
          <a:srcRect t="4904" r="-2"/>
          <a:stretch>
            <a:fillRect/>
          </a:stretch>
        </p:blipFill>
        <p:spPr bwMode="auto">
          <a:xfrm>
            <a:off x="609600" y="381000"/>
            <a:ext cx="8000999" cy="3048000"/>
          </a:xfrm>
          <a:prstGeom prst="rect">
            <a:avLst/>
          </a:prstGeom>
          <a:noFill/>
          <a:ln>
            <a:noFill/>
          </a:ln>
        </p:spPr>
      </p:pic>
      <p:sp>
        <p:nvSpPr>
          <p:cNvPr id="5" name="Rectangle 4"/>
          <p:cNvSpPr/>
          <p:nvPr/>
        </p:nvSpPr>
        <p:spPr>
          <a:xfrm>
            <a:off x="381000" y="3581400"/>
            <a:ext cx="8458200" cy="2585323"/>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1. Command Mode</a:t>
            </a:r>
            <a:r>
              <a:rPr lang="en-US" b="1" dirty="0" smtClean="0">
                <a:solidFill>
                  <a:srgbClr val="C00000"/>
                </a:solidFill>
                <a:latin typeface="Times New Roman" panose="02020603050405020304" pitchFamily="18" charset="0"/>
                <a:cs typeface="Times New Roman" panose="02020603050405020304" pitchFamily="18" charset="0"/>
              </a:rPr>
              <a:t>:</a:t>
            </a:r>
            <a:endParaRPr lang="en-US" b="1" dirty="0">
              <a:solidFill>
                <a:srgbClr val="C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a default mode of vi, which provide some following important operations, like copy-paste, cut-paste, and search the word name, etc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2. Insert Mode</a:t>
            </a:r>
            <a:r>
              <a:rPr lang="en-US" b="1" dirty="0" smtClean="0">
                <a:solidFill>
                  <a:srgbClr val="C00000"/>
                </a:solidFill>
                <a:latin typeface="Times New Roman" panose="02020603050405020304" pitchFamily="18" charset="0"/>
                <a:cs typeface="Times New Roman" panose="02020603050405020304" pitchFamily="18" charset="0"/>
              </a:rPr>
              <a:t>:</a:t>
            </a:r>
            <a:endParaRPr lang="en-US" b="1" dirty="0">
              <a:solidFill>
                <a:srgbClr val="C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function of this mode to write new data into the file and also to modify the data </a:t>
            </a:r>
            <a:r>
              <a:rPr lang="en-US" dirty="0" smtClean="0">
                <a:latin typeface="Times New Roman" panose="02020603050405020304" pitchFamily="18" charset="0"/>
                <a:cs typeface="Times New Roman" panose="02020603050405020304" pitchFamily="18" charset="0"/>
              </a:rPr>
              <a:t>in the file.</a:t>
            </a:r>
            <a:endParaRPr lang="en-US" dirty="0">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3. Extended Mode (Execution Mode</a:t>
            </a:r>
            <a:r>
              <a:rPr lang="en-US" b="1" dirty="0" smtClean="0">
                <a:solidFill>
                  <a:srgbClr val="C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a last mode vi, which is use to save the modification of files and also to quit from vi.</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105400"/>
          </a:xfrm>
        </p:spPr>
        <p:txBody>
          <a:bodyPr>
            <a:normAutofit/>
          </a:bodyPr>
          <a:lstStyle/>
          <a:p>
            <a:pPr marL="285750" indent="-285750">
              <a:lnSpc>
                <a:spcPct val="150000"/>
              </a:lnSpc>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To shift </a:t>
            </a:r>
            <a:r>
              <a:rPr lang="en-US" sz="1800" dirty="0" smtClean="0">
                <a:solidFill>
                  <a:srgbClr val="C00000"/>
                </a:solidFill>
                <a:latin typeface="Times New Roman" panose="02020603050405020304" pitchFamily="18" charset="0"/>
                <a:cs typeface="Times New Roman" panose="02020603050405020304" pitchFamily="18" charset="0"/>
              </a:rPr>
              <a:t>from </a:t>
            </a:r>
            <a:r>
              <a:rPr lang="en-US" sz="1800" dirty="0">
                <a:solidFill>
                  <a:srgbClr val="C00000"/>
                </a:solidFill>
                <a:latin typeface="Times New Roman" panose="02020603050405020304" pitchFamily="18" charset="0"/>
                <a:cs typeface="Times New Roman" panose="02020603050405020304" pitchFamily="18" charset="0"/>
              </a:rPr>
              <a:t>command mode to insert mode:</a:t>
            </a:r>
            <a:endParaRPr lang="en-US" sz="18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i      =	 </a:t>
            </a:r>
            <a:r>
              <a:rPr lang="en-US" sz="1800" b="0" dirty="0">
                <a:latin typeface="Times New Roman" panose="02020603050405020304" pitchFamily="18" charset="0"/>
                <a:cs typeface="Times New Roman" panose="02020603050405020304" pitchFamily="18" charset="0"/>
              </a:rPr>
              <a:t>it place cursor at left side of the cursor line.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I      =	it </a:t>
            </a:r>
            <a:r>
              <a:rPr lang="en-US" sz="1800" b="0" dirty="0">
                <a:latin typeface="Times New Roman" panose="02020603050405020304" pitchFamily="18" charset="0"/>
                <a:cs typeface="Times New Roman" panose="02020603050405020304" pitchFamily="18" charset="0"/>
              </a:rPr>
              <a:t>place cursor at beginning of the current line.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     =	 </a:t>
            </a:r>
            <a:r>
              <a:rPr lang="en-US" sz="1800" b="0" dirty="0">
                <a:latin typeface="Times New Roman" panose="02020603050405020304" pitchFamily="18" charset="0"/>
                <a:cs typeface="Times New Roman" panose="02020603050405020304" pitchFamily="18" charset="0"/>
              </a:rPr>
              <a:t>it place cursor at right side of the cursor line.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     =	it </a:t>
            </a:r>
            <a:r>
              <a:rPr lang="en-US" sz="1800" b="0" dirty="0">
                <a:latin typeface="Times New Roman" panose="02020603050405020304" pitchFamily="18" charset="0"/>
                <a:cs typeface="Times New Roman" panose="02020603050405020304" pitchFamily="18" charset="0"/>
              </a:rPr>
              <a:t>place cursor at end of the current </a:t>
            </a:r>
            <a:r>
              <a:rPr lang="en-US" sz="1800" b="0" dirty="0" smtClean="0">
                <a:latin typeface="Times New Roman" panose="02020603050405020304" pitchFamily="18" charset="0"/>
                <a:cs typeface="Times New Roman" panose="02020603050405020304" pitchFamily="18" charset="0"/>
              </a:rPr>
              <a:t>line.</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o     =	it </a:t>
            </a:r>
            <a:r>
              <a:rPr lang="en-US" sz="1800" b="0" dirty="0">
                <a:latin typeface="Times New Roman" panose="02020603050405020304" pitchFamily="18" charset="0"/>
                <a:cs typeface="Times New Roman" panose="02020603050405020304" pitchFamily="18" charset="0"/>
              </a:rPr>
              <a:t>inserts new line below of the </a:t>
            </a:r>
            <a:r>
              <a:rPr lang="en-US" sz="1800" b="0" dirty="0" smtClean="0">
                <a:latin typeface="Times New Roman" panose="02020603050405020304" pitchFamily="18" charset="0"/>
                <a:cs typeface="Times New Roman" panose="02020603050405020304" pitchFamily="18" charset="0"/>
              </a:rPr>
              <a:t>cursor.</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O     =	 </a:t>
            </a:r>
            <a:r>
              <a:rPr lang="en-US" sz="1800" b="0" dirty="0">
                <a:latin typeface="Times New Roman" panose="02020603050405020304" pitchFamily="18" charset="0"/>
                <a:cs typeface="Times New Roman" panose="02020603050405020304" pitchFamily="18" charset="0"/>
              </a:rPr>
              <a:t>it inserts new line above of the cursor</a:t>
            </a:r>
            <a:r>
              <a:rPr lang="en-US" sz="1800" b="0" dirty="0" smtClean="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DD7F61-EC7C-4E52-A4DD-B73C9D96D704}"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91500" cy="609600"/>
          </a:xfrm>
        </p:spPr>
        <p:txBody>
          <a:bodyPr>
            <a:normAutofit/>
          </a:bodyPr>
          <a:lstStyle/>
          <a:p>
            <a:pPr marL="285750" indent="-285750">
              <a:buFont typeface="Wingdings" panose="05000000000000000000" pitchFamily="2" charset="2"/>
              <a:buChar char="v"/>
            </a:pPr>
            <a:r>
              <a:rPr lang="en-US" sz="1800" b="1" dirty="0" smtClean="0">
                <a:solidFill>
                  <a:srgbClr val="C00000"/>
                </a:solidFill>
                <a:latin typeface="Times New Roman" panose="02020603050405020304" pitchFamily="18" charset="0"/>
                <a:cs typeface="Times New Roman" panose="02020603050405020304" pitchFamily="18" charset="0"/>
              </a:rPr>
              <a:t>Command Mode Commands: </a:t>
            </a:r>
            <a:endParaRPr lang="en-US" sz="1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609600"/>
            <a:ext cx="8458200" cy="4070877"/>
          </a:xfrm>
        </p:spPr>
        <p:txBody>
          <a:bodyPr>
            <a:noAutofit/>
          </a:bodyPr>
          <a:lstStyle/>
          <a:p>
            <a:pPr marL="0" indent="0">
              <a:lnSpc>
                <a:spcPct val="150000"/>
              </a:lnSpc>
              <a:buNone/>
            </a:pPr>
            <a:r>
              <a:rPr lang="en-US" sz="2000" dirty="0"/>
              <a:t>	</a:t>
            </a:r>
            <a:r>
              <a:rPr lang="en-US" sz="1800" b="0" dirty="0" smtClean="0">
                <a:latin typeface="Times New Roman" panose="02020603050405020304" pitchFamily="18" charset="0"/>
                <a:cs typeface="Times New Roman" panose="02020603050405020304" pitchFamily="18" charset="0"/>
              </a:rPr>
              <a:t>H     =	beginning </a:t>
            </a:r>
            <a:r>
              <a:rPr lang="en-US" sz="1800" b="0" dirty="0">
                <a:latin typeface="Times New Roman" panose="02020603050405020304" pitchFamily="18" charset="0"/>
                <a:cs typeface="Times New Roman" panose="02020603050405020304" pitchFamily="18" charset="0"/>
              </a:rPr>
              <a:t>of the current page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M     =	middle </a:t>
            </a:r>
            <a:r>
              <a:rPr lang="en-US" sz="1800" b="0" dirty="0">
                <a:latin typeface="Times New Roman" panose="02020603050405020304" pitchFamily="18" charset="0"/>
                <a:cs typeface="Times New Roman" panose="02020603050405020304" pitchFamily="18" charset="0"/>
              </a:rPr>
              <a:t>of the current page.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L     =	end </a:t>
            </a:r>
            <a:r>
              <a:rPr lang="en-US" sz="1800" b="0" dirty="0">
                <a:latin typeface="Times New Roman" panose="02020603050405020304" pitchFamily="18" charset="0"/>
                <a:cs typeface="Times New Roman" panose="02020603050405020304" pitchFamily="18" charset="0"/>
              </a:rPr>
              <a:t>of the current page.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	end </a:t>
            </a:r>
            <a:r>
              <a:rPr lang="en-US" sz="1800" b="0" dirty="0">
                <a:latin typeface="Times New Roman" panose="02020603050405020304" pitchFamily="18" charset="0"/>
                <a:cs typeface="Times New Roman" panose="02020603050405020304" pitchFamily="18" charset="0"/>
              </a:rPr>
              <a:t>of the current line (end key)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	beginning </a:t>
            </a:r>
            <a:r>
              <a:rPr lang="en-US" sz="1800" b="0" dirty="0">
                <a:latin typeface="Times New Roman" panose="02020603050405020304" pitchFamily="18" charset="0"/>
                <a:cs typeface="Times New Roman" panose="02020603050405020304" pitchFamily="18" charset="0"/>
              </a:rPr>
              <a:t>of the current line (home key)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x   = 	delete </a:t>
            </a:r>
            <a:r>
              <a:rPr lang="en-US" sz="1800" b="0" dirty="0">
                <a:latin typeface="Times New Roman" panose="02020603050405020304" pitchFamily="18" charset="0"/>
                <a:cs typeface="Times New Roman" panose="02020603050405020304" pitchFamily="18" charset="0"/>
              </a:rPr>
              <a:t>current character (del key)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ctrl </a:t>
            </a:r>
            <a:r>
              <a:rPr lang="en-US" sz="1800" b="0" dirty="0">
                <a:latin typeface="Times New Roman" panose="02020603050405020304" pitchFamily="18" charset="0"/>
                <a:cs typeface="Times New Roman" panose="02020603050405020304" pitchFamily="18" charset="0"/>
              </a:rPr>
              <a:t>+ f  </a:t>
            </a:r>
            <a:r>
              <a:rPr lang="en-US" sz="1800" b="0" dirty="0" smtClean="0">
                <a:latin typeface="Times New Roman" panose="02020603050405020304" pitchFamily="18" charset="0"/>
                <a:cs typeface="Times New Roman" panose="02020603050405020304" pitchFamily="18" charset="0"/>
              </a:rPr>
              <a:t>=	forward </a:t>
            </a:r>
            <a:r>
              <a:rPr lang="en-US" sz="1800" b="0" dirty="0">
                <a:latin typeface="Times New Roman" panose="02020603050405020304" pitchFamily="18" charset="0"/>
                <a:cs typeface="Times New Roman" panose="02020603050405020304" pitchFamily="18" charset="0"/>
              </a:rPr>
              <a:t>one page (</a:t>
            </a:r>
            <a:r>
              <a:rPr lang="en-US" sz="1800" b="0" dirty="0" err="1">
                <a:latin typeface="Times New Roman" panose="02020603050405020304" pitchFamily="18" charset="0"/>
                <a:cs typeface="Times New Roman" panose="02020603050405020304" pitchFamily="18" charset="0"/>
              </a:rPr>
              <a:t>pg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Dn</a:t>
            </a:r>
            <a:r>
              <a:rPr lang="en-US" sz="1800" b="0" dirty="0">
                <a:latin typeface="Times New Roman" panose="02020603050405020304" pitchFamily="18" charset="0"/>
                <a:cs typeface="Times New Roman" panose="02020603050405020304" pitchFamily="18" charset="0"/>
              </a:rPr>
              <a:t> key)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ctrl  </a:t>
            </a:r>
            <a:r>
              <a:rPr lang="en-US" sz="1800" b="0" dirty="0">
                <a:latin typeface="Times New Roman" panose="02020603050405020304" pitchFamily="18" charset="0"/>
                <a:cs typeface="Times New Roman" panose="02020603050405020304" pitchFamily="18" charset="0"/>
              </a:rPr>
              <a:t>+ b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backward </a:t>
            </a:r>
            <a:r>
              <a:rPr lang="en-US" sz="1800" b="0" dirty="0">
                <a:latin typeface="Times New Roman" panose="02020603050405020304" pitchFamily="18" charset="0"/>
                <a:cs typeface="Times New Roman" panose="02020603050405020304" pitchFamily="18" charset="0"/>
              </a:rPr>
              <a:t>one page (</a:t>
            </a:r>
            <a:r>
              <a:rPr lang="en-US" sz="1800" b="0" dirty="0" err="1">
                <a:latin typeface="Times New Roman" panose="02020603050405020304" pitchFamily="18" charset="0"/>
                <a:cs typeface="Times New Roman" panose="02020603050405020304" pitchFamily="18" charset="0"/>
              </a:rPr>
              <a:t>pg</a:t>
            </a:r>
            <a:r>
              <a:rPr lang="en-US" sz="1800" b="0" dirty="0">
                <a:latin typeface="Times New Roman" panose="02020603050405020304" pitchFamily="18" charset="0"/>
                <a:cs typeface="Times New Roman" panose="02020603050405020304" pitchFamily="18" charset="0"/>
              </a:rPr>
              <a:t> Up </a:t>
            </a:r>
            <a:r>
              <a:rPr lang="en-US" sz="1800" b="0" dirty="0" smtClean="0">
                <a:latin typeface="Times New Roman" panose="02020603050405020304" pitchFamily="18" charset="0"/>
                <a:cs typeface="Times New Roman" panose="02020603050405020304" pitchFamily="18" charset="0"/>
              </a:rPr>
              <a:t>key)</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dd</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ndd</a:t>
            </a:r>
            <a:r>
              <a:rPr lang="en-US" sz="1800" b="0" dirty="0" smtClean="0">
                <a:latin typeface="Times New Roman" panose="02020603050405020304" pitchFamily="18" charset="0"/>
                <a:cs typeface="Times New Roman" panose="02020603050405020304" pitchFamily="18" charset="0"/>
              </a:rPr>
              <a:t>)  =	delete the current line (delete n lines)</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dw</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ndw</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delete current word  (delete n </a:t>
            </a:r>
            <a:r>
              <a:rPr lang="en-US" sz="1800" b="0" dirty="0" smtClean="0">
                <a:latin typeface="Times New Roman" panose="02020603050405020304" pitchFamily="18" charset="0"/>
                <a:cs typeface="Times New Roman" panose="02020603050405020304" pitchFamily="18" charset="0"/>
              </a:rPr>
              <a:t>words)</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yy</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nyy</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copy </a:t>
            </a:r>
            <a:r>
              <a:rPr lang="en-US" sz="1800" b="0" dirty="0">
                <a:latin typeface="Times New Roman" panose="02020603050405020304" pitchFamily="18" charset="0"/>
                <a:cs typeface="Times New Roman" panose="02020603050405020304" pitchFamily="18" charset="0"/>
              </a:rPr>
              <a:t>the entire line (copy n lines)</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yw</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nyw</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to copy a word (copy n words)</a:t>
            </a:r>
            <a:endParaRPr lang="en-US" sz="1800" b="0" dirty="0">
              <a:latin typeface="Times New Roman" panose="02020603050405020304" pitchFamily="18" charset="0"/>
              <a:cs typeface="Times New Roman" panose="02020603050405020304" pitchFamily="18" charset="0"/>
            </a:endParaRPr>
          </a:p>
          <a:p>
            <a:pPr marL="0" indent="0" algn="just">
              <a:buNone/>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6"/>
          <p:cNvSpPr>
            <a:spLocks noGrp="1"/>
          </p:cNvSpPr>
          <p:nvPr>
            <p:ph type="ftr" sz="quarter" idx="11"/>
          </p:nvPr>
        </p:nvSpPr>
        <p:spPr>
          <a:xfrm>
            <a:off x="3517514" y="6705600"/>
            <a:ext cx="5093086" cy="1524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0" indent="0">
              <a:buNone/>
            </a:pPr>
            <a:r>
              <a:rPr lang="en-US" b="1" dirty="0" smtClean="0"/>
              <a:t>	</a:t>
            </a:r>
            <a:r>
              <a:rPr lang="en-US" sz="1800" b="0" dirty="0" smtClean="0">
                <a:latin typeface="Times New Roman" panose="02020603050405020304" pitchFamily="18" charset="0"/>
                <a:cs typeface="Times New Roman" panose="02020603050405020304" pitchFamily="18" charset="0"/>
              </a:rPr>
              <a:t>y$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it copies current position to end of the 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y^   =	it copies current position to beginning of the 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p     =	paste below the cursor</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5p(</a:t>
            </a:r>
            <a:r>
              <a:rPr lang="en-US" sz="1800" b="0" dirty="0" err="1" smtClean="0">
                <a:latin typeface="Times New Roman" panose="02020603050405020304" pitchFamily="18" charset="0"/>
                <a:cs typeface="Times New Roman" panose="02020603050405020304" pitchFamily="18" charset="0"/>
              </a:rPr>
              <a:t>np</a:t>
            </a:r>
            <a:r>
              <a:rPr lang="en-US" sz="1800" b="0" dirty="0" smtClean="0">
                <a:latin typeface="Times New Roman" panose="02020603050405020304" pitchFamily="18" charset="0"/>
                <a:cs typeface="Times New Roman" panose="02020603050405020304" pitchFamily="18" charset="0"/>
              </a:rPr>
              <a:t>)  =	paste 5 times</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P           =	paste above the cursor</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u     =	undo</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ctrl + r  =	redo</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Shift+zz</a:t>
            </a:r>
            <a:r>
              <a:rPr lang="en-US" sz="1800" b="0" dirty="0" smtClean="0">
                <a:latin typeface="Times New Roman" panose="02020603050405020304" pitchFamily="18" charset="0"/>
                <a:cs typeface="Times New Roman" panose="02020603050405020304" pitchFamily="18" charset="0"/>
              </a:rPr>
              <a:t>(ZZ) =	save and quit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gg</a:t>
            </a:r>
            <a:r>
              <a:rPr lang="en-US" sz="1800" b="0" dirty="0" smtClean="0">
                <a:latin typeface="Times New Roman" panose="02020603050405020304" pitchFamily="18" charset="0"/>
                <a:cs typeface="Times New Roman" panose="02020603050405020304" pitchFamily="18" charset="0"/>
              </a:rPr>
              <a:t>   =	move to the beginning of the 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G     =	move to the end of the 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77G =	go to the 77</a:t>
            </a:r>
            <a:r>
              <a:rPr lang="en-US" sz="1800" b="0" baseline="30000" dirty="0" smtClean="0">
                <a:latin typeface="Times New Roman" panose="02020603050405020304" pitchFamily="18" charset="0"/>
                <a:cs typeface="Times New Roman" panose="02020603050405020304" pitchFamily="18" charset="0"/>
              </a:rPr>
              <a:t>th</a:t>
            </a:r>
            <a:r>
              <a:rPr lang="en-US" sz="1800" b="0" dirty="0" smtClean="0">
                <a:latin typeface="Times New Roman" panose="02020603050405020304" pitchFamily="18" charset="0"/>
                <a:cs typeface="Times New Roman" panose="02020603050405020304" pitchFamily="18" charset="0"/>
              </a:rPr>
              <a:t> 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/&lt;find word&gt;  =	find the particular word</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h  =	move to left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k  =	move to top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l   =	move to right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j   =	move to down</a:t>
            </a:r>
            <a:endParaRPr lang="en-US" sz="1800" b="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4008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1"/>
          <a:srcRect l="8382" t="21648" r="39724" b="36894"/>
          <a:stretch>
            <a:fillRect/>
          </a:stretch>
        </p:blipFill>
        <p:spPr bwMode="auto">
          <a:xfrm>
            <a:off x="498764" y="228600"/>
            <a:ext cx="8153400" cy="5181600"/>
          </a:xfrm>
          <a:prstGeom prst="rect">
            <a:avLst/>
          </a:prstGeom>
          <a:ln>
            <a:noFill/>
          </a:ln>
        </p:spPr>
      </p:pic>
      <p:sp>
        <p:nvSpPr>
          <p:cNvPr id="2" name="Date Placeholder 1"/>
          <p:cNvSpPr>
            <a:spLocks noGrp="1"/>
          </p:cNvSpPr>
          <p:nvPr>
            <p:ph type="dt" sz="half" idx="10"/>
          </p:nvPr>
        </p:nvSpPr>
        <p:spPr/>
        <p:txBody>
          <a:bodyPr/>
          <a:lstStyle/>
          <a:p>
            <a:fld id="{B44E63B3-C98B-4ECC-80B6-4D08BDEDA012}" type="datetime1">
              <a:rPr lang="en-US" smtClean="0"/>
            </a:fld>
            <a:endParaRPr lang="en-US"/>
          </a:p>
        </p:txBody>
      </p:sp>
      <p:sp>
        <p:nvSpPr>
          <p:cNvPr id="3" name="Slide Number Placeholder 2"/>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pPr marL="285750" indent="-285750">
              <a:buFont typeface="Wingdings" panose="05000000000000000000" pitchFamily="2" charset="2"/>
              <a:buChar char="v"/>
            </a:pPr>
            <a:r>
              <a:rPr lang="en-US" sz="1800" b="1" dirty="0" smtClean="0">
                <a:solidFill>
                  <a:srgbClr val="C00000"/>
                </a:solidFill>
                <a:latin typeface="Times New Roman" panose="02020603050405020304" pitchFamily="18" charset="0"/>
                <a:cs typeface="Times New Roman" panose="02020603050405020304" pitchFamily="18" charset="0"/>
              </a:rPr>
              <a:t>Execute Mode Options:</a:t>
            </a:r>
            <a:endParaRPr lang="en-US" sz="1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14400"/>
            <a:ext cx="8039100" cy="3766077"/>
          </a:xfrm>
        </p:spPr>
        <p:txBody>
          <a:bodyPr>
            <a:noAutofit/>
          </a:bodyPr>
          <a:lstStyle/>
          <a:p>
            <a:pPr marL="0" indent="0">
              <a:buNone/>
            </a:pPr>
            <a:r>
              <a:rPr lang="en-US" sz="1800" b="1" dirty="0" smtClean="0"/>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w </a:t>
            </a:r>
            <a:r>
              <a:rPr lang="en-US" sz="1800" b="0" dirty="0" smtClean="0">
                <a:latin typeface="Times New Roman" panose="02020603050405020304" pitchFamily="18" charset="0"/>
                <a:cs typeface="Times New Roman" panose="02020603050405020304" pitchFamily="18" charset="0"/>
              </a:rPr>
              <a:t>=	save </a:t>
            </a:r>
            <a:r>
              <a:rPr lang="en-US" sz="1800" b="0" dirty="0">
                <a:latin typeface="Times New Roman" panose="02020603050405020304" pitchFamily="18" charset="0"/>
                <a:cs typeface="Times New Roman" panose="02020603050405020304" pitchFamily="18" charset="0"/>
              </a:rPr>
              <a:t>without quit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w  &lt;filename&gt; </a:t>
            </a:r>
            <a:r>
              <a:rPr lang="en-US" sz="1800" b="0" dirty="0" smtClean="0">
                <a:latin typeface="Times New Roman" panose="02020603050405020304" pitchFamily="18" charset="0"/>
                <a:cs typeface="Times New Roman" panose="02020603050405020304" pitchFamily="18" charset="0"/>
              </a:rPr>
              <a:t>=	save </a:t>
            </a:r>
            <a:r>
              <a:rPr lang="en-US" sz="1800" b="0" dirty="0">
                <a:latin typeface="Times New Roman" panose="02020603050405020304" pitchFamily="18" charset="0"/>
                <a:cs typeface="Times New Roman" panose="02020603050405020304" pitchFamily="18" charset="0"/>
              </a:rPr>
              <a:t>with given filename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q                      </a:t>
            </a:r>
            <a:r>
              <a:rPr lang="en-US" sz="1800" b="0" dirty="0" smtClean="0">
                <a:latin typeface="Times New Roman" panose="02020603050405020304" pitchFamily="18" charset="0"/>
                <a:cs typeface="Times New Roman" panose="02020603050405020304" pitchFamily="18" charset="0"/>
              </a:rPr>
              <a:t>=	quit </a:t>
            </a:r>
            <a:r>
              <a:rPr lang="en-US" sz="1800" b="0" dirty="0">
                <a:latin typeface="Times New Roman" panose="02020603050405020304" pitchFamily="18" charset="0"/>
                <a:cs typeface="Times New Roman" panose="02020603050405020304" pitchFamily="18" charset="0"/>
              </a:rPr>
              <a:t>without saving </a:t>
            </a:r>
            <a:r>
              <a:rPr lang="en-US" sz="1800" b="0" dirty="0" smtClean="0">
                <a:latin typeface="Times New Roman" panose="02020603050405020304" pitchFamily="18" charset="0"/>
                <a:cs typeface="Times New Roman" panose="02020603050405020304" pitchFamily="18" charset="0"/>
              </a:rPr>
              <a:t>changes</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:q</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quit </a:t>
            </a:r>
            <a:r>
              <a:rPr lang="en-US" sz="1800" b="0" dirty="0">
                <a:latin typeface="Times New Roman" panose="02020603050405020304" pitchFamily="18" charset="0"/>
                <a:cs typeface="Times New Roman" panose="02020603050405020304" pitchFamily="18" charset="0"/>
              </a:rPr>
              <a:t>with forcefully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wq</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save </a:t>
            </a:r>
            <a:r>
              <a:rPr lang="en-US" sz="1800" b="0" dirty="0">
                <a:latin typeface="Times New Roman" panose="02020603050405020304" pitchFamily="18" charset="0"/>
                <a:cs typeface="Times New Roman" panose="02020603050405020304" pitchFamily="18" charset="0"/>
              </a:rPr>
              <a:t>and quit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wq</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save </a:t>
            </a:r>
            <a:r>
              <a:rPr lang="en-US" sz="1800" b="0" dirty="0">
                <a:latin typeface="Times New Roman" panose="02020603050405020304" pitchFamily="18" charset="0"/>
                <a:cs typeface="Times New Roman" panose="02020603050405020304" pitchFamily="18" charset="0"/>
              </a:rPr>
              <a:t>and quit </a:t>
            </a:r>
            <a:r>
              <a:rPr lang="en-US" sz="1800" b="0" dirty="0" smtClean="0">
                <a:latin typeface="Times New Roman" panose="02020603050405020304" pitchFamily="18" charset="0"/>
                <a:cs typeface="Times New Roman" panose="02020603050405020304" pitchFamily="18" charset="0"/>
              </a:rPr>
              <a:t>forcefully</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:x                      =	save </a:t>
            </a:r>
            <a:r>
              <a:rPr lang="en-US" sz="1800" b="0" dirty="0">
                <a:latin typeface="Times New Roman" panose="02020603050405020304" pitchFamily="18" charset="0"/>
                <a:cs typeface="Times New Roman" panose="02020603050405020304" pitchFamily="18" charset="0"/>
              </a:rPr>
              <a:t>and exit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set number (se nu) </a:t>
            </a:r>
            <a:r>
              <a:rPr lang="en-US" sz="1800" b="0" dirty="0" smtClean="0">
                <a:latin typeface="Times New Roman" panose="02020603050405020304" pitchFamily="18" charset="0"/>
                <a:cs typeface="Times New Roman" panose="02020603050405020304" pitchFamily="18" charset="0"/>
              </a:rPr>
              <a:t>=	set </a:t>
            </a:r>
            <a:r>
              <a:rPr lang="en-US" sz="1800" b="0" dirty="0">
                <a:latin typeface="Times New Roman" panose="02020603050405020304" pitchFamily="18" charset="0"/>
                <a:cs typeface="Times New Roman" panose="02020603050405020304" pitchFamily="18" charset="0"/>
              </a:rPr>
              <a:t>line number</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set </a:t>
            </a:r>
            <a:r>
              <a:rPr lang="en-US" sz="1800" b="0" dirty="0" err="1">
                <a:latin typeface="Times New Roman" panose="02020603050405020304" pitchFamily="18" charset="0"/>
                <a:cs typeface="Times New Roman" panose="02020603050405020304" pitchFamily="18" charset="0"/>
              </a:rPr>
              <a:t>nonumber</a:t>
            </a:r>
            <a:r>
              <a:rPr lang="en-US" sz="1800" b="0" dirty="0">
                <a:latin typeface="Times New Roman" panose="02020603050405020304" pitchFamily="18" charset="0"/>
                <a:cs typeface="Times New Roman" panose="02020603050405020304" pitchFamily="18" charset="0"/>
              </a:rPr>
              <a:t> (se </a:t>
            </a:r>
            <a:r>
              <a:rPr lang="en-US" sz="1800" b="0" dirty="0" err="1">
                <a:latin typeface="Times New Roman" panose="02020603050405020304" pitchFamily="18" charset="0"/>
                <a:cs typeface="Times New Roman" panose="02020603050405020304" pitchFamily="18" charset="0"/>
              </a:rPr>
              <a:t>nonu</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remove line numbers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5d (</a:t>
            </a:r>
            <a:r>
              <a:rPr lang="en-US" sz="1800" b="0" dirty="0" err="1">
                <a:latin typeface="Times New Roman" panose="02020603050405020304" pitchFamily="18" charset="0"/>
                <a:cs typeface="Times New Roman" panose="02020603050405020304" pitchFamily="18" charset="0"/>
              </a:rPr>
              <a:t>nd</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delete </a:t>
            </a:r>
            <a:r>
              <a:rPr lang="en-US" sz="1800" b="0" dirty="0">
                <a:latin typeface="Times New Roman" panose="02020603050405020304" pitchFamily="18" charset="0"/>
                <a:cs typeface="Times New Roman" panose="02020603050405020304" pitchFamily="18" charset="0"/>
              </a:rPr>
              <a:t>5</a:t>
            </a:r>
            <a:r>
              <a:rPr lang="en-US" sz="1800" b="0" baseline="30000" dirty="0">
                <a:latin typeface="Times New Roman" panose="02020603050405020304" pitchFamily="18" charset="0"/>
                <a:cs typeface="Times New Roman" panose="02020603050405020304" pitchFamily="18" charset="0"/>
              </a:rPr>
              <a:t>th</a:t>
            </a:r>
            <a:r>
              <a:rPr lang="en-US" sz="1800" b="0" dirty="0">
                <a:latin typeface="Times New Roman" panose="02020603050405020304" pitchFamily="18" charset="0"/>
                <a:cs typeface="Times New Roman" panose="02020603050405020304" pitchFamily="18" charset="0"/>
              </a:rPr>
              <a:t>  line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d        </a:t>
            </a:r>
            <a:r>
              <a:rPr lang="en-US" sz="1800" b="0" dirty="0" smtClean="0">
                <a:latin typeface="Times New Roman" panose="02020603050405020304" pitchFamily="18" charset="0"/>
                <a:cs typeface="Times New Roman" panose="02020603050405020304" pitchFamily="18" charset="0"/>
              </a:rPr>
              <a:t>  =	delete </a:t>
            </a:r>
            <a:r>
              <a:rPr lang="en-US" sz="1800" b="0" dirty="0">
                <a:latin typeface="Times New Roman" panose="02020603050405020304" pitchFamily="18" charset="0"/>
                <a:cs typeface="Times New Roman" panose="02020603050405020304" pitchFamily="18" charset="0"/>
              </a:rPr>
              <a:t>last line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3,6 d       </a:t>
            </a:r>
            <a:r>
              <a:rPr lang="en-US" sz="1800" b="0" dirty="0" smtClean="0">
                <a:latin typeface="Times New Roman" panose="02020603050405020304" pitchFamily="18" charset="0"/>
                <a:cs typeface="Times New Roman" panose="02020603050405020304" pitchFamily="18" charset="0"/>
              </a:rPr>
              <a:t>=	delete </a:t>
            </a:r>
            <a:r>
              <a:rPr lang="en-US" sz="1800" b="0" dirty="0">
                <a:latin typeface="Times New Roman" panose="02020603050405020304" pitchFamily="18" charset="0"/>
                <a:cs typeface="Times New Roman" panose="02020603050405020304" pitchFamily="18" charset="0"/>
              </a:rPr>
              <a:t>3</a:t>
            </a:r>
            <a:r>
              <a:rPr lang="en-US" sz="1800" b="0" baseline="30000" dirty="0">
                <a:latin typeface="Times New Roman" panose="02020603050405020304" pitchFamily="18" charset="0"/>
                <a:cs typeface="Times New Roman" panose="02020603050405020304" pitchFamily="18" charset="0"/>
              </a:rPr>
              <a:t>rd</a:t>
            </a:r>
            <a:r>
              <a:rPr lang="en-US" sz="1800" b="0" dirty="0">
                <a:latin typeface="Times New Roman" panose="02020603050405020304" pitchFamily="18" charset="0"/>
                <a:cs typeface="Times New Roman" panose="02020603050405020304" pitchFamily="18" charset="0"/>
              </a:rPr>
              <a:t> line to 6</a:t>
            </a:r>
            <a:r>
              <a:rPr lang="en-US" sz="1800" b="0" baseline="30000" dirty="0">
                <a:latin typeface="Times New Roman" panose="02020603050405020304" pitchFamily="18" charset="0"/>
                <a:cs typeface="Times New Roman" panose="02020603050405020304" pitchFamily="18" charset="0"/>
              </a:rPr>
              <a:t>th</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line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&lt;</a:t>
            </a:r>
            <a:r>
              <a:rPr lang="en-US" sz="1800" b="0" dirty="0" err="1">
                <a:latin typeface="Times New Roman" panose="02020603050405020304" pitchFamily="18" charset="0"/>
                <a:cs typeface="Times New Roman" panose="02020603050405020304" pitchFamily="18" charset="0"/>
              </a:rPr>
              <a:t>unix</a:t>
            </a:r>
            <a:r>
              <a:rPr lang="en-US" sz="1800" b="0" dirty="0">
                <a:latin typeface="Times New Roman" panose="02020603050405020304" pitchFamily="18" charset="0"/>
                <a:cs typeface="Times New Roman" panose="02020603050405020304" pitchFamily="18" charset="0"/>
              </a:rPr>
              <a:t> command&gt; </a:t>
            </a:r>
            <a:r>
              <a:rPr lang="en-US" sz="1800" b="0" dirty="0" smtClean="0">
                <a:latin typeface="Times New Roman" panose="02020603050405020304" pitchFamily="18" charset="0"/>
                <a:cs typeface="Times New Roman" panose="02020603050405020304" pitchFamily="18" charset="0"/>
              </a:rPr>
              <a:t>=	execute </a:t>
            </a:r>
            <a:r>
              <a:rPr lang="en-US" sz="1800" b="0" dirty="0" err="1">
                <a:latin typeface="Times New Roman" panose="02020603050405020304" pitchFamily="18" charset="0"/>
                <a:cs typeface="Times New Roman" panose="02020603050405020304" pitchFamily="18" charset="0"/>
              </a:rPr>
              <a:t>unix</a:t>
            </a:r>
            <a:r>
              <a:rPr lang="en-US" sz="1800" b="0" dirty="0">
                <a:latin typeface="Times New Roman" panose="02020603050405020304" pitchFamily="18" charset="0"/>
                <a:cs typeface="Times New Roman" panose="02020603050405020304" pitchFamily="18" charset="0"/>
              </a:rPr>
              <a:t> command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1" dirty="0"/>
              <a:t>	</a:t>
            </a:r>
            <a:endParaRPr lang="en-US" sz="1800" dirty="0"/>
          </a:p>
        </p:txBody>
      </p:sp>
      <p:sp>
        <p:nvSpPr>
          <p:cNvPr id="4" name="Date Placeholder 3"/>
          <p:cNvSpPr>
            <a:spLocks noGrp="1"/>
          </p:cNvSpPr>
          <p:nvPr>
            <p:ph type="dt" sz="half" idx="10"/>
          </p:nvPr>
        </p:nvSpPr>
        <p:spPr>
          <a:xfrm rot="19140000">
            <a:off x="309375" y="6159859"/>
            <a:ext cx="1210717" cy="232305"/>
          </a:xfrm>
        </p:spPr>
        <p:txBody>
          <a:bodyPr/>
          <a:lstStyle/>
          <a:p>
            <a:fld id="{FA2C24E0-32C6-47C1-BBC1-B84075B292D1}" type="datetime1">
              <a:rPr lang="en-US" smtClean="0"/>
            </a:fld>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nSpc>
                <a:spcPct val="150000"/>
              </a:lnSpc>
              <a:buNone/>
            </a:pPr>
            <a:r>
              <a:rPr lang="en-US" sz="1800" b="0" dirty="0" smtClean="0">
                <a:latin typeface="Times New Roman" panose="02020603050405020304" pitchFamily="18" charset="0"/>
                <a:cs typeface="Times New Roman" panose="02020603050405020304" pitchFamily="18" charset="0"/>
              </a:rPr>
              <a:t>:/string/  =	top to bottom search</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:?string? =	bottom to top search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:6 (n)      =	place cursor at 6</a:t>
            </a:r>
            <a:r>
              <a:rPr lang="en-US" sz="1800" b="0" baseline="30000" dirty="0" smtClean="0">
                <a:latin typeface="Times New Roman" panose="02020603050405020304" pitchFamily="18" charset="0"/>
                <a:cs typeface="Times New Roman" panose="02020603050405020304" pitchFamily="18" charset="0"/>
              </a:rPr>
              <a:t>th</a:t>
            </a:r>
            <a:r>
              <a:rPr lang="en-US" sz="1800" b="0" dirty="0" smtClean="0">
                <a:latin typeface="Times New Roman" panose="02020603050405020304" pitchFamily="18" charset="0"/>
                <a:cs typeface="Times New Roman" panose="02020603050405020304" pitchFamily="18" charset="0"/>
              </a:rPr>
              <a:t>   line</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place cursor at last line in the file</a:t>
            </a:r>
            <a:endParaRPr lang="en-US" sz="1800" b="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Replace String:-</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:1, $ s/</a:t>
            </a:r>
            <a:r>
              <a:rPr lang="en-US" sz="1800" b="0" dirty="0" err="1" smtClean="0">
                <a:latin typeface="Times New Roman" panose="02020603050405020304" pitchFamily="18" charset="0"/>
                <a:cs typeface="Times New Roman" panose="02020603050405020304" pitchFamily="18" charset="0"/>
              </a:rPr>
              <a:t>oldstirng</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newstring</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gi</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:1, $ s/^/surveillance/ =	It adds “surveillance” at beginning of each line</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:1, $ s/$/;     =	It adds “;” at end of each line</a:t>
            </a:r>
            <a:endParaRPr lang="en-US" sz="1800" b="0" dirty="0" smtClean="0">
              <a:latin typeface="Times New Roman" panose="02020603050405020304" pitchFamily="18" charset="0"/>
              <a:cs typeface="Times New Roman" panose="02020603050405020304" pitchFamily="18" charset="0"/>
            </a:endParaRPr>
          </a:p>
          <a:p>
            <a:pPr>
              <a:lnSpc>
                <a:spcPct val="150000"/>
              </a:lnSpc>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01F2C59-9C08-4D11-851B-44FFD3C67234}"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1153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Basic Linux </a:t>
            </a:r>
            <a:r>
              <a:rPr lang="en-US" sz="2400" b="1" dirty="0" smtClean="0">
                <a:solidFill>
                  <a:srgbClr val="0070C0"/>
                </a:solidFill>
                <a:latin typeface="Times New Roman" panose="02020603050405020304" pitchFamily="18" charset="0"/>
                <a:cs typeface="Times New Roman" panose="02020603050405020304" pitchFamily="18" charset="0"/>
              </a:rPr>
              <a:t>Commands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534400" cy="5791200"/>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Commands which are basically use to operate Linux Operating System are called Basic Linux Commands;</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pwd</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present </a:t>
            </a:r>
            <a:r>
              <a:rPr lang="en-US" sz="1800" b="0" dirty="0">
                <a:latin typeface="Times New Roman" panose="02020603050405020304" pitchFamily="18" charset="0"/>
                <a:cs typeface="Times New Roman" panose="02020603050405020304" pitchFamily="18" charset="0"/>
              </a:rPr>
              <a:t>working directory ---&gt; used to know the path of present user.</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 list </a:t>
            </a:r>
            <a:r>
              <a:rPr lang="en-US" sz="1800" b="0" dirty="0" smtClean="0">
                <a:latin typeface="Times New Roman" panose="02020603050405020304" pitchFamily="18" charset="0"/>
                <a:cs typeface="Times New Roman" panose="02020603050405020304" pitchFamily="18" charset="0"/>
              </a:rPr>
              <a:t>=	it </a:t>
            </a:r>
            <a:r>
              <a:rPr lang="en-US" sz="1800" b="0" dirty="0">
                <a:latin typeface="Times New Roman" panose="02020603050405020304" pitchFamily="18" charset="0"/>
                <a:cs typeface="Times New Roman" panose="02020603050405020304" pitchFamily="18" charset="0"/>
              </a:rPr>
              <a:t>gives the list of files &amp; Directories present in the path</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 or </a:t>
            </a:r>
            <a:r>
              <a:rPr lang="en-US" sz="1800" b="0" dirty="0" err="1">
                <a:latin typeface="Times New Roman" panose="02020603050405020304" pitchFamily="18" charset="0"/>
                <a:cs typeface="Times New Roman" panose="02020603050405020304" pitchFamily="18" charset="0"/>
              </a:rPr>
              <a:t>ll</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listing </a:t>
            </a:r>
            <a:r>
              <a:rPr lang="en-US" sz="1800" b="0" dirty="0">
                <a:latin typeface="Times New Roman" panose="02020603050405020304" pitchFamily="18" charset="0"/>
                <a:cs typeface="Times New Roman" panose="02020603050405020304" pitchFamily="18" charset="0"/>
              </a:rPr>
              <a:t>of all files along with attributes</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 </a:t>
            </a:r>
            <a:r>
              <a:rPr lang="en-US" sz="1800" b="0" dirty="0" smtClean="0">
                <a:latin typeface="Times New Roman" panose="02020603050405020304" pitchFamily="18" charset="0"/>
                <a:cs typeface="Times New Roman" panose="02020603050405020304" pitchFamily="18" charset="0"/>
              </a:rPr>
              <a:t>=	lists </a:t>
            </a:r>
            <a:r>
              <a:rPr lang="en-US" sz="1800" b="0" dirty="0">
                <a:latin typeface="Times New Roman" panose="02020603050405020304" pitchFamily="18" charset="0"/>
                <a:cs typeface="Times New Roman" panose="02020603050405020304" pitchFamily="18" charset="0"/>
              </a:rPr>
              <a:t>all hidden files &amp; directories</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-r </a:t>
            </a:r>
            <a:r>
              <a:rPr lang="en-US" sz="1800" b="0" dirty="0" smtClean="0">
                <a:latin typeface="Times New Roman" panose="02020603050405020304" pitchFamily="18" charset="0"/>
                <a:cs typeface="Times New Roman" panose="02020603050405020304" pitchFamily="18" charset="0"/>
              </a:rPr>
              <a:t>=	lists </a:t>
            </a:r>
            <a:r>
              <a:rPr lang="en-US" sz="1800" b="0" dirty="0">
                <a:latin typeface="Times New Roman" panose="02020603050405020304" pitchFamily="18" charset="0"/>
                <a:cs typeface="Times New Roman" panose="02020603050405020304" pitchFamily="18" charset="0"/>
              </a:rPr>
              <a:t>all files &amp; directories in reverse mode</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il</a:t>
            </a:r>
            <a:r>
              <a:rPr lang="en-US" sz="1800" b="0" dirty="0" smtClean="0">
                <a:latin typeface="Times New Roman" panose="02020603050405020304" pitchFamily="18" charset="0"/>
                <a:cs typeface="Times New Roman" panose="02020603050405020304" pitchFamily="18" charset="0"/>
              </a:rPr>
              <a:t> =	lists </a:t>
            </a:r>
            <a:r>
              <a:rPr lang="en-US" sz="1800" b="0" dirty="0">
                <a:latin typeface="Times New Roman" panose="02020603050405020304" pitchFamily="18" charset="0"/>
                <a:cs typeface="Times New Roman" panose="02020603050405020304" pitchFamily="18" charset="0"/>
              </a:rPr>
              <a:t>all files &amp; directories along with </a:t>
            </a:r>
            <a:r>
              <a:rPr lang="en-US" sz="1800" b="0" dirty="0" err="1">
                <a:latin typeface="Times New Roman" panose="02020603050405020304" pitchFamily="18" charset="0"/>
                <a:cs typeface="Times New Roman" panose="02020603050405020304" pitchFamily="18" charset="0"/>
              </a:rPr>
              <a:t>inode</a:t>
            </a:r>
            <a:r>
              <a:rPr lang="en-US" sz="1800" b="0" dirty="0">
                <a:latin typeface="Times New Roman" panose="02020603050405020304" pitchFamily="18" charset="0"/>
                <a:cs typeface="Times New Roman" panose="02020603050405020304" pitchFamily="18" charset="0"/>
              </a:rPr>
              <a:t> numbers</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ld</a:t>
            </a:r>
            <a:r>
              <a:rPr lang="en-US" sz="1800" b="0" dirty="0">
                <a:latin typeface="Times New Roman" panose="02020603050405020304" pitchFamily="18" charset="0"/>
                <a:cs typeface="Times New Roman" panose="02020603050405020304" pitchFamily="18" charset="0"/>
              </a:rPr>
              <a:t> &lt; directory name&gt;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view attributes of a particular directory</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-R &lt;directory.name&gt;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view tree structure of a directory</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man &lt;command</a:t>
            </a:r>
            <a:r>
              <a:rPr lang="en-US" sz="1800" b="0" dirty="0">
                <a:latin typeface="Times New Roman" panose="02020603050405020304" pitchFamily="18" charset="0"/>
                <a:cs typeface="Times New Roman" panose="02020603050405020304" pitchFamily="18" charset="0"/>
              </a:rPr>
              <a:t>&gt; </a:t>
            </a:r>
            <a:r>
              <a:rPr lang="en-US" sz="1800" b="0" dirty="0" smtClean="0">
                <a:latin typeface="Times New Roman" panose="02020603050405020304" pitchFamily="18" charset="0"/>
                <a:cs typeface="Times New Roman" panose="02020603050405020304" pitchFamily="18" charset="0"/>
              </a:rPr>
              <a:t>=	to </a:t>
            </a:r>
            <a:r>
              <a:rPr lang="en-US" sz="1800" b="0" dirty="0">
                <a:latin typeface="Times New Roman" panose="02020603050405020304" pitchFamily="18" charset="0"/>
                <a:cs typeface="Times New Roman" panose="02020603050405020304" pitchFamily="18" charset="0"/>
              </a:rPr>
              <a:t>view entire options of a command</a:t>
            </a:r>
            <a:endParaRPr lang="en-US" sz="1800" b="0" dirty="0">
              <a:latin typeface="Times New Roman" panose="02020603050405020304" pitchFamily="18" charset="0"/>
              <a:cs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629400"/>
            <a:ext cx="4724400" cy="1524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191500" cy="54864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File Prompting Commands</a:t>
            </a:r>
            <a:r>
              <a:rPr lang="en-US" sz="2400" b="1"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14400"/>
            <a:ext cx="8610600" cy="5211763"/>
          </a:xfrm>
        </p:spPr>
        <p:txBody>
          <a:bodyPr>
            <a:noAutofit/>
          </a:bodyPr>
          <a:lstStyle/>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head:	used </a:t>
            </a:r>
            <a:r>
              <a:rPr lang="en-US" sz="1800" b="0" dirty="0">
                <a:latin typeface="Times New Roman" panose="02020603050405020304" pitchFamily="18" charset="0"/>
                <a:cs typeface="Times New Roman" panose="02020603050405020304" pitchFamily="18" charset="0"/>
              </a:rPr>
              <a:t>to view first 10 lines of a file (by default) syntax :   head &lt;filename&gt;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example: head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view 4 lines of a file:</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Syntax: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head -n &lt;no of lines&gt; &lt;filename&gt;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example: head -4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Tail : is used to view last ten lines of a file syntax: tail &lt;filename&gt; ex: tail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To view last 10 lines of a file: example: tail -10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endParaRPr lang="en-US" sz="1800" b="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More : </a:t>
            </a:r>
            <a:r>
              <a:rPr lang="en-US" sz="1800" b="0" dirty="0">
                <a:latin typeface="Times New Roman" panose="02020603050405020304" pitchFamily="18" charset="0"/>
                <a:cs typeface="Times New Roman" panose="02020603050405020304" pitchFamily="18" charset="0"/>
              </a:rPr>
              <a:t>used to see the content page wise but we cannot scroll up syntax: more &lt; file name&gt; example: more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endParaRPr lang="en-US" sz="1800" b="0" dirty="0">
              <a:latin typeface="Times New Roman" panose="02020603050405020304" pitchFamily="18" charset="0"/>
              <a:cs typeface="Times New Roman" panose="02020603050405020304" pitchFamily="18" charset="0"/>
            </a:endParaRPr>
          </a:p>
          <a:p>
            <a:pPr marL="0" indent="0" algn="just">
              <a:buNone/>
            </a:pPr>
            <a:endParaRPr lang="en-US" sz="2400" b="1" dirty="0"/>
          </a:p>
          <a:p>
            <a:pPr algn="just"/>
            <a:endParaRPr lang="en-US" sz="2400"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943600"/>
          </a:xfrm>
        </p:spPr>
        <p:txBody>
          <a:bodyPr>
            <a:normAutofit fontScale="92500" lnSpcReduction="20000"/>
          </a:bodyPr>
          <a:lstStyle/>
          <a:p>
            <a:pPr marL="285750" indent="-285750">
              <a:lnSpc>
                <a:spcPct val="110000"/>
              </a:lnSpc>
              <a:buFont typeface="Wingdings" panose="05000000000000000000" pitchFamily="2" charset="2"/>
              <a:buChar char="v"/>
            </a:pPr>
            <a:r>
              <a:rPr lang="en-US" sz="1900" b="0" dirty="0">
                <a:latin typeface="Times New Roman" panose="02020603050405020304" pitchFamily="18" charset="0"/>
                <a:cs typeface="Times New Roman" panose="02020603050405020304" pitchFamily="18" charset="0"/>
              </a:rPr>
              <a:t>l</a:t>
            </a:r>
            <a:r>
              <a:rPr lang="en-US" sz="1900" b="0" dirty="0" smtClean="0">
                <a:latin typeface="Times New Roman" panose="02020603050405020304" pitchFamily="18" charset="0"/>
                <a:cs typeface="Times New Roman" panose="02020603050405020304" pitchFamily="18" charset="0"/>
              </a:rPr>
              <a:t>ess: used to see the content page wise we can scroll up &amp; down syntax: less &lt;filename&gt; example: less /</a:t>
            </a:r>
            <a:r>
              <a:rPr lang="en-US" sz="1900" b="0" dirty="0" err="1" smtClean="0">
                <a:latin typeface="Times New Roman" panose="02020603050405020304" pitchFamily="18" charset="0"/>
                <a:cs typeface="Times New Roman" panose="02020603050405020304" pitchFamily="18" charset="0"/>
              </a:rPr>
              <a:t>etc</a:t>
            </a:r>
            <a:r>
              <a:rPr lang="en-US" sz="1900" b="0" dirty="0" smtClean="0">
                <a:latin typeface="Times New Roman" panose="02020603050405020304" pitchFamily="18" charset="0"/>
                <a:cs typeface="Times New Roman" panose="02020603050405020304" pitchFamily="18" charset="0"/>
              </a:rPr>
              <a:t>/</a:t>
            </a:r>
            <a:r>
              <a:rPr lang="en-US" sz="1900" b="0" dirty="0" err="1" smtClean="0">
                <a:latin typeface="Times New Roman" panose="02020603050405020304" pitchFamily="18" charset="0"/>
                <a:cs typeface="Times New Roman" panose="02020603050405020304" pitchFamily="18" charset="0"/>
              </a:rPr>
              <a:t>passwd</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pPr>
            <a:r>
              <a:rPr lang="en-US" sz="1900" b="0" dirty="0" smtClean="0">
                <a:solidFill>
                  <a:srgbClr val="C00000"/>
                </a:solidFill>
                <a:latin typeface="Times New Roman" panose="02020603050405020304" pitchFamily="18" charset="0"/>
                <a:cs typeface="Times New Roman" panose="02020603050405020304" pitchFamily="18" charset="0"/>
              </a:rPr>
              <a:t>Date: used to view current date &amp; time</a:t>
            </a:r>
            <a:endParaRPr lang="en-US" sz="1900" b="0" dirty="0" smtClean="0">
              <a:solidFill>
                <a:srgbClr val="C00000"/>
              </a:solidFill>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v"/>
            </a:pPr>
            <a:r>
              <a:rPr lang="en-US" sz="1900" b="0" dirty="0">
                <a:latin typeface="Times New Roman" panose="02020603050405020304" pitchFamily="18" charset="0"/>
                <a:cs typeface="Times New Roman" panose="02020603050405020304" pitchFamily="18" charset="0"/>
              </a:rPr>
              <a:t>T</a:t>
            </a:r>
            <a:r>
              <a:rPr lang="en-US" sz="1900" b="0" dirty="0" smtClean="0">
                <a:latin typeface="Times New Roman" panose="02020603050405020304" pitchFamily="18" charset="0"/>
                <a:cs typeface="Times New Roman" panose="02020603050405020304" pitchFamily="18" charset="0"/>
              </a:rPr>
              <a:t>o change date: date  &lt;mm-</a:t>
            </a:r>
            <a:r>
              <a:rPr lang="en-US" sz="1900" b="0" dirty="0" err="1" smtClean="0">
                <a:latin typeface="Times New Roman" panose="02020603050405020304" pitchFamily="18" charset="0"/>
                <a:cs typeface="Times New Roman" panose="02020603050405020304" pitchFamily="18" charset="0"/>
              </a:rPr>
              <a:t>dd</a:t>
            </a:r>
            <a:r>
              <a:rPr lang="en-US" sz="1900" b="0" dirty="0" smtClean="0">
                <a:latin typeface="Times New Roman" panose="02020603050405020304" pitchFamily="18" charset="0"/>
                <a:cs typeface="Times New Roman" panose="02020603050405020304" pitchFamily="18" charset="0"/>
              </a:rPr>
              <a:t>-</a:t>
            </a:r>
            <a:r>
              <a:rPr lang="en-US" sz="1900" b="0" dirty="0" err="1" smtClean="0">
                <a:latin typeface="Times New Roman" panose="02020603050405020304" pitchFamily="18" charset="0"/>
                <a:cs typeface="Times New Roman" panose="02020603050405020304" pitchFamily="18" charset="0"/>
              </a:rPr>
              <a:t>hr</a:t>
            </a:r>
            <a:r>
              <a:rPr lang="en-US" sz="1900" b="0" dirty="0" smtClean="0">
                <a:latin typeface="Times New Roman" panose="02020603050405020304" pitchFamily="18" charset="0"/>
                <a:cs typeface="Times New Roman" panose="02020603050405020304" pitchFamily="18" charset="0"/>
              </a:rPr>
              <a:t>-min-year&gt; </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buNone/>
            </a:pPr>
            <a:r>
              <a:rPr lang="en-US" sz="1900" b="0" dirty="0" smtClean="0">
                <a:latin typeface="Times New Roman" panose="02020603050405020304" pitchFamily="18" charset="0"/>
                <a:cs typeface="Times New Roman" panose="02020603050405020304" pitchFamily="18" charset="0"/>
              </a:rPr>
              <a:t>example: date 120111452013 (it means 12th month, 01 day,  11 hours, 45 minutes, 2013 year)</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buNone/>
            </a:pPr>
            <a:br>
              <a:rPr lang="en-US" sz="1900" b="0" dirty="0" smtClean="0">
                <a:latin typeface="Times New Roman" panose="02020603050405020304" pitchFamily="18" charset="0"/>
                <a:cs typeface="Times New Roman" panose="02020603050405020304" pitchFamily="18" charset="0"/>
              </a:rPr>
            </a:br>
            <a:r>
              <a:rPr lang="en-US" sz="1900" b="0" dirty="0" err="1" smtClean="0">
                <a:solidFill>
                  <a:srgbClr val="C00000"/>
                </a:solidFill>
                <a:latin typeface="Times New Roman" panose="02020603050405020304" pitchFamily="18" charset="0"/>
                <a:cs typeface="Times New Roman" panose="02020603050405020304" pitchFamily="18" charset="0"/>
              </a:rPr>
              <a:t>cal</a:t>
            </a:r>
            <a:r>
              <a:rPr lang="en-US" sz="1900" b="0" dirty="0" smtClean="0">
                <a:solidFill>
                  <a:srgbClr val="C00000"/>
                </a:solidFill>
                <a:latin typeface="Times New Roman" panose="02020603050405020304" pitchFamily="18" charset="0"/>
                <a:cs typeface="Times New Roman" panose="02020603050405020304" pitchFamily="18" charset="0"/>
              </a:rPr>
              <a:t> : </a:t>
            </a:r>
            <a:r>
              <a:rPr lang="en-US" sz="1900" b="0" dirty="0" err="1" smtClean="0">
                <a:solidFill>
                  <a:srgbClr val="C00000"/>
                </a:solidFill>
                <a:latin typeface="Times New Roman" panose="02020603050405020304" pitchFamily="18" charset="0"/>
                <a:cs typeface="Times New Roman" panose="02020603050405020304" pitchFamily="18" charset="0"/>
              </a:rPr>
              <a:t>cal</a:t>
            </a:r>
            <a:r>
              <a:rPr lang="en-US" sz="1900" b="0" dirty="0" smtClean="0">
                <a:solidFill>
                  <a:srgbClr val="C00000"/>
                </a:solidFill>
                <a:latin typeface="Times New Roman" panose="02020603050405020304" pitchFamily="18" charset="0"/>
                <a:cs typeface="Times New Roman" panose="02020603050405020304" pitchFamily="18" charset="0"/>
              </a:rPr>
              <a:t> is used to view present months calendar</a:t>
            </a:r>
            <a:endParaRPr lang="en-US" sz="1900" b="0" dirty="0" smtClean="0">
              <a:solidFill>
                <a:srgbClr val="C00000"/>
              </a:solidFill>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v"/>
            </a:pPr>
            <a:r>
              <a:rPr lang="en-US" sz="1900" b="0" dirty="0" smtClean="0">
                <a:latin typeface="Times New Roman" panose="02020603050405020304" pitchFamily="18" charset="0"/>
                <a:cs typeface="Times New Roman" panose="02020603050405020304" pitchFamily="18" charset="0"/>
              </a:rPr>
              <a:t>To </a:t>
            </a:r>
            <a:r>
              <a:rPr lang="en-US" sz="1900" b="0" dirty="0">
                <a:latin typeface="Times New Roman" panose="02020603050405020304" pitchFamily="18" charset="0"/>
                <a:cs typeface="Times New Roman" panose="02020603050405020304" pitchFamily="18" charset="0"/>
              </a:rPr>
              <a:t>view a particular month, particular years </a:t>
            </a:r>
            <a:r>
              <a:rPr lang="en-US" sz="1900" b="0" dirty="0" smtClean="0">
                <a:latin typeface="Times New Roman" panose="02020603050405020304" pitchFamily="18" charset="0"/>
                <a:cs typeface="Times New Roman" panose="02020603050405020304" pitchFamily="18" charset="0"/>
              </a:rPr>
              <a:t>calendar</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buNone/>
            </a:pPr>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Syntax</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cal</a:t>
            </a:r>
            <a:r>
              <a:rPr lang="en-US" sz="1900" b="0" dirty="0">
                <a:latin typeface="Times New Roman" panose="02020603050405020304" pitchFamily="18" charset="0"/>
                <a:cs typeface="Times New Roman" panose="02020603050405020304" pitchFamily="18" charset="0"/>
              </a:rPr>
              <a:t> &lt;month&gt; &lt;year</a:t>
            </a:r>
            <a:r>
              <a:rPr lang="en-US" sz="1900" b="0" dirty="0" smtClean="0">
                <a:latin typeface="Times New Roman" panose="02020603050405020304" pitchFamily="18" charset="0"/>
                <a:cs typeface="Times New Roman" panose="02020603050405020304" pitchFamily="18" charset="0"/>
              </a:rPr>
              <a:t>&gt;</a:t>
            </a:r>
            <a:endParaRPr lang="en-US" sz="1900" b="0" dirty="0" smtClean="0">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v"/>
            </a:pPr>
            <a:r>
              <a:rPr lang="en-US" sz="1900" b="0" dirty="0" smtClean="0">
                <a:latin typeface="Times New Roman" panose="02020603050405020304" pitchFamily="18" charset="0"/>
                <a:cs typeface="Times New Roman" panose="02020603050405020304" pitchFamily="18" charset="0"/>
              </a:rPr>
              <a:t>To </a:t>
            </a:r>
            <a:r>
              <a:rPr lang="en-US" sz="1900" b="0" dirty="0">
                <a:latin typeface="Times New Roman" panose="02020603050405020304" pitchFamily="18" charset="0"/>
                <a:cs typeface="Times New Roman" panose="02020603050405020304" pitchFamily="18" charset="0"/>
              </a:rPr>
              <a:t>view may 1986 </a:t>
            </a:r>
            <a:r>
              <a:rPr lang="en-US" sz="1900" b="0" dirty="0" smtClean="0">
                <a:latin typeface="Times New Roman" panose="02020603050405020304" pitchFamily="18" charset="0"/>
                <a:cs typeface="Times New Roman" panose="02020603050405020304" pitchFamily="18" charset="0"/>
              </a:rPr>
              <a:t>calendar</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pPr>
            <a:r>
              <a:rPr lang="en-US" sz="1900" b="0" dirty="0" smtClean="0">
                <a:latin typeface="Times New Roman" panose="02020603050405020304" pitchFamily="18" charset="0"/>
                <a:cs typeface="Times New Roman" panose="02020603050405020304" pitchFamily="18" charset="0"/>
              </a:rPr>
              <a:t>example</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cal</a:t>
            </a:r>
            <a:r>
              <a:rPr lang="en-US" sz="1900" b="0" dirty="0">
                <a:latin typeface="Times New Roman" panose="02020603050405020304" pitchFamily="18" charset="0"/>
                <a:cs typeface="Times New Roman" panose="02020603050405020304" pitchFamily="18" charset="0"/>
              </a:rPr>
              <a:t> 5 </a:t>
            </a:r>
            <a:r>
              <a:rPr lang="en-US" sz="1900" b="0" dirty="0" smtClean="0">
                <a:latin typeface="Times New Roman" panose="02020603050405020304" pitchFamily="18" charset="0"/>
                <a:cs typeface="Times New Roman" panose="02020603050405020304" pitchFamily="18" charset="0"/>
              </a:rPr>
              <a:t>1986</a:t>
            </a:r>
            <a:endParaRPr lang="en-US" sz="1900" b="0" dirty="0" smtClean="0">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v"/>
            </a:pPr>
            <a:r>
              <a:rPr lang="en-US" sz="1900" b="0" dirty="0" smtClean="0">
                <a:latin typeface="Times New Roman" panose="02020603050405020304" pitchFamily="18" charset="0"/>
                <a:cs typeface="Times New Roman" panose="02020603050405020304" pitchFamily="18" charset="0"/>
              </a:rPr>
              <a:t>To </a:t>
            </a:r>
            <a:r>
              <a:rPr lang="en-US" sz="1900" b="0" dirty="0">
                <a:latin typeface="Times New Roman" panose="02020603050405020304" pitchFamily="18" charset="0"/>
                <a:cs typeface="Times New Roman" panose="02020603050405020304" pitchFamily="18" charset="0"/>
              </a:rPr>
              <a:t>view entire 2050 year calendar.</a:t>
            </a:r>
            <a:endParaRPr lang="en-US" sz="1900" b="0" dirty="0">
              <a:latin typeface="Times New Roman" panose="02020603050405020304" pitchFamily="18" charset="0"/>
              <a:cs typeface="Times New Roman" panose="02020603050405020304" pitchFamily="18" charset="0"/>
            </a:endParaRPr>
          </a:p>
          <a:p>
            <a:pPr marL="0" indent="0">
              <a:lnSpc>
                <a:spcPct val="110000"/>
              </a:lnSpc>
            </a:pPr>
            <a:r>
              <a:rPr lang="en-US" sz="1900" b="0" dirty="0" smtClean="0">
                <a:latin typeface="Times New Roman" panose="02020603050405020304" pitchFamily="18" charset="0"/>
                <a:cs typeface="Times New Roman" panose="02020603050405020304" pitchFamily="18" charset="0"/>
              </a:rPr>
              <a:t>example</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cal</a:t>
            </a:r>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2050</a:t>
            </a:r>
            <a:endParaRPr lang="en-US" sz="1900" b="0" dirty="0" smtClean="0">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a:t>
            </a:r>
            <a:r>
              <a:rPr lang="en-US" sz="1900" b="0" dirty="0" smtClean="0">
                <a:latin typeface="Times New Roman" panose="02020603050405020304" pitchFamily="18" charset="0"/>
                <a:cs typeface="Times New Roman" panose="02020603050405020304" pitchFamily="18" charset="0"/>
              </a:rPr>
              <a:t> =	this </a:t>
            </a:r>
            <a:r>
              <a:rPr lang="en-US" sz="1900" b="0" dirty="0">
                <a:latin typeface="Times New Roman" panose="02020603050405020304" pitchFamily="18" charset="0"/>
                <a:cs typeface="Times New Roman" panose="02020603050405020304" pitchFamily="18" charset="0"/>
              </a:rPr>
              <a:t>symbol is called “pipe” it is used to link commands. </a:t>
            </a:r>
            <a:endParaRPr lang="en-US" sz="1900" b="0" dirty="0" smtClean="0">
              <a:latin typeface="Times New Roman" panose="02020603050405020304" pitchFamily="18" charset="0"/>
              <a:cs typeface="Times New Roman" panose="02020603050405020304" pitchFamily="18" charset="0"/>
            </a:endParaRPr>
          </a:p>
          <a:p>
            <a:pPr marL="0" indent="0">
              <a:lnSpc>
                <a:spcPct val="110000"/>
              </a:lnSpc>
            </a:pPr>
            <a:r>
              <a:rPr lang="en-US" sz="1900" b="0" dirty="0" smtClean="0">
                <a:latin typeface="Times New Roman" panose="02020603050405020304" pitchFamily="18" charset="0"/>
                <a:cs typeface="Times New Roman" panose="02020603050405020304" pitchFamily="18" charset="0"/>
              </a:rPr>
              <a:t>example</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ls</a:t>
            </a:r>
            <a:r>
              <a:rPr lang="en-US" sz="1900" b="0" dirty="0">
                <a:latin typeface="Times New Roman" panose="02020603050405020304" pitchFamily="18" charset="0"/>
                <a:cs typeface="Times New Roman" panose="02020603050405020304" pitchFamily="18" charset="0"/>
              </a:rPr>
              <a:t> | </a:t>
            </a:r>
            <a:r>
              <a:rPr lang="en-US" sz="1900" b="0" dirty="0" err="1">
                <a:latin typeface="Times New Roman" panose="02020603050405020304" pitchFamily="18" charset="0"/>
                <a:cs typeface="Times New Roman" panose="02020603050405020304" pitchFamily="18" charset="0"/>
              </a:rPr>
              <a:t>grep</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kano</a:t>
            </a:r>
            <a:br>
              <a:rPr lang="en-US" sz="1900" b="0" dirty="0">
                <a:latin typeface="Times New Roman" panose="02020603050405020304" pitchFamily="18" charset="0"/>
                <a:cs typeface="Times New Roman" panose="02020603050405020304" pitchFamily="18" charset="0"/>
              </a:rPr>
            </a:br>
            <a:endParaRPr lang="en-US" sz="1900" b="0" dirty="0">
              <a:latin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1C3F6E2F-90AC-41AA-82BA-B1D475A7AC73}"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81400" y="6400800"/>
            <a:ext cx="4724400" cy="27432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8305800" cy="70104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User and Group Administration Concept on </a:t>
            </a:r>
            <a:r>
              <a:rPr lang="en-US" sz="2400" b="1" dirty="0" smtClean="0">
                <a:solidFill>
                  <a:srgbClr val="0070C0"/>
                </a:solidFill>
                <a:latin typeface="Times New Roman" panose="02020603050405020304" pitchFamily="18" charset="0"/>
                <a:cs typeface="Times New Roman" panose="02020603050405020304" pitchFamily="18" charset="0"/>
              </a:rPr>
              <a:t>RHEL/</a:t>
            </a:r>
            <a:r>
              <a:rPr lang="en-US" sz="2400" b="1" dirty="0" err="1" smtClean="0">
                <a:solidFill>
                  <a:srgbClr val="0070C0"/>
                </a:solidFill>
                <a:latin typeface="Times New Roman" panose="02020603050405020304" pitchFamily="18" charset="0"/>
                <a:cs typeface="Times New Roman" panose="02020603050405020304" pitchFamily="18" charset="0"/>
              </a:rPr>
              <a:t>CentOS</a:t>
            </a:r>
            <a:r>
              <a:rPr lang="en-US" sz="2400" b="1" dirty="0" smtClean="0">
                <a:solidFill>
                  <a:srgbClr val="0070C0"/>
                </a:solidFill>
                <a:latin typeface="Times New Roman" panose="02020603050405020304" pitchFamily="18" charset="0"/>
                <a:cs typeface="Times New Roman" panose="02020603050405020304" pitchFamily="18" charset="0"/>
              </a:rPr>
              <a:t> 5&amp;6</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00628"/>
            <a:ext cx="8534400" cy="5071572"/>
          </a:xfrm>
        </p:spPr>
        <p:txBody>
          <a:bodyPr>
            <a:normAutofit/>
          </a:bodyPr>
          <a:lstStyle/>
          <a:p>
            <a:pPr marL="0" indent="0">
              <a:lnSpc>
                <a:spcPct val="120000"/>
              </a:lnSpc>
              <a:buNone/>
            </a:pPr>
            <a:r>
              <a:rPr lang="en-US" sz="1800" b="0" dirty="0">
                <a:latin typeface="Times New Roman" panose="02020603050405020304" pitchFamily="18" charset="0"/>
                <a:cs typeface="Times New Roman" panose="02020603050405020304" pitchFamily="18" charset="0"/>
              </a:rPr>
              <a:t>Let practice these </a:t>
            </a:r>
            <a:r>
              <a:rPr lang="en-US" sz="1800" b="0" dirty="0" smtClean="0">
                <a:latin typeface="Times New Roman" panose="02020603050405020304" pitchFamily="18" charset="0"/>
                <a:cs typeface="Times New Roman" panose="02020603050405020304" pitchFamily="18" charset="0"/>
              </a:rPr>
              <a:t>commands</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vim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passwd</a:t>
            </a:r>
            <a:r>
              <a:rPr lang="en-US" sz="1800" dirty="0">
                <a:latin typeface="Times New Roman" panose="02020603050405020304" pitchFamily="18" charset="0"/>
                <a:cs typeface="Times New Roman" panose="02020603050405020304" pitchFamily="18" charset="0"/>
              </a:rPr>
              <a:t> = contains user </a:t>
            </a:r>
            <a:r>
              <a:rPr lang="en-US" sz="1800" dirty="0" smtClean="0">
                <a:latin typeface="Times New Roman" panose="02020603050405020304" pitchFamily="18" charset="0"/>
                <a:cs typeface="Times New Roman" panose="02020603050405020304" pitchFamily="18" charset="0"/>
              </a:rPr>
              <a:t>information.</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vim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/shadow  = contains users password </a:t>
            </a:r>
            <a:r>
              <a:rPr lang="en-US" sz="1800" dirty="0" smtClean="0">
                <a:latin typeface="Times New Roman" panose="02020603050405020304" pitchFamily="18" charset="0"/>
                <a:cs typeface="Times New Roman" panose="02020603050405020304" pitchFamily="18" charset="0"/>
              </a:rPr>
              <a:t>information.</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vim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/group = contains groups </a:t>
            </a:r>
            <a:r>
              <a:rPr lang="en-US" sz="1800" dirty="0" smtClean="0">
                <a:latin typeface="Times New Roman" panose="02020603050405020304" pitchFamily="18" charset="0"/>
                <a:cs typeface="Times New Roman" panose="02020603050405020304" pitchFamily="18" charset="0"/>
              </a:rPr>
              <a:t>information.</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passwd</a:t>
            </a:r>
            <a:r>
              <a:rPr lang="en-US" sz="1800" dirty="0">
                <a:latin typeface="Times New Roman" panose="02020603050405020304" pitchFamily="18" charset="0"/>
                <a:cs typeface="Times New Roman" panose="02020603050405020304" pitchFamily="18" charset="0"/>
              </a:rPr>
              <a:t> = to view total users </a:t>
            </a:r>
            <a:r>
              <a:rPr lang="en-US" sz="1800" dirty="0" smtClean="0">
                <a:latin typeface="Times New Roman" panose="02020603050405020304" pitchFamily="18" charset="0"/>
                <a:cs typeface="Times New Roman" panose="02020603050405020304" pitchFamily="18" charset="0"/>
              </a:rPr>
              <a:t>info.</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passwd</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grep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getent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passwd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 to view only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user </a:t>
            </a:r>
            <a:r>
              <a:rPr lang="en-US" sz="1800" dirty="0" smtClean="0">
                <a:latin typeface="Times New Roman" panose="02020603050405020304" pitchFamily="18" charset="0"/>
                <a:cs typeface="Times New Roman" panose="02020603050405020304" pitchFamily="18" charset="0"/>
              </a:rPr>
              <a:t>information.</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/shadow = to view passwords of all existing </a:t>
            </a:r>
            <a:r>
              <a:rPr lang="en-US" sz="1800" dirty="0" smtClean="0">
                <a:latin typeface="Times New Roman" panose="02020603050405020304" pitchFamily="18" charset="0"/>
                <a:cs typeface="Times New Roman" panose="02020603050405020304" pitchFamily="18" charset="0"/>
              </a:rPr>
              <a:t>users.</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/shadow | </a:t>
            </a:r>
            <a:r>
              <a:rPr lang="en-US" sz="1800" dirty="0" err="1">
                <a:latin typeface="Times New Roman" panose="02020603050405020304" pitchFamily="18" charset="0"/>
                <a:cs typeface="Times New Roman" panose="02020603050405020304" pitchFamily="18" charset="0"/>
              </a:rPr>
              <a:t>grep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getent</a:t>
            </a:r>
            <a:r>
              <a:rPr lang="en-US" sz="1800" dirty="0">
                <a:latin typeface="Times New Roman" panose="02020603050405020304" pitchFamily="18" charset="0"/>
                <a:cs typeface="Times New Roman" panose="02020603050405020304" pitchFamily="18" charset="0"/>
              </a:rPr>
              <a:t> shadow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 to view only </a:t>
            </a:r>
            <a:r>
              <a:rPr lang="en-US" sz="1800" dirty="0" err="1">
                <a:latin typeface="Times New Roman" panose="02020603050405020304" pitchFamily="18" charset="0"/>
                <a:cs typeface="Times New Roman" panose="02020603050405020304" pitchFamily="18" charset="0"/>
              </a:rPr>
              <a:t>nama</a:t>
            </a:r>
            <a:r>
              <a:rPr lang="en-US" sz="1800" dirty="0">
                <a:latin typeface="Times New Roman" panose="02020603050405020304" pitchFamily="18" charset="0"/>
                <a:cs typeface="Times New Roman" panose="02020603050405020304" pitchFamily="18" charset="0"/>
              </a:rPr>
              <a:t> user </a:t>
            </a:r>
            <a:r>
              <a:rPr lang="en-US" sz="1800" dirty="0" smtClean="0">
                <a:latin typeface="Times New Roman" panose="02020603050405020304" pitchFamily="18" charset="0"/>
                <a:cs typeface="Times New Roman" panose="02020603050405020304" pitchFamily="18" charset="0"/>
              </a:rPr>
              <a:t>password.</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/group = to view all groups </a:t>
            </a:r>
            <a:r>
              <a:rPr lang="en-US" sz="1800" dirty="0" smtClean="0">
                <a:latin typeface="Times New Roman" panose="02020603050405020304" pitchFamily="18" charset="0"/>
                <a:cs typeface="Times New Roman" panose="02020603050405020304" pitchFamily="18" charset="0"/>
              </a:rPr>
              <a:t>information.</a:t>
            </a:r>
            <a:endParaRPr lang="en-US" sz="1800" dirty="0" smtClean="0">
              <a:latin typeface="Times New Roman" panose="02020603050405020304" pitchFamily="18" charset="0"/>
              <a:cs typeface="Times New Roman" panose="02020603050405020304" pitchFamily="18" charset="0"/>
            </a:endParaRPr>
          </a:p>
          <a:p>
            <a:pPr marL="685800" lvl="1" indent="-285750">
              <a:lnSpc>
                <a:spcPct val="120000"/>
              </a:lnSpc>
              <a:buClr>
                <a:schemeClr val="tx1"/>
              </a:buCl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cat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/group | </a:t>
            </a:r>
            <a:r>
              <a:rPr lang="en-US" sz="1800" dirty="0" err="1">
                <a:latin typeface="Times New Roman" panose="02020603050405020304" pitchFamily="18" charset="0"/>
                <a:cs typeface="Times New Roman" panose="02020603050405020304" pitchFamily="18" charset="0"/>
              </a:rPr>
              <a:t>grep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satcom</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getent</a:t>
            </a:r>
            <a:r>
              <a:rPr lang="en-US" sz="1800" dirty="0">
                <a:latin typeface="Times New Roman" panose="02020603050405020304" pitchFamily="18" charset="0"/>
                <a:cs typeface="Times New Roman" panose="02020603050405020304" pitchFamily="18" charset="0"/>
              </a:rPr>
              <a:t> group </a:t>
            </a:r>
            <a:r>
              <a:rPr lang="en-US" sz="1800" dirty="0" err="1">
                <a:latin typeface="Times New Roman" panose="02020603050405020304" pitchFamily="18" charset="0"/>
                <a:cs typeface="Times New Roman" panose="02020603050405020304" pitchFamily="18" charset="0"/>
              </a:rPr>
              <a:t>satcom</a:t>
            </a:r>
            <a:r>
              <a:rPr lang="en-US" sz="1800" dirty="0">
                <a:latin typeface="Times New Roman" panose="02020603050405020304" pitchFamily="18" charset="0"/>
                <a:cs typeface="Times New Roman" panose="02020603050405020304" pitchFamily="18" charset="0"/>
              </a:rPr>
              <a:t> = to view only </a:t>
            </a:r>
            <a:r>
              <a:rPr lang="en-US" sz="1800" dirty="0" err="1">
                <a:latin typeface="Times New Roman" panose="02020603050405020304" pitchFamily="18" charset="0"/>
                <a:cs typeface="Times New Roman" panose="02020603050405020304" pitchFamily="18" charset="0"/>
              </a:rPr>
              <a:t>satcom</a:t>
            </a:r>
            <a:r>
              <a:rPr lang="en-US" sz="1800" dirty="0">
                <a:latin typeface="Times New Roman" panose="02020603050405020304" pitchFamily="18" charset="0"/>
                <a:cs typeface="Times New Roman" panose="02020603050405020304" pitchFamily="18" charset="0"/>
              </a:rPr>
              <a:t> group information.</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E54F6442-4BFB-4A39-ACD3-AE7ABA8568EB}"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smtClean="0">
                <a:solidFill>
                  <a:schemeClr val="tx1"/>
                </a:solidFill>
              </a:rPr>
              <a:t>Engr. Mohammed S.B</a:t>
            </a:r>
            <a:endParaRPr lang="en-US" b="1">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745163"/>
          </a:xfrm>
        </p:spPr>
        <p:txBody>
          <a:bodyPr>
            <a:normAutofit lnSpcReduction="10000"/>
          </a:bodyPr>
          <a:lstStyle/>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create a new </a:t>
            </a:r>
            <a:r>
              <a:rPr lang="en-US" sz="1800" b="0" dirty="0" smtClean="0">
                <a:latin typeface="Times New Roman" panose="02020603050405020304" pitchFamily="18" charset="0"/>
                <a:cs typeface="Times New Roman" panose="02020603050405020304" pitchFamily="18" charset="0"/>
              </a:rPr>
              <a:t>user:</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Syntax</a:t>
            </a:r>
            <a:r>
              <a:rPr lang="en-US" sz="1800" b="0" dirty="0">
                <a:latin typeface="Times New Roman" panose="02020603050405020304" pitchFamily="18" charset="0"/>
                <a:cs typeface="Times New Roman" panose="02020603050405020304" pitchFamily="18" charset="0"/>
              </a:rPr>
              <a:t>:</a:t>
            </a: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useradd</a:t>
            </a:r>
            <a:r>
              <a:rPr lang="en-US" sz="1800" b="0" dirty="0">
                <a:latin typeface="Times New Roman" panose="02020603050405020304" pitchFamily="18" charset="0"/>
                <a:cs typeface="Times New Roman" panose="02020603050405020304" pitchFamily="18" charset="0"/>
              </a:rPr>
              <a:t> username</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give a password to the user=</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Syntax:</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Then </a:t>
            </a:r>
            <a:r>
              <a:rPr lang="en-US" sz="1800" b="0" dirty="0">
                <a:latin typeface="Times New Roman" panose="02020603050405020304" pitchFamily="18" charset="0"/>
                <a:cs typeface="Times New Roman" panose="02020603050405020304" pitchFamily="18" charset="0"/>
              </a:rPr>
              <a:t>the output will be; give a password for user </a:t>
            </a:r>
            <a:r>
              <a:rPr lang="en-US" sz="1800" b="0" dirty="0" err="1">
                <a:latin typeface="Times New Roman" panose="02020603050405020304" pitchFamily="18" charset="0"/>
                <a:cs typeface="Times New Roman" panose="02020603050405020304" pitchFamily="18" charset="0"/>
              </a:rPr>
              <a:t>sadeeq</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here you have to type a password for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user) confirm password:(again type the same password).</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remove a user</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Syntax</a:t>
            </a:r>
            <a:r>
              <a:rPr lang="en-US" sz="1800" b="0" dirty="0">
                <a:latin typeface="Times New Roman" panose="02020603050405020304" pitchFamily="18" charset="0"/>
                <a:cs typeface="Times New Roman" panose="02020603050405020304" pitchFamily="18" charset="0"/>
              </a:rPr>
              <a:t>:</a:t>
            </a: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userdel</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You can also add a user with the </a:t>
            </a:r>
            <a:r>
              <a:rPr lang="en-US" sz="1800" b="0" dirty="0" smtClean="0">
                <a:latin typeface="Times New Roman" panose="02020603050405020304" pitchFamily="18" charset="0"/>
                <a:cs typeface="Times New Roman" panose="02020603050405020304" pitchFamily="18" charset="0"/>
              </a:rPr>
              <a:t>options, </a:t>
            </a:r>
            <a:r>
              <a:rPr lang="en-US" sz="1800" b="0" dirty="0" err="1" smtClean="0">
                <a:latin typeface="Times New Roman" panose="02020603050405020304" pitchFamily="18" charset="0"/>
                <a:cs typeface="Times New Roman" panose="02020603050405020304" pitchFamily="18" charset="0"/>
              </a:rPr>
              <a:t>ie</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useradd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&lt;option&gt; &lt;username&gt;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a:solidFill>
                  <a:srgbClr val="C00000"/>
                </a:solidFill>
                <a:latin typeface="Times New Roman" panose="02020603050405020304" pitchFamily="18" charset="0"/>
                <a:cs typeface="Times New Roman" panose="02020603050405020304" pitchFamily="18" charset="0"/>
              </a:rPr>
              <a:t>u : to change </a:t>
            </a:r>
            <a:r>
              <a:rPr lang="en-US" sz="1800" b="0" dirty="0" err="1">
                <a:solidFill>
                  <a:srgbClr val="C00000"/>
                </a:solidFill>
                <a:latin typeface="Times New Roman" panose="02020603050405020304" pitchFamily="18" charset="0"/>
                <a:cs typeface="Times New Roman" panose="02020603050405020304" pitchFamily="18" charset="0"/>
              </a:rPr>
              <a:t>uid</a:t>
            </a:r>
            <a:r>
              <a:rPr lang="en-US" sz="1800" b="0" dirty="0">
                <a:solidFill>
                  <a:srgbClr val="C00000"/>
                </a:solidFill>
                <a:latin typeface="Times New Roman" panose="02020603050405020304" pitchFamily="18" charset="0"/>
                <a:cs typeface="Times New Roman" panose="02020603050405020304" pitchFamily="18" charset="0"/>
              </a:rPr>
              <a:t> </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Syntax: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err="1" smtClean="0">
                <a:latin typeface="Times New Roman" panose="02020603050405020304" pitchFamily="18" charset="0"/>
                <a:cs typeface="Times New Roman" panose="02020603050405020304" pitchFamily="18" charset="0"/>
              </a:rPr>
              <a:t>useradd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-u &lt;</a:t>
            </a:r>
            <a:r>
              <a:rPr lang="en-US" sz="1800" b="0" dirty="0" err="1">
                <a:latin typeface="Times New Roman" panose="02020603050405020304" pitchFamily="18" charset="0"/>
                <a:cs typeface="Times New Roman" panose="02020603050405020304" pitchFamily="18" charset="0"/>
              </a:rPr>
              <a:t>uid</a:t>
            </a:r>
            <a:r>
              <a:rPr lang="en-US" sz="1800" b="0" dirty="0">
                <a:latin typeface="Times New Roman" panose="02020603050405020304" pitchFamily="18" charset="0"/>
                <a:cs typeface="Times New Roman" panose="02020603050405020304" pitchFamily="18" charset="0"/>
              </a:rPr>
              <a:t> no&gt; &lt;username</a:t>
            </a:r>
            <a:r>
              <a:rPr lang="en-US" sz="1800" b="0" dirty="0" smtClean="0">
                <a:latin typeface="Times New Roman" panose="02020603050405020304" pitchFamily="18" charset="0"/>
                <a:cs typeface="Times New Roman" panose="02020603050405020304" pitchFamily="18" charset="0"/>
              </a:rPr>
              <a:t>&gt;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useradd</a:t>
            </a:r>
            <a:r>
              <a:rPr lang="en-US" sz="1800" b="0" dirty="0">
                <a:latin typeface="Times New Roman" panose="02020603050405020304" pitchFamily="18" charset="0"/>
                <a:cs typeface="Times New Roman" panose="02020603050405020304" pitchFamily="18" charset="0"/>
              </a:rPr>
              <a:t> -u 1000  </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nSpc>
                <a:spcPct val="150000"/>
              </a:lnSpc>
              <a:buNone/>
            </a:pPr>
            <a:r>
              <a:rPr lang="en-US" sz="1800" b="0" dirty="0">
                <a:solidFill>
                  <a:srgbClr val="C00000"/>
                </a:solidFill>
                <a:latin typeface="Times New Roman" panose="02020603050405020304" pitchFamily="18" charset="0"/>
                <a:cs typeface="Times New Roman" panose="02020603050405020304" pitchFamily="18" charset="0"/>
              </a:rPr>
              <a:t>-g : to add </a:t>
            </a:r>
            <a:r>
              <a:rPr lang="en-US" sz="1800" b="0" dirty="0" smtClean="0">
                <a:solidFill>
                  <a:srgbClr val="C00000"/>
                </a:solidFill>
                <a:latin typeface="Times New Roman" panose="02020603050405020304" pitchFamily="18" charset="0"/>
                <a:cs typeface="Times New Roman" panose="02020603050405020304" pitchFamily="18" charset="0"/>
              </a:rPr>
              <a:t>a </a:t>
            </a:r>
            <a:r>
              <a:rPr lang="en-US" sz="1800" b="0" dirty="0">
                <a:solidFill>
                  <a:srgbClr val="C00000"/>
                </a:solidFill>
                <a:latin typeface="Times New Roman" panose="02020603050405020304" pitchFamily="18" charset="0"/>
                <a:cs typeface="Times New Roman" panose="02020603050405020304" pitchFamily="18" charset="0"/>
              </a:rPr>
              <a:t>user into a group(without primary group</a:t>
            </a:r>
            <a:r>
              <a:rPr lang="en-US" sz="1800" b="0" dirty="0" smtClean="0">
                <a:solidFill>
                  <a:srgbClr val="C00000"/>
                </a:solidFill>
                <a:latin typeface="Times New Roman" panose="02020603050405020304" pitchFamily="18" charset="0"/>
                <a:cs typeface="Times New Roman" panose="02020603050405020304" pitchFamily="18" charset="0"/>
              </a:rPr>
              <a:t>)</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useradd</a:t>
            </a:r>
            <a:r>
              <a:rPr lang="en-US" sz="1800" b="0" dirty="0">
                <a:latin typeface="Times New Roman" panose="02020603050405020304" pitchFamily="18" charset="0"/>
                <a:cs typeface="Times New Roman" panose="02020603050405020304" pitchFamily="18" charset="0"/>
              </a:rPr>
              <a:t> -g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 &lt;username&gt;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useradd</a:t>
            </a:r>
            <a:r>
              <a:rPr lang="en-US" sz="1800" b="0" dirty="0">
                <a:latin typeface="Times New Roman" panose="02020603050405020304" pitchFamily="18" charset="0"/>
                <a:cs typeface="Times New Roman" panose="02020603050405020304" pitchFamily="18" charset="0"/>
              </a:rPr>
              <a:t> -g surveillance </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solidFill>
                  <a:srgbClr val="C00000"/>
                </a:solidFill>
                <a:latin typeface="Times New Roman" panose="02020603050405020304" pitchFamily="18" charset="0"/>
                <a:cs typeface="Times New Roman" panose="02020603050405020304" pitchFamily="18" charset="0"/>
              </a:rPr>
              <a:t>-G :to add an user into a group(with primary group) </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1800" b="0" dirty="0" err="1" smtClean="0">
                <a:latin typeface="Times New Roman" panose="02020603050405020304" pitchFamily="18" charset="0"/>
                <a:cs typeface="Times New Roman" panose="02020603050405020304" pitchFamily="18" charset="0"/>
              </a:rPr>
              <a:t>useradd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-G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 &lt; username&gt;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C00000"/>
                </a:solidFill>
                <a:latin typeface="Times New Roman" panose="02020603050405020304" pitchFamily="18" charset="0"/>
                <a:cs typeface="Times New Roman" panose="02020603050405020304" pitchFamily="18" charset="0"/>
              </a:rPr>
              <a:t>-d : to change home directory of an user </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err="1" smtClean="0">
                <a:latin typeface="Times New Roman" panose="02020603050405020304" pitchFamily="18" charset="0"/>
                <a:cs typeface="Times New Roman" panose="02020603050405020304" pitchFamily="18" charset="0"/>
              </a:rPr>
              <a:t>useradd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-d &lt;home </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 place&gt; &lt;username&gt;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a:t>
            </a:r>
            <a:r>
              <a:rPr lang="en-US" sz="1800" b="0" dirty="0" smtClean="0">
                <a:latin typeface="Times New Roman" panose="02020603050405020304" pitchFamily="18" charset="0"/>
                <a:cs typeface="Times New Roman" panose="02020603050405020304" pitchFamily="18" charset="0"/>
              </a:rPr>
              <a:t>x: </a:t>
            </a:r>
            <a:r>
              <a:rPr lang="en-US" sz="1800" b="0" dirty="0" err="1" smtClean="0">
                <a:latin typeface="Times New Roman" panose="02020603050405020304" pitchFamily="18" charset="0"/>
                <a:cs typeface="Times New Roman" panose="02020603050405020304" pitchFamily="18" charset="0"/>
              </a:rPr>
              <a:t>useradd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-d /</a:t>
            </a:r>
            <a:r>
              <a:rPr lang="en-US" sz="1800" b="0" dirty="0" err="1">
                <a:latin typeface="Times New Roman" panose="02020603050405020304" pitchFamily="18" charset="0"/>
                <a:cs typeface="Times New Roman" panose="02020603050405020304" pitchFamily="18" charset="0"/>
              </a:rPr>
              <a:t>usr</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sadeeeq</a:t>
            </a:r>
            <a:endParaRPr lang="en-US" sz="1800" b="0" dirty="0">
              <a:latin typeface="Times New Roman" panose="02020603050405020304" pitchFamily="18" charset="0"/>
              <a:cs typeface="Times New Roman" panose="02020603050405020304" pitchFamily="18" charset="0"/>
            </a:endParaRPr>
          </a:p>
          <a:p>
            <a:pPr algn="just"/>
            <a:br>
              <a:rPr lang="en-US" b="1" dirty="0"/>
            </a:br>
            <a:endParaRPr lang="en-US" dirty="0"/>
          </a:p>
        </p:txBody>
      </p:sp>
      <p:sp>
        <p:nvSpPr>
          <p:cNvPr id="2" name="Date Placeholder 1"/>
          <p:cNvSpPr>
            <a:spLocks noGrp="1"/>
          </p:cNvSpPr>
          <p:nvPr>
            <p:ph type="dt" sz="half" idx="10"/>
          </p:nvPr>
        </p:nvSpPr>
        <p:spPr/>
        <p:txBody>
          <a:bodyPr/>
          <a:lstStyle/>
          <a:p>
            <a:fld id="{DA1614EF-C584-4B57-AA79-344BBCA186E4}"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15400" cy="5715000"/>
          </a:xfrm>
        </p:spPr>
        <p:txBody>
          <a:bodyPr>
            <a:noAutofit/>
          </a:bodyPr>
          <a:lstStyle/>
          <a:p>
            <a:pPr marL="285750" indent="-285750">
              <a:buFont typeface="Wingdings" panose="05000000000000000000" pitchFamily="2" charset="2"/>
              <a:buChar char="v"/>
            </a:pPr>
            <a:r>
              <a:rPr lang="en-US" sz="1800" dirty="0" smtClean="0">
                <a:solidFill>
                  <a:srgbClr val="C00000"/>
                </a:solidFill>
                <a:latin typeface="Times New Roman" panose="02020603050405020304" pitchFamily="18" charset="0"/>
                <a:cs typeface="Times New Roman" panose="02020603050405020304" pitchFamily="18" charset="0"/>
              </a:rPr>
              <a:t>TO MODIFY AN EXISTING USERS ACCOUNT:</a:t>
            </a:r>
            <a:endParaRPr lang="en-US" sz="1800"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smtClean="0">
                <a:latin typeface="Times New Roman" panose="02020603050405020304" pitchFamily="18" charset="0"/>
                <a:cs typeface="Times New Roman" panose="02020603050405020304" pitchFamily="18" charset="0"/>
              </a:rPr>
              <a:t>usermod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usermod</a:t>
            </a:r>
            <a:r>
              <a:rPr lang="en-US" sz="1800" b="0" dirty="0">
                <a:latin typeface="Times New Roman" panose="02020603050405020304" pitchFamily="18" charset="0"/>
                <a:cs typeface="Times New Roman" panose="02020603050405020304" pitchFamily="18" charset="0"/>
              </a:rPr>
              <a:t> is the command to change modifications to an </a:t>
            </a:r>
            <a:r>
              <a:rPr lang="en-US" sz="1800" b="0" dirty="0" smtClean="0">
                <a:latin typeface="Times New Roman" panose="02020603050405020304" pitchFamily="18" charset="0"/>
                <a:cs typeface="Times New Roman" panose="02020603050405020304" pitchFamily="18" charset="0"/>
              </a:rPr>
              <a:t>existing </a:t>
            </a:r>
            <a:r>
              <a:rPr lang="en-US" sz="1800" b="0" dirty="0">
                <a:latin typeface="Times New Roman" panose="02020603050405020304" pitchFamily="18" charset="0"/>
                <a:cs typeface="Times New Roman" panose="02020603050405020304" pitchFamily="18" charset="0"/>
              </a:rPr>
              <a:t>user </a:t>
            </a:r>
            <a:r>
              <a:rPr lang="en-US" sz="1800" b="0" dirty="0" smtClean="0">
                <a:latin typeface="Times New Roman" panose="02020603050405020304" pitchFamily="18" charset="0"/>
                <a:cs typeface="Times New Roman" panose="02020603050405020304" pitchFamily="18" charset="0"/>
              </a:rPr>
              <a:t>account.</a:t>
            </a:r>
            <a:endParaRPr lang="en-US" sz="1800" b="0" dirty="0" smtClean="0">
              <a:latin typeface="Times New Roman" panose="02020603050405020304" pitchFamily="18" charset="0"/>
              <a:cs typeface="Times New Roman" panose="02020603050405020304" pitchFamily="18" charset="0"/>
            </a:endParaRPr>
          </a:p>
          <a:p>
            <a:pPr marL="0" indent="0"/>
            <a:r>
              <a:rPr lang="en-US" sz="1800" b="0" dirty="0" err="1" smtClean="0">
                <a:latin typeface="Times New Roman" panose="02020603050405020304" pitchFamily="18" charset="0"/>
                <a:cs typeface="Times New Roman" panose="02020603050405020304" pitchFamily="18" charset="0"/>
              </a:rPr>
              <a:t>usermod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-u &lt;username&gt; : to change </a:t>
            </a:r>
            <a:r>
              <a:rPr lang="en-US" sz="1800" b="0" dirty="0" err="1">
                <a:latin typeface="Times New Roman" panose="02020603050405020304" pitchFamily="18" charset="0"/>
                <a:cs typeface="Times New Roman" panose="02020603050405020304" pitchFamily="18" charset="0"/>
              </a:rPr>
              <a:t>uid</a:t>
            </a:r>
            <a:r>
              <a:rPr lang="en-US" sz="1800" b="0" dirty="0">
                <a:latin typeface="Times New Roman" panose="02020603050405020304" pitchFamily="18" charset="0"/>
                <a:cs typeface="Times New Roman" panose="02020603050405020304" pitchFamily="18" charset="0"/>
              </a:rPr>
              <a:t> of an existing user.</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add an user into an existing group along with his primary 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err="1" smtClean="0">
                <a:latin typeface="Times New Roman" panose="02020603050405020304" pitchFamily="18" charset="0"/>
                <a:cs typeface="Times New Roman" panose="02020603050405020304" pitchFamily="18" charset="0"/>
              </a:rPr>
              <a:t>usermod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-G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 &lt;username&gt;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add an existing user into an existing group without his primary </a:t>
            </a:r>
            <a:r>
              <a:rPr lang="en-US" sz="1800" b="0" dirty="0" smtClean="0">
                <a:latin typeface="Times New Roman" panose="02020603050405020304" pitchFamily="18" charset="0"/>
                <a:cs typeface="Times New Roman" panose="02020603050405020304" pitchFamily="18" charset="0"/>
              </a:rPr>
              <a:t>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err="1">
                <a:latin typeface="Times New Roman" panose="02020603050405020304" pitchFamily="18" charset="0"/>
                <a:cs typeface="Times New Roman" panose="02020603050405020304" pitchFamily="18" charset="0"/>
              </a:rPr>
              <a:t>usermod</a:t>
            </a:r>
            <a:r>
              <a:rPr lang="en-US" sz="1800" b="0" dirty="0">
                <a:latin typeface="Times New Roman" panose="02020603050405020304" pitchFamily="18" charset="0"/>
                <a:cs typeface="Times New Roman" panose="02020603050405020304" pitchFamily="18" charset="0"/>
              </a:rPr>
              <a:t> -g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 &lt;username&gt;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a:t>
            </a:r>
            <a:r>
              <a:rPr lang="en-US" sz="1800" b="0" dirty="0" smtClean="0">
                <a:latin typeface="Times New Roman" panose="02020603050405020304" pitchFamily="18" charset="0"/>
                <a:cs typeface="Times New Roman" panose="02020603050405020304" pitchFamily="18" charset="0"/>
              </a:rPr>
              <a:t>o </a:t>
            </a:r>
            <a:r>
              <a:rPr lang="en-US" sz="1800" b="0" dirty="0">
                <a:latin typeface="Times New Roman" panose="02020603050405020304" pitchFamily="18" charset="0"/>
                <a:cs typeface="Times New Roman" panose="02020603050405020304" pitchFamily="18" charset="0"/>
              </a:rPr>
              <a:t>change an existing users home </a:t>
            </a:r>
            <a:r>
              <a:rPr lang="en-US" sz="1800" b="0" dirty="0" smtClean="0">
                <a:latin typeface="Times New Roman" panose="02020603050405020304" pitchFamily="18" charset="0"/>
                <a:cs typeface="Times New Roman" panose="02020603050405020304" pitchFamily="18" charset="0"/>
              </a:rPr>
              <a:t>directory.</a:t>
            </a:r>
            <a:endParaRPr lang="en-US" sz="1800" b="0" dirty="0" smtClean="0">
              <a:latin typeface="Times New Roman" panose="02020603050405020304" pitchFamily="18" charset="0"/>
              <a:cs typeface="Times New Roman" panose="02020603050405020304" pitchFamily="18" charset="0"/>
            </a:endParaRPr>
          </a:p>
          <a:p>
            <a:pPr marL="0" indent="0"/>
            <a:r>
              <a:rPr lang="en-US" sz="1800" b="0" dirty="0" err="1" smtClean="0">
                <a:latin typeface="Times New Roman" panose="02020603050405020304" pitchFamily="18" charset="0"/>
                <a:cs typeface="Times New Roman" panose="02020603050405020304" pitchFamily="18" charset="0"/>
              </a:rPr>
              <a:t>usermod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-d &lt;home directory&gt; &lt;username&gt; </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a:t>
            </a:r>
            <a:r>
              <a:rPr lang="en-US" sz="1800" b="0" dirty="0" smtClean="0">
                <a:latin typeface="Times New Roman" panose="02020603050405020304" pitchFamily="18" charset="0"/>
                <a:cs typeface="Times New Roman" panose="02020603050405020304" pitchFamily="18" charset="0"/>
              </a:rPr>
              <a:t>o </a:t>
            </a:r>
            <a:r>
              <a:rPr lang="en-US" sz="1800" b="0" dirty="0">
                <a:latin typeface="Times New Roman" panose="02020603050405020304" pitchFamily="18" charset="0"/>
                <a:cs typeface="Times New Roman" panose="02020603050405020304" pitchFamily="18" charset="0"/>
              </a:rPr>
              <a:t>change shell for an existing </a:t>
            </a:r>
            <a:r>
              <a:rPr lang="en-US" sz="1800" b="0" dirty="0" smtClean="0">
                <a:latin typeface="Times New Roman" panose="02020603050405020304" pitchFamily="18" charset="0"/>
                <a:cs typeface="Times New Roman" panose="02020603050405020304" pitchFamily="18" charset="0"/>
              </a:rPr>
              <a:t>user</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err="1" smtClean="0">
                <a:latin typeface="Times New Roman" panose="02020603050405020304" pitchFamily="18" charset="0"/>
                <a:cs typeface="Times New Roman" panose="02020603050405020304" pitchFamily="18" charset="0"/>
              </a:rPr>
              <a:t>usermod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 &lt;shell&gt; &lt;username</a:t>
            </a:r>
            <a:r>
              <a:rPr lang="en-US" sz="1800" b="0" dirty="0" smtClean="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a:t>
            </a:r>
            <a:r>
              <a:rPr lang="en-US" sz="1800" b="0" dirty="0" smtClean="0">
                <a:latin typeface="Times New Roman" panose="02020603050405020304" pitchFamily="18" charset="0"/>
                <a:cs typeface="Times New Roman" panose="02020603050405020304" pitchFamily="18" charset="0"/>
              </a:rPr>
              <a:t>o </a:t>
            </a:r>
            <a:r>
              <a:rPr lang="en-US" sz="1800" b="0" dirty="0">
                <a:latin typeface="Times New Roman" panose="02020603050405020304" pitchFamily="18" charset="0"/>
                <a:cs typeface="Times New Roman" panose="02020603050405020304" pitchFamily="18" charset="0"/>
              </a:rPr>
              <a:t>add a user into a </a:t>
            </a:r>
            <a:r>
              <a:rPr lang="en-US" sz="1800" b="0" dirty="0" smtClean="0">
                <a:latin typeface="Times New Roman" panose="02020603050405020304" pitchFamily="18" charset="0"/>
                <a:cs typeface="Times New Roman" panose="02020603050405020304" pitchFamily="18" charset="0"/>
              </a:rPr>
              <a:t>group</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err="1" smtClean="0">
                <a:latin typeface="Times New Roman" panose="02020603050405020304" pitchFamily="18" charset="0"/>
                <a:cs typeface="Times New Roman" panose="02020603050405020304" pitchFamily="18" charset="0"/>
              </a:rPr>
              <a:t>gpasswd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gpasswd</a:t>
            </a:r>
            <a:r>
              <a:rPr lang="en-US" sz="1800" b="0" dirty="0">
                <a:latin typeface="Times New Roman" panose="02020603050405020304" pitchFamily="18" charset="0"/>
                <a:cs typeface="Times New Roman" panose="02020603050405020304" pitchFamily="18" charset="0"/>
              </a:rPr>
              <a:t> -a &lt;username&gt;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gpasswd</a:t>
            </a:r>
            <a:r>
              <a:rPr lang="en-US" sz="1800" b="0" dirty="0">
                <a:latin typeface="Times New Roman" panose="02020603050405020304" pitchFamily="18" charset="0"/>
                <a:cs typeface="Times New Roman" panose="02020603050405020304" pitchFamily="18" charset="0"/>
              </a:rPr>
              <a:t> -a  </a:t>
            </a:r>
            <a:r>
              <a:rPr lang="en-US" sz="1800" b="0" dirty="0" err="1">
                <a:latin typeface="Times New Roman" panose="02020603050405020304" pitchFamily="18" charset="0"/>
                <a:cs typeface="Times New Roman" panose="02020603050405020304" pitchFamily="18" charset="0"/>
              </a:rPr>
              <a:t>saminu</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hr</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(here </a:t>
            </a:r>
            <a:r>
              <a:rPr lang="en-US" sz="1800" b="0" dirty="0">
                <a:latin typeface="Times New Roman" panose="02020603050405020304" pitchFamily="18" charset="0"/>
                <a:cs typeface="Times New Roman" panose="02020603050405020304" pitchFamily="18" charset="0"/>
              </a:rPr>
              <a:t>we are adding </a:t>
            </a:r>
            <a:r>
              <a:rPr lang="en-US" sz="1800" b="0" dirty="0" err="1">
                <a:latin typeface="Times New Roman" panose="02020603050405020304" pitchFamily="18" charset="0"/>
                <a:cs typeface="Times New Roman" panose="02020603050405020304" pitchFamily="18" charset="0"/>
              </a:rPr>
              <a:t>saminu</a:t>
            </a:r>
            <a:r>
              <a:rPr lang="en-US" sz="1800" b="0" dirty="0">
                <a:latin typeface="Times New Roman" panose="02020603050405020304" pitchFamily="18" charset="0"/>
                <a:cs typeface="Times New Roman" panose="02020603050405020304" pitchFamily="18" charset="0"/>
              </a:rPr>
              <a:t>  into </a:t>
            </a:r>
            <a:r>
              <a:rPr lang="en-US" sz="1800" b="0" dirty="0" err="1">
                <a:latin typeface="Times New Roman" panose="02020603050405020304" pitchFamily="18" charset="0"/>
                <a:cs typeface="Times New Roman" panose="02020603050405020304" pitchFamily="18" charset="0"/>
              </a:rPr>
              <a:t>hr</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group)</a:t>
            </a:r>
            <a:endParaRPr lang="en-US" sz="18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5532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1"/>
            <a:ext cx="8839200" cy="5029200"/>
          </a:xfrm>
        </p:spPr>
        <p:txBody>
          <a:bodyPr>
            <a:normAutofit/>
          </a:bodyPr>
          <a:lstStyle/>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remove a user from a </a:t>
            </a:r>
            <a:r>
              <a:rPr lang="en-US" sz="1800" b="0" dirty="0" smtClean="0">
                <a:latin typeface="Times New Roman" panose="02020603050405020304" pitchFamily="18" charset="0"/>
                <a:cs typeface="Times New Roman" panose="02020603050405020304" pitchFamily="18" charset="0"/>
              </a:rPr>
              <a:t>group</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pPr>
            <a:r>
              <a:rPr lang="en-US" sz="1800" b="0" dirty="0" smtClean="0">
                <a:latin typeface="Times New Roman" panose="02020603050405020304" pitchFamily="18" charset="0"/>
                <a:cs typeface="Times New Roman" panose="02020603050405020304" pitchFamily="18" charset="0"/>
              </a:rPr>
              <a:t>Syntax: </a:t>
            </a:r>
            <a:r>
              <a:rPr lang="en-US" sz="1800" b="0" dirty="0" err="1" smtClean="0">
                <a:latin typeface="Times New Roman" panose="02020603050405020304" pitchFamily="18" charset="0"/>
                <a:cs typeface="Times New Roman" panose="02020603050405020304" pitchFamily="18" charset="0"/>
              </a:rPr>
              <a:t>gpasswd</a:t>
            </a:r>
            <a:r>
              <a:rPr lang="en-US" sz="1800" b="0" dirty="0" smtClean="0">
                <a:latin typeface="Times New Roman" panose="02020603050405020304" pitchFamily="18" charset="0"/>
                <a:cs typeface="Times New Roman" panose="02020603050405020304" pitchFamily="18" charset="0"/>
              </a:rPr>
              <a:t> -d &lt;username&gt; &lt;</a:t>
            </a:r>
            <a:r>
              <a:rPr lang="en-US" sz="1800" b="0" dirty="0" err="1" smtClean="0">
                <a:latin typeface="Times New Roman" panose="02020603050405020304" pitchFamily="18" charset="0"/>
                <a:cs typeface="Times New Roman" panose="02020603050405020304" pitchFamily="18" charset="0"/>
              </a:rPr>
              <a:t>groupname</a:t>
            </a:r>
            <a:r>
              <a:rPr lang="en-US" sz="1800" b="0" dirty="0" smtClean="0">
                <a:latin typeface="Times New Roman" panose="02020603050405020304" pitchFamily="18" charset="0"/>
                <a:cs typeface="Times New Roman" panose="02020603050405020304" pitchFamily="18" charset="0"/>
              </a:rPr>
              <a:t>&gt;</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ex: </a:t>
            </a:r>
            <a:r>
              <a:rPr lang="en-US" sz="1800" b="0" dirty="0" err="1" smtClean="0">
                <a:latin typeface="Times New Roman" panose="02020603050405020304" pitchFamily="18" charset="0"/>
                <a:cs typeface="Times New Roman" panose="02020603050405020304" pitchFamily="18" charset="0"/>
              </a:rPr>
              <a:t>gpasswd</a:t>
            </a:r>
            <a:r>
              <a:rPr lang="en-US" sz="1800" b="0" dirty="0" smtClean="0">
                <a:latin typeface="Times New Roman" panose="02020603050405020304" pitchFamily="18" charset="0"/>
                <a:cs typeface="Times New Roman" panose="02020603050405020304" pitchFamily="18" charset="0"/>
              </a:rPr>
              <a:t> -d </a:t>
            </a:r>
            <a:r>
              <a:rPr lang="en-US" sz="1800" b="0" dirty="0" err="1" smtClean="0">
                <a:latin typeface="Times New Roman" panose="02020603050405020304" pitchFamily="18" charset="0"/>
                <a:cs typeface="Times New Roman" panose="02020603050405020304" pitchFamily="18" charset="0"/>
              </a:rPr>
              <a:t>saminu</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hr</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(here we are removing </a:t>
            </a:r>
            <a:r>
              <a:rPr lang="en-US" sz="1800" b="0" dirty="0" err="1" smtClean="0">
                <a:latin typeface="Times New Roman" panose="02020603050405020304" pitchFamily="18" charset="0"/>
                <a:cs typeface="Times New Roman" panose="02020603050405020304" pitchFamily="18" charset="0"/>
              </a:rPr>
              <a:t>saminu</a:t>
            </a:r>
            <a:r>
              <a:rPr lang="en-US" sz="1800" b="0" dirty="0" smtClean="0">
                <a:latin typeface="Times New Roman" panose="02020603050405020304" pitchFamily="18" charset="0"/>
                <a:cs typeface="Times New Roman" panose="02020603050405020304" pitchFamily="18" charset="0"/>
              </a:rPr>
              <a:t> from </a:t>
            </a:r>
            <a:r>
              <a:rPr lang="en-US" sz="1800" b="0" dirty="0" err="1" smtClean="0">
                <a:latin typeface="Times New Roman" panose="02020603050405020304" pitchFamily="18" charset="0"/>
                <a:cs typeface="Times New Roman" panose="02020603050405020304" pitchFamily="18" charset="0"/>
              </a:rPr>
              <a:t>hr</a:t>
            </a:r>
            <a:r>
              <a:rPr lang="en-US" sz="1800" b="0" dirty="0" smtClean="0">
                <a:latin typeface="Times New Roman" panose="02020603050405020304" pitchFamily="18" charset="0"/>
                <a:cs typeface="Times New Roman" panose="02020603050405020304" pitchFamily="18" charset="0"/>
              </a:rPr>
              <a:t> group).</a:t>
            </a:r>
            <a:endParaRPr lang="en-US" sz="1800" b="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add n number of existing users into  a group along with primary group</a:t>
            </a: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gpasswd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 &lt;user1&gt;,&lt;user2&gt;,&lt;user3&gt;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gpasswd</a:t>
            </a:r>
            <a:r>
              <a:rPr lang="en-US" sz="1800" b="0" dirty="0">
                <a:latin typeface="Times New Roman" panose="02020603050405020304" pitchFamily="18" charset="0"/>
                <a:cs typeface="Times New Roman" panose="02020603050405020304" pitchFamily="18" charset="0"/>
              </a:rPr>
              <a:t> -M  bello, </a:t>
            </a:r>
            <a:r>
              <a:rPr lang="en-US" sz="1800" b="0" dirty="0" err="1">
                <a:latin typeface="Times New Roman" panose="02020603050405020304" pitchFamily="18" charset="0"/>
                <a:cs typeface="Times New Roman" panose="02020603050405020304" pitchFamily="18" charset="0"/>
              </a:rPr>
              <a:t>nura</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abdul</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surveillance (here </a:t>
            </a:r>
            <a:r>
              <a:rPr lang="en-US" sz="1800" b="0" dirty="0">
                <a:latin typeface="Times New Roman" panose="02020603050405020304" pitchFamily="18" charset="0"/>
                <a:cs typeface="Times New Roman" panose="02020603050405020304" pitchFamily="18" charset="0"/>
              </a:rPr>
              <a:t>we are adding bello, </a:t>
            </a:r>
            <a:r>
              <a:rPr lang="en-US" sz="1800" b="0" dirty="0" err="1">
                <a:latin typeface="Times New Roman" panose="02020603050405020304" pitchFamily="18" charset="0"/>
                <a:cs typeface="Times New Roman" panose="02020603050405020304" pitchFamily="18" charset="0"/>
              </a:rPr>
              <a:t>nura</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abdul</a:t>
            </a:r>
            <a:r>
              <a:rPr lang="en-US" sz="1800" b="0" dirty="0">
                <a:latin typeface="Times New Roman" panose="02020603050405020304" pitchFamily="18" charset="0"/>
                <a:cs typeface="Times New Roman" panose="02020603050405020304" pitchFamily="18" charset="0"/>
              </a:rPr>
              <a:t>  into surveillance </a:t>
            </a:r>
            <a:r>
              <a:rPr lang="en-US" sz="1800" b="0" dirty="0" smtClean="0">
                <a:latin typeface="Times New Roman" panose="02020603050405020304" pitchFamily="18" charset="0"/>
                <a:cs typeface="Times New Roman" panose="02020603050405020304" pitchFamily="18" charset="0"/>
              </a:rPr>
              <a:t>group)</a:t>
            </a:r>
            <a:endParaRPr lang="en-US" sz="1800" b="0" dirty="0">
              <a:latin typeface="Times New Roman" panose="02020603050405020304" pitchFamily="18" charset="0"/>
              <a:cs typeface="Times New Roman" panose="02020603050405020304" pitchFamily="18" charset="0"/>
            </a:endParaRPr>
          </a:p>
          <a:p>
            <a:pPr algn="just"/>
            <a:endParaRPr lang="en-US" dirty="0"/>
          </a:p>
        </p:txBody>
      </p:sp>
      <p:sp>
        <p:nvSpPr>
          <p:cNvPr id="2" name="Date Placeholder 1"/>
          <p:cNvSpPr>
            <a:spLocks noGrp="1"/>
          </p:cNvSpPr>
          <p:nvPr>
            <p:ph type="dt" sz="half" idx="10"/>
          </p:nvPr>
        </p:nvSpPr>
        <p:spPr/>
        <p:txBody>
          <a:bodyPr/>
          <a:lstStyle/>
          <a:p>
            <a:fld id="{E73CCD94-E3EC-41F9-B1D1-429DFAFCBA63}"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19800"/>
          </a:xfrm>
        </p:spPr>
        <p:txBody>
          <a:bodyPr>
            <a:noAutofit/>
          </a:bodyPr>
          <a:lstStyle/>
          <a:p>
            <a:pPr marL="0" indent="0">
              <a:lnSpc>
                <a:spcPct val="150000"/>
              </a:lnSpc>
              <a:buNone/>
            </a:pPr>
            <a:r>
              <a:rPr lang="en-US" sz="1800" b="0" dirty="0" smtClean="0">
                <a:solidFill>
                  <a:srgbClr val="FF0000"/>
                </a:solidFill>
                <a:latin typeface="Times New Roman" panose="02020603050405020304" pitchFamily="18" charset="0"/>
                <a:cs typeface="Times New Roman" panose="02020603050405020304" pitchFamily="18" charset="0"/>
              </a:rPr>
              <a:t>6. </a:t>
            </a:r>
            <a:r>
              <a:rPr lang="en-US" sz="1800" b="0" dirty="0">
                <a:solidFill>
                  <a:srgbClr val="FF0000"/>
                </a:solidFill>
                <a:latin typeface="Times New Roman" panose="02020603050405020304" pitchFamily="18" charset="0"/>
                <a:cs typeface="Times New Roman" panose="02020603050405020304" pitchFamily="18" charset="0"/>
              </a:rPr>
              <a:t>Portability: </a:t>
            </a:r>
            <a:r>
              <a:rPr lang="en-US" sz="1800" b="0" dirty="0">
                <a:latin typeface="Times New Roman" panose="02020603050405020304" pitchFamily="18" charset="0"/>
                <a:cs typeface="Times New Roman" panose="02020603050405020304" pitchFamily="18" charset="0"/>
              </a:rPr>
              <a:t>portability means independent of hardware and processor. One of the main reasons for the universal popularity of Linux is that it can be ported to almost any computer system. It works with 8088 processor to super computer.</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FF0000"/>
                </a:solidFill>
                <a:latin typeface="Times New Roman" panose="02020603050405020304" pitchFamily="18" charset="0"/>
                <a:cs typeface="Times New Roman" panose="02020603050405020304" pitchFamily="18" charset="0"/>
              </a:rPr>
              <a:t>7</a:t>
            </a:r>
            <a:r>
              <a:rPr lang="en-US" sz="1800" b="0" dirty="0">
                <a:solidFill>
                  <a:srgbClr val="FF0000"/>
                </a:solidFill>
                <a:latin typeface="Times New Roman" panose="02020603050405020304" pitchFamily="18" charset="0"/>
                <a:cs typeface="Times New Roman" panose="02020603050405020304" pitchFamily="18" charset="0"/>
              </a:rPr>
              <a:t>. Communication Facility: </a:t>
            </a:r>
            <a:r>
              <a:rPr lang="en-US" sz="1800" b="0" dirty="0">
                <a:latin typeface="Times New Roman" panose="02020603050405020304" pitchFamily="18" charset="0"/>
                <a:cs typeface="Times New Roman" panose="02020603050405020304" pitchFamily="18" charset="0"/>
              </a:rPr>
              <a:t>The main concept of communication facility is exchanging of information (or) files from one user account to another user account. The communication maybe within the network of a single main computer (or) between two or more such computer networks, the user can easily exchange mail, data, and programs through such networks.</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solidFill>
                  <a:srgbClr val="FF0000"/>
                </a:solidFill>
                <a:latin typeface="Times New Roman" panose="02020603050405020304" pitchFamily="18" charset="0"/>
                <a:cs typeface="Times New Roman" panose="02020603050405020304" pitchFamily="18" charset="0"/>
              </a:rPr>
              <a:t>8. </a:t>
            </a:r>
            <a:r>
              <a:rPr lang="en-US" sz="1800" b="0" dirty="0">
                <a:solidFill>
                  <a:srgbClr val="FF0000"/>
                </a:solidFill>
                <a:latin typeface="Times New Roman" panose="02020603050405020304" pitchFamily="18" charset="0"/>
                <a:cs typeface="Times New Roman" panose="02020603050405020304" pitchFamily="18" charset="0"/>
              </a:rPr>
              <a:t>Help Facility: </a:t>
            </a:r>
            <a:r>
              <a:rPr lang="en-US" sz="1800" b="0" dirty="0">
                <a:latin typeface="Times New Roman" panose="02020603050405020304" pitchFamily="18" charset="0"/>
                <a:cs typeface="Times New Roman" panose="02020603050405020304" pitchFamily="18" charset="0"/>
              </a:rPr>
              <a:t>Linux provides manual page for Linux commands. Man is the command to see the </a:t>
            </a:r>
            <a:r>
              <a:rPr lang="en-US" sz="1800" b="0" dirty="0" smtClean="0">
                <a:latin typeface="Times New Roman" panose="02020603050405020304" pitchFamily="18" charset="0"/>
                <a:cs typeface="Times New Roman" panose="02020603050405020304" pitchFamily="18" charset="0"/>
              </a:rPr>
              <a:t>help.</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E.g</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man </a:t>
            </a:r>
            <a:r>
              <a:rPr lang="en-US" sz="1800" b="0" dirty="0" err="1">
                <a:latin typeface="Times New Roman" panose="02020603050405020304" pitchFamily="18" charset="0"/>
                <a:cs typeface="Times New Roman" panose="02020603050405020304" pitchFamily="18" charset="0"/>
              </a:rPr>
              <a:t>useradd</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man </a:t>
            </a:r>
            <a:r>
              <a:rPr lang="en-US" sz="1800" b="0" dirty="0" err="1" smtClean="0">
                <a:latin typeface="Times New Roman" panose="02020603050405020304" pitchFamily="18" charset="0"/>
                <a:cs typeface="Times New Roman" panose="02020603050405020304" pitchFamily="18" charset="0"/>
              </a:rPr>
              <a:t>userdel</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man </a:t>
            </a:r>
            <a:r>
              <a:rPr lang="en-US" sz="1800" b="0" dirty="0" smtClean="0">
                <a:latin typeface="Times New Roman" panose="02020603050405020304" pitchFamily="18" charset="0"/>
                <a:cs typeface="Times New Roman" panose="02020603050405020304" pitchFamily="18" charset="0"/>
              </a:rPr>
              <a:t>vim</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endParaRPr lang="en-US"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7ED7907-D102-4B3F-8C37-25A16768E6DA}"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24600"/>
          </a:xfrm>
        </p:spPr>
        <p:txBody>
          <a:bodyPr>
            <a:normAutofit/>
          </a:bodyPr>
          <a:lstStyle/>
          <a:p>
            <a:pPr marL="285750" indent="-285750">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delete a user account </a:t>
            </a:r>
            <a:endParaRPr lang="en-US" sz="1800" b="0" dirty="0" smtClean="0">
              <a:latin typeface="Times New Roman" panose="02020603050405020304" pitchFamily="18" charset="0"/>
              <a:cs typeface="Times New Roman" panose="02020603050405020304" pitchFamily="18" charset="0"/>
            </a:endParaRPr>
          </a:p>
          <a:p>
            <a:pPr marL="0" indent="0"/>
            <a:r>
              <a:rPr lang="en-US" sz="1800" b="0" dirty="0" err="1" smtClean="0">
                <a:latin typeface="Times New Roman" panose="02020603050405020304" pitchFamily="18" charset="0"/>
                <a:cs typeface="Times New Roman" panose="02020603050405020304" pitchFamily="18" charset="0"/>
              </a:rPr>
              <a:t>userdel</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-r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userdel</a:t>
            </a:r>
            <a:r>
              <a:rPr lang="en-US" sz="1800" b="0" dirty="0">
                <a:latin typeface="Times New Roman" panose="02020603050405020304" pitchFamily="18" charset="0"/>
                <a:cs typeface="Times New Roman" panose="02020603050405020304" pitchFamily="18" charset="0"/>
              </a:rPr>
              <a:t> -r &lt;username&gt;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userdel</a:t>
            </a:r>
            <a:r>
              <a:rPr lang="en-US" sz="1800" b="0" dirty="0">
                <a:latin typeface="Times New Roman" panose="02020603050405020304" pitchFamily="18" charset="0"/>
                <a:cs typeface="Times New Roman" panose="02020603050405020304" pitchFamily="18" charset="0"/>
              </a:rPr>
              <a:t> -r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(here we are deleting user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solidFill>
                  <a:srgbClr val="C00000"/>
                </a:solidFill>
                <a:latin typeface="Times New Roman" panose="02020603050405020304" pitchFamily="18" charset="0"/>
                <a:cs typeface="Times New Roman" panose="02020603050405020304" pitchFamily="18" charset="0"/>
              </a:rPr>
              <a:t>Group: group is nothing but logical grouping of </a:t>
            </a:r>
            <a:r>
              <a:rPr lang="en-US" sz="1800" b="0" dirty="0" smtClean="0">
                <a:solidFill>
                  <a:srgbClr val="C00000"/>
                </a:solidFill>
                <a:latin typeface="Times New Roman" panose="02020603050405020304" pitchFamily="18" charset="0"/>
                <a:cs typeface="Times New Roman" panose="02020603050405020304" pitchFamily="18" charset="0"/>
              </a:rPr>
              <a:t>users:</a:t>
            </a:r>
            <a:endParaRPr lang="en-US" sz="1800" b="0" dirty="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groupadd</a:t>
            </a:r>
            <a:r>
              <a:rPr lang="en-US" sz="1800" b="0" dirty="0">
                <a:latin typeface="Times New Roman" panose="02020603050405020304" pitchFamily="18" charset="0"/>
                <a:cs typeface="Times New Roman" panose="02020603050405020304" pitchFamily="18" charset="0"/>
              </a:rPr>
              <a:t> : this is the command to add a 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groupadd</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groupadd</a:t>
            </a: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navaidsdepart</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groupdel</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groupdel</a:t>
            </a:r>
            <a:r>
              <a:rPr lang="en-US" sz="1800" b="0" dirty="0">
                <a:latin typeface="Times New Roman" panose="02020603050405020304" pitchFamily="18" charset="0"/>
                <a:cs typeface="Times New Roman" panose="02020603050405020304" pitchFamily="18" charset="0"/>
              </a:rPr>
              <a:t> is the command to remove a 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groupdel</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groupdel</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navaidsdepart</a:t>
            </a:r>
            <a:r>
              <a:rPr lang="en-US" sz="1800" b="0" dirty="0">
                <a:latin typeface="Times New Roman" panose="02020603050405020304" pitchFamily="18" charset="0"/>
                <a:cs typeface="Times New Roman" panose="02020603050405020304" pitchFamily="18" charset="0"/>
              </a:rPr>
              <a:t> (here we are deleting </a:t>
            </a:r>
            <a:r>
              <a:rPr lang="en-US" sz="1800" b="0" dirty="0" err="1">
                <a:latin typeface="Times New Roman" panose="02020603050405020304" pitchFamily="18" charset="0"/>
                <a:cs typeface="Times New Roman" panose="02020603050405020304" pitchFamily="18" charset="0"/>
              </a:rPr>
              <a:t>navaidsdepart</a:t>
            </a:r>
            <a:r>
              <a:rPr lang="en-US" sz="1800" b="0" dirty="0">
                <a:latin typeface="Times New Roman" panose="02020603050405020304" pitchFamily="18" charset="0"/>
                <a:cs typeface="Times New Roman" panose="02020603050405020304" pitchFamily="18" charset="0"/>
              </a:rPr>
              <a:t> group).</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groupmod</a:t>
            </a:r>
            <a:r>
              <a:rPr lang="en-US" sz="1800" b="0" dirty="0">
                <a:latin typeface="Times New Roman" panose="02020603050405020304" pitchFamily="18" charset="0"/>
                <a:cs typeface="Times New Roman" panose="02020603050405020304" pitchFamily="18" charset="0"/>
              </a:rPr>
              <a:t> : used to modify an existing 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options:</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-n : to change name of a group</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groupmod</a:t>
            </a:r>
            <a:r>
              <a:rPr lang="en-US" sz="1800" b="0" dirty="0">
                <a:latin typeface="Times New Roman" panose="02020603050405020304" pitchFamily="18" charset="0"/>
                <a:cs typeface="Times New Roman" panose="02020603050405020304" pitchFamily="18" charset="0"/>
              </a:rPr>
              <a:t> -n &lt;</a:t>
            </a:r>
            <a:r>
              <a:rPr lang="en-US" sz="1800" b="0" dirty="0" err="1">
                <a:latin typeface="Times New Roman" panose="02020603050405020304" pitchFamily="18" charset="0"/>
                <a:cs typeface="Times New Roman" panose="02020603050405020304" pitchFamily="18" charset="0"/>
              </a:rPr>
              <a:t>newname</a:t>
            </a:r>
            <a:r>
              <a:rPr lang="en-US" sz="1800" b="0" dirty="0">
                <a:latin typeface="Times New Roman" panose="02020603050405020304" pitchFamily="18" charset="0"/>
                <a:cs typeface="Times New Roman" panose="02020603050405020304" pitchFamily="18" charset="0"/>
              </a:rPr>
              <a:t>&gt; &lt;</a:t>
            </a:r>
            <a:r>
              <a:rPr lang="en-US" sz="1800" b="0" dirty="0" err="1">
                <a:latin typeface="Times New Roman" panose="02020603050405020304" pitchFamily="18" charset="0"/>
                <a:cs typeface="Times New Roman" panose="02020603050405020304" pitchFamily="18" charset="0"/>
              </a:rPr>
              <a:t>oldname</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groupmod</a:t>
            </a:r>
            <a:r>
              <a:rPr lang="en-US" sz="1800" b="0" dirty="0">
                <a:latin typeface="Times New Roman" panose="02020603050405020304" pitchFamily="18" charset="0"/>
                <a:cs typeface="Times New Roman" panose="02020603050405020304" pitchFamily="18" charset="0"/>
              </a:rPr>
              <a:t> -n </a:t>
            </a:r>
            <a:r>
              <a:rPr lang="en-US" sz="1800" b="0" dirty="0" err="1" smtClean="0">
                <a:latin typeface="Times New Roman" panose="02020603050405020304" pitchFamily="18" charset="0"/>
                <a:cs typeface="Times New Roman" panose="02020603050405020304" pitchFamily="18" charset="0"/>
              </a:rPr>
              <a:t>electrocommsdepart</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itdepart</a:t>
            </a:r>
            <a:endParaRPr lang="en-US" sz="1800" b="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553200"/>
            <a:ext cx="4724400" cy="2286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96000"/>
          </a:xfrm>
        </p:spPr>
        <p:txBody>
          <a:bodyPr>
            <a:noAutofit/>
          </a:bodyPr>
          <a:lstStyle/>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chgrp</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chgrp</a:t>
            </a:r>
            <a:r>
              <a:rPr lang="en-US" sz="1800" b="0" dirty="0">
                <a:latin typeface="Times New Roman" panose="02020603050405020304" pitchFamily="18" charset="0"/>
                <a:cs typeface="Times New Roman" panose="02020603050405020304" pitchFamily="18" charset="0"/>
              </a:rPr>
              <a:t> is the command to change group ownership of a file or directory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chgrp</a:t>
            </a:r>
            <a:r>
              <a:rPr lang="en-US" sz="1800" b="0" dirty="0">
                <a:latin typeface="Times New Roman" panose="02020603050405020304" pitchFamily="18" charset="0"/>
                <a:cs typeface="Times New Roman" panose="02020603050405020304" pitchFamily="18" charset="0"/>
              </a:rPr>
              <a:t> &lt;</a:t>
            </a:r>
            <a:r>
              <a:rPr lang="en-US" sz="1800" b="0" dirty="0" err="1">
                <a:latin typeface="Times New Roman" panose="02020603050405020304" pitchFamily="18" charset="0"/>
                <a:cs typeface="Times New Roman" panose="02020603050405020304" pitchFamily="18" charset="0"/>
              </a:rPr>
              <a:t>groupname</a:t>
            </a:r>
            <a:r>
              <a:rPr lang="en-US" sz="1800" b="0" dirty="0">
                <a:latin typeface="Times New Roman" panose="02020603050405020304" pitchFamily="18" charset="0"/>
                <a:cs typeface="Times New Roman" panose="02020603050405020304" pitchFamily="18" charset="0"/>
              </a:rPr>
              <a:t>&gt; &lt;file or </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 name&gt;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ex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chgrp</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navaidsdepart</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home/file1</a:t>
            </a:r>
            <a:endParaRPr lang="en-US" sz="1800" b="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is the command to change ownership of a file or directory</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&lt;username&gt; &lt;file or </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 name&gt; </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ex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itdepatment</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home/file2</a:t>
            </a:r>
            <a:endParaRPr lang="en-US" sz="1800" b="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err="1" smtClean="0">
                <a:latin typeface="Times New Roman" panose="02020603050405020304" pitchFamily="18" charset="0"/>
                <a:cs typeface="Times New Roman" panose="02020603050405020304" pitchFamily="18" charset="0"/>
              </a:rPr>
              <a:t>chown</a:t>
            </a:r>
            <a:r>
              <a:rPr lang="en-US" sz="1800" b="0" dirty="0" smtClean="0">
                <a:latin typeface="Times New Roman" panose="02020603050405020304" pitchFamily="18" charset="0"/>
                <a:cs typeface="Times New Roman" panose="02020603050405020304" pitchFamily="18" charset="0"/>
              </a:rPr>
              <a:t> -R :to change ownership &amp; </a:t>
            </a:r>
            <a:r>
              <a:rPr lang="en-US" sz="1800" b="0" dirty="0" err="1" smtClean="0">
                <a:latin typeface="Times New Roman" panose="02020603050405020304" pitchFamily="18" charset="0"/>
                <a:cs typeface="Times New Roman" panose="02020603050405020304" pitchFamily="18" charset="0"/>
              </a:rPr>
              <a:t>groupownership</a:t>
            </a:r>
            <a:r>
              <a:rPr lang="en-US" sz="1800" b="0" dirty="0" smtClean="0">
                <a:latin typeface="Times New Roman" panose="02020603050405020304" pitchFamily="18" charset="0"/>
                <a:cs typeface="Times New Roman" panose="02020603050405020304" pitchFamily="18" charset="0"/>
              </a:rPr>
              <a:t> of a file or directory</a:t>
            </a:r>
            <a:endParaRPr lang="en-US" sz="1800" b="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S</a:t>
            </a:r>
            <a:r>
              <a:rPr lang="en-US" sz="1800" b="0" dirty="0" smtClean="0">
                <a:latin typeface="Times New Roman" panose="02020603050405020304" pitchFamily="18" charset="0"/>
                <a:cs typeface="Times New Roman" panose="02020603050405020304" pitchFamily="18" charset="0"/>
              </a:rPr>
              <a:t>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-R &lt;</a:t>
            </a:r>
            <a:r>
              <a:rPr lang="en-US" sz="1800" b="0" dirty="0" err="1">
                <a:latin typeface="Times New Roman" panose="02020603050405020304" pitchFamily="18" charset="0"/>
                <a:cs typeface="Times New Roman" panose="02020603050405020304" pitchFamily="18" charset="0"/>
              </a:rPr>
              <a:t>owner:groupowner</a:t>
            </a:r>
            <a:r>
              <a:rPr lang="en-US" sz="1800" b="0" dirty="0">
                <a:latin typeface="Times New Roman" panose="02020603050405020304" pitchFamily="18" charset="0"/>
                <a:cs typeface="Times New Roman" panose="02020603050405020304" pitchFamily="18" charset="0"/>
              </a:rPr>
              <a:t>&gt; &lt;file or </a:t>
            </a:r>
            <a:r>
              <a:rPr lang="en-US" sz="1800" b="0" dirty="0" err="1">
                <a:latin typeface="Times New Roman" panose="02020603050405020304" pitchFamily="18" charset="0"/>
                <a:cs typeface="Times New Roman" panose="02020603050405020304" pitchFamily="18" charset="0"/>
              </a:rPr>
              <a:t>dir</a:t>
            </a:r>
            <a:r>
              <a:rPr lang="en-US" sz="1800" b="0" dirty="0">
                <a:latin typeface="Times New Roman" panose="02020603050405020304" pitchFamily="18" charset="0"/>
                <a:cs typeface="Times New Roman" panose="02020603050405020304" pitchFamily="18" charset="0"/>
              </a:rPr>
              <a:t>&gt; </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chown</a:t>
            </a:r>
            <a:r>
              <a:rPr lang="en-US" sz="1800" b="0" dirty="0">
                <a:latin typeface="Times New Roman" panose="02020603050405020304" pitchFamily="18" charset="0"/>
                <a:cs typeface="Times New Roman" panose="02020603050405020304" pitchFamily="18" charset="0"/>
              </a:rPr>
              <a:t> -R </a:t>
            </a:r>
            <a:r>
              <a:rPr lang="en-US" sz="1800" b="0" dirty="0" err="1" smtClean="0">
                <a:latin typeface="Times New Roman" panose="02020603050405020304" pitchFamily="18" charset="0"/>
                <a:cs typeface="Times New Roman" panose="02020603050405020304" pitchFamily="18" charset="0"/>
              </a:rPr>
              <a:t>sadeeq:itdepartment</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/home/file2 (</a:t>
            </a:r>
            <a:r>
              <a:rPr lang="en-US" sz="1800" b="0" dirty="0" smtClean="0">
                <a:latin typeface="Times New Roman" panose="02020603050405020304" pitchFamily="18" charset="0"/>
                <a:cs typeface="Times New Roman" panose="02020603050405020304" pitchFamily="18" charset="0"/>
              </a:rPr>
              <a:t>here </a:t>
            </a:r>
            <a:r>
              <a:rPr lang="en-US" sz="1800" b="0" dirty="0">
                <a:latin typeface="Times New Roman" panose="02020603050405020304" pitchFamily="18" charset="0"/>
                <a:cs typeface="Times New Roman" panose="02020603050405020304" pitchFamily="18" charset="0"/>
              </a:rPr>
              <a:t>we are changing ownership of </a:t>
            </a:r>
            <a:r>
              <a:rPr lang="en-US" sz="1800" b="0" dirty="0" smtClean="0">
                <a:latin typeface="Times New Roman" panose="02020603050405020304" pitchFamily="18" charset="0"/>
                <a:cs typeface="Times New Roman" panose="02020603050405020304" pitchFamily="18" charset="0"/>
              </a:rPr>
              <a:t>/home/file2 </a:t>
            </a:r>
            <a:r>
              <a:rPr lang="en-US" sz="1800" b="0" dirty="0">
                <a:latin typeface="Times New Roman" panose="02020603050405020304" pitchFamily="18" charset="0"/>
                <a:cs typeface="Times New Roman" panose="02020603050405020304" pitchFamily="18" charset="0"/>
              </a:rPr>
              <a:t>to </a:t>
            </a:r>
            <a:r>
              <a:rPr lang="en-US" sz="1800" b="0" dirty="0" err="1" smtClean="0">
                <a:latin typeface="Times New Roman" panose="02020603050405020304" pitchFamily="18" charset="0"/>
                <a:cs typeface="Times New Roman" panose="02020603050405020304" pitchFamily="18" charset="0"/>
              </a:rPr>
              <a:t>sadeeq</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&amp; </a:t>
            </a:r>
            <a:r>
              <a:rPr lang="en-US" sz="1800" b="0" dirty="0" err="1">
                <a:latin typeface="Times New Roman" panose="02020603050405020304" pitchFamily="18" charset="0"/>
                <a:cs typeface="Times New Roman" panose="02020603050405020304" pitchFamily="18" charset="0"/>
              </a:rPr>
              <a:t>groupownership</a:t>
            </a:r>
            <a:r>
              <a:rPr lang="en-US" sz="1800" b="0" dirty="0">
                <a:latin typeface="Times New Roman" panose="02020603050405020304" pitchFamily="18" charset="0"/>
                <a:cs typeface="Times New Roman" panose="02020603050405020304" pitchFamily="18" charset="0"/>
              </a:rPr>
              <a:t> to </a:t>
            </a:r>
            <a:r>
              <a:rPr lang="en-US" sz="1800" b="0" dirty="0" err="1">
                <a:latin typeface="Times New Roman" panose="02020603050405020304" pitchFamily="18" charset="0"/>
                <a:cs typeface="Times New Roman" panose="02020603050405020304" pitchFamily="18" charset="0"/>
              </a:rPr>
              <a:t>itdepartment</a:t>
            </a:r>
            <a:r>
              <a:rPr lang="en-US" sz="1800" b="0" dirty="0">
                <a:latin typeface="Times New Roman" panose="02020603050405020304" pitchFamily="18" charset="0"/>
                <a:cs typeface="Times New Roman" panose="02020603050405020304" pitchFamily="18" charset="0"/>
              </a:rPr>
              <a:t> group.</a:t>
            </a:r>
            <a:endParaRPr lang="en-US" sz="1800" b="0" dirty="0">
              <a:latin typeface="Times New Roman" panose="02020603050405020304" pitchFamily="18" charset="0"/>
              <a:cs typeface="Times New Roman" panose="02020603050405020304" pitchFamily="18" charset="0"/>
            </a:endParaRPr>
          </a:p>
          <a:p>
            <a:pPr marL="0" indent="0">
              <a:buNone/>
            </a:pPr>
            <a:endParaRPr lang="en-US" sz="2200" dirty="0"/>
          </a:p>
          <a:p>
            <a:endParaRPr lang="en-US" sz="2200"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15300" cy="60960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FILE SYSTEM PERMISSIONS IN </a:t>
            </a:r>
            <a:r>
              <a:rPr lang="en-US" sz="2400" b="1" dirty="0" smtClean="0">
                <a:solidFill>
                  <a:srgbClr val="0070C0"/>
                </a:solidFill>
                <a:latin typeface="Times New Roman" panose="02020603050405020304" pitchFamily="18" charset="0"/>
                <a:cs typeface="Times New Roman" panose="02020603050405020304" pitchFamily="18" charset="0"/>
              </a:rPr>
              <a:t>LINUX</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990600"/>
            <a:ext cx="8534400" cy="5135563"/>
          </a:xfrm>
        </p:spPr>
        <p:txBody>
          <a:bodyPr>
            <a:normAutofit fontScale="92500" lnSpcReduction="20000"/>
          </a:bodyPr>
          <a:lstStyle/>
          <a:p>
            <a:pPr marL="0" indent="0">
              <a:buNone/>
            </a:pPr>
            <a:r>
              <a:rPr lang="en-US" sz="1900" b="0" dirty="0">
                <a:latin typeface="Times New Roman" panose="02020603050405020304" pitchFamily="18" charset="0"/>
                <a:cs typeface="Times New Roman" panose="02020603050405020304" pitchFamily="18" charset="0"/>
              </a:rPr>
              <a:t>We can change permissions in two </a:t>
            </a:r>
            <a:r>
              <a:rPr lang="en-US" sz="1900" b="0" dirty="0" smtClean="0">
                <a:latin typeface="Times New Roman" panose="02020603050405020304" pitchFamily="18" charset="0"/>
                <a:cs typeface="Times New Roman" panose="02020603050405020304" pitchFamily="18" charset="0"/>
              </a:rPr>
              <a:t>methods:</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symbolic mode</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(2</a:t>
            </a:r>
            <a:r>
              <a:rPr lang="en-US" sz="1900" dirty="0">
                <a:latin typeface="Times New Roman" panose="02020603050405020304" pitchFamily="18" charset="0"/>
                <a:cs typeface="Times New Roman" panose="02020603050405020304" pitchFamily="18" charset="0"/>
              </a:rPr>
              <a:t>) absolute mode (numeric mode</a:t>
            </a:r>
            <a:r>
              <a:rPr lang="en-US" sz="1900" dirty="0" smtClean="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b="0" dirty="0">
                <a:solidFill>
                  <a:srgbClr val="C00000"/>
                </a:solidFill>
                <a:latin typeface="Times New Roman" panose="02020603050405020304" pitchFamily="18" charset="0"/>
                <a:cs typeface="Times New Roman" panose="02020603050405020304" pitchFamily="18" charset="0"/>
              </a:rPr>
              <a:t>1) symbolic </a:t>
            </a:r>
            <a:r>
              <a:rPr lang="en-US" sz="1900" b="0" dirty="0" smtClean="0">
                <a:solidFill>
                  <a:srgbClr val="C00000"/>
                </a:solidFill>
                <a:latin typeface="Times New Roman" panose="02020603050405020304" pitchFamily="18" charset="0"/>
                <a:cs typeface="Times New Roman" panose="02020603050405020304" pitchFamily="18" charset="0"/>
              </a:rPr>
              <a:t>mode;</a:t>
            </a:r>
            <a:endParaRPr lang="en-US" sz="1900" b="0" dirty="0" smtClean="0">
              <a:solidFill>
                <a:srgbClr val="C00000"/>
              </a:solidFill>
              <a:latin typeface="Times New Roman" panose="02020603050405020304" pitchFamily="18" charset="0"/>
              <a:cs typeface="Times New Roman" panose="02020603050405020304" pitchFamily="18" charset="0"/>
            </a:endParaRPr>
          </a:p>
          <a:p>
            <a:r>
              <a:rPr lang="en-US" sz="1900" b="0" dirty="0" smtClean="0">
                <a:latin typeface="Times New Roman" panose="02020603050405020304" pitchFamily="18" charset="0"/>
                <a:cs typeface="Times New Roman" panose="02020603050405020304" pitchFamily="18" charset="0"/>
              </a:rPr>
              <a:t>	</a:t>
            </a:r>
            <a:r>
              <a:rPr lang="en-US" sz="1900" u="sng" dirty="0" smtClean="0">
                <a:latin typeface="Times New Roman" panose="02020603050405020304" pitchFamily="18" charset="0"/>
                <a:cs typeface="Times New Roman" panose="02020603050405020304" pitchFamily="18" charset="0"/>
              </a:rPr>
              <a:t>users </a:t>
            </a:r>
            <a:r>
              <a:rPr lang="en-US" sz="1900" b="0" dirty="0" smtClean="0">
                <a:latin typeface="Times New Roman" panose="02020603050405020304" pitchFamily="18" charset="0"/>
                <a:cs typeface="Times New Roman" panose="02020603050405020304" pitchFamily="18" charset="0"/>
              </a:rPr>
              <a:t>				</a:t>
            </a:r>
            <a:r>
              <a:rPr lang="en-US" sz="1900" u="sng" dirty="0" smtClean="0">
                <a:latin typeface="Times New Roman" panose="02020603050405020304" pitchFamily="18" charset="0"/>
                <a:cs typeface="Times New Roman" panose="02020603050405020304" pitchFamily="18" charset="0"/>
              </a:rPr>
              <a:t>permissions</a:t>
            </a:r>
            <a:r>
              <a:rPr lang="en-US" sz="1900" b="0" dirty="0" smtClean="0">
                <a:latin typeface="Times New Roman" panose="02020603050405020304" pitchFamily="18" charset="0"/>
                <a:cs typeface="Times New Roman" panose="02020603050405020304" pitchFamily="18" charset="0"/>
              </a:rPr>
              <a:t>		</a:t>
            </a:r>
            <a:r>
              <a:rPr lang="en-US" sz="1900" u="sng" dirty="0" smtClean="0">
                <a:latin typeface="Times New Roman" panose="02020603050405020304" pitchFamily="18" charset="0"/>
                <a:cs typeface="Times New Roman" panose="02020603050405020304" pitchFamily="18" charset="0"/>
              </a:rPr>
              <a:t>operators</a:t>
            </a:r>
            <a:br>
              <a:rPr lang="en-US" sz="1900" b="0" dirty="0" smtClean="0">
                <a:latin typeface="Times New Roman" panose="02020603050405020304" pitchFamily="18" charset="0"/>
                <a:cs typeface="Times New Roman" panose="02020603050405020304" pitchFamily="18" charset="0"/>
              </a:rPr>
            </a:br>
            <a:r>
              <a:rPr lang="en-US" sz="1900" b="0" dirty="0" smtClean="0">
                <a:latin typeface="Times New Roman" panose="02020603050405020304" pitchFamily="18" charset="0"/>
                <a:cs typeface="Times New Roman" panose="02020603050405020304" pitchFamily="18" charset="0"/>
              </a:rPr>
              <a:t>u=owner(user)			r=read			+  </a:t>
            </a:r>
            <a:br>
              <a:rPr lang="en-US" sz="1900" b="0" dirty="0" smtClean="0">
                <a:latin typeface="Times New Roman" panose="02020603050405020304" pitchFamily="18" charset="0"/>
                <a:cs typeface="Times New Roman" panose="02020603050405020304" pitchFamily="18" charset="0"/>
              </a:rPr>
            </a:br>
            <a:r>
              <a:rPr lang="en-US" sz="1900" b="0" dirty="0" smtClean="0">
                <a:latin typeface="Times New Roman" panose="02020603050405020304" pitchFamily="18" charset="0"/>
                <a:cs typeface="Times New Roman" panose="02020603050405020304" pitchFamily="18" charset="0"/>
              </a:rPr>
              <a:t>g=group                  		w=write			-  </a:t>
            </a:r>
            <a:br>
              <a:rPr lang="en-US" sz="1900" b="0" dirty="0" smtClean="0">
                <a:latin typeface="Times New Roman" panose="02020603050405020304" pitchFamily="18" charset="0"/>
                <a:cs typeface="Times New Roman" panose="02020603050405020304" pitchFamily="18" charset="0"/>
              </a:rPr>
            </a:br>
            <a:r>
              <a:rPr lang="en-US" sz="1900" b="0" dirty="0" smtClean="0">
                <a:latin typeface="Times New Roman" panose="02020603050405020304" pitchFamily="18" charset="0"/>
                <a:cs typeface="Times New Roman" panose="02020603050405020304" pitchFamily="18" charset="0"/>
              </a:rPr>
              <a:t>o=other  			x=execute		=</a:t>
            </a:r>
            <a:br>
              <a:rPr lang="en-US" sz="1900" b="0" dirty="0" smtClean="0">
                <a:latin typeface="Times New Roman" panose="02020603050405020304" pitchFamily="18" charset="0"/>
                <a:cs typeface="Times New Roman" panose="02020603050405020304" pitchFamily="18" charset="0"/>
              </a:rPr>
            </a:br>
            <a:endParaRPr lang="en-US" sz="1900" b="0" dirty="0">
              <a:latin typeface="Times New Roman" panose="02020603050405020304" pitchFamily="18" charset="0"/>
              <a:cs typeface="Times New Roman" panose="02020603050405020304" pitchFamily="18" charset="0"/>
            </a:endParaRPr>
          </a:p>
          <a:p>
            <a:r>
              <a:rPr lang="en-US" sz="1900" dirty="0" err="1" smtClean="0">
                <a:latin typeface="Times New Roman" panose="02020603050405020304" pitchFamily="18" charset="0"/>
                <a:cs typeface="Times New Roman" panose="02020603050405020304" pitchFamily="18" charset="0"/>
              </a:rPr>
              <a:t>chmod</a:t>
            </a:r>
            <a:r>
              <a:rPr lang="en-US" sz="1900" dirty="0" smtClean="0">
                <a:latin typeface="Times New Roman" panose="02020603050405020304" pitchFamily="18" charset="0"/>
                <a:cs typeface="Times New Roman" panose="02020603050405020304" pitchFamily="18" charset="0"/>
              </a:rPr>
              <a:t> is the command to change permissions</a:t>
            </a:r>
            <a:r>
              <a:rPr lang="en-US" sz="1900" b="0" dirty="0" smtClean="0">
                <a:latin typeface="Times New Roman" panose="02020603050405020304" pitchFamily="18" charset="0"/>
                <a:cs typeface="Times New Roman" panose="02020603050405020304" pitchFamily="18" charset="0"/>
              </a:rPr>
              <a:t> </a:t>
            </a:r>
            <a:endParaRPr lang="en-US" sz="1900" b="0" dirty="0" smtClean="0">
              <a:latin typeface="Times New Roman" panose="02020603050405020304" pitchFamily="18" charset="0"/>
              <a:cs typeface="Times New Roman" panose="02020603050405020304" pitchFamily="18" charset="0"/>
            </a:endParaRPr>
          </a:p>
          <a:p>
            <a:pPr marL="0" indent="0">
              <a:buNone/>
            </a:pPr>
            <a:r>
              <a:rPr lang="en-US" sz="1900" b="0" dirty="0">
                <a:latin typeface="Times New Roman" panose="02020603050405020304" pitchFamily="18" charset="0"/>
                <a:cs typeface="Times New Roman" panose="02020603050405020304" pitchFamily="18" charset="0"/>
              </a:rPr>
              <a:t>S</a:t>
            </a:r>
            <a:r>
              <a:rPr lang="en-US" sz="1900" b="0" dirty="0" smtClean="0">
                <a:latin typeface="Times New Roman" panose="02020603050405020304" pitchFamily="18" charset="0"/>
                <a:cs typeface="Times New Roman" panose="02020603050405020304" pitchFamily="18" charset="0"/>
              </a:rPr>
              <a:t>yntax</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chmod</a:t>
            </a:r>
            <a:r>
              <a:rPr lang="en-US" sz="1900" b="0" dirty="0">
                <a:latin typeface="Times New Roman" panose="02020603050405020304" pitchFamily="18" charset="0"/>
                <a:cs typeface="Times New Roman" panose="02020603050405020304" pitchFamily="18" charset="0"/>
              </a:rPr>
              <a:t> &lt;permissions&gt; &lt;file or </a:t>
            </a:r>
            <a:r>
              <a:rPr lang="en-US" sz="1900" b="0" dirty="0" err="1">
                <a:latin typeface="Times New Roman" panose="02020603050405020304" pitchFamily="18" charset="0"/>
                <a:cs typeface="Times New Roman" panose="02020603050405020304" pitchFamily="18" charset="0"/>
              </a:rPr>
              <a:t>dir</a:t>
            </a:r>
            <a:r>
              <a:rPr lang="en-US" sz="1900" b="0" dirty="0">
                <a:latin typeface="Times New Roman" panose="02020603050405020304" pitchFamily="18" charset="0"/>
                <a:cs typeface="Times New Roman" panose="02020603050405020304" pitchFamily="18" charset="0"/>
              </a:rPr>
              <a:t> name&gt;</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a:latin typeface="Times New Roman" panose="02020603050405020304" pitchFamily="18" charset="0"/>
                <a:cs typeface="Times New Roman" panose="02020603050405020304" pitchFamily="18" charset="0"/>
              </a:rPr>
              <a:t>ex: </a:t>
            </a:r>
            <a:r>
              <a:rPr lang="en-US" sz="1900" b="0" dirty="0" err="1">
                <a:latin typeface="Times New Roman" panose="02020603050405020304" pitchFamily="18" charset="0"/>
                <a:cs typeface="Times New Roman" panose="02020603050405020304" pitchFamily="18" charset="0"/>
              </a:rPr>
              <a:t>chmod</a:t>
            </a:r>
            <a:r>
              <a:rPr lang="en-US" sz="1900" b="0" dirty="0">
                <a:latin typeface="Times New Roman" panose="02020603050405020304" pitchFamily="18" charset="0"/>
                <a:cs typeface="Times New Roman" panose="02020603050405020304" pitchFamily="18" charset="0"/>
              </a:rPr>
              <a:t> u=</a:t>
            </a:r>
            <a:r>
              <a:rPr lang="en-US" sz="1900" b="0" dirty="0" err="1">
                <a:latin typeface="Times New Roman" panose="02020603050405020304" pitchFamily="18" charset="0"/>
                <a:cs typeface="Times New Roman" panose="02020603050405020304" pitchFamily="18" charset="0"/>
              </a:rPr>
              <a:t>rwx</a:t>
            </a:r>
            <a:r>
              <a:rPr lang="en-US" sz="1900" b="0" dirty="0">
                <a:latin typeface="Times New Roman" panose="02020603050405020304" pitchFamily="18" charset="0"/>
                <a:cs typeface="Times New Roman" panose="02020603050405020304" pitchFamily="18" charset="0"/>
              </a:rPr>
              <a:t>, g=</a:t>
            </a:r>
            <a:r>
              <a:rPr lang="en-US" sz="1900" b="0" dirty="0" err="1">
                <a:latin typeface="Times New Roman" panose="02020603050405020304" pitchFamily="18" charset="0"/>
                <a:cs typeface="Times New Roman" panose="02020603050405020304" pitchFamily="18" charset="0"/>
              </a:rPr>
              <a:t>rx</a:t>
            </a:r>
            <a:r>
              <a:rPr lang="en-US" sz="1900" b="0" dirty="0">
                <a:latin typeface="Times New Roman" panose="02020603050405020304" pitchFamily="18" charset="0"/>
                <a:cs typeface="Times New Roman" panose="02020603050405020304" pitchFamily="18" charset="0"/>
              </a:rPr>
              <a:t>, o=</a:t>
            </a:r>
            <a:r>
              <a:rPr lang="en-US" sz="1900" b="0" dirty="0" err="1">
                <a:latin typeface="Times New Roman" panose="02020603050405020304" pitchFamily="18" charset="0"/>
                <a:cs typeface="Times New Roman" panose="02020603050405020304" pitchFamily="18" charset="0"/>
              </a:rPr>
              <a:t>rx</a:t>
            </a:r>
            <a:r>
              <a:rPr lang="en-US" sz="1900" b="0" dirty="0">
                <a:latin typeface="Times New Roman" panose="02020603050405020304" pitchFamily="18" charset="0"/>
                <a:cs typeface="Times New Roman" panose="02020603050405020304" pitchFamily="18" charset="0"/>
              </a:rPr>
              <a:t> file2</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a:latin typeface="Times New Roman" panose="02020603050405020304" pitchFamily="18" charset="0"/>
                <a:cs typeface="Times New Roman" panose="02020603050405020304" pitchFamily="18" charset="0"/>
              </a:rPr>
              <a:t>(here we are giving full permissions to owner, read &amp; execute for group &amp; others</a:t>
            </a:r>
            <a:r>
              <a:rPr lang="en-US" sz="1900" b="0" dirty="0" smtClean="0">
                <a:latin typeface="Times New Roman" panose="02020603050405020304" pitchFamily="18" charset="0"/>
                <a:cs typeface="Times New Roman" panose="02020603050405020304" pitchFamily="18" charset="0"/>
              </a:rPr>
              <a:t>)</a:t>
            </a:r>
            <a:endParaRPr lang="en-US" sz="1900" b="0" dirty="0" smtClean="0">
              <a:latin typeface="Times New Roman" panose="02020603050405020304" pitchFamily="18" charset="0"/>
              <a:cs typeface="Times New Roman" panose="02020603050405020304" pitchFamily="18" charset="0"/>
            </a:endParaRPr>
          </a:p>
          <a:p>
            <a:pPr marL="0" indent="0"/>
            <a:r>
              <a:rPr lang="en-US" sz="1900" b="0" dirty="0" err="1">
                <a:latin typeface="Times New Roman" panose="02020603050405020304" pitchFamily="18" charset="0"/>
                <a:cs typeface="Times New Roman" panose="02020603050405020304" pitchFamily="18" charset="0"/>
              </a:rPr>
              <a:t>e.g</a:t>
            </a:r>
            <a:r>
              <a:rPr lang="en-US" sz="1900" b="0" dirty="0">
                <a:latin typeface="Times New Roman" panose="02020603050405020304" pitchFamily="18" charset="0"/>
                <a:cs typeface="Times New Roman" panose="02020603050405020304" pitchFamily="18" charset="0"/>
              </a:rPr>
              <a:t>, </a:t>
            </a:r>
            <a:r>
              <a:rPr lang="en-US" sz="1900" b="0" dirty="0" smtClean="0">
                <a:latin typeface="Times New Roman" panose="02020603050405020304" pitchFamily="18" charset="0"/>
                <a:cs typeface="Times New Roman" panose="02020603050405020304" pitchFamily="18" charset="0"/>
              </a:rPr>
              <a:t>Below, </a:t>
            </a:r>
            <a:r>
              <a:rPr lang="en-US" sz="1900" b="0" dirty="0">
                <a:latin typeface="Times New Roman" panose="02020603050405020304" pitchFamily="18" charset="0"/>
                <a:cs typeface="Times New Roman" panose="02020603050405020304" pitchFamily="18" charset="0"/>
              </a:rPr>
              <a:t>we want to give write to </a:t>
            </a:r>
            <a:r>
              <a:rPr lang="en-US" sz="1900" b="0" dirty="0" smtClean="0">
                <a:latin typeface="Times New Roman" panose="02020603050405020304" pitchFamily="18" charset="0"/>
                <a:cs typeface="Times New Roman" panose="02020603050405020304" pitchFamily="18" charset="0"/>
              </a:rPr>
              <a:t>group</a:t>
            </a:r>
            <a:r>
              <a:rPr lang="en-US" sz="1900" b="0" dirty="0">
                <a:latin typeface="Times New Roman" panose="02020603050405020304" pitchFamily="18" charset="0"/>
                <a:cs typeface="Times New Roman" panose="02020603050405020304" pitchFamily="18" charset="0"/>
              </a:rPr>
              <a:t>:</a:t>
            </a:r>
            <a:endParaRPr lang="en-US" sz="1900" b="0" dirty="0" smtClean="0">
              <a:latin typeface="Times New Roman" panose="02020603050405020304" pitchFamily="18" charset="0"/>
              <a:cs typeface="Times New Roman" panose="02020603050405020304" pitchFamily="18" charset="0"/>
            </a:endParaRPr>
          </a:p>
          <a:p>
            <a:pPr marL="0" indent="0"/>
            <a:r>
              <a:rPr lang="en-US" sz="1900" b="0" dirty="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chmod</a:t>
            </a:r>
            <a:r>
              <a:rPr lang="en-US" sz="1900" b="0" dirty="0" smtClean="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g+w</a:t>
            </a:r>
            <a:r>
              <a:rPr lang="en-US" sz="1900" b="0" dirty="0">
                <a:latin typeface="Times New Roman" panose="02020603050405020304" pitchFamily="18" charset="0"/>
                <a:cs typeface="Times New Roman" panose="02020603050405020304" pitchFamily="18" charset="0"/>
              </a:rPr>
              <a:t> file2</a:t>
            </a:r>
            <a:endParaRPr lang="en-US" sz="1900" b="0" dirty="0">
              <a:latin typeface="Times New Roman" panose="02020603050405020304" pitchFamily="18" charset="0"/>
              <a:cs typeface="Times New Roman" panose="02020603050405020304" pitchFamily="18" charset="0"/>
            </a:endParaRPr>
          </a:p>
          <a:p>
            <a:pPr marL="0" indent="0">
              <a:buNone/>
            </a:pP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normAutofit/>
          </a:bodyPr>
          <a:lstStyle/>
          <a:p>
            <a:pPr marL="0" indent="0">
              <a:buNone/>
            </a:pPr>
            <a:r>
              <a:rPr lang="en-US" sz="1800" b="0" dirty="0" smtClean="0">
                <a:solidFill>
                  <a:srgbClr val="C00000"/>
                </a:solidFill>
                <a:latin typeface="Times New Roman" panose="02020603050405020304" pitchFamily="18" charset="0"/>
                <a:cs typeface="Times New Roman" panose="02020603050405020304" pitchFamily="18" charset="0"/>
              </a:rPr>
              <a:t>2) Absolute </a:t>
            </a:r>
            <a:r>
              <a:rPr lang="en-US" sz="1800" b="0" dirty="0">
                <a:solidFill>
                  <a:srgbClr val="C00000"/>
                </a:solidFill>
                <a:latin typeface="Times New Roman" panose="02020603050405020304" pitchFamily="18" charset="0"/>
                <a:cs typeface="Times New Roman" panose="02020603050405020304" pitchFamily="18" charset="0"/>
              </a:rPr>
              <a:t>mode: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In Absolute mode we have to provide permissions in numeric signs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r </a:t>
            </a:r>
            <a:r>
              <a:rPr lang="en-US" sz="1800" b="0" dirty="0">
                <a:latin typeface="Times New Roman" panose="02020603050405020304" pitchFamily="18" charset="0"/>
                <a:cs typeface="Times New Roman" panose="02020603050405020304" pitchFamily="18" charset="0"/>
              </a:rPr>
              <a:t>= 4</a:t>
            </a: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	w </a:t>
            </a:r>
            <a:r>
              <a:rPr lang="en-US" sz="1800" b="0" dirty="0">
                <a:latin typeface="Times New Roman" panose="02020603050405020304" pitchFamily="18" charset="0"/>
                <a:cs typeface="Times New Roman" panose="02020603050405020304" pitchFamily="18" charset="0"/>
              </a:rPr>
              <a:t>= 2</a:t>
            </a: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	x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1</a:t>
            </a:r>
            <a:endParaRPr lang="en-US" sz="1800" b="0" dirty="0" smtClean="0">
              <a:latin typeface="Times New Roman" panose="02020603050405020304" pitchFamily="18" charset="0"/>
              <a:cs typeface="Times New Roman" panose="02020603050405020304" pitchFamily="18" charset="0"/>
            </a:endParaRPr>
          </a:p>
          <a:p>
            <a:pPr marL="0" indent="0">
              <a:buNone/>
            </a:pPr>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Syntax </a:t>
            </a:r>
            <a:r>
              <a:rPr lang="en-US" sz="1800" b="0" dirty="0">
                <a:latin typeface="Times New Roman" panose="02020603050405020304" pitchFamily="18" charset="0"/>
                <a:cs typeface="Times New Roman" panose="02020603050405020304" pitchFamily="18" charset="0"/>
              </a:rPr>
              <a:t>: &lt;permissions of owner, group, other&gt; &lt;filename</a:t>
            </a:r>
            <a:r>
              <a:rPr lang="en-US" sz="1800" b="0" dirty="0" smtClean="0">
                <a:latin typeface="Times New Roman" panose="02020603050405020304" pitchFamily="18" charset="0"/>
                <a:cs typeface="Times New Roman" panose="02020603050405020304" pitchFamily="18" charset="0"/>
              </a:rPr>
              <a:t>&gt;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a:t>
            </a:r>
            <a:r>
              <a:rPr lang="en-US" sz="1800" b="0" dirty="0" smtClean="0">
                <a:latin typeface="Times New Roman" panose="02020603050405020304" pitchFamily="18" charset="0"/>
                <a:cs typeface="Times New Roman" panose="02020603050405020304" pitchFamily="18" charset="0"/>
              </a:rPr>
              <a:t>x: </a:t>
            </a:r>
            <a:r>
              <a:rPr lang="en-US" sz="1800" b="0" dirty="0" err="1" smtClean="0">
                <a:latin typeface="Times New Roman" panose="02020603050405020304" pitchFamily="18" charset="0"/>
                <a:cs typeface="Times New Roman" panose="02020603050405020304" pitchFamily="18" charset="0"/>
              </a:rPr>
              <a:t>chmod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755 </a:t>
            </a:r>
            <a:r>
              <a:rPr lang="en-US" sz="1800" b="0" dirty="0" smtClean="0">
                <a:latin typeface="Times New Roman" panose="02020603050405020304" pitchFamily="18" charset="0"/>
                <a:cs typeface="Times New Roman" panose="02020603050405020304" pitchFamily="18" charset="0"/>
              </a:rPr>
              <a:t>file1 (here </a:t>
            </a:r>
            <a:r>
              <a:rPr lang="en-US" sz="1800" b="0" dirty="0">
                <a:latin typeface="Times New Roman" panose="02020603050405020304" pitchFamily="18" charset="0"/>
                <a:cs typeface="Times New Roman" panose="02020603050405020304" pitchFamily="18" charset="0"/>
              </a:rPr>
              <a:t>we are giving </a:t>
            </a:r>
            <a:r>
              <a:rPr lang="en-US" sz="1800" b="0" dirty="0" smtClean="0">
                <a:latin typeface="Times New Roman" panose="02020603050405020304" pitchFamily="18" charset="0"/>
                <a:cs typeface="Times New Roman" panose="02020603050405020304" pitchFamily="18" charset="0"/>
              </a:rPr>
              <a:t>a full </a:t>
            </a:r>
            <a:r>
              <a:rPr lang="en-US" sz="1800" b="0" dirty="0">
                <a:latin typeface="Times New Roman" panose="02020603050405020304" pitchFamily="18" charset="0"/>
                <a:cs typeface="Times New Roman" panose="02020603050405020304" pitchFamily="18" charset="0"/>
              </a:rPr>
              <a:t>permissions to owner &amp; </a:t>
            </a:r>
            <a:r>
              <a:rPr lang="en-US" sz="1800" b="0" dirty="0" smtClean="0">
                <a:latin typeface="Times New Roman" panose="02020603050405020304" pitchFamily="18" charset="0"/>
                <a:cs typeface="Times New Roman" panose="02020603050405020304" pitchFamily="18" charset="0"/>
              </a:rPr>
              <a:t>read, </a:t>
            </a:r>
            <a:r>
              <a:rPr lang="en-US" sz="1800" b="0" dirty="0">
                <a:latin typeface="Times New Roman" panose="02020603050405020304" pitchFamily="18" charset="0"/>
                <a:cs typeface="Times New Roman" panose="02020603050405020304" pitchFamily="18" charset="0"/>
              </a:rPr>
              <a:t>execute to group &amp; others)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If we want remove total permissions for others;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chmod</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750 </a:t>
            </a:r>
            <a:r>
              <a:rPr lang="en-US" sz="1800" b="0" dirty="0" smtClean="0">
                <a:latin typeface="Times New Roman" panose="02020603050405020304" pitchFamily="18" charset="0"/>
                <a:cs typeface="Times New Roman" panose="02020603050405020304" pitchFamily="18" charset="0"/>
              </a:rPr>
              <a:t>file1</a:t>
            </a:r>
            <a:endParaRPr lang="en-US" sz="1800" b="0" dirty="0" smtClean="0">
              <a:latin typeface="Times New Roman" panose="02020603050405020304" pitchFamily="18" charset="0"/>
              <a:cs typeface="Times New Roman" panose="02020603050405020304" pitchFamily="18" charset="0"/>
            </a:endParaRPr>
          </a:p>
          <a:p>
            <a:pPr marL="0" indent="0">
              <a:buNone/>
            </a:pPr>
            <a:br>
              <a:rPr lang="en-US" sz="1800" b="0" dirty="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B69E1B8-9698-49B3-92B8-3A0603793C76}"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760"/>
            <a:ext cx="7962900" cy="548640"/>
          </a:xfrm>
        </p:spPr>
        <p:txBody>
          <a:bodyPr/>
          <a:lstStyle/>
          <a:p>
            <a:r>
              <a:rPr lang="en-US" sz="2400" b="1" dirty="0">
                <a:solidFill>
                  <a:srgbClr val="0070C0"/>
                </a:solidFill>
                <a:latin typeface="Times New Roman" panose="02020603050405020304" pitchFamily="18" charset="0"/>
                <a:cs typeface="Times New Roman" panose="02020603050405020304" pitchFamily="18" charset="0"/>
              </a:rPr>
              <a:t>HARD LINK AND SOFT </a:t>
            </a:r>
            <a:r>
              <a:rPr lang="en-US" sz="2400" b="1" dirty="0" smtClean="0">
                <a:solidFill>
                  <a:srgbClr val="0070C0"/>
                </a:solidFill>
                <a:latin typeface="Times New Roman" panose="02020603050405020304" pitchFamily="18" charset="0"/>
                <a:cs typeface="Times New Roman" panose="02020603050405020304" pitchFamily="18" charset="0"/>
              </a:rPr>
              <a:t>LINK</a:t>
            </a:r>
            <a:endParaRPr lang="en-US" sz="2400"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09600" y="1066799"/>
          <a:ext cx="7772400" cy="4114801"/>
        </p:xfrm>
        <a:graphic>
          <a:graphicData uri="http://schemas.openxmlformats.org/drawingml/2006/table">
            <a:tbl>
              <a:tblPr firstRow="1" firstCol="1" bandRow="1">
                <a:tableStyleId>{5C22544A-7EE6-4342-B048-85BDC9FD1C3A}</a:tableStyleId>
              </a:tblPr>
              <a:tblGrid>
                <a:gridCol w="3975003"/>
                <a:gridCol w="3797397"/>
              </a:tblGrid>
              <a:tr h="900113">
                <a:tc>
                  <a:txBody>
                    <a:bodyPr/>
                    <a:lstStyle/>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                        </a:t>
                      </a:r>
                      <a:r>
                        <a:rPr lang="en-US" sz="1800" dirty="0">
                          <a:effectLst/>
                          <a:latin typeface="Times New Roman" panose="02020603050405020304" pitchFamily="18" charset="0"/>
                          <a:cs typeface="Times New Roman" panose="02020603050405020304" pitchFamily="18" charset="0"/>
                        </a:rPr>
                        <a:t>HARD LINK</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                    SOFT </a:t>
                      </a:r>
                      <a:r>
                        <a:rPr lang="en-US" sz="1800" dirty="0">
                          <a:effectLst/>
                          <a:latin typeface="Times New Roman" panose="02020603050405020304" pitchFamily="18" charset="0"/>
                          <a:cs typeface="Times New Roman" panose="02020603050405020304" pitchFamily="18" charset="0"/>
                        </a:rPr>
                        <a:t>LINK</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r>
              <a:tr h="642938">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 Can create only with in a partition</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 Can create </a:t>
                      </a:r>
                      <a:r>
                        <a:rPr lang="en-US" sz="1800" dirty="0" err="1">
                          <a:effectLst/>
                          <a:latin typeface="Times New Roman" panose="02020603050405020304" pitchFamily="18" charset="0"/>
                          <a:cs typeface="Times New Roman" panose="02020603050405020304" pitchFamily="18" charset="0"/>
                        </a:rPr>
                        <a:t>accross</a:t>
                      </a:r>
                      <a:r>
                        <a:rPr lang="en-US" sz="1800" dirty="0">
                          <a:effectLst/>
                          <a:latin typeface="Times New Roman" panose="02020603050405020304" pitchFamily="18" charset="0"/>
                          <a:cs typeface="Times New Roman" panose="02020603050405020304" pitchFamily="18" charset="0"/>
                        </a:rPr>
                        <a:t> the partitions.</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r>
              <a:tr h="642938">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 </a:t>
                      </a:r>
                      <a:r>
                        <a:rPr lang="en-US" sz="1800" dirty="0" err="1">
                          <a:effectLst/>
                          <a:latin typeface="Times New Roman" panose="02020603050405020304" pitchFamily="18" charset="0"/>
                          <a:cs typeface="Times New Roman" panose="02020603050405020304" pitchFamily="18" charset="0"/>
                        </a:rPr>
                        <a:t>Inode</a:t>
                      </a:r>
                      <a:r>
                        <a:rPr lang="en-US" sz="1800" dirty="0">
                          <a:effectLst/>
                          <a:latin typeface="Times New Roman" panose="02020603050405020304" pitchFamily="18" charset="0"/>
                          <a:cs typeface="Times New Roman" panose="02020603050405020304" pitchFamily="18" charset="0"/>
                        </a:rPr>
                        <a:t> number will be same.</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 </a:t>
                      </a:r>
                      <a:r>
                        <a:rPr lang="en-US" sz="1800" dirty="0" err="1">
                          <a:effectLst/>
                          <a:latin typeface="Times New Roman" panose="02020603050405020304" pitchFamily="18" charset="0"/>
                          <a:cs typeface="Times New Roman" panose="02020603050405020304" pitchFamily="18" charset="0"/>
                        </a:rPr>
                        <a:t>Inodes</a:t>
                      </a:r>
                      <a:r>
                        <a:rPr lang="en-US" sz="1800" dirty="0">
                          <a:effectLst/>
                          <a:latin typeface="Times New Roman" panose="02020603050405020304" pitchFamily="18" charset="0"/>
                          <a:cs typeface="Times New Roman" panose="02020603050405020304" pitchFamily="18" charset="0"/>
                        </a:rPr>
                        <a:t> numbers are different.</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r>
              <a:tr h="642938">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 Original &amp; link file are in same size.</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 Link file size is less than </a:t>
                      </a:r>
                      <a:r>
                        <a:rPr lang="en-US" sz="1800" dirty="0" err="1">
                          <a:effectLst/>
                          <a:latin typeface="Times New Roman" panose="02020603050405020304" pitchFamily="18" charset="0"/>
                          <a:cs typeface="Times New Roman" panose="02020603050405020304" pitchFamily="18" charset="0"/>
                        </a:rPr>
                        <a:t>org.file</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r>
              <a:tr h="1285874">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 If original file removed then also we can access link file.</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 Link file can't be accessed if original file is removed.</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
        <p:nvSpPr>
          <p:cNvPr id="3" name="Date Placeholder 2"/>
          <p:cNvSpPr>
            <a:spLocks noGrp="1"/>
          </p:cNvSpPr>
          <p:nvPr>
            <p:ph type="dt" sz="half" idx="10"/>
          </p:nvPr>
        </p:nvSpPr>
        <p:spPr/>
        <p:txBody>
          <a:bodyPr/>
          <a:lstStyle/>
          <a:p>
            <a:fld id="{0F90FC99-E319-47C1-AA92-704664387BC5}"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normAutofit/>
          </a:bodyPr>
          <a:lstStyle/>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configure a hard </a:t>
            </a:r>
            <a:r>
              <a:rPr lang="en-US" sz="1800" b="0" dirty="0" smtClean="0">
                <a:latin typeface="Times New Roman" panose="02020603050405020304" pitchFamily="18" charset="0"/>
                <a:cs typeface="Times New Roman" panose="02020603050405020304" pitchFamily="18" charset="0"/>
              </a:rPr>
              <a:t>link</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Syntax: </a:t>
            </a:r>
            <a:r>
              <a:rPr lang="en-US" sz="1800" b="0" dirty="0" err="1">
                <a:latin typeface="Times New Roman" panose="02020603050405020304" pitchFamily="18" charset="0"/>
                <a:cs typeface="Times New Roman" panose="02020603050405020304" pitchFamily="18" charset="0"/>
              </a:rPr>
              <a:t>ln</a:t>
            </a:r>
            <a:r>
              <a:rPr lang="en-US" sz="1800" b="0" dirty="0">
                <a:latin typeface="Times New Roman" panose="02020603050405020304" pitchFamily="18" charset="0"/>
                <a:cs typeface="Times New Roman" panose="02020603050405020304" pitchFamily="18" charset="0"/>
              </a:rPr>
              <a:t> &lt;source file&gt;&lt;destination file&gt;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ln</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sda</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sdb</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configure a soft link;</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Syntax: </a:t>
            </a:r>
            <a:r>
              <a:rPr lang="en-US" sz="1800" b="0" dirty="0" err="1">
                <a:latin typeface="Times New Roman" panose="02020603050405020304" pitchFamily="18" charset="0"/>
                <a:cs typeface="Times New Roman" panose="02020603050405020304" pitchFamily="18" charset="0"/>
              </a:rPr>
              <a:t>ln</a:t>
            </a:r>
            <a:r>
              <a:rPr lang="en-US" sz="1800" b="0" dirty="0">
                <a:latin typeface="Times New Roman" panose="02020603050405020304" pitchFamily="18" charset="0"/>
                <a:cs typeface="Times New Roman" panose="02020603050405020304" pitchFamily="18" charset="0"/>
              </a:rPr>
              <a:t> -s &lt;source file&gt;&lt;destination file&gt;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a:t>
            </a:r>
            <a:r>
              <a:rPr lang="en-US" sz="1800" b="0" dirty="0" err="1">
                <a:latin typeface="Times New Roman" panose="02020603050405020304" pitchFamily="18" charset="0"/>
                <a:cs typeface="Times New Roman" panose="02020603050405020304" pitchFamily="18" charset="0"/>
              </a:rPr>
              <a:t>ln</a:t>
            </a:r>
            <a:r>
              <a:rPr lang="en-US" sz="1800" b="0" dirty="0">
                <a:latin typeface="Times New Roman" panose="02020603050405020304" pitchFamily="18" charset="0"/>
                <a:cs typeface="Times New Roman" panose="02020603050405020304" pitchFamily="18" charset="0"/>
              </a:rPr>
              <a:t> -s /</a:t>
            </a:r>
            <a:r>
              <a:rPr lang="en-US" sz="1800" b="0" dirty="0" err="1">
                <a:latin typeface="Times New Roman" panose="02020603050405020304" pitchFamily="18" charset="0"/>
                <a:cs typeface="Times New Roman" panose="02020603050405020304" pitchFamily="18" charset="0"/>
              </a:rPr>
              <a:t>usr</a:t>
            </a:r>
            <a:r>
              <a:rPr lang="en-US" sz="1800" b="0" dirty="0">
                <a:latin typeface="Times New Roman" panose="02020603050405020304" pitchFamily="18" charset="0"/>
                <a:cs typeface="Times New Roman" panose="02020603050405020304" pitchFamily="18" charset="0"/>
              </a:rPr>
              <a:t>/king /root/</a:t>
            </a:r>
            <a:r>
              <a:rPr lang="en-US" sz="1800" b="0" dirty="0" err="1">
                <a:latin typeface="Times New Roman" panose="02020603050405020304" pitchFamily="18" charset="0"/>
                <a:cs typeface="Times New Roman" panose="02020603050405020304" pitchFamily="18" charset="0"/>
              </a:rPr>
              <a:t>redhat</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E904A40C-B6BC-4607-97F6-09206A417556}"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smtClean="0"/>
              <a:t>Engr. Mohammed S.B</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19800"/>
          </a:xfrm>
        </p:spPr>
        <p:txBody>
          <a:bodyPr>
            <a:normAutofit lnSpcReduction="10000"/>
          </a:bodyPr>
          <a:lstStyle/>
          <a:p>
            <a:pPr>
              <a:buFont typeface="Wingdings" panose="05000000000000000000" pitchFamily="2" charset="2"/>
              <a:buChar char="v"/>
            </a:pPr>
            <a:r>
              <a:rPr lang="en-US" sz="2400" dirty="0" smtClean="0">
                <a:solidFill>
                  <a:srgbClr val="C00000"/>
                </a:solidFill>
                <a:latin typeface="Times New Roman" panose="02020603050405020304" pitchFamily="18" charset="0"/>
                <a:cs typeface="Times New Roman" panose="02020603050405020304" pitchFamily="18" charset="0"/>
              </a:rPr>
              <a:t>ACL (Access Control Lists):</a:t>
            </a:r>
            <a:endParaRPr lang="en-US" sz="2400" dirty="0" smtClean="0">
              <a:solidFill>
                <a:srgbClr val="C00000"/>
              </a:solidFill>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To configure different set of file permissions for different users on a single resource (files/folder), </a:t>
            </a:r>
            <a:r>
              <a:rPr lang="en-US" sz="1800" b="0" dirty="0" err="1" smtClean="0">
                <a:latin typeface="Times New Roman" panose="02020603050405020304" pitchFamily="18" charset="0"/>
                <a:cs typeface="Times New Roman" panose="02020603050405020304" pitchFamily="18" charset="0"/>
              </a:rPr>
              <a:t>Acls</a:t>
            </a:r>
            <a:r>
              <a:rPr lang="en-US" sz="1800" b="0" dirty="0" smtClean="0">
                <a:latin typeface="Times New Roman" panose="02020603050405020304" pitchFamily="18" charset="0"/>
                <a:cs typeface="Times New Roman" panose="02020603050405020304" pitchFamily="18" charset="0"/>
              </a:rPr>
              <a:t> are implemented. </a:t>
            </a:r>
            <a:r>
              <a:rPr lang="en-US" sz="1800" dirty="0" err="1" smtClean="0">
                <a:latin typeface="Times New Roman" panose="02020603050405020304" pitchFamily="18" charset="0"/>
                <a:cs typeface="Times New Roman" panose="02020603050405020304" pitchFamily="18" charset="0"/>
              </a:rPr>
              <a:t>Acls</a:t>
            </a:r>
            <a:r>
              <a:rPr lang="en-US" sz="1800" dirty="0" smtClean="0">
                <a:latin typeface="Times New Roman" panose="02020603050405020304" pitchFamily="18" charset="0"/>
                <a:cs typeface="Times New Roman" panose="02020603050405020304" pitchFamily="18" charset="0"/>
              </a:rPr>
              <a:t> can be applied on users and groups. </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apply an </a:t>
            </a:r>
            <a:r>
              <a:rPr lang="en-US" sz="1800" b="0" dirty="0" err="1" smtClean="0">
                <a:latin typeface="Times New Roman" panose="02020603050405020304" pitchFamily="18" charset="0"/>
                <a:cs typeface="Times New Roman" panose="02020603050405020304" pitchFamily="18" charset="0"/>
              </a:rPr>
              <a:t>Acl</a:t>
            </a:r>
            <a:r>
              <a:rPr lang="en-US" sz="1800" b="0" dirty="0" smtClean="0">
                <a:latin typeface="Times New Roman" panose="02020603050405020304" pitchFamily="18" charset="0"/>
                <a:cs typeface="Times New Roman" panose="02020603050405020304" pitchFamily="18" charset="0"/>
              </a:rPr>
              <a:t> for an user</a:t>
            </a:r>
            <a:endParaRPr lang="en-US" sz="1800" b="0" dirty="0" smtClean="0">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Syntax: </a:t>
            </a:r>
            <a:r>
              <a:rPr lang="en-US" sz="1800" b="0" dirty="0" err="1">
                <a:latin typeface="Times New Roman" panose="02020603050405020304" pitchFamily="18" charset="0"/>
                <a:cs typeface="Times New Roman" panose="02020603050405020304" pitchFamily="18" charset="0"/>
              </a:rPr>
              <a:t>setfacl</a:t>
            </a:r>
            <a:r>
              <a:rPr lang="en-US" sz="1800" b="0" dirty="0">
                <a:latin typeface="Times New Roman" panose="02020603050405020304" pitchFamily="18" charset="0"/>
                <a:cs typeface="Times New Roman" panose="02020603050405020304" pitchFamily="18" charset="0"/>
              </a:rPr>
              <a:t> -m u:&lt;username&gt;:&lt;permissions&gt; &lt;file or directory name&gt;</a:t>
            </a:r>
            <a:endParaRPr lang="en-US" sz="1800" b="0" dirty="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ex : </a:t>
            </a:r>
            <a:r>
              <a:rPr lang="en-US" sz="1800" b="0" dirty="0" err="1">
                <a:latin typeface="Times New Roman" panose="02020603050405020304" pitchFamily="18" charset="0"/>
                <a:cs typeface="Times New Roman" panose="02020603050405020304" pitchFamily="18" charset="0"/>
              </a:rPr>
              <a:t>setfacl</a:t>
            </a:r>
            <a:r>
              <a:rPr lang="en-US" sz="1800" b="0" dirty="0">
                <a:latin typeface="Times New Roman" panose="02020603050405020304" pitchFamily="18" charset="0"/>
                <a:cs typeface="Times New Roman" panose="02020603050405020304" pitchFamily="18" charset="0"/>
              </a:rPr>
              <a:t> -m u:sadeeq:rwx  /file1</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check </a:t>
            </a:r>
            <a:r>
              <a:rPr lang="en-US" sz="1800" b="0" dirty="0" err="1">
                <a:latin typeface="Times New Roman" panose="02020603050405020304" pitchFamily="18" charset="0"/>
                <a:cs typeface="Times New Roman" panose="02020603050405020304" pitchFamily="18" charset="0"/>
              </a:rPr>
              <a:t>acls</a:t>
            </a:r>
            <a:r>
              <a:rPr lang="en-US" sz="1800" b="0" dirty="0">
                <a:latin typeface="Times New Roman" panose="02020603050405020304" pitchFamily="18" charset="0"/>
                <a:cs typeface="Times New Roman" panose="02020603050405020304" pitchFamily="18" charset="0"/>
              </a:rPr>
              <a:t> of file or directory</a:t>
            </a:r>
            <a:endParaRPr lang="en-US" sz="1800" b="0" dirty="0">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Syntax: </a:t>
            </a:r>
            <a:r>
              <a:rPr lang="en-US" sz="1800" b="0" dirty="0" err="1" smtClean="0">
                <a:latin typeface="Times New Roman" panose="02020603050405020304" pitchFamily="18" charset="0"/>
                <a:cs typeface="Times New Roman" panose="02020603050405020304" pitchFamily="18" charset="0"/>
              </a:rPr>
              <a:t>getfacl</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&lt;file or directory name&gt;</a:t>
            </a:r>
            <a:endParaRPr lang="en-US" sz="1800" b="0" dirty="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ex : </a:t>
            </a:r>
            <a:r>
              <a:rPr lang="en-US" sz="1800" b="0" dirty="0" err="1">
                <a:latin typeface="Times New Roman" panose="02020603050405020304" pitchFamily="18" charset="0"/>
                <a:cs typeface="Times New Roman" panose="02020603050405020304" pitchFamily="18" charset="0"/>
              </a:rPr>
              <a:t>getfacl</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/file1</a:t>
            </a:r>
            <a:endParaRPr lang="en-US" sz="18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apply an </a:t>
            </a:r>
            <a:r>
              <a:rPr lang="en-US" sz="1800" b="0" dirty="0" err="1" smtClean="0">
                <a:latin typeface="Times New Roman" panose="02020603050405020304" pitchFamily="18" charset="0"/>
                <a:cs typeface="Times New Roman" panose="02020603050405020304" pitchFamily="18" charset="0"/>
              </a:rPr>
              <a:t>acl</a:t>
            </a:r>
            <a:r>
              <a:rPr lang="en-US" sz="1800" b="0" dirty="0" smtClean="0">
                <a:latin typeface="Times New Roman" panose="02020603050405020304" pitchFamily="18" charset="0"/>
                <a:cs typeface="Times New Roman" panose="02020603050405020304" pitchFamily="18" charset="0"/>
              </a:rPr>
              <a:t> for a group</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Syntax : </a:t>
            </a:r>
            <a:r>
              <a:rPr lang="en-US" sz="1800" b="0" dirty="0" err="1" smtClean="0">
                <a:latin typeface="Times New Roman" panose="02020603050405020304" pitchFamily="18" charset="0"/>
                <a:cs typeface="Times New Roman" panose="02020603050405020304" pitchFamily="18" charset="0"/>
              </a:rPr>
              <a:t>setfacl</a:t>
            </a:r>
            <a:r>
              <a:rPr lang="en-US" sz="1800" b="0" dirty="0" smtClean="0">
                <a:latin typeface="Times New Roman" panose="02020603050405020304" pitchFamily="18" charset="0"/>
                <a:cs typeface="Times New Roman" panose="02020603050405020304" pitchFamily="18" charset="0"/>
              </a:rPr>
              <a:t> -m g:&lt;groupname&gt;:&lt;permissions&gt; &lt;file or directory name&gt;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  : </a:t>
            </a:r>
            <a:r>
              <a:rPr lang="en-US" sz="1800" b="0" dirty="0" err="1" smtClean="0">
                <a:latin typeface="Times New Roman" panose="02020603050405020304" pitchFamily="18" charset="0"/>
                <a:cs typeface="Times New Roman" panose="02020603050405020304" pitchFamily="18" charset="0"/>
              </a:rPr>
              <a:t>setfacl</a:t>
            </a:r>
            <a:r>
              <a:rPr lang="en-US" sz="1800" b="0" dirty="0" smtClean="0">
                <a:latin typeface="Times New Roman" panose="02020603050405020304" pitchFamily="18" charset="0"/>
                <a:cs typeface="Times New Roman" panose="02020603050405020304" pitchFamily="18" charset="0"/>
              </a:rPr>
              <a:t> -m g:surveillance:rwx /file1</a:t>
            </a:r>
            <a:endParaRPr lang="en-US" sz="18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remove </a:t>
            </a:r>
            <a:r>
              <a:rPr lang="en-US" sz="1800" b="0" dirty="0" err="1" smtClean="0">
                <a:latin typeface="Times New Roman" panose="02020603050405020304" pitchFamily="18" charset="0"/>
                <a:cs typeface="Times New Roman" panose="02020603050405020304" pitchFamily="18" charset="0"/>
              </a:rPr>
              <a:t>acl</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Syntax :</a:t>
            </a:r>
            <a:r>
              <a:rPr lang="en-US" sz="1800" b="0" dirty="0" err="1">
                <a:latin typeface="Times New Roman" panose="02020603050405020304" pitchFamily="18" charset="0"/>
                <a:cs typeface="Times New Roman" panose="02020603050405020304" pitchFamily="18" charset="0"/>
              </a:rPr>
              <a:t>setfacl</a:t>
            </a:r>
            <a:r>
              <a:rPr lang="en-US" sz="1800" b="0" dirty="0">
                <a:latin typeface="Times New Roman" panose="02020603050405020304" pitchFamily="18" charset="0"/>
                <a:cs typeface="Times New Roman" panose="02020603050405020304" pitchFamily="18" charset="0"/>
              </a:rPr>
              <a:t> -x u:&lt;username&gt;:  &lt;file or directory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  </a:t>
            </a:r>
            <a:r>
              <a:rPr lang="en-US" sz="1800" b="0" dirty="0" err="1">
                <a:latin typeface="Times New Roman" panose="02020603050405020304" pitchFamily="18" charset="0"/>
                <a:cs typeface="Times New Roman" panose="02020603050405020304" pitchFamily="18" charset="0"/>
              </a:rPr>
              <a:t>setfacl</a:t>
            </a:r>
            <a:r>
              <a:rPr lang="en-US" sz="1800" b="0" dirty="0">
                <a:latin typeface="Times New Roman" panose="02020603050405020304" pitchFamily="18" charset="0"/>
                <a:cs typeface="Times New Roman" panose="02020603050405020304" pitchFamily="18" charset="0"/>
              </a:rPr>
              <a:t> -x u:sadeeq:  </a:t>
            </a:r>
            <a:r>
              <a:rPr lang="en-US" sz="1800" b="0" dirty="0" smtClean="0">
                <a:latin typeface="Times New Roman" panose="02020603050405020304" pitchFamily="18" charset="0"/>
                <a:cs typeface="Times New Roman" panose="02020603050405020304" pitchFamily="18" charset="0"/>
              </a:rPr>
              <a:t>/file1</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ex :  </a:t>
            </a:r>
            <a:r>
              <a:rPr lang="en-US" sz="1800" b="0" dirty="0" err="1">
                <a:latin typeface="Times New Roman" panose="02020603050405020304" pitchFamily="18" charset="0"/>
                <a:cs typeface="Times New Roman" panose="02020603050405020304" pitchFamily="18" charset="0"/>
              </a:rPr>
              <a:t>setfacl</a:t>
            </a:r>
            <a:r>
              <a:rPr lang="en-US" sz="1800" b="0" dirty="0">
                <a:latin typeface="Times New Roman" panose="02020603050405020304" pitchFamily="18" charset="0"/>
                <a:cs typeface="Times New Roman" panose="02020603050405020304" pitchFamily="18" charset="0"/>
              </a:rPr>
              <a:t> -x g:surveillance:  </a:t>
            </a:r>
            <a:r>
              <a:rPr lang="en-US" sz="1800" b="0" dirty="0" smtClean="0">
                <a:latin typeface="Times New Roman" panose="02020603050405020304" pitchFamily="18" charset="0"/>
                <a:cs typeface="Times New Roman" panose="02020603050405020304" pitchFamily="18" charset="0"/>
              </a:rPr>
              <a:t>/file1</a:t>
            </a:r>
            <a:endParaRPr lang="en-US" sz="1800" b="0" dirty="0">
              <a:latin typeface="Times New Roman" panose="02020603050405020304" pitchFamily="18" charset="0"/>
              <a:cs typeface="Times New Roman" panose="02020603050405020304" pitchFamily="18" charset="0"/>
            </a:endParaRPr>
          </a:p>
          <a:p>
            <a:endParaRPr lang="en-US" b="1" dirty="0"/>
          </a:p>
        </p:txBody>
      </p:sp>
      <p:sp>
        <p:nvSpPr>
          <p:cNvPr id="2" name="Date Placeholder 1"/>
          <p:cNvSpPr>
            <a:spLocks noGrp="1"/>
          </p:cNvSpPr>
          <p:nvPr>
            <p:ph type="dt" sz="half" idx="10"/>
          </p:nvPr>
        </p:nvSpPr>
        <p:spPr/>
        <p:txBody>
          <a:bodyPr/>
          <a:lstStyle/>
          <a:p>
            <a:fld id="{E43FA219-53EE-4A0E-9D4B-B68CC582CFAD}"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a:bodyPr>
          <a:lstStyle/>
          <a:p>
            <a:pPr marL="0" indent="0">
              <a:lnSpc>
                <a:spcPct val="150000"/>
              </a:lnSpc>
              <a:buNone/>
            </a:pPr>
            <a:r>
              <a:rPr lang="en-US" sz="2400" dirty="0" smtClean="0">
                <a:solidFill>
                  <a:srgbClr val="0070C0"/>
                </a:solidFill>
                <a:latin typeface="Times New Roman" panose="02020603050405020304" pitchFamily="18" charset="0"/>
                <a:cs typeface="Times New Roman" panose="02020603050405020304" pitchFamily="18" charset="0"/>
              </a:rPr>
              <a:t>Disk </a:t>
            </a:r>
            <a:r>
              <a:rPr lang="en-US" sz="2400" dirty="0">
                <a:solidFill>
                  <a:srgbClr val="0070C0"/>
                </a:solidFill>
                <a:latin typeface="Times New Roman" panose="02020603050405020304" pitchFamily="18" charset="0"/>
                <a:cs typeface="Times New Roman" panose="02020603050405020304" pitchFamily="18" charset="0"/>
              </a:rPr>
              <a:t>Management Concept on Linux (</a:t>
            </a:r>
            <a:r>
              <a:rPr lang="en-US" sz="2400" dirty="0" err="1">
                <a:solidFill>
                  <a:srgbClr val="0070C0"/>
                </a:solidFill>
                <a:latin typeface="Times New Roman" panose="02020603050405020304" pitchFamily="18" charset="0"/>
                <a:cs typeface="Times New Roman" panose="02020603050405020304" pitchFamily="18" charset="0"/>
              </a:rPr>
              <a:t>Redhat</a:t>
            </a:r>
            <a:r>
              <a:rPr lang="en-US" sz="2400" dirty="0">
                <a:solidFill>
                  <a:srgbClr val="0070C0"/>
                </a:solidFill>
                <a:latin typeface="Times New Roman" panose="02020603050405020304" pitchFamily="18" charset="0"/>
                <a:cs typeface="Times New Roman" panose="02020603050405020304" pitchFamily="18" charset="0"/>
              </a:rPr>
              <a:t> or </a:t>
            </a:r>
            <a:r>
              <a:rPr lang="en-US" sz="2400" dirty="0" err="1">
                <a:solidFill>
                  <a:srgbClr val="0070C0"/>
                </a:solidFill>
                <a:latin typeface="Times New Roman" panose="02020603050405020304" pitchFamily="18" charset="0"/>
                <a:cs typeface="Times New Roman" panose="02020603050405020304" pitchFamily="18" charset="0"/>
              </a:rPr>
              <a:t>CentOS</a:t>
            </a:r>
            <a:r>
              <a:rPr lang="en-US" sz="2400" dirty="0">
                <a:solidFill>
                  <a:srgbClr val="0070C0"/>
                </a:solidFill>
                <a:latin typeface="Times New Roman" panose="02020603050405020304" pitchFamily="18" charset="0"/>
                <a:cs typeface="Times New Roman" panose="02020603050405020304" pitchFamily="18" charset="0"/>
              </a:rPr>
              <a:t> 6) </a:t>
            </a:r>
            <a:endParaRPr lang="en-US" sz="2400" dirty="0">
              <a:solidFill>
                <a:srgbClr val="0070C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view all existing Disk Partitions using #</a:t>
            </a:r>
            <a:r>
              <a:rPr lang="en-US" sz="1800" b="0" dirty="0" err="1">
                <a:latin typeface="Times New Roman" panose="02020603050405020304" pitchFamily="18" charset="0"/>
                <a:cs typeface="Times New Roman" panose="02020603050405020304" pitchFamily="18" charset="0"/>
              </a:rPr>
              <a:t>fdisk</a:t>
            </a:r>
            <a:r>
              <a:rPr lang="en-US" sz="1800" b="0" dirty="0">
                <a:latin typeface="Times New Roman" panose="02020603050405020304" pitchFamily="18" charset="0"/>
                <a:cs typeface="Times New Roman" panose="02020603050405020304" pitchFamily="18" charset="0"/>
              </a:rPr>
              <a:t> -l</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latin typeface="Times New Roman" panose="02020603050405020304" pitchFamily="18" charset="0"/>
                <a:cs typeface="Times New Roman" panose="02020603050405020304" pitchFamily="18" charset="0"/>
              </a:rPr>
              <a:t>Note: </a:t>
            </a:r>
            <a:r>
              <a:rPr lang="en-US" sz="1800" b="0" dirty="0" smtClean="0">
                <a:latin typeface="Times New Roman" panose="02020603050405020304" pitchFamily="18" charset="0"/>
                <a:cs typeface="Times New Roman" panose="02020603050405020304" pitchFamily="18" charset="0"/>
              </a:rPr>
              <a:t>before </a:t>
            </a:r>
            <a:r>
              <a:rPr lang="en-US" sz="1800" b="0" dirty="0">
                <a:latin typeface="Times New Roman" panose="02020603050405020304" pitchFamily="18" charset="0"/>
                <a:cs typeface="Times New Roman" panose="02020603050405020304" pitchFamily="18" charset="0"/>
              </a:rPr>
              <a:t>you create a new partition, or modify an existing partition, you might want to view all available partition in the system.</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a:latin typeface="Times New Roman" panose="02020603050405020304" pitchFamily="18" charset="0"/>
                <a:cs typeface="Times New Roman" panose="02020603050405020304" pitchFamily="18" charset="0"/>
              </a:rPr>
              <a:t>Use </a:t>
            </a:r>
            <a:r>
              <a:rPr lang="en-US" sz="1800" b="0" dirty="0" err="1">
                <a:latin typeface="Times New Roman" panose="02020603050405020304" pitchFamily="18" charset="0"/>
                <a:cs typeface="Times New Roman" panose="02020603050405020304" pitchFamily="18" charset="0"/>
              </a:rPr>
              <a:t>fdisk</a:t>
            </a:r>
            <a:r>
              <a:rPr lang="en-US" sz="1800" b="0" dirty="0">
                <a:latin typeface="Times New Roman" panose="02020603050405020304" pitchFamily="18" charset="0"/>
                <a:cs typeface="Times New Roman" panose="02020603050405020304" pitchFamily="18" charset="0"/>
              </a:rPr>
              <a:t> -l to view all available partitions as shown below. Device info will present under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ide =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hda</a:t>
            </a:r>
            <a:endParaRPr lang="en-US" sz="1800" b="0" dirty="0">
              <a:latin typeface="Times New Roman" panose="02020603050405020304" pitchFamily="18" charset="0"/>
              <a:cs typeface="Times New Roman" panose="02020603050405020304" pitchFamily="18" charset="0"/>
            </a:endParaRPr>
          </a:p>
          <a:p>
            <a:pPr marL="0" indent="0">
              <a:lnSpc>
                <a:spcPct val="150000"/>
              </a:lnSpc>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sata</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dev</a:t>
            </a:r>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sda</a:t>
            </a:r>
            <a:endParaRPr lang="en-US" sz="1800" b="0" dirty="0">
              <a:latin typeface="Times New Roman" panose="02020603050405020304" pitchFamily="18" charset="0"/>
              <a:cs typeface="Times New Roman" panose="02020603050405020304" pitchFamily="18" charset="0"/>
            </a:endParaRPr>
          </a:p>
          <a:p>
            <a:endParaRPr lang="en-US" sz="1800" dirty="0"/>
          </a:p>
        </p:txBody>
      </p:sp>
      <p:sp>
        <p:nvSpPr>
          <p:cNvPr id="2" name="Date Placeholder 1"/>
          <p:cNvSpPr>
            <a:spLocks noGrp="1"/>
          </p:cNvSpPr>
          <p:nvPr>
            <p:ph type="dt" sz="half" idx="10"/>
          </p:nvPr>
        </p:nvSpPr>
        <p:spPr/>
        <p:txBody>
          <a:bodyPr/>
          <a:lstStyle/>
          <a:p>
            <a:fld id="{3EC2471A-471D-4B43-9726-A331BBEBC530}"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248400"/>
          </a:xfrm>
        </p:spPr>
        <p:txBody>
          <a:bodyPr>
            <a:normAutofit lnSpcReduction="10000"/>
          </a:bodyPr>
          <a:lstStyle/>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For Creating a 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root@serv-1 ~]# </a:t>
            </a:r>
            <a:r>
              <a:rPr lang="en-US" sz="1800" b="0" dirty="0" err="1">
                <a:latin typeface="Times New Roman" panose="02020603050405020304" pitchFamily="18" charset="0"/>
                <a:cs typeface="Times New Roman" panose="02020603050405020304" pitchFamily="18" charset="0"/>
              </a:rPr>
              <a:t>fdisk</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sda</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Options:-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m </a:t>
            </a:r>
            <a:r>
              <a:rPr lang="en-US" sz="1800" b="0" dirty="0">
                <a:latin typeface="Times New Roman" panose="02020603050405020304" pitchFamily="18" charset="0"/>
                <a:cs typeface="Times New Roman" panose="02020603050405020304" pitchFamily="18" charset="0"/>
              </a:rPr>
              <a:t>– To get the </a:t>
            </a:r>
            <a:r>
              <a:rPr lang="en-US" sz="1800" b="0" dirty="0" smtClean="0">
                <a:latin typeface="Times New Roman" panose="02020603050405020304" pitchFamily="18" charset="0"/>
                <a:cs typeface="Times New Roman" panose="02020603050405020304" pitchFamily="18" charset="0"/>
              </a:rPr>
              <a:t>help</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p </a:t>
            </a:r>
            <a:r>
              <a:rPr lang="en-US" sz="1800" b="0" dirty="0">
                <a:latin typeface="Times New Roman" panose="02020603050405020304" pitchFamily="18" charset="0"/>
                <a:cs typeface="Times New Roman" panose="02020603050405020304" pitchFamily="18" charset="0"/>
              </a:rPr>
              <a:t> -  To print the partition </a:t>
            </a:r>
            <a:r>
              <a:rPr lang="en-US" sz="1800" b="0" dirty="0" smtClean="0">
                <a:latin typeface="Times New Roman" panose="02020603050405020304" pitchFamily="18" charset="0"/>
                <a:cs typeface="Times New Roman" panose="02020603050405020304" pitchFamily="18" charset="0"/>
              </a:rPr>
              <a:t>table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n </a:t>
            </a:r>
            <a:r>
              <a:rPr lang="en-US" sz="1800" b="0" dirty="0">
                <a:latin typeface="Times New Roman" panose="02020603050405020304" pitchFamily="18" charset="0"/>
                <a:cs typeface="Times New Roman" panose="02020603050405020304" pitchFamily="18" charset="0"/>
              </a:rPr>
              <a:t> -  To create a </a:t>
            </a:r>
            <a:r>
              <a:rPr lang="en-US" sz="1800" b="0" dirty="0" smtClean="0">
                <a:latin typeface="Times New Roman" panose="02020603050405020304" pitchFamily="18" charset="0"/>
                <a:cs typeface="Times New Roman" panose="02020603050405020304" pitchFamily="18" charset="0"/>
              </a:rPr>
              <a:t>Partition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d </a:t>
            </a:r>
            <a:r>
              <a:rPr lang="en-US" sz="1800" b="0" dirty="0">
                <a:latin typeface="Times New Roman" panose="02020603050405020304" pitchFamily="18" charset="0"/>
                <a:cs typeface="Times New Roman" panose="02020603050405020304" pitchFamily="18" charset="0"/>
              </a:rPr>
              <a:t>– To delete a   </a:t>
            </a:r>
            <a:r>
              <a:rPr lang="en-US" sz="1800" b="0" dirty="0" smtClean="0">
                <a:latin typeface="Times New Roman" panose="02020603050405020304" pitchFamily="18" charset="0"/>
                <a:cs typeface="Times New Roman" panose="02020603050405020304" pitchFamily="18" charset="0"/>
              </a:rPr>
              <a:t>Partition</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w </a:t>
            </a:r>
            <a:r>
              <a:rPr lang="en-US" sz="1800" b="0" dirty="0">
                <a:latin typeface="Times New Roman" panose="02020603050405020304" pitchFamily="18" charset="0"/>
                <a:cs typeface="Times New Roman" panose="02020603050405020304" pitchFamily="18" charset="0"/>
              </a:rPr>
              <a:t> -  To save the </a:t>
            </a:r>
            <a:r>
              <a:rPr lang="en-US" sz="1800" b="0" dirty="0" smtClean="0">
                <a:latin typeface="Times New Roman" panose="02020603050405020304" pitchFamily="18" charset="0"/>
                <a:cs typeface="Times New Roman" panose="02020603050405020304" pitchFamily="18" charset="0"/>
              </a:rPr>
              <a:t>modification</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q </a:t>
            </a:r>
            <a:r>
              <a:rPr lang="en-US" sz="1800" b="0" dirty="0">
                <a:latin typeface="Times New Roman" panose="02020603050405020304" pitchFamily="18" charset="0"/>
                <a:cs typeface="Times New Roman" panose="02020603050405020304" pitchFamily="18" charset="0"/>
              </a:rPr>
              <a:t> - To quit without save.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n </a:t>
            </a:r>
            <a:r>
              <a:rPr lang="en-US" sz="1800" b="0" dirty="0">
                <a:latin typeface="Times New Roman" panose="02020603050405020304" pitchFamily="18" charset="0"/>
                <a:cs typeface="Times New Roman" panose="02020603050405020304" pitchFamily="18" charset="0"/>
              </a:rPr>
              <a:t>: for new 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Note; </a:t>
            </a:r>
            <a:r>
              <a:rPr lang="en-US" sz="1800" b="0" dirty="0">
                <a:latin typeface="Times New Roman" panose="02020603050405020304" pitchFamily="18" charset="0"/>
                <a:cs typeface="Times New Roman" panose="02020603050405020304" pitchFamily="18" charset="0"/>
              </a:rPr>
              <a:t>if we want to create a new primary partition </a:t>
            </a:r>
            <a:r>
              <a:rPr lang="en-US" sz="1800" b="0" dirty="0" smtClean="0">
                <a:latin typeface="Times New Roman" panose="02020603050405020304" pitchFamily="18" charset="0"/>
                <a:cs typeface="Times New Roman" panose="02020603050405020304" pitchFamily="18" charset="0"/>
              </a:rPr>
              <a:t>in an already existing one, the primary partition </a:t>
            </a:r>
            <a:r>
              <a:rPr lang="en-US" sz="1800" b="0" dirty="0">
                <a:latin typeface="Times New Roman" panose="02020603050405020304" pitchFamily="18" charset="0"/>
                <a:cs typeface="Times New Roman" panose="02020603050405020304" pitchFamily="18" charset="0"/>
              </a:rPr>
              <a:t>will be deleted. So, is better to go for logical partitions.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l : logical</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Note; </a:t>
            </a:r>
            <a:r>
              <a:rPr lang="en-US" sz="1800" b="0" dirty="0">
                <a:latin typeface="Times New Roman" panose="02020603050405020304" pitchFamily="18" charset="0"/>
                <a:cs typeface="Times New Roman" panose="02020603050405020304" pitchFamily="18" charset="0"/>
              </a:rPr>
              <a:t>(we can't able to specify space in </a:t>
            </a:r>
            <a:r>
              <a:rPr lang="en-US" sz="1800" b="0" dirty="0" err="1">
                <a:latin typeface="Times New Roman" panose="02020603050405020304" pitchFamily="18" charset="0"/>
                <a:cs typeface="Times New Roman" panose="02020603050405020304" pitchFamily="18" charset="0"/>
              </a:rPr>
              <a:t>inodes</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Press </a:t>
            </a:r>
            <a:r>
              <a:rPr lang="en-US" sz="1800" b="0" dirty="0">
                <a:latin typeface="Times New Roman" panose="02020603050405020304" pitchFamily="18" charset="0"/>
                <a:cs typeface="Times New Roman" panose="02020603050405020304" pitchFamily="18" charset="0"/>
              </a:rPr>
              <a:t>enter; (provide size of 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+200M (here our partition size is 200 </a:t>
            </a:r>
            <a:r>
              <a:rPr lang="en-US" sz="1800" b="0" dirty="0" err="1">
                <a:latin typeface="Times New Roman" panose="02020603050405020304" pitchFamily="18" charset="0"/>
                <a:cs typeface="Times New Roman" panose="02020603050405020304" pitchFamily="18" charset="0"/>
              </a:rPr>
              <a:t>mb</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w</a:t>
            </a:r>
            <a:r>
              <a:rPr lang="en-US" sz="1800" b="0" dirty="0">
                <a:latin typeface="Times New Roman" panose="02020603050405020304" pitchFamily="18" charset="0"/>
                <a:cs typeface="Times New Roman" panose="02020603050405020304" pitchFamily="18" charset="0"/>
              </a:rPr>
              <a:t>: to save partition and write to partition table</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9F8EFCD9-A60C-49E8-AB95-D3039791F8BB}"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4008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a:bodyPr>
          <a:lstStyle/>
          <a:p>
            <a:pPr marL="285750" indent="-285750">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partx</a:t>
            </a:r>
            <a:r>
              <a:rPr lang="en-US" sz="1800" dirty="0">
                <a:latin typeface="Times New Roman" panose="02020603050405020304" pitchFamily="18" charset="0"/>
                <a:cs typeface="Times New Roman" panose="02020603050405020304" pitchFamily="18" charset="0"/>
              </a:rPr>
              <a:t>: is the command to update kernel without reboot;</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err="1">
                <a:latin typeface="Times New Roman" panose="02020603050405020304" pitchFamily="18" charset="0"/>
                <a:cs typeface="Times New Roman" panose="02020603050405020304" pitchFamily="18" charset="0"/>
              </a:rPr>
              <a:t>partx</a:t>
            </a:r>
            <a:r>
              <a:rPr lang="en-US" sz="1800" b="0" dirty="0">
                <a:latin typeface="Times New Roman" panose="02020603050405020304" pitchFamily="18" charset="0"/>
                <a:cs typeface="Times New Roman" panose="02020603050405020304" pitchFamily="18" charset="0"/>
              </a:rPr>
              <a:t> -a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sda</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latin typeface="Times New Roman" panose="02020603050405020304" pitchFamily="18" charset="0"/>
                <a:cs typeface="Times New Roman" panose="02020603050405020304" pitchFamily="18" charset="0"/>
              </a:rPr>
              <a:t>To format a partition (Let says Linux </a:t>
            </a:r>
            <a:r>
              <a:rPr lang="en-US" sz="1800" b="0" dirty="0" err="1">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 is ext4);</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mkfs.ext4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/&lt;partition </a:t>
            </a:r>
            <a:r>
              <a:rPr lang="en-US" sz="1800" b="0" dirty="0" smtClean="0">
                <a:latin typeface="Times New Roman" panose="02020603050405020304" pitchFamily="18" charset="0"/>
                <a:cs typeface="Times New Roman" panose="02020603050405020304" pitchFamily="18" charset="0"/>
              </a:rPr>
              <a:t>no&gt;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example</a:t>
            </a:r>
            <a:r>
              <a:rPr lang="en-US" sz="1800" b="0" dirty="0">
                <a:latin typeface="Times New Roman" panose="02020603050405020304" pitchFamily="18" charset="0"/>
                <a:cs typeface="Times New Roman" panose="02020603050405020304" pitchFamily="18" charset="0"/>
              </a:rPr>
              <a:t>: mkfs.ext4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/sda5</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err="1" smtClean="0">
                <a:latin typeface="Times New Roman" panose="02020603050405020304" pitchFamily="18" charset="0"/>
                <a:cs typeface="Times New Roman" panose="02020603050405020304" pitchFamily="18" charset="0"/>
              </a:rPr>
              <a:t>df</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 is the command to view mounted partitions along with mount points &amp; free space</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Mounting:</a:t>
            </a:r>
            <a:r>
              <a:rPr lang="en-US" sz="1800" b="0" dirty="0">
                <a:latin typeface="Times New Roman" panose="02020603050405020304" pitchFamily="18" charset="0"/>
                <a:cs typeface="Times New Roman" panose="02020603050405020304" pitchFamily="18" charset="0"/>
              </a:rPr>
              <a:t> Mounting is a process to create a logical way to enter a partition.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mkdir</a:t>
            </a:r>
            <a:r>
              <a:rPr lang="en-US" sz="1800" b="0" dirty="0">
                <a:latin typeface="Times New Roman" panose="02020603050405020304" pitchFamily="18" charset="0"/>
                <a:cs typeface="Times New Roman" panose="02020603050405020304" pitchFamily="18" charset="0"/>
              </a:rPr>
              <a:t> /centos (mount point for drive)</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mount: is the command use to view mounted partitions &amp; to create mounting.</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Syntax</a:t>
            </a:r>
            <a:r>
              <a:rPr lang="en-US" sz="1800" b="0" dirty="0">
                <a:latin typeface="Times New Roman" panose="02020603050405020304" pitchFamily="18" charset="0"/>
                <a:cs typeface="Times New Roman" panose="02020603050405020304" pitchFamily="18" charset="0"/>
              </a:rPr>
              <a:t>: mount &lt;partition&gt; &lt;mount point&gt;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a:t>
            </a:r>
            <a:r>
              <a:rPr lang="en-US" sz="1800" b="0" dirty="0">
                <a:latin typeface="Times New Roman" panose="02020603050405020304" pitchFamily="18" charset="0"/>
                <a:cs typeface="Times New Roman" panose="02020603050405020304" pitchFamily="18" charset="0"/>
              </a:rPr>
              <a:t>: mount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/sda5   /centos</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a:solidFill>
                  <a:srgbClr val="C00000"/>
                </a:solidFill>
                <a:latin typeface="Times New Roman" panose="02020603050405020304" pitchFamily="18" charset="0"/>
                <a:cs typeface="Times New Roman" panose="02020603050405020304" pitchFamily="18" charset="0"/>
              </a:rPr>
              <a:t>umount</a:t>
            </a:r>
            <a:r>
              <a:rPr lang="en-US" sz="1800" b="0" dirty="0">
                <a:solidFill>
                  <a:srgbClr val="C00000"/>
                </a:solidFill>
                <a:latin typeface="Times New Roman" panose="02020603050405020304" pitchFamily="18" charset="0"/>
                <a:cs typeface="Times New Roman" panose="02020603050405020304" pitchFamily="18" charset="0"/>
              </a:rPr>
              <a:t>: is the command to clear(remove) mounting way.</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Syntax</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umount</a:t>
            </a:r>
            <a:r>
              <a:rPr lang="en-US" sz="1800" b="0" dirty="0">
                <a:latin typeface="Times New Roman" panose="02020603050405020304" pitchFamily="18" charset="0"/>
                <a:cs typeface="Times New Roman" panose="02020603050405020304" pitchFamily="18" charset="0"/>
              </a:rPr>
              <a:t> &lt; </a:t>
            </a:r>
            <a:r>
              <a:rPr lang="en-US" sz="1800" b="0" dirty="0" err="1">
                <a:latin typeface="Times New Roman" panose="02020603050405020304" pitchFamily="18" charset="0"/>
                <a:cs typeface="Times New Roman" panose="02020603050405020304" pitchFamily="18" charset="0"/>
              </a:rPr>
              <a:t>mountpoint</a:t>
            </a:r>
            <a:r>
              <a:rPr lang="en-US" sz="1800" b="0" dirty="0">
                <a:latin typeface="Times New Roman" panose="02020603050405020304" pitchFamily="18" charset="0"/>
                <a:cs typeface="Times New Roman" panose="02020603050405020304" pitchFamily="18" charset="0"/>
              </a:rPr>
              <a:t>&gt;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umount</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/centos</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40FE6E96-1872-4F57-8426-7D857A71F754}" type="datetime1">
              <a:rPr lang="en-US" smtClean="0"/>
            </a:fld>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352800" y="6172200"/>
            <a:ext cx="4724400" cy="387242"/>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685800"/>
          </a:xfrm>
        </p:spPr>
        <p:txBody>
          <a:bodyPr/>
          <a:lstStyle/>
          <a:p>
            <a:r>
              <a:rPr lang="en-US" sz="2400" b="1" cap="none" dirty="0" smtClean="0">
                <a:solidFill>
                  <a:srgbClr val="0070C0"/>
                </a:solidFill>
                <a:latin typeface="Times New Roman" panose="02020603050405020304" pitchFamily="18" charset="0"/>
                <a:cs typeface="Times New Roman" panose="02020603050405020304" pitchFamily="18" charset="0"/>
              </a:rPr>
              <a:t>The Different between Fedora, </a:t>
            </a:r>
            <a:r>
              <a:rPr lang="en-US" sz="2400" b="1" cap="none" dirty="0" err="1" smtClean="0">
                <a:solidFill>
                  <a:srgbClr val="0070C0"/>
                </a:solidFill>
                <a:latin typeface="Times New Roman" panose="02020603050405020304" pitchFamily="18" charset="0"/>
                <a:cs typeface="Times New Roman" panose="02020603050405020304" pitchFamily="18" charset="0"/>
              </a:rPr>
              <a:t>Redhat</a:t>
            </a:r>
            <a:r>
              <a:rPr lang="en-US" sz="2400" b="1" cap="none" dirty="0" smtClean="0">
                <a:solidFill>
                  <a:srgbClr val="0070C0"/>
                </a:solidFill>
                <a:latin typeface="Times New Roman" panose="02020603050405020304" pitchFamily="18" charset="0"/>
                <a:cs typeface="Times New Roman" panose="02020603050405020304" pitchFamily="18" charset="0"/>
              </a:rPr>
              <a:t> and </a:t>
            </a:r>
            <a:r>
              <a:rPr lang="en-US" sz="2400" b="1" cap="none" dirty="0" err="1" smtClean="0">
                <a:solidFill>
                  <a:srgbClr val="0070C0"/>
                </a:solidFill>
                <a:latin typeface="Times New Roman" panose="02020603050405020304" pitchFamily="18" charset="0"/>
                <a:cs typeface="Times New Roman" panose="02020603050405020304" pitchFamily="18" charset="0"/>
              </a:rPr>
              <a:t>CentOS</a:t>
            </a:r>
            <a:endParaRPr lang="en-US" sz="2400" b="1" cap="none" dirty="0">
              <a:solidFill>
                <a:srgbClr val="0070C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rot="19140000">
            <a:off x="312415" y="6167993"/>
            <a:ext cx="1433235" cy="139839"/>
          </a:xfrm>
        </p:spPr>
        <p:txBody>
          <a:bodyPr/>
          <a:lstStyle/>
          <a:p>
            <a:fld id="{0111EA19-0C55-40C3-BFC8-734207F2382C}" type="datetime1">
              <a:rPr lang="en-US" smtClean="0"/>
            </a:fld>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4800" y="1100138"/>
            <a:ext cx="84582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5821363"/>
          </a:xfrm>
        </p:spPr>
        <p:txBody>
          <a:bodyPr>
            <a:normAutofit/>
          </a:bodyPr>
          <a:lstStyle/>
          <a:p>
            <a:pPr>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mount a partition permanently, we have to edit configuration file</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err="1">
                <a:solidFill>
                  <a:srgbClr val="C00000"/>
                </a:solidFill>
                <a:latin typeface="Times New Roman" panose="02020603050405020304" pitchFamily="18" charset="0"/>
                <a:cs typeface="Times New Roman" panose="02020603050405020304" pitchFamily="18" charset="0"/>
              </a:rPr>
              <a:t>etc</a:t>
            </a:r>
            <a:r>
              <a:rPr lang="en-US" sz="1800" b="0" dirty="0">
                <a:solidFill>
                  <a:srgbClr val="C00000"/>
                </a:solidFill>
                <a:latin typeface="Times New Roman" panose="02020603050405020304" pitchFamily="18" charset="0"/>
                <a:cs typeface="Times New Roman" panose="02020603050405020304" pitchFamily="18" charset="0"/>
              </a:rPr>
              <a:t>/</a:t>
            </a:r>
            <a:r>
              <a:rPr lang="en-US" sz="1800" b="0" dirty="0" err="1">
                <a:solidFill>
                  <a:srgbClr val="C00000"/>
                </a:solidFill>
                <a:latin typeface="Times New Roman" panose="02020603050405020304" pitchFamily="18" charset="0"/>
                <a:cs typeface="Times New Roman" panose="02020603050405020304" pitchFamily="18" charset="0"/>
              </a:rPr>
              <a:t>fstab</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vi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fstab</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add </a:t>
            </a:r>
            <a:r>
              <a:rPr lang="en-US" sz="1800" b="0" dirty="0">
                <a:latin typeface="Times New Roman" panose="02020603050405020304" pitchFamily="18" charset="0"/>
                <a:cs typeface="Times New Roman" panose="02020603050405020304" pitchFamily="18" charset="0"/>
              </a:rPr>
              <a:t>a line at the end;</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&lt;partition&gt;  </a:t>
            </a:r>
            <a:r>
              <a:rPr lang="en-US" sz="1800" dirty="0" smtClean="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mountpoint</a:t>
            </a:r>
            <a:r>
              <a:rPr lang="en-US" sz="1800" dirty="0">
                <a:latin typeface="Times New Roman" panose="02020603050405020304" pitchFamily="18" charset="0"/>
                <a:cs typeface="Times New Roman" panose="02020603050405020304" pitchFamily="18" charset="0"/>
              </a:rPr>
              <a:t>&gt;   &lt;</a:t>
            </a:r>
            <a:r>
              <a:rPr lang="en-US" sz="1800" dirty="0" err="1">
                <a:latin typeface="Times New Roman" panose="02020603050405020304" pitchFamily="18" charset="0"/>
                <a:cs typeface="Times New Roman" panose="02020603050405020304" pitchFamily="18" charset="0"/>
              </a:rPr>
              <a:t>filesystem</a:t>
            </a:r>
            <a:r>
              <a:rPr lang="en-US" sz="1800" dirty="0">
                <a:latin typeface="Times New Roman" panose="02020603050405020304" pitchFamily="18" charset="0"/>
                <a:cs typeface="Times New Roman" panose="02020603050405020304" pitchFamily="18" charset="0"/>
              </a:rPr>
              <a:t>&gt;   &lt;permissions&gt;   &lt;</a:t>
            </a:r>
            <a:r>
              <a:rPr lang="en-US" sz="1800" dirty="0" err="1">
                <a:latin typeface="Times New Roman" panose="02020603050405020304" pitchFamily="18" charset="0"/>
                <a:cs typeface="Times New Roman" panose="02020603050405020304" pitchFamily="18" charset="0"/>
              </a:rPr>
              <a:t>fsck</a:t>
            </a:r>
            <a:r>
              <a:rPr lang="en-US" sz="1800" dirty="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filesystem</a:t>
            </a:r>
            <a:r>
              <a:rPr lang="en-US" sz="1800" b="0" dirty="0">
                <a:latin typeface="Times New Roman" panose="02020603050405020304" pitchFamily="18" charset="0"/>
                <a:cs typeface="Times New Roman" panose="02020603050405020304" pitchFamily="18" charset="0"/>
              </a:rPr>
              <a:t> consistency </a:t>
            </a:r>
            <a:r>
              <a:rPr lang="en-US" sz="1800" b="0" dirty="0" smtClean="0">
                <a:latin typeface="Times New Roman" panose="02020603050405020304" pitchFamily="18" charset="0"/>
                <a:cs typeface="Times New Roman" panose="02020603050405020304" pitchFamily="18" charset="0"/>
              </a:rPr>
              <a:t>check:</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 if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is 1 1 only root can access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b) if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is 1 2 anybody can access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 if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 is 0 0 only system can access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For example: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err="1">
                <a:solidFill>
                  <a:srgbClr val="C00000"/>
                </a:solidFill>
                <a:latin typeface="Times New Roman" panose="02020603050405020304" pitchFamily="18" charset="0"/>
                <a:cs typeface="Times New Roman" panose="02020603050405020304" pitchFamily="18" charset="0"/>
              </a:rPr>
              <a:t>dev</a:t>
            </a:r>
            <a:r>
              <a:rPr lang="en-US" sz="1800" b="0" dirty="0">
                <a:solidFill>
                  <a:srgbClr val="C00000"/>
                </a:solidFill>
                <a:latin typeface="Times New Roman" panose="02020603050405020304" pitchFamily="18" charset="0"/>
                <a:cs typeface="Times New Roman" panose="02020603050405020304" pitchFamily="18" charset="0"/>
              </a:rPr>
              <a:t>/sda5      </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a:solidFill>
                  <a:srgbClr val="C00000"/>
                </a:solidFill>
                <a:latin typeface="Times New Roman" panose="02020603050405020304" pitchFamily="18" charset="0"/>
                <a:cs typeface="Times New Roman" panose="02020603050405020304" pitchFamily="18" charset="0"/>
              </a:rPr>
              <a:t>centos             	</a:t>
            </a:r>
            <a:r>
              <a:rPr lang="en-US" sz="1800" b="0" dirty="0" smtClean="0">
                <a:solidFill>
                  <a:srgbClr val="C00000"/>
                </a:solidFill>
                <a:latin typeface="Times New Roman" panose="02020603050405020304" pitchFamily="18" charset="0"/>
                <a:cs typeface="Times New Roman" panose="02020603050405020304" pitchFamily="18" charset="0"/>
              </a:rPr>
              <a:t>ext4		defaults		1 </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smtClean="0">
                <a:solidFill>
                  <a:srgbClr val="C00000"/>
                </a:solidFill>
                <a:latin typeface="Times New Roman" panose="02020603050405020304" pitchFamily="18" charset="0"/>
                <a:cs typeface="Times New Roman" panose="02020603050405020304" pitchFamily="18" charset="0"/>
              </a:rPr>
              <a:t>2</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 		   |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		   |		   |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solidFill>
                  <a:srgbClr val="C00000"/>
                </a:solidFill>
                <a:latin typeface="Times New Roman" panose="02020603050405020304" pitchFamily="18" charset="0"/>
                <a:cs typeface="Times New Roman" panose="02020603050405020304" pitchFamily="18" charset="0"/>
              </a:rPr>
              <a:t>partition </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err="1" smtClean="0">
                <a:solidFill>
                  <a:srgbClr val="C00000"/>
                </a:solidFill>
                <a:latin typeface="Times New Roman" panose="02020603050405020304" pitchFamily="18" charset="0"/>
                <a:cs typeface="Times New Roman" panose="02020603050405020304" pitchFamily="18" charset="0"/>
              </a:rPr>
              <a:t>mountpoint</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smtClean="0">
                <a:solidFill>
                  <a:srgbClr val="C00000"/>
                </a:solidFill>
                <a:latin typeface="Times New Roman" panose="02020603050405020304" pitchFamily="18" charset="0"/>
                <a:cs typeface="Times New Roman" panose="02020603050405020304" pitchFamily="18" charset="0"/>
              </a:rPr>
              <a:t>	file </a:t>
            </a:r>
            <a:r>
              <a:rPr lang="en-US" sz="1800" b="0" dirty="0">
                <a:solidFill>
                  <a:srgbClr val="C00000"/>
                </a:solidFill>
                <a:latin typeface="Times New Roman" panose="02020603050405020304" pitchFamily="18" charset="0"/>
                <a:cs typeface="Times New Roman" panose="02020603050405020304" pitchFamily="18" charset="0"/>
              </a:rPr>
              <a:t>system      </a:t>
            </a:r>
            <a:r>
              <a:rPr lang="en-US" sz="1800" b="0" dirty="0" smtClean="0">
                <a:solidFill>
                  <a:srgbClr val="C00000"/>
                </a:solidFill>
                <a:latin typeface="Times New Roman" panose="02020603050405020304" pitchFamily="18" charset="0"/>
                <a:cs typeface="Times New Roman" panose="02020603050405020304" pitchFamily="18" charset="0"/>
              </a:rPr>
              <a:t>    permissions </a:t>
            </a:r>
            <a:r>
              <a:rPr lang="en-US" sz="1800" b="0" dirty="0">
                <a:solidFill>
                  <a:srgbClr val="C00000"/>
                </a:solidFill>
                <a:latin typeface="Times New Roman" panose="02020603050405020304" pitchFamily="18" charset="0"/>
                <a:cs typeface="Times New Roman" panose="02020603050405020304" pitchFamily="18" charset="0"/>
              </a:rPr>
              <a:t>     </a:t>
            </a:r>
            <a:r>
              <a:rPr lang="en-US" sz="1800" b="0" dirty="0" smtClean="0">
                <a:solidFill>
                  <a:srgbClr val="C00000"/>
                </a:solidFill>
                <a:latin typeface="Times New Roman" panose="02020603050405020304" pitchFamily="18" charset="0"/>
                <a:cs typeface="Times New Roman" panose="02020603050405020304" pitchFamily="18" charset="0"/>
              </a:rPr>
              <a:t>	</a:t>
            </a:r>
            <a:r>
              <a:rPr lang="en-US" sz="1800" b="0" dirty="0" err="1" smtClean="0">
                <a:solidFill>
                  <a:srgbClr val="C00000"/>
                </a:solidFill>
                <a:latin typeface="Times New Roman" panose="02020603050405020304" pitchFamily="18" charset="0"/>
                <a:cs typeface="Times New Roman" panose="02020603050405020304" pitchFamily="18" charset="0"/>
              </a:rPr>
              <a:t>fsck</a:t>
            </a:r>
            <a:endParaRPr lang="en-US" sz="1800" b="0" dirty="0">
              <a:solidFill>
                <a:srgbClr val="C00000"/>
              </a:solidFill>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5386F1A-12A7-4A5D-8C3A-6B1EF779FF16}" type="datetime1">
              <a:rPr lang="en-US" smtClean="0"/>
            </a:fld>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839200" cy="914400"/>
          </a:xfrm>
        </p:spPr>
        <p:txBody>
          <a:bodyPr>
            <a:noAutofit/>
          </a:bodyPr>
          <a:lstStyle/>
          <a:p>
            <a:br>
              <a:rPr lang="en-US" sz="2400" b="1" dirty="0" smtClean="0">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Backup &amp; Recovery Concept on RHEL/</a:t>
            </a:r>
            <a:r>
              <a:rPr lang="en-US" sz="2400" b="1" dirty="0" err="1" smtClean="0">
                <a:solidFill>
                  <a:srgbClr val="0070C0"/>
                </a:solidFill>
                <a:latin typeface="Times New Roman" panose="02020603050405020304" pitchFamily="18" charset="0"/>
                <a:cs typeface="Times New Roman" panose="02020603050405020304" pitchFamily="18" charset="0"/>
              </a:rPr>
              <a:t>CentOS</a:t>
            </a:r>
            <a:r>
              <a:rPr lang="en-US" sz="2400" b="1" dirty="0" smtClean="0">
                <a:solidFill>
                  <a:srgbClr val="0070C0"/>
                </a:solidFill>
                <a:latin typeface="Times New Roman" panose="02020603050405020304" pitchFamily="18" charset="0"/>
                <a:cs typeface="Times New Roman" panose="02020603050405020304" pitchFamily="18" charset="0"/>
              </a:rPr>
              <a:t> 5.X&amp;6.X</a:t>
            </a:r>
            <a:br>
              <a:rPr lang="en-US" sz="2800" b="1"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8534400" cy="4343400"/>
          </a:xfrm>
        </p:spPr>
        <p:txBody>
          <a:bodyPr>
            <a:normAutofit/>
          </a:bodyPr>
          <a:lstStyle/>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BACKUP:</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Data Backup is the physical copying of data files to a removable storage device that allows the data to be stored in another location. When needed, an individual data file or an entire set of data files, can be restored to a computer system</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USES </a:t>
            </a:r>
            <a:r>
              <a:rPr lang="en-US" sz="1800" b="0" dirty="0">
                <a:solidFill>
                  <a:srgbClr val="C00000"/>
                </a:solidFill>
                <a:latin typeface="Times New Roman" panose="02020603050405020304" pitchFamily="18" charset="0"/>
                <a:cs typeface="Times New Roman" panose="02020603050405020304" pitchFamily="18" charset="0"/>
              </a:rPr>
              <a:t>OF BACKUP &amp; RECOVERY:</a:t>
            </a:r>
            <a:endParaRPr lang="en-US" sz="1800" b="0" dirty="0">
              <a:solidFill>
                <a:srgbClr val="C00000"/>
              </a:solidFill>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copy data to alternate media.</a:t>
            </a:r>
            <a:endParaRPr lang="en-US" sz="1800" b="0" dirty="0">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To </a:t>
            </a:r>
            <a:r>
              <a:rPr lang="en-US" sz="1800" b="0" dirty="0">
                <a:latin typeface="Times New Roman" panose="02020603050405020304" pitchFamily="18" charset="0"/>
                <a:cs typeface="Times New Roman" panose="02020603050405020304" pitchFamily="18" charset="0"/>
              </a:rPr>
              <a:t>prevent data loss. </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 Only administrators can back up the data.</a:t>
            </a:r>
            <a:endParaRPr lang="en-US" sz="1800" dirty="0" smtClean="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D94052-7261-4A1E-ABEA-782148342F09}"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86800" cy="5257799"/>
          </a:xfrm>
        </p:spPr>
        <p:txBody>
          <a:bodyPr>
            <a:normAutofit/>
          </a:bodyPr>
          <a:lstStyle/>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TYPES OF DATA:</a:t>
            </a:r>
            <a:endParaRPr lang="en-US" sz="1800" b="0" dirty="0" smtClean="0">
              <a:solidFill>
                <a:srgbClr val="C00000"/>
              </a:solidFill>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System </a:t>
            </a:r>
            <a:r>
              <a:rPr lang="en-US" sz="1800" b="0" dirty="0">
                <a:latin typeface="Times New Roman" panose="02020603050405020304" pitchFamily="18" charset="0"/>
                <a:cs typeface="Times New Roman" panose="02020603050405020304" pitchFamily="18" charset="0"/>
              </a:rPr>
              <a:t>generated data </a:t>
            </a:r>
            <a:endParaRPr lang="en-US" sz="1800" b="0" dirty="0" smtClean="0">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User </a:t>
            </a:r>
            <a:r>
              <a:rPr lang="en-US" sz="1800" b="0" dirty="0">
                <a:latin typeface="Times New Roman" panose="02020603050405020304" pitchFamily="18" charset="0"/>
                <a:cs typeface="Times New Roman" panose="02020603050405020304" pitchFamily="18" charset="0"/>
              </a:rPr>
              <a:t>generated data</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TYPES OF BACKUP:</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r>
              <a:rPr lang="en-US" sz="1800" b="0" dirty="0" smtClean="0">
                <a:latin typeface="Times New Roman" panose="02020603050405020304" pitchFamily="18" charset="0"/>
                <a:cs typeface="Times New Roman" panose="02020603050405020304" pitchFamily="18" charset="0"/>
              </a:rPr>
              <a:t>(a) Full </a:t>
            </a:r>
            <a:r>
              <a:rPr lang="en-US" sz="1800" b="0" dirty="0">
                <a:latin typeface="Times New Roman" panose="02020603050405020304" pitchFamily="18" charset="0"/>
                <a:cs typeface="Times New Roman" panose="02020603050405020304" pitchFamily="18" charset="0"/>
              </a:rPr>
              <a:t>backup </a:t>
            </a:r>
            <a:r>
              <a:rPr lang="en-US" sz="1800" b="0" dirty="0" smtClean="0">
                <a:latin typeface="Times New Roman" panose="02020603050405020304" pitchFamily="18" charset="0"/>
                <a:cs typeface="Times New Roman" panose="02020603050405020304" pitchFamily="18" charset="0"/>
              </a:rPr>
              <a:t>(b) </a:t>
            </a:r>
            <a:r>
              <a:rPr lang="en-US" sz="1800" b="0" dirty="0">
                <a:latin typeface="Times New Roman" panose="02020603050405020304" pitchFamily="18" charset="0"/>
                <a:cs typeface="Times New Roman" panose="02020603050405020304" pitchFamily="18" charset="0"/>
              </a:rPr>
              <a:t>Incremental backup </a:t>
            </a:r>
            <a:r>
              <a:rPr lang="en-US" sz="1800" b="0" dirty="0" smtClean="0">
                <a:latin typeface="Times New Roman" panose="02020603050405020304" pitchFamily="18" charset="0"/>
                <a:cs typeface="Times New Roman" panose="02020603050405020304" pitchFamily="18" charset="0"/>
              </a:rPr>
              <a:t>(c) </a:t>
            </a:r>
            <a:r>
              <a:rPr lang="en-US" sz="1800" b="0" dirty="0">
                <a:latin typeface="Times New Roman" panose="02020603050405020304" pitchFamily="18" charset="0"/>
                <a:cs typeface="Times New Roman" panose="02020603050405020304" pitchFamily="18" charset="0"/>
              </a:rPr>
              <a:t>Differential </a:t>
            </a:r>
            <a:r>
              <a:rPr lang="en-US" sz="1800" b="0" dirty="0" smtClean="0">
                <a:latin typeface="Times New Roman" panose="02020603050405020304" pitchFamily="18" charset="0"/>
                <a:cs typeface="Times New Roman" panose="02020603050405020304" pitchFamily="18" charset="0"/>
              </a:rPr>
              <a:t>backup</a:t>
            </a:r>
            <a:endParaRPr lang="en-US" sz="1800" b="0" dirty="0" smtClean="0">
              <a:latin typeface="Times New Roman" panose="02020603050405020304" pitchFamily="18" charset="0"/>
              <a:cs typeface="Times New Roman" panose="02020603050405020304" pitchFamily="18" charset="0"/>
            </a:endParaRPr>
          </a:p>
          <a:p>
            <a:pPr marL="0" indent="0"/>
            <a:endParaRPr lang="en-US" sz="1800" b="0" dirty="0">
              <a:latin typeface="Times New Roman" panose="02020603050405020304" pitchFamily="18" charset="0"/>
              <a:cs typeface="Times New Roman" panose="02020603050405020304" pitchFamily="18" charset="0"/>
            </a:endParaRPr>
          </a:p>
          <a:p>
            <a:pPr>
              <a:buFont typeface="+mj-lt"/>
              <a:buAutoNum type="alphaLcParenR"/>
            </a:pPr>
            <a:r>
              <a:rPr lang="en-US" sz="1800" dirty="0" smtClean="0">
                <a:latin typeface="Times New Roman" panose="02020603050405020304" pitchFamily="18" charset="0"/>
                <a:cs typeface="Times New Roman" panose="02020603050405020304" pitchFamily="18" charset="0"/>
              </a:rPr>
              <a:t>Full </a:t>
            </a:r>
            <a:r>
              <a:rPr lang="en-US" sz="1800" dirty="0">
                <a:latin typeface="Times New Roman" panose="02020603050405020304" pitchFamily="18" charset="0"/>
                <a:cs typeface="Times New Roman" panose="02020603050405020304" pitchFamily="18" charset="0"/>
              </a:rPr>
              <a:t>backup: </a:t>
            </a:r>
            <a:r>
              <a:rPr lang="en-US" sz="1800" b="0" dirty="0">
                <a:latin typeface="Times New Roman" panose="02020603050405020304" pitchFamily="18" charset="0"/>
                <a:cs typeface="Times New Roman" panose="02020603050405020304" pitchFamily="18" charset="0"/>
              </a:rPr>
              <a:t>complete backup of entire system</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a:buFont typeface="+mj-lt"/>
              <a:buAutoNum type="alphaLcParenR"/>
            </a:pPr>
            <a:r>
              <a:rPr lang="en-US" sz="1800" dirty="0" smtClean="0">
                <a:latin typeface="Times New Roman" panose="02020603050405020304" pitchFamily="18" charset="0"/>
                <a:cs typeface="Times New Roman" panose="02020603050405020304" pitchFamily="18" charset="0"/>
              </a:rPr>
              <a:t>Incremental </a:t>
            </a:r>
            <a:r>
              <a:rPr lang="en-US" sz="1800" dirty="0">
                <a:latin typeface="Times New Roman" panose="02020603050405020304" pitchFamily="18" charset="0"/>
                <a:cs typeface="Times New Roman" panose="02020603050405020304" pitchFamily="18" charset="0"/>
              </a:rPr>
              <a:t>backup:</a:t>
            </a:r>
            <a:r>
              <a:rPr lang="en-US" sz="1800" b="0" dirty="0">
                <a:latin typeface="Times New Roman" panose="02020603050405020304" pitchFamily="18" charset="0"/>
                <a:cs typeface="Times New Roman" panose="02020603050405020304" pitchFamily="18" charset="0"/>
              </a:rPr>
              <a:t> It includes all files that </a:t>
            </a:r>
            <a:r>
              <a:rPr lang="en-US" sz="1800" b="0" dirty="0" smtClean="0">
                <a:latin typeface="Times New Roman" panose="02020603050405020304" pitchFamily="18" charset="0"/>
                <a:cs typeface="Times New Roman" panose="02020603050405020304" pitchFamily="18" charset="0"/>
              </a:rPr>
              <a:t>were </a:t>
            </a:r>
            <a:r>
              <a:rPr lang="en-US" sz="1800" b="0" dirty="0">
                <a:latin typeface="Times New Roman" panose="02020603050405020304" pitchFamily="18" charset="0"/>
                <a:cs typeface="Times New Roman" panose="02020603050405020304" pitchFamily="18" charset="0"/>
              </a:rPr>
              <a:t>changed </a:t>
            </a:r>
            <a:r>
              <a:rPr lang="en-US" sz="1800" b="0" dirty="0" smtClean="0">
                <a:latin typeface="Times New Roman" panose="02020603050405020304" pitchFamily="18" charset="0"/>
                <a:cs typeface="Times New Roman" panose="02020603050405020304" pitchFamily="18" charset="0"/>
              </a:rPr>
              <a:t>since </a:t>
            </a:r>
            <a:r>
              <a:rPr lang="en-US" sz="1800" b="0" dirty="0">
                <a:latin typeface="Times New Roman" panose="02020603050405020304" pitchFamily="18" charset="0"/>
                <a:cs typeface="Times New Roman" panose="02020603050405020304" pitchFamily="18" charset="0"/>
              </a:rPr>
              <a:t>last backup. It always smaller </a:t>
            </a:r>
            <a:r>
              <a:rPr lang="en-US" sz="1800" b="0" dirty="0" smtClean="0">
                <a:latin typeface="Times New Roman" panose="02020603050405020304" pitchFamily="18" charset="0"/>
                <a:cs typeface="Times New Roman" panose="02020603050405020304" pitchFamily="18" charset="0"/>
              </a:rPr>
              <a:t>than </a:t>
            </a:r>
            <a:r>
              <a:rPr lang="en-US" sz="1800" b="0" dirty="0">
                <a:latin typeface="Times New Roman" panose="02020603050405020304" pitchFamily="18" charset="0"/>
                <a:cs typeface="Times New Roman" panose="02020603050405020304" pitchFamily="18" charset="0"/>
              </a:rPr>
              <a:t>differential </a:t>
            </a:r>
            <a:r>
              <a:rPr lang="en-US" sz="1800" b="0" dirty="0" smtClean="0">
                <a:latin typeface="Times New Roman" panose="02020603050405020304" pitchFamily="18" charset="0"/>
                <a:cs typeface="Times New Roman" panose="02020603050405020304" pitchFamily="18" charset="0"/>
              </a:rPr>
              <a:t>backup.</a:t>
            </a:r>
            <a:endParaRPr lang="en-US" sz="1800" b="0" dirty="0" smtClean="0">
              <a:latin typeface="Times New Roman" panose="02020603050405020304" pitchFamily="18" charset="0"/>
              <a:cs typeface="Times New Roman" panose="02020603050405020304" pitchFamily="18" charset="0"/>
            </a:endParaRPr>
          </a:p>
          <a:p>
            <a:pPr>
              <a:buFont typeface="+mj-lt"/>
              <a:buAutoNum type="alphaLcParenR"/>
            </a:pPr>
            <a:r>
              <a:rPr lang="en-US" sz="1800" dirty="0" smtClean="0">
                <a:latin typeface="Times New Roman" panose="02020603050405020304" pitchFamily="18" charset="0"/>
                <a:cs typeface="Times New Roman" panose="02020603050405020304" pitchFamily="18" charset="0"/>
              </a:rPr>
              <a:t>Differential </a:t>
            </a:r>
            <a:r>
              <a:rPr lang="en-US" sz="1800" dirty="0">
                <a:latin typeface="Times New Roman" panose="02020603050405020304" pitchFamily="18" charset="0"/>
                <a:cs typeface="Times New Roman" panose="02020603050405020304" pitchFamily="18" charset="0"/>
              </a:rPr>
              <a:t>backup:</a:t>
            </a:r>
            <a:r>
              <a:rPr lang="en-US" sz="1800" b="0" dirty="0">
                <a:latin typeface="Times New Roman" panose="02020603050405020304" pitchFamily="18" charset="0"/>
                <a:cs typeface="Times New Roman" panose="02020603050405020304" pitchFamily="18" charset="0"/>
              </a:rPr>
              <a:t> It includes all the files that were </a:t>
            </a:r>
            <a:r>
              <a:rPr lang="en-US" sz="1800" b="0" dirty="0" smtClean="0">
                <a:latin typeface="Times New Roman" panose="02020603050405020304" pitchFamily="18" charset="0"/>
                <a:cs typeface="Times New Roman" panose="02020603050405020304" pitchFamily="18" charset="0"/>
              </a:rPr>
              <a:t>changed since </a:t>
            </a:r>
            <a:r>
              <a:rPr lang="en-US" sz="1800" b="0" dirty="0">
                <a:latin typeface="Times New Roman" panose="02020603050405020304" pitchFamily="18" charset="0"/>
                <a:cs typeface="Times New Roman" panose="02020603050405020304" pitchFamily="18" charset="0"/>
              </a:rPr>
              <a:t>last full backup. As time increases since the last </a:t>
            </a:r>
            <a:r>
              <a:rPr lang="en-US" sz="1800" b="0" dirty="0" smtClean="0">
                <a:latin typeface="Times New Roman" panose="02020603050405020304" pitchFamily="18" charset="0"/>
                <a:cs typeface="Times New Roman" panose="02020603050405020304" pitchFamily="18" charset="0"/>
              </a:rPr>
              <a:t>full </a:t>
            </a:r>
            <a:r>
              <a:rPr lang="en-US" sz="1800" b="0" dirty="0">
                <a:latin typeface="Times New Roman" panose="02020603050405020304" pitchFamily="18" charset="0"/>
                <a:cs typeface="Times New Roman" panose="02020603050405020304" pitchFamily="18" charset="0"/>
              </a:rPr>
              <a:t>backup the size of differential backup increases.</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9BF6DB9-32BC-47C1-8C9A-6F003E67982E}"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Autofit/>
          </a:bodyPr>
          <a:lstStyle/>
          <a:p>
            <a:pPr marL="285750" indent="-285750">
              <a:buFont typeface="Wingdings" panose="05000000000000000000" pitchFamily="2" charset="2"/>
              <a:buChar char="v"/>
            </a:pPr>
            <a:r>
              <a:rPr lang="en-US" sz="1800" dirty="0" smtClean="0">
                <a:solidFill>
                  <a:srgbClr val="C00000"/>
                </a:solidFill>
                <a:latin typeface="Times New Roman" panose="02020603050405020304" pitchFamily="18" charset="0"/>
                <a:cs typeface="Times New Roman" panose="02020603050405020304" pitchFamily="18" charset="0"/>
              </a:rPr>
              <a:t>Commands for backup:</a:t>
            </a:r>
            <a:endParaRPr lang="en-US" sz="1800" dirty="0">
              <a:solidFill>
                <a:srgbClr val="C00000"/>
              </a:solidFill>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tar </a:t>
            </a:r>
            <a:r>
              <a:rPr lang="en-US" sz="1800" b="0" dirty="0">
                <a:latin typeface="Times New Roman" panose="02020603050405020304" pitchFamily="18" charset="0"/>
                <a:cs typeface="Times New Roman" panose="02020603050405020304" pitchFamily="18" charset="0"/>
              </a:rPr>
              <a:t>(tape archive)</a:t>
            </a:r>
            <a:endParaRPr lang="en-US" sz="1800" b="0" dirty="0">
              <a:latin typeface="Times New Roman" panose="02020603050405020304" pitchFamily="18" charset="0"/>
              <a:cs typeface="Times New Roman" panose="02020603050405020304" pitchFamily="18" charset="0"/>
            </a:endParaRPr>
          </a:p>
          <a:p>
            <a:pPr>
              <a:buFont typeface="+mj-lt"/>
              <a:buAutoNum type="alphaLcParenR"/>
            </a:pPr>
            <a:r>
              <a:rPr lang="en-US" sz="1800" b="0" dirty="0" err="1" smtClean="0">
                <a:latin typeface="Times New Roman" panose="02020603050405020304" pitchFamily="18" charset="0"/>
                <a:cs typeface="Times New Roman" panose="02020603050405020304" pitchFamily="18" charset="0"/>
              </a:rPr>
              <a:t>cpio</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(copy input/output)</a:t>
            </a:r>
            <a:endParaRPr lang="en-US" sz="1800" b="0" dirty="0">
              <a:latin typeface="Times New Roman" panose="02020603050405020304" pitchFamily="18" charset="0"/>
              <a:cs typeface="Times New Roman" panose="02020603050405020304" pitchFamily="18" charset="0"/>
            </a:endParaRPr>
          </a:p>
          <a:p>
            <a:pPr>
              <a:buFont typeface="+mj-lt"/>
              <a:buAutoNum type="alphaLcParenR"/>
            </a:pPr>
            <a:r>
              <a:rPr lang="en-US" sz="1800" b="0" dirty="0" smtClean="0">
                <a:latin typeface="Times New Roman" panose="02020603050405020304" pitchFamily="18" charset="0"/>
                <a:cs typeface="Times New Roman" panose="02020603050405020304" pitchFamily="18" charset="0"/>
              </a:rPr>
              <a:t>Dump</a:t>
            </a:r>
            <a:endParaRPr lang="en-US" sz="1800" b="0" dirty="0" smtClean="0">
              <a:latin typeface="Times New Roman" panose="02020603050405020304" pitchFamily="18" charset="0"/>
              <a:cs typeface="Times New Roman" panose="02020603050405020304" pitchFamily="18" charset="0"/>
            </a:endParaRPr>
          </a:p>
          <a:p>
            <a:pPr marL="0" indent="0"/>
            <a:endParaRPr lang="en-US" sz="1800" b="0" dirty="0">
              <a:latin typeface="Times New Roman" panose="02020603050405020304" pitchFamily="18" charset="0"/>
              <a:cs typeface="Times New Roman" panose="02020603050405020304" pitchFamily="18" charset="0"/>
            </a:endParaRPr>
          </a:p>
          <a:p>
            <a:pPr>
              <a:buAutoNum type="alphaLcParenBoth"/>
            </a:pPr>
            <a:r>
              <a:rPr lang="en-US" sz="1800" dirty="0" smtClean="0">
                <a:latin typeface="Times New Roman" panose="02020603050405020304" pitchFamily="18" charset="0"/>
                <a:cs typeface="Times New Roman" panose="02020603050405020304" pitchFamily="18" charset="0"/>
              </a:rPr>
              <a:t>tar:</a:t>
            </a:r>
            <a:endParaRPr lang="en-US" sz="1800" dirty="0" smtClean="0">
              <a:latin typeface="Times New Roman" panose="02020603050405020304" pitchFamily="18" charset="0"/>
              <a:cs typeface="Times New Roman" panose="02020603050405020304" pitchFamily="18" charset="0"/>
            </a:endParaRPr>
          </a:p>
          <a:p>
            <a:pPr marL="0" indent="0"/>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&lt;options&gt; &lt;destination&gt; &lt;source&gt;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Note: destination must be in .tar extension</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Options</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c= </a:t>
            </a:r>
            <a:r>
              <a:rPr lang="en-US" sz="1800" b="0" dirty="0" smtClean="0">
                <a:latin typeface="Times New Roman" panose="02020603050405020304" pitchFamily="18" charset="0"/>
                <a:cs typeface="Times New Roman" panose="02020603050405020304" pitchFamily="18" charset="0"/>
              </a:rPr>
              <a:t>create,	-v= verbose,	f</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file,	-t</a:t>
            </a:r>
            <a:r>
              <a:rPr lang="en-US" sz="1800" b="0" dirty="0">
                <a:latin typeface="Times New Roman" panose="02020603050405020304" pitchFamily="18" charset="0"/>
                <a:cs typeface="Times New Roman" panose="02020603050405020304" pitchFamily="18" charset="0"/>
              </a:rPr>
              <a:t>= table of content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x= extract </a:t>
            </a:r>
            <a:r>
              <a:rPr lang="en-US" sz="1800" b="0" dirty="0" smtClean="0">
                <a:latin typeface="Times New Roman" panose="02020603050405020304" pitchFamily="18" charset="0"/>
                <a:cs typeface="Times New Roman" panose="02020603050405020304" pitchFamily="18" charset="0"/>
              </a:rPr>
              <a:t>to,	-w</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interactive,	-z</a:t>
            </a:r>
            <a:r>
              <a:rPr lang="en-US" sz="1800" b="0" dirty="0">
                <a:latin typeface="Times New Roman" panose="02020603050405020304" pitchFamily="18" charset="0"/>
                <a:cs typeface="Times New Roman" panose="02020603050405020304" pitchFamily="18" charset="0"/>
              </a:rPr>
              <a:t>= zip</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take </a:t>
            </a:r>
            <a:r>
              <a:rPr lang="en-US" sz="1800" b="0" dirty="0" smtClean="0">
                <a:solidFill>
                  <a:srgbClr val="C00000"/>
                </a:solidFill>
                <a:latin typeface="Times New Roman" panose="02020603050405020304" pitchFamily="18" charset="0"/>
                <a:cs typeface="Times New Roman" panose="02020603050405020304" pitchFamily="18" charset="0"/>
              </a:rPr>
              <a:t>backup:</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a:t>
            </a:r>
            <a:r>
              <a:rPr lang="en-US" sz="1800" b="0" dirty="0" err="1">
                <a:latin typeface="Times New Roman" panose="02020603050405020304" pitchFamily="18" charset="0"/>
                <a:cs typeface="Times New Roman" panose="02020603050405020304" pitchFamily="18" charset="0"/>
              </a:rPr>
              <a:t>cvf</a:t>
            </a:r>
            <a:r>
              <a:rPr lang="en-US" sz="1800" b="0" dirty="0">
                <a:latin typeface="Times New Roman" panose="02020603050405020304" pitchFamily="18" charset="0"/>
                <a:cs typeface="Times New Roman" panose="02020603050405020304" pitchFamily="18" charset="0"/>
              </a:rPr>
              <a:t> &lt;path&gt; &lt;file name&gt; &lt;source&gt;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 tar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cvf</a:t>
            </a:r>
            <a:r>
              <a:rPr lang="en-US" sz="1800" b="0" dirty="0">
                <a:latin typeface="Times New Roman" panose="02020603050405020304" pitchFamily="18" charset="0"/>
                <a:cs typeface="Times New Roman" panose="02020603050405020304" pitchFamily="18" charset="0"/>
              </a:rPr>
              <a:t> passwd.tar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9126126-15AF-4AFA-8ACD-555C6148CED0}" type="datetime1">
              <a:rPr lang="en-US" smtClean="0"/>
            </a:fld>
            <a:endParaRPr lang="en-US" dirty="0"/>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86800" cy="5181600"/>
          </a:xfrm>
        </p:spPr>
        <p:txBody>
          <a:bodyPr>
            <a:norm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list the content of tar </a:t>
            </a:r>
            <a:r>
              <a:rPr lang="en-US" sz="1800" b="0" dirty="0" smtClean="0">
                <a:solidFill>
                  <a:srgbClr val="C00000"/>
                </a:solidFill>
                <a:latin typeface="Times New Roman" panose="02020603050405020304" pitchFamily="18" charset="0"/>
                <a:cs typeface="Times New Roman" panose="02020603050405020304" pitchFamily="18" charset="0"/>
              </a:rPr>
              <a:t>file: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a:t>
            </a:r>
            <a:r>
              <a:rPr lang="en-US" sz="1800" b="0" dirty="0" err="1">
                <a:latin typeface="Times New Roman" panose="02020603050405020304" pitchFamily="18" charset="0"/>
                <a:cs typeface="Times New Roman" panose="02020603050405020304" pitchFamily="18" charset="0"/>
              </a:rPr>
              <a:t>tvf</a:t>
            </a:r>
            <a:r>
              <a:rPr lang="en-US" sz="1800" b="0" dirty="0">
                <a:latin typeface="Times New Roman" panose="02020603050405020304" pitchFamily="18" charset="0"/>
                <a:cs typeface="Times New Roman" panose="02020603050405020304" pitchFamily="18" charset="0"/>
              </a:rPr>
              <a:t> &lt;path&gt; &lt;file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 tar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tvf</a:t>
            </a:r>
            <a:r>
              <a:rPr lang="en-US" sz="1800" b="0" dirty="0">
                <a:latin typeface="Times New Roman" panose="02020603050405020304" pitchFamily="18" charset="0"/>
                <a:cs typeface="Times New Roman" panose="02020603050405020304" pitchFamily="18" charset="0"/>
              </a:rPr>
              <a:t> passwd.tar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extract content of </a:t>
            </a:r>
            <a:r>
              <a:rPr lang="en-US" sz="1800" b="0" dirty="0" smtClean="0">
                <a:solidFill>
                  <a:srgbClr val="C00000"/>
                </a:solidFill>
                <a:latin typeface="Times New Roman" panose="02020603050405020304" pitchFamily="18" charset="0"/>
                <a:cs typeface="Times New Roman" panose="02020603050405020304" pitchFamily="18" charset="0"/>
              </a:rPr>
              <a:t>file: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a:t>
            </a:r>
            <a:r>
              <a:rPr lang="en-US" sz="1800" b="0" dirty="0" err="1">
                <a:latin typeface="Times New Roman" panose="02020603050405020304" pitchFamily="18" charset="0"/>
                <a:cs typeface="Times New Roman" panose="02020603050405020304" pitchFamily="18" charset="0"/>
              </a:rPr>
              <a:t>xvf</a:t>
            </a:r>
            <a:r>
              <a:rPr lang="en-US" sz="1800" b="0" dirty="0">
                <a:latin typeface="Times New Roman" panose="02020603050405020304" pitchFamily="18" charset="0"/>
                <a:cs typeface="Times New Roman" panose="02020603050405020304" pitchFamily="18" charset="0"/>
              </a:rPr>
              <a:t> &lt;path&gt; &lt;file </a:t>
            </a:r>
            <a:r>
              <a:rPr lang="en-US" sz="1800" b="0" dirty="0" smtClean="0">
                <a:latin typeface="Times New Roman" panose="02020603050405020304" pitchFamily="18" charset="0"/>
                <a:cs typeface="Times New Roman" panose="02020603050405020304" pitchFamily="18" charset="0"/>
              </a:rPr>
              <a:t>name&gt;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ex: tar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xvf</a:t>
            </a:r>
            <a:r>
              <a:rPr lang="en-US" sz="1800" b="0" dirty="0">
                <a:latin typeface="Times New Roman" panose="02020603050405020304" pitchFamily="18" charset="0"/>
                <a:cs typeface="Times New Roman" panose="02020603050405020304" pitchFamily="18" charset="0"/>
              </a:rPr>
              <a:t> passwd.tar</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take backup along with </a:t>
            </a:r>
            <a:r>
              <a:rPr lang="en-US" sz="1800" b="0" dirty="0" smtClean="0">
                <a:solidFill>
                  <a:srgbClr val="C00000"/>
                </a:solidFill>
                <a:latin typeface="Times New Roman" panose="02020603050405020304" pitchFamily="18" charset="0"/>
                <a:cs typeface="Times New Roman" panose="02020603050405020304" pitchFamily="18" charset="0"/>
              </a:rPr>
              <a:t>zip:</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a:t>
            </a:r>
            <a:r>
              <a:rPr lang="en-US" sz="1800" b="0" dirty="0" err="1">
                <a:latin typeface="Times New Roman" panose="02020603050405020304" pitchFamily="18" charset="0"/>
                <a:cs typeface="Times New Roman" panose="02020603050405020304" pitchFamily="18" charset="0"/>
              </a:rPr>
              <a:t>cvzf</a:t>
            </a:r>
            <a:r>
              <a:rPr lang="en-US" sz="1800" b="0" dirty="0">
                <a:latin typeface="Times New Roman" panose="02020603050405020304" pitchFamily="18" charset="0"/>
                <a:cs typeface="Times New Roman" panose="02020603050405020304" pitchFamily="18" charset="0"/>
              </a:rPr>
              <a:t> &lt;path&gt; &lt;file name&gt;</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file name must be with an extension of .</a:t>
            </a:r>
            <a:r>
              <a:rPr lang="en-US" sz="1800" dirty="0" smtClean="0">
                <a:latin typeface="Times New Roman" panose="02020603050405020304" pitchFamily="18" charset="0"/>
                <a:cs typeface="Times New Roman" panose="02020603050405020304" pitchFamily="18" charset="0"/>
              </a:rPr>
              <a:t>tar.gz</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example</a:t>
            </a:r>
            <a:r>
              <a:rPr lang="en-US" sz="1800" b="0" dirty="0">
                <a:latin typeface="Times New Roman" panose="02020603050405020304" pitchFamily="18" charset="0"/>
                <a:cs typeface="Times New Roman" panose="02020603050405020304" pitchFamily="18" charset="0"/>
              </a:rPr>
              <a:t> : #tar -</a:t>
            </a:r>
            <a:r>
              <a:rPr lang="en-US" sz="1800" b="0" dirty="0" err="1">
                <a:latin typeface="Times New Roman" panose="02020603050405020304" pitchFamily="18" charset="0"/>
                <a:cs typeface="Times New Roman" panose="02020603050405020304" pitchFamily="18" charset="0"/>
              </a:rPr>
              <a:t>cvzf</a:t>
            </a:r>
            <a:r>
              <a:rPr lang="en-US" sz="1800" b="0" dirty="0">
                <a:latin typeface="Times New Roman" panose="02020603050405020304" pitchFamily="18" charset="0"/>
                <a:cs typeface="Times New Roman" panose="02020603050405020304" pitchFamily="18" charset="0"/>
              </a:rPr>
              <a:t> passwd.tar.gz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passwd</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680D4FC-D380-49EF-8D28-EF58AF357C59}"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8686800" cy="5791200"/>
          </a:xfrm>
        </p:spPr>
        <p:txBody>
          <a:bodyPr>
            <a:norm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extract zip file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tar -</a:t>
            </a:r>
            <a:r>
              <a:rPr lang="en-US" sz="1800" b="0" dirty="0" err="1">
                <a:latin typeface="Times New Roman" panose="02020603050405020304" pitchFamily="18" charset="0"/>
                <a:cs typeface="Times New Roman" panose="02020603050405020304" pitchFamily="18" charset="0"/>
              </a:rPr>
              <a:t>xvzf</a:t>
            </a:r>
            <a:r>
              <a:rPr lang="en-US" sz="1800" b="0" dirty="0">
                <a:latin typeface="Times New Roman" panose="02020603050405020304" pitchFamily="18" charset="0"/>
                <a:cs typeface="Times New Roman" panose="02020603050405020304" pitchFamily="18" charset="0"/>
              </a:rPr>
              <a:t> &lt;path&gt; &lt;file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a:t>
            </a:r>
            <a:r>
              <a:rPr lang="en-US" sz="1800" b="0" dirty="0">
                <a:latin typeface="Times New Roman" panose="02020603050405020304" pitchFamily="18" charset="0"/>
                <a:cs typeface="Times New Roman" panose="02020603050405020304" pitchFamily="18" charset="0"/>
              </a:rPr>
              <a:t> : #tar -</a:t>
            </a:r>
            <a:r>
              <a:rPr lang="en-US" sz="1800" b="0" dirty="0" err="1">
                <a:latin typeface="Times New Roman" panose="02020603050405020304" pitchFamily="18" charset="0"/>
                <a:cs typeface="Times New Roman" panose="02020603050405020304" pitchFamily="18" charset="0"/>
              </a:rPr>
              <a:t>xvzf</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passwd.tar.gz</a:t>
            </a:r>
            <a:endParaRPr lang="en-US" sz="1800" b="0" dirty="0" smtClean="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b) </a:t>
            </a:r>
            <a:r>
              <a:rPr lang="en-US" sz="1800" dirty="0" err="1">
                <a:latin typeface="Times New Roman" panose="02020603050405020304" pitchFamily="18" charset="0"/>
                <a:cs typeface="Times New Roman" panose="02020603050405020304" pitchFamily="18" charset="0"/>
              </a:rPr>
              <a:t>cpio</a:t>
            </a:r>
            <a:r>
              <a:rPr lang="en-US" sz="1800" dirty="0">
                <a:latin typeface="Times New Roman" panose="02020603050405020304" pitchFamily="18" charset="0"/>
                <a:cs typeface="Times New Roman" panose="02020603050405020304" pitchFamily="18" charset="0"/>
              </a:rPr>
              <a:t>(copy input/output):</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Backup </a:t>
            </a:r>
            <a:r>
              <a:rPr lang="en-US" sz="1800" b="0" dirty="0">
                <a:solidFill>
                  <a:srgbClr val="C00000"/>
                </a:solidFill>
                <a:latin typeface="Times New Roman" panose="02020603050405020304" pitchFamily="18" charset="0"/>
                <a:cs typeface="Times New Roman" panose="02020603050405020304" pitchFamily="18" charset="0"/>
              </a:rPr>
              <a:t>using </a:t>
            </a:r>
            <a:r>
              <a:rPr lang="en-US" sz="1800" b="0" dirty="0" err="1">
                <a:solidFill>
                  <a:srgbClr val="C00000"/>
                </a:solidFill>
                <a:latin typeface="Times New Roman" panose="02020603050405020304" pitchFamily="18" charset="0"/>
                <a:cs typeface="Times New Roman" panose="02020603050405020304" pitchFamily="18" charset="0"/>
              </a:rPr>
              <a:t>cpio</a:t>
            </a:r>
            <a:r>
              <a:rPr lang="en-US" sz="1800" b="0" dirty="0">
                <a:solidFill>
                  <a:srgbClr val="C00000"/>
                </a:solidFill>
                <a:latin typeface="Times New Roman" panose="02020603050405020304" pitchFamily="18" charset="0"/>
                <a:cs typeface="Times New Roman" panose="02020603050405020304" pitchFamily="18" charset="0"/>
              </a:rPr>
              <a: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ls</a:t>
            </a:r>
            <a:r>
              <a:rPr lang="en-US" sz="1800" b="0" dirty="0">
                <a:latin typeface="Times New Roman" panose="02020603050405020304" pitchFamily="18" charset="0"/>
                <a:cs typeface="Times New Roman" panose="02020603050405020304" pitchFamily="18" charset="0"/>
              </a:rPr>
              <a:t> &lt;options&gt; | </a:t>
            </a:r>
            <a:r>
              <a:rPr lang="en-US" sz="1800" b="0" dirty="0" err="1">
                <a:latin typeface="Times New Roman" panose="02020603050405020304" pitchFamily="18" charset="0"/>
                <a:cs typeface="Times New Roman" panose="02020603050405020304" pitchFamily="18" charset="0"/>
              </a:rPr>
              <a:t>cpio</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ov</a:t>
            </a:r>
            <a:r>
              <a:rPr lang="en-US" sz="1800" b="0" dirty="0">
                <a:latin typeface="Times New Roman" panose="02020603050405020304" pitchFamily="18" charset="0"/>
                <a:cs typeface="Times New Roman" panose="02020603050405020304" pitchFamily="18" charset="0"/>
              </a:rPr>
              <a:t> &gt; &lt;file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example:ls</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 | </a:t>
            </a:r>
            <a:r>
              <a:rPr lang="en-US" sz="1800" b="0" dirty="0" err="1">
                <a:latin typeface="Times New Roman" panose="02020603050405020304" pitchFamily="18" charset="0"/>
                <a:cs typeface="Times New Roman" panose="02020603050405020304" pitchFamily="18" charset="0"/>
              </a:rPr>
              <a:t>cpio</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ov</a:t>
            </a:r>
            <a:r>
              <a:rPr lang="en-US" sz="1800" b="0" dirty="0">
                <a:latin typeface="Times New Roman" panose="02020603050405020304" pitchFamily="18" charset="0"/>
                <a:cs typeface="Times New Roman" panose="02020603050405020304" pitchFamily="18" charset="0"/>
              </a:rPr>
              <a:t> &gt; </a:t>
            </a:r>
            <a:r>
              <a:rPr lang="en-US" sz="1800" b="0" dirty="0" smtClean="0">
                <a:latin typeface="Times New Roman" panose="02020603050405020304" pitchFamily="18" charset="0"/>
                <a:cs typeface="Times New Roman" panose="02020603050405020304" pitchFamily="18" charset="0"/>
              </a:rPr>
              <a:t>file1</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extract: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cpio</a:t>
            </a:r>
            <a:r>
              <a:rPr lang="en-US" sz="1800" b="0" dirty="0">
                <a:latin typeface="Times New Roman" panose="02020603050405020304" pitchFamily="18" charset="0"/>
                <a:cs typeface="Times New Roman" panose="02020603050405020304" pitchFamily="18" charset="0"/>
              </a:rPr>
              <a:t> -iv &lt;file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example:cpio</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-iv sun</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 dump:</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Backup </a:t>
            </a:r>
            <a:r>
              <a:rPr lang="en-US" sz="1800" b="0" dirty="0">
                <a:solidFill>
                  <a:srgbClr val="C00000"/>
                </a:solidFill>
                <a:latin typeface="Times New Roman" panose="02020603050405020304" pitchFamily="18" charset="0"/>
                <a:cs typeface="Times New Roman" panose="02020603050405020304" pitchFamily="18" charset="0"/>
              </a:rPr>
              <a:t>using dump:</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dump -</a:t>
            </a:r>
            <a:r>
              <a:rPr lang="en-US" sz="1800" b="0" dirty="0" err="1">
                <a:latin typeface="Times New Roman" panose="02020603050405020304" pitchFamily="18" charset="0"/>
                <a:cs typeface="Times New Roman" panose="02020603050405020304" pitchFamily="18" charset="0"/>
              </a:rPr>
              <a:t>Ouf</a:t>
            </a:r>
            <a:r>
              <a:rPr lang="en-US" sz="1800" b="0" dirty="0">
                <a:latin typeface="Times New Roman" panose="02020603050405020304" pitchFamily="18" charset="0"/>
                <a:cs typeface="Times New Roman" panose="02020603050405020304" pitchFamily="18" charset="0"/>
              </a:rPr>
              <a:t> &lt;device&gt; &lt;file name&gt;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 dump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Ouf</a:t>
            </a:r>
            <a:r>
              <a:rPr lang="en-US" sz="1800" b="0" dirty="0">
                <a:latin typeface="Times New Roman" panose="02020603050405020304" pitchFamily="18" charset="0"/>
                <a:cs typeface="Times New Roman" panose="02020603050405020304" pitchFamily="18" charset="0"/>
              </a:rPr>
              <a:t> /media/&lt;</a:t>
            </a:r>
            <a:r>
              <a:rPr lang="en-US" sz="1800" b="0" dirty="0" err="1">
                <a:latin typeface="Times New Roman" panose="02020603050405020304" pitchFamily="18" charset="0"/>
                <a:cs typeface="Times New Roman" panose="02020603050405020304" pitchFamily="18" charset="0"/>
              </a:rPr>
              <a:t>flashdrive</a:t>
            </a:r>
            <a:r>
              <a:rPr lang="en-US" sz="1800" b="0" dirty="0">
                <a:latin typeface="Times New Roman" panose="02020603050405020304" pitchFamily="18" charset="0"/>
                <a:cs typeface="Times New Roman" panose="02020603050405020304" pitchFamily="18" charset="0"/>
              </a:rPr>
              <a:t>&gt; </a:t>
            </a:r>
            <a:r>
              <a:rPr lang="en-US" sz="1800" b="0" dirty="0" smtClean="0">
                <a:latin typeface="Times New Roman" panose="02020603050405020304" pitchFamily="18" charset="0"/>
                <a:cs typeface="Times New Roman" panose="02020603050405020304" pitchFamily="18" charset="0"/>
              </a:rPr>
              <a:t>file1</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40F1595-2331-4F4B-BBC8-FFD1FCFD22E0}"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1"/>
            <a:ext cx="8839200" cy="5334000"/>
          </a:xfrm>
        </p:spPr>
        <p:txBody>
          <a:bodyPr>
            <a:norm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extract:</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restore -f &lt;path&gt;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 restore –f file1</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smtClean="0">
                <a:solidFill>
                  <a:srgbClr val="C00000"/>
                </a:solidFill>
                <a:latin typeface="Times New Roman" panose="02020603050405020304" pitchFamily="18" charset="0"/>
                <a:cs typeface="Times New Roman" panose="02020603050405020304" pitchFamily="18" charset="0"/>
              </a:rPr>
              <a:t>Remote </a:t>
            </a:r>
            <a:r>
              <a:rPr lang="en-US" sz="1800" dirty="0">
                <a:solidFill>
                  <a:srgbClr val="C00000"/>
                </a:solidFill>
                <a:latin typeface="Times New Roman" panose="02020603050405020304" pitchFamily="18" charset="0"/>
                <a:cs typeface="Times New Roman" panose="02020603050405020304" pitchFamily="18" charset="0"/>
              </a:rPr>
              <a:t>backup:</a:t>
            </a:r>
            <a:endParaRPr lang="en-US" sz="18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rsync</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avz</a:t>
            </a:r>
            <a:r>
              <a:rPr lang="en-US" sz="1800" b="0" dirty="0">
                <a:latin typeface="Times New Roman" panose="02020603050405020304" pitchFamily="18" charset="0"/>
                <a:cs typeface="Times New Roman" panose="02020603050405020304" pitchFamily="18" charset="0"/>
              </a:rPr>
              <a:t> &lt;source&gt; -e </a:t>
            </a:r>
            <a:r>
              <a:rPr lang="en-US" sz="1800" b="0" dirty="0" err="1">
                <a:latin typeface="Times New Roman" panose="02020603050405020304" pitchFamily="18" charset="0"/>
                <a:cs typeface="Times New Roman" panose="02020603050405020304" pitchFamily="18" charset="0"/>
              </a:rPr>
              <a:t>ssh</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&lt;</a:t>
            </a:r>
            <a:r>
              <a:rPr lang="en-US" sz="1800" b="0" dirty="0">
                <a:latin typeface="Times New Roman" panose="02020603050405020304" pitchFamily="18" charset="0"/>
                <a:cs typeface="Times New Roman" panose="02020603050405020304" pitchFamily="18" charset="0"/>
              </a:rPr>
              <a:t>destination </a:t>
            </a:r>
            <a:r>
              <a:rPr lang="en-US" sz="1800" b="0" dirty="0" smtClean="0">
                <a:latin typeface="Times New Roman" panose="02020603050405020304" pitchFamily="18" charset="0"/>
                <a:cs typeface="Times New Roman" panose="02020603050405020304" pitchFamily="18" charset="0"/>
              </a:rPr>
              <a:t>IP</a:t>
            </a:r>
            <a:r>
              <a:rPr lang="en-US" sz="1800" b="0" dirty="0">
                <a:latin typeface="Times New Roman" panose="02020603050405020304" pitchFamily="18" charset="0"/>
                <a:cs typeface="Times New Roman" panose="02020603050405020304" pitchFamily="18" charset="0"/>
              </a:rPr>
              <a:t>&gt;:&lt;directory&gt;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	</a:t>
            </a:r>
            <a:r>
              <a:rPr lang="en-US" sz="1800" b="0" dirty="0" err="1" smtClean="0">
                <a:latin typeface="Times New Roman" panose="02020603050405020304" pitchFamily="18" charset="0"/>
                <a:cs typeface="Times New Roman" panose="02020603050405020304" pitchFamily="18" charset="0"/>
              </a:rPr>
              <a:t>rsync</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avz</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-e </a:t>
            </a:r>
            <a:r>
              <a:rPr lang="en-US" sz="1800" b="0" dirty="0" err="1">
                <a:latin typeface="Times New Roman" panose="02020603050405020304" pitchFamily="18" charset="0"/>
                <a:cs typeface="Times New Roman" panose="02020603050405020304" pitchFamily="18" charset="0"/>
              </a:rPr>
              <a:t>ssh</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192.168.1.20</a:t>
            </a:r>
            <a:r>
              <a:rPr lang="en-US" sz="1800" b="0" dirty="0">
                <a:latin typeface="Times New Roman" panose="02020603050405020304" pitchFamily="18" charset="0"/>
                <a:cs typeface="Times New Roman" panose="02020603050405020304" pitchFamily="18" charset="0"/>
              </a:rPr>
              <a:t>:/root/</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scp</a:t>
            </a:r>
            <a:r>
              <a:rPr lang="en-US" sz="1800" b="0" dirty="0">
                <a:latin typeface="Times New Roman" panose="02020603050405020304" pitchFamily="18" charset="0"/>
                <a:cs typeface="Times New Roman" panose="02020603050405020304" pitchFamily="18" charset="0"/>
              </a:rPr>
              <a:t> -r &lt;source&gt; &lt;destination IP&gt;:&lt;directory&gt;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example: </a:t>
            </a:r>
            <a:r>
              <a:rPr lang="en-US" sz="1800" b="0" dirty="0" err="1" smtClean="0">
                <a:latin typeface="Times New Roman" panose="02020603050405020304" pitchFamily="18" charset="0"/>
                <a:cs typeface="Times New Roman" panose="02020603050405020304" pitchFamily="18" charset="0"/>
              </a:rPr>
              <a:t>scp</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-r </a:t>
            </a:r>
            <a:r>
              <a:rPr lang="en-US" sz="1800" b="0" dirty="0" err="1">
                <a:latin typeface="Times New Roman" panose="02020603050405020304" pitchFamily="18" charset="0"/>
                <a:cs typeface="Times New Roman" panose="02020603050405020304" pitchFamily="18" charset="0"/>
              </a:rPr>
              <a:t>sadeeq</a:t>
            </a:r>
            <a:r>
              <a:rPr lang="en-US" sz="1800" b="0" dirty="0">
                <a:latin typeface="Times New Roman" panose="02020603050405020304" pitchFamily="18" charset="0"/>
                <a:cs typeface="Times New Roman" panose="02020603050405020304" pitchFamily="18" charset="0"/>
              </a:rPr>
              <a:t>  192.168.1.20:/root/</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26DA92B-0106-49C2-94F3-7FF9E2BDDBE7}"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458200" cy="701040"/>
          </a:xfrm>
        </p:spPr>
        <p:txBody>
          <a:bodyPr>
            <a:no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RPM: </a:t>
            </a:r>
            <a:r>
              <a:rPr lang="en-US" sz="2400" b="1" dirty="0" err="1" smtClean="0">
                <a:solidFill>
                  <a:srgbClr val="0070C0"/>
                </a:solidFill>
                <a:latin typeface="Times New Roman" panose="02020603050405020304" pitchFamily="18" charset="0"/>
                <a:cs typeface="Times New Roman" panose="02020603050405020304" pitchFamily="18" charset="0"/>
              </a:rPr>
              <a:t>redhat</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Package Manager on Linux RHEL/</a:t>
            </a:r>
            <a:r>
              <a:rPr lang="en-US" sz="2400" b="1" dirty="0" err="1">
                <a:solidFill>
                  <a:srgbClr val="0070C0"/>
                </a:solidFill>
                <a:latin typeface="Times New Roman" panose="02020603050405020304" pitchFamily="18" charset="0"/>
                <a:cs typeface="Times New Roman" panose="02020603050405020304" pitchFamily="18" charset="0"/>
              </a:rPr>
              <a:t>CentOS</a:t>
            </a:r>
            <a:r>
              <a:rPr lang="en-US" sz="2400" b="1" dirty="0">
                <a:solidFill>
                  <a:srgbClr val="0070C0"/>
                </a:solidFill>
                <a:latin typeface="Times New Roman" panose="02020603050405020304" pitchFamily="18" charset="0"/>
                <a:cs typeface="Times New Roman" panose="02020603050405020304" pitchFamily="18" charset="0"/>
              </a:rPr>
              <a:t> 6 </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Picture 3" descr="http://4.bp.blogspot.com/-B2pbuhtDVrU/Ut5Vr3FCmuI/AAAAAAAAAtg/eicVpF__p5o/s1600/redhatpackage.png">
            <a:hlinkClick r:id="rId1"/>
          </p:cNvPr>
          <p:cNvPicPr/>
          <p:nvPr/>
        </p:nvPicPr>
        <p:blipFill rotWithShape="1">
          <a:blip r:embed="rId2">
            <a:extLst>
              <a:ext uri="{28A0092B-C50C-407E-A947-70E740481C1C}">
                <a14:useLocalDpi xmlns:a14="http://schemas.microsoft.com/office/drawing/2010/main" val="0"/>
              </a:ext>
            </a:extLst>
          </a:blip>
          <a:srcRect l="18573" t="13393"/>
          <a:stretch>
            <a:fillRect/>
          </a:stretch>
        </p:blipFill>
        <p:spPr bwMode="auto">
          <a:xfrm>
            <a:off x="609600" y="1295400"/>
            <a:ext cx="7543800" cy="2209800"/>
          </a:xfrm>
          <a:prstGeom prst="rect">
            <a:avLst/>
          </a:prstGeom>
          <a:noFill/>
          <a:ln>
            <a:noFill/>
          </a:ln>
        </p:spPr>
      </p:pic>
      <p:sp>
        <p:nvSpPr>
          <p:cNvPr id="5" name="Rectangle 4"/>
          <p:cNvSpPr/>
          <p:nvPr/>
        </p:nvSpPr>
        <p:spPr>
          <a:xfrm>
            <a:off x="152400" y="3886200"/>
            <a:ext cx="8763000"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RPM</a:t>
            </a:r>
            <a:r>
              <a:rPr lang="en-US" dirty="0">
                <a:latin typeface="Times New Roman" panose="02020603050405020304" pitchFamily="18" charset="0"/>
                <a:cs typeface="Times New Roman" panose="02020603050405020304" pitchFamily="18" charset="0"/>
              </a:rPr>
              <a:t> is the </a:t>
            </a:r>
            <a:r>
              <a:rPr lang="en-US" dirty="0" err="1">
                <a:latin typeface="Times New Roman" panose="02020603050405020304" pitchFamily="18" charset="0"/>
                <a:cs typeface="Times New Roman" panose="02020603050405020304" pitchFamily="18" charset="0"/>
              </a:rPr>
              <a:t>Redhat</a:t>
            </a:r>
            <a:r>
              <a:rPr lang="en-US" dirty="0">
                <a:latin typeface="Times New Roman" panose="02020603050405020304" pitchFamily="18" charset="0"/>
                <a:cs typeface="Times New Roman" panose="02020603050405020304" pitchFamily="18" charset="0"/>
              </a:rPr>
              <a:t> Package Management system. By using rpm utility the user can install new packages or </a:t>
            </a:r>
            <a:r>
              <a:rPr lang="en-US" dirty="0" smtClean="0">
                <a:latin typeface="Times New Roman" panose="02020603050405020304" pitchFamily="18" charset="0"/>
                <a:cs typeface="Times New Roman" panose="02020603050405020304" pitchFamily="18" charset="0"/>
              </a:rPr>
              <a:t>upgrade, </a:t>
            </a:r>
            <a:r>
              <a:rPr lang="en-US" dirty="0">
                <a:latin typeface="Times New Roman" panose="02020603050405020304" pitchFamily="18" charset="0"/>
                <a:cs typeface="Times New Roman" panose="02020603050405020304" pitchFamily="18" charset="0"/>
              </a:rPr>
              <a:t>and can also remove existing packages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Pattern: </a:t>
            </a:r>
            <a:r>
              <a:rPr lang="en-US" b="1" dirty="0" smtClean="0">
                <a:latin typeface="Times New Roman" panose="02020603050405020304" pitchFamily="18" charset="0"/>
                <a:cs typeface="Times New Roman" panose="02020603050405020304" pitchFamily="18" charset="0"/>
              </a:rPr>
              <a:t>vsftpd-2.0.6-0.el6.i386.rpm</a:t>
            </a: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Above: </a:t>
            </a:r>
            <a:r>
              <a:rPr lang="en-US" dirty="0">
                <a:latin typeface="Times New Roman" panose="02020603050405020304" pitchFamily="18" charset="0"/>
                <a:cs typeface="Times New Roman" panose="02020603050405020304" pitchFamily="18" charset="0"/>
              </a:rPr>
              <a:t>very secure ftp daemon (</a:t>
            </a:r>
            <a:r>
              <a:rPr lang="en-US" dirty="0" err="1">
                <a:latin typeface="Times New Roman" panose="02020603050405020304" pitchFamily="18" charset="0"/>
                <a:cs typeface="Times New Roman" panose="02020603050405020304" pitchFamily="18" charset="0"/>
              </a:rPr>
              <a:t>vsftpd</a:t>
            </a:r>
            <a:r>
              <a:rPr lang="en-US" dirty="0">
                <a:latin typeface="Times New Roman" panose="02020603050405020304" pitchFamily="18" charset="0"/>
                <a:cs typeface="Times New Roman" panose="02020603050405020304" pitchFamily="18" charset="0"/>
              </a:rPr>
              <a:t>) is the name of package &amp; 2.0.6-0.el6 is the version of package &amp; i386 is the type of architecture of the package &amp; .rpm is the extension.</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E406525-4C73-4896-A462-9079B2571962}" type="datetime1">
              <a:rPr lang="en-US" smtClean="0"/>
            </a:fld>
            <a:endParaRPr lang="en-US"/>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1"/>
            <a:ext cx="8686800" cy="5029200"/>
          </a:xfrm>
        </p:spPr>
        <p:txBody>
          <a:bodyPr>
            <a:norm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install rpm:</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rpm &lt;options&gt; &lt;package&gt; --force –aid options: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  =  install</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v  =  verbose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h  =  to display progress in hashes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force = to install forcefully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aid    = to install packages with </a:t>
            </a:r>
            <a:r>
              <a:rPr lang="en-US" sz="1800" b="0" dirty="0" smtClean="0">
                <a:latin typeface="Times New Roman" panose="02020603050405020304" pitchFamily="18" charset="0"/>
                <a:cs typeface="Times New Roman" panose="02020603050405020304" pitchFamily="18" charset="0"/>
              </a:rPr>
              <a:t>dependencies</a:t>
            </a:r>
            <a:endParaRPr lang="en-US" sz="1800" b="0" dirty="0" smtClean="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rpm</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ivh</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nfs-utils</a:t>
            </a:r>
            <a:r>
              <a:rPr lang="en-US" sz="1800" b="0" dirty="0">
                <a:latin typeface="Times New Roman" panose="02020603050405020304" pitchFamily="18" charset="0"/>
                <a:cs typeface="Times New Roman" panose="02020603050405020304" pitchFamily="18" charset="0"/>
              </a:rPr>
              <a:t>   --force  --aid</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rpm</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ivh</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nfs</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utils</a:t>
            </a:r>
            <a:r>
              <a:rPr lang="en-US" sz="1800" b="0" dirty="0">
                <a:latin typeface="Times New Roman" panose="02020603050405020304" pitchFamily="18" charset="0"/>
                <a:cs typeface="Times New Roman" panose="02020603050405020304" pitchFamily="18" charset="0"/>
              </a:rPr>
              <a:t>-lib  --force  --aid</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774637CB-4BA3-4A8C-B2FB-821CD46B993E}"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7037"/>
            <a:ext cx="8686800" cy="5592763"/>
          </a:xfrm>
        </p:spPr>
        <p:txBody>
          <a:bodyPr>
            <a:normAutofit fontScale="92500" lnSpcReduction="20000"/>
          </a:bodyPr>
          <a:lstStyle/>
          <a:p>
            <a:pPr marL="285750" indent="-285750">
              <a:buFont typeface="Wingdings" panose="05000000000000000000" pitchFamily="2" charset="2"/>
              <a:buChar char="v"/>
            </a:pPr>
            <a:r>
              <a:rPr lang="en-US" sz="1900" b="0" dirty="0">
                <a:solidFill>
                  <a:srgbClr val="C00000"/>
                </a:solidFill>
                <a:latin typeface="Times New Roman" panose="02020603050405020304" pitchFamily="18" charset="0"/>
                <a:cs typeface="Times New Roman" panose="02020603050405020304" pitchFamily="18" charset="0"/>
              </a:rPr>
              <a:t>To upgrade:</a:t>
            </a:r>
            <a:endParaRPr lang="en-US" sz="19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rpm &lt;options&gt; &lt;packages&gt; </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a:latin typeface="Times New Roman" panose="02020603050405020304" pitchFamily="18" charset="0"/>
                <a:cs typeface="Times New Roman" panose="02020603050405020304" pitchFamily="18" charset="0"/>
              </a:rPr>
              <a:t>options: </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U  =  upgrade</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v  =  verbose</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h  =  to display in hashes</a:t>
            </a:r>
            <a:endParaRPr lang="en-US" sz="1900" b="0" dirty="0">
              <a:latin typeface="Times New Roman" panose="02020603050405020304" pitchFamily="18" charset="0"/>
              <a:cs typeface="Times New Roman" panose="02020603050405020304" pitchFamily="18" charset="0"/>
            </a:endParaRPr>
          </a:p>
          <a:p>
            <a:pPr marL="0" indent="0">
              <a:buNone/>
            </a:pPr>
            <a:endParaRPr lang="en-US" sz="1900" b="0" dirty="0" smtClean="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ex</a:t>
            </a:r>
            <a:r>
              <a:rPr lang="en-US" sz="1900" b="0" dirty="0">
                <a:latin typeface="Times New Roman" panose="02020603050405020304" pitchFamily="18" charset="0"/>
                <a:cs typeface="Times New Roman" panose="02020603050405020304" pitchFamily="18" charset="0"/>
              </a:rPr>
              <a:t>: rpm -</a:t>
            </a:r>
            <a:r>
              <a:rPr lang="en-US" sz="1900" b="0" dirty="0" err="1">
                <a:latin typeface="Times New Roman" panose="02020603050405020304" pitchFamily="18" charset="0"/>
                <a:cs typeface="Times New Roman" panose="02020603050405020304" pitchFamily="18" charset="0"/>
              </a:rPr>
              <a:t>Uvh</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nfs-utils</a:t>
            </a:r>
            <a:r>
              <a:rPr lang="en-US" sz="1900" b="0" dirty="0">
                <a:latin typeface="Times New Roman" panose="02020603050405020304" pitchFamily="18" charset="0"/>
                <a:cs typeface="Times New Roman" panose="02020603050405020304" pitchFamily="18" charset="0"/>
              </a:rPr>
              <a:t> </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rpm </a:t>
            </a:r>
            <a:r>
              <a:rPr lang="en-US" sz="1900" b="0" dirty="0">
                <a:latin typeface="Times New Roman" panose="02020603050405020304" pitchFamily="18" charset="0"/>
                <a:cs typeface="Times New Roman" panose="02020603050405020304" pitchFamily="18" charset="0"/>
              </a:rPr>
              <a:t>-</a:t>
            </a:r>
            <a:r>
              <a:rPr lang="en-US" sz="1900" b="0" dirty="0" err="1">
                <a:latin typeface="Times New Roman" panose="02020603050405020304" pitchFamily="18" charset="0"/>
                <a:cs typeface="Times New Roman" panose="02020603050405020304" pitchFamily="18" charset="0"/>
              </a:rPr>
              <a:t>Uvh</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nfs</a:t>
            </a:r>
            <a:r>
              <a:rPr lang="en-US" sz="1900" b="0" dirty="0">
                <a:latin typeface="Times New Roman" panose="02020603050405020304" pitchFamily="18" charset="0"/>
                <a:cs typeface="Times New Roman" panose="02020603050405020304" pitchFamily="18" charset="0"/>
              </a:rPr>
              <a:t>-</a:t>
            </a:r>
            <a:r>
              <a:rPr lang="en-US" sz="1900" b="0" dirty="0" err="1">
                <a:latin typeface="Times New Roman" panose="02020603050405020304" pitchFamily="18" charset="0"/>
                <a:cs typeface="Times New Roman" panose="02020603050405020304" pitchFamily="18" charset="0"/>
              </a:rPr>
              <a:t>utils</a:t>
            </a:r>
            <a:r>
              <a:rPr lang="en-US" sz="1900" b="0" dirty="0">
                <a:latin typeface="Times New Roman" panose="02020603050405020304" pitchFamily="18" charset="0"/>
                <a:cs typeface="Times New Roman" panose="02020603050405020304" pitchFamily="18" charset="0"/>
              </a:rPr>
              <a:t>-lib</a:t>
            </a:r>
            <a:endParaRPr lang="en-US" sz="1900" b="0" dirty="0">
              <a:latin typeface="Times New Roman" panose="02020603050405020304" pitchFamily="18" charset="0"/>
              <a:cs typeface="Times New Roman" panose="02020603050405020304" pitchFamily="18" charset="0"/>
            </a:endParaRPr>
          </a:p>
          <a:p>
            <a:pPr marL="0" indent="0">
              <a:buNone/>
            </a:pPr>
            <a:endParaRPr lang="en-US" sz="19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b="0" dirty="0" smtClean="0">
                <a:solidFill>
                  <a:srgbClr val="C00000"/>
                </a:solidFill>
                <a:latin typeface="Times New Roman" panose="02020603050405020304" pitchFamily="18" charset="0"/>
                <a:cs typeface="Times New Roman" panose="02020603050405020304" pitchFamily="18" charset="0"/>
              </a:rPr>
              <a:t>To </a:t>
            </a:r>
            <a:r>
              <a:rPr lang="en-US" sz="1900" b="0" dirty="0">
                <a:solidFill>
                  <a:srgbClr val="C00000"/>
                </a:solidFill>
                <a:latin typeface="Times New Roman" panose="02020603050405020304" pitchFamily="18" charset="0"/>
                <a:cs typeface="Times New Roman" panose="02020603050405020304" pitchFamily="18" charset="0"/>
              </a:rPr>
              <a:t>remove an rpm:</a:t>
            </a:r>
            <a:endParaRPr lang="en-US" sz="19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rpm &lt;options&gt; &lt;package&gt; --</a:t>
            </a:r>
            <a:r>
              <a:rPr lang="en-US" sz="1900" b="0" dirty="0" err="1">
                <a:latin typeface="Times New Roman" panose="02020603050405020304" pitchFamily="18" charset="0"/>
                <a:cs typeface="Times New Roman" panose="02020603050405020304" pitchFamily="18" charset="0"/>
              </a:rPr>
              <a:t>nodeps</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a:latin typeface="Times New Roman" panose="02020603050405020304" pitchFamily="18" charset="0"/>
                <a:cs typeface="Times New Roman" panose="02020603050405020304" pitchFamily="18" charset="0"/>
              </a:rPr>
              <a:t>options:</a:t>
            </a:r>
            <a:br>
              <a:rPr lang="en-US" sz="1900" b="0" dirty="0">
                <a:latin typeface="Times New Roman" panose="02020603050405020304" pitchFamily="18" charset="0"/>
                <a:cs typeface="Times New Roman" panose="02020603050405020304" pitchFamily="18" charset="0"/>
              </a:rPr>
            </a:br>
            <a:r>
              <a:rPr lang="en-US" sz="1900" b="0" dirty="0" smtClean="0">
                <a:latin typeface="Times New Roman" panose="02020603050405020304" pitchFamily="18" charset="0"/>
                <a:cs typeface="Times New Roman" panose="02020603050405020304" pitchFamily="18" charset="0"/>
              </a:rPr>
              <a:t>	-</a:t>
            </a:r>
            <a:r>
              <a:rPr lang="en-US" sz="1900" b="0" dirty="0">
                <a:latin typeface="Times New Roman" panose="02020603050405020304" pitchFamily="18" charset="0"/>
                <a:cs typeface="Times New Roman" panose="02020603050405020304" pitchFamily="18" charset="0"/>
              </a:rPr>
              <a:t>e  = to remove package from the system</a:t>
            </a: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nodeps</a:t>
            </a:r>
            <a:r>
              <a:rPr lang="en-US" sz="1900" b="0" dirty="0">
                <a:latin typeface="Times New Roman" panose="02020603050405020304" pitchFamily="18" charset="0"/>
                <a:cs typeface="Times New Roman" panose="02020603050405020304" pitchFamily="18" charset="0"/>
              </a:rPr>
              <a:t> =  remove without </a:t>
            </a:r>
            <a:r>
              <a:rPr lang="en-US" sz="1900" b="0" dirty="0" smtClean="0">
                <a:latin typeface="Times New Roman" panose="02020603050405020304" pitchFamily="18" charset="0"/>
                <a:cs typeface="Times New Roman" panose="02020603050405020304" pitchFamily="18" charset="0"/>
              </a:rPr>
              <a:t>dependencies</a:t>
            </a:r>
            <a:endParaRPr lang="en-US" sz="1900" b="0" dirty="0" smtClean="0">
              <a:latin typeface="Times New Roman" panose="02020603050405020304" pitchFamily="18" charset="0"/>
              <a:cs typeface="Times New Roman" panose="02020603050405020304" pitchFamily="18" charset="0"/>
            </a:endParaRPr>
          </a:p>
          <a:p>
            <a:pPr marL="0" indent="0">
              <a:buNone/>
            </a:pPr>
            <a:endParaRPr lang="en-US" sz="1900" b="0" dirty="0">
              <a:latin typeface="Times New Roman" panose="02020603050405020304" pitchFamily="18" charset="0"/>
              <a:cs typeface="Times New Roman" panose="02020603050405020304" pitchFamily="18" charset="0"/>
            </a:endParaRPr>
          </a:p>
          <a:p>
            <a:pPr marL="0" indent="0">
              <a:buNone/>
            </a:pPr>
            <a:r>
              <a:rPr lang="en-US" sz="1900" b="0" dirty="0" smtClean="0">
                <a:latin typeface="Times New Roman" panose="02020603050405020304" pitchFamily="18" charset="0"/>
                <a:cs typeface="Times New Roman" panose="02020603050405020304" pitchFamily="18" charset="0"/>
              </a:rPr>
              <a:t>ex: </a:t>
            </a:r>
            <a:r>
              <a:rPr lang="en-US" sz="1900" b="0" dirty="0">
                <a:latin typeface="Times New Roman" panose="02020603050405020304" pitchFamily="18" charset="0"/>
                <a:cs typeface="Times New Roman" panose="02020603050405020304" pitchFamily="18" charset="0"/>
              </a:rPr>
              <a:t># rpm -e </a:t>
            </a:r>
            <a:r>
              <a:rPr lang="en-US" sz="1900" b="0" dirty="0" err="1">
                <a:latin typeface="Times New Roman" panose="02020603050405020304" pitchFamily="18" charset="0"/>
                <a:cs typeface="Times New Roman" panose="02020603050405020304" pitchFamily="18" charset="0"/>
              </a:rPr>
              <a:t>nfs-utils</a:t>
            </a:r>
            <a:r>
              <a:rPr lang="en-US" sz="1900" b="0" dirty="0">
                <a:latin typeface="Times New Roman" panose="02020603050405020304" pitchFamily="18" charset="0"/>
                <a:cs typeface="Times New Roman" panose="02020603050405020304" pitchFamily="18" charset="0"/>
              </a:rPr>
              <a:t>   --</a:t>
            </a:r>
            <a:r>
              <a:rPr lang="en-US" sz="1900" b="0" dirty="0" err="1">
                <a:latin typeface="Times New Roman" panose="02020603050405020304" pitchFamily="18" charset="0"/>
                <a:cs typeface="Times New Roman" panose="02020603050405020304" pitchFamily="18" charset="0"/>
              </a:rPr>
              <a:t>nodeps</a:t>
            </a:r>
            <a:endParaRPr lang="en-US" sz="1900" b="0" dirty="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B338611-29FD-4E96-863D-179D7D4F1000}"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4267200"/>
          </a:xfrm>
        </p:spPr>
        <p:txBody>
          <a:bodyPr>
            <a:normAutofit/>
          </a:bodyPr>
          <a:lstStyle/>
          <a:p>
            <a:r>
              <a:rPr lang="en-US" sz="1800" dirty="0" smtClean="0">
                <a:solidFill>
                  <a:srgbClr val="C00000"/>
                </a:solidFill>
                <a:latin typeface="Times New Roman" panose="02020603050405020304" pitchFamily="18" charset="0"/>
                <a:cs typeface="Times New Roman" panose="02020603050405020304" pitchFamily="18" charset="0"/>
              </a:rPr>
              <a:t>The relationship between Fedora, </a:t>
            </a:r>
            <a:r>
              <a:rPr lang="en-US" sz="1800" dirty="0" err="1" smtClean="0">
                <a:solidFill>
                  <a:srgbClr val="C00000"/>
                </a:solidFill>
                <a:latin typeface="Times New Roman" panose="02020603050405020304" pitchFamily="18" charset="0"/>
                <a:cs typeface="Times New Roman" panose="02020603050405020304" pitchFamily="18" charset="0"/>
              </a:rPr>
              <a:t>Redhat</a:t>
            </a:r>
            <a:r>
              <a:rPr lang="en-US" sz="1800" dirty="0" smtClean="0">
                <a:solidFill>
                  <a:srgbClr val="C00000"/>
                </a:solidFill>
                <a:latin typeface="Times New Roman" panose="02020603050405020304" pitchFamily="18" charset="0"/>
                <a:cs typeface="Times New Roman" panose="02020603050405020304" pitchFamily="18" charset="0"/>
              </a:rPr>
              <a:t> and </a:t>
            </a:r>
            <a:r>
              <a:rPr lang="en-US" sz="1800" dirty="0" err="1" smtClean="0">
                <a:solidFill>
                  <a:srgbClr val="C00000"/>
                </a:solidFill>
                <a:latin typeface="Times New Roman" panose="02020603050405020304" pitchFamily="18" charset="0"/>
                <a:cs typeface="Times New Roman" panose="02020603050405020304" pitchFamily="18" charset="0"/>
              </a:rPr>
              <a:t>CentOS</a:t>
            </a:r>
            <a:r>
              <a:rPr lang="en-US" sz="1800" dirty="0" smtClean="0">
                <a:solidFill>
                  <a:srgbClr val="C00000"/>
                </a:solidFill>
                <a:latin typeface="Times New Roman" panose="02020603050405020304" pitchFamily="18" charset="0"/>
                <a:cs typeface="Times New Roman" panose="02020603050405020304" pitchFamily="18" charset="0"/>
              </a:rPr>
              <a:t>. Are they the same company? Is one another version of the other? Which one is more up to date? etc.</a:t>
            </a:r>
            <a:endParaRPr lang="en-US" sz="1800" dirty="0" smtClean="0">
              <a:solidFill>
                <a:srgbClr val="C00000"/>
              </a:solidFill>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As shown in the graphic above, they go in order starting from above;</a:t>
            </a:r>
            <a:endParaRPr lang="en-US" sz="1800" b="0" dirty="0" smtClean="0">
              <a:latin typeface="Times New Roman" panose="02020603050405020304" pitchFamily="18" charset="0"/>
              <a:cs typeface="Times New Roman" panose="02020603050405020304" pitchFamily="18" charset="0"/>
            </a:endParaRPr>
          </a:p>
          <a:p>
            <a:endParaRPr lang="en-US" sz="18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Fedora;</a:t>
            </a:r>
            <a:r>
              <a:rPr lang="en-US" sz="1800" b="0" dirty="0" smtClean="0">
                <a:latin typeface="Times New Roman" panose="02020603050405020304" pitchFamily="18" charset="0"/>
                <a:cs typeface="Times New Roman" panose="02020603050405020304" pitchFamily="18" charset="0"/>
              </a:rPr>
              <a:t> is the main project, and it’s a community-based, free </a:t>
            </a:r>
            <a:r>
              <a:rPr lang="en-US" sz="1800" b="0" dirty="0" err="1" smtClean="0">
                <a:latin typeface="Times New Roman" panose="02020603050405020304" pitchFamily="18" charset="0"/>
                <a:cs typeface="Times New Roman" panose="02020603050405020304" pitchFamily="18" charset="0"/>
              </a:rPr>
              <a:t>distro</a:t>
            </a:r>
            <a:r>
              <a:rPr lang="en-US" sz="1800" b="0" dirty="0" smtClean="0">
                <a:latin typeface="Times New Roman" panose="02020603050405020304" pitchFamily="18" charset="0"/>
                <a:cs typeface="Times New Roman" panose="02020603050405020304" pitchFamily="18" charset="0"/>
              </a:rPr>
              <a:t> focused on quick releases of new features and functionality.</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smtClean="0">
                <a:solidFill>
                  <a:srgbClr val="C00000"/>
                </a:solidFill>
                <a:latin typeface="Times New Roman" panose="02020603050405020304" pitchFamily="18" charset="0"/>
                <a:cs typeface="Times New Roman" panose="02020603050405020304" pitchFamily="18" charset="0"/>
              </a:rPr>
              <a:t>Redhat</a:t>
            </a: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smtClean="0">
                <a:latin typeface="Times New Roman" panose="02020603050405020304" pitchFamily="18" charset="0"/>
                <a:cs typeface="Times New Roman" panose="02020603050405020304" pitchFamily="18" charset="0"/>
              </a:rPr>
              <a:t> is the corporate version based on the progress of that project, and it has slower releases, comes with support, and isn’t free.</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err="1" smtClean="0">
                <a:solidFill>
                  <a:srgbClr val="C00000"/>
                </a:solidFill>
                <a:latin typeface="Times New Roman" panose="02020603050405020304" pitchFamily="18" charset="0"/>
                <a:cs typeface="Times New Roman" panose="02020603050405020304" pitchFamily="18" charset="0"/>
              </a:rPr>
              <a:t>CentOS</a:t>
            </a:r>
            <a:r>
              <a:rPr lang="en-US" sz="1800" b="0" dirty="0" smtClean="0">
                <a:solidFill>
                  <a:srgbClr val="C00000"/>
                </a:solidFill>
                <a:latin typeface="Times New Roman" panose="02020603050405020304" pitchFamily="18" charset="0"/>
                <a:cs typeface="Times New Roman" panose="02020603050405020304" pitchFamily="18" charset="0"/>
              </a:rPr>
              <a:t>;</a:t>
            </a:r>
            <a:r>
              <a:rPr lang="en-US" sz="1800" b="0" dirty="0" smtClean="0">
                <a:latin typeface="Times New Roman" panose="02020603050405020304" pitchFamily="18" charset="0"/>
                <a:cs typeface="Times New Roman" panose="02020603050405020304" pitchFamily="18" charset="0"/>
              </a:rPr>
              <a:t> is basically the community version of </a:t>
            </a:r>
            <a:r>
              <a:rPr lang="en-US" sz="1800" b="0" dirty="0" err="1" smtClean="0">
                <a:latin typeface="Times New Roman" panose="02020603050405020304" pitchFamily="18" charset="0"/>
                <a:cs typeface="Times New Roman" panose="02020603050405020304" pitchFamily="18" charset="0"/>
              </a:rPr>
              <a:t>Redhat</a:t>
            </a:r>
            <a:r>
              <a:rPr lang="en-US" sz="1800" b="0" dirty="0" smtClean="0">
                <a:latin typeface="Times New Roman" panose="02020603050405020304" pitchFamily="18" charset="0"/>
                <a:cs typeface="Times New Roman" panose="02020603050405020304" pitchFamily="18" charset="0"/>
              </a:rPr>
              <a:t>. So it’s pretty much identical, but it is free and support comes from the community as opposed to </a:t>
            </a:r>
            <a:r>
              <a:rPr lang="en-US" sz="1800" b="0" dirty="0" err="1" smtClean="0">
                <a:latin typeface="Times New Roman" panose="02020603050405020304" pitchFamily="18" charset="0"/>
                <a:cs typeface="Times New Roman" panose="02020603050405020304" pitchFamily="18" charset="0"/>
              </a:rPr>
              <a:t>Redhat</a:t>
            </a:r>
            <a:r>
              <a:rPr lang="en-US" sz="1800" b="0" dirty="0" smtClean="0">
                <a:latin typeface="Times New Roman" panose="02020603050405020304" pitchFamily="18" charset="0"/>
                <a:cs typeface="Times New Roman" panose="02020603050405020304" pitchFamily="18" charset="0"/>
              </a:rPr>
              <a:t> itself.</a:t>
            </a: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11EA19-0C55-40C3-BFC8-734207F2382C}" type="datetime1">
              <a:rPr lang="en-US" smtClean="0"/>
            </a:fld>
            <a:endParaRPr lang="en-US"/>
          </a:p>
        </p:txBody>
      </p:sp>
      <p:sp>
        <p:nvSpPr>
          <p:cNvPr id="5" name="Footer Placeholder 4"/>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5821363"/>
          </a:xfrm>
        </p:spPr>
        <p:txBody>
          <a:bodyPr>
            <a:normAutofit/>
          </a:bodyPr>
          <a:lstStyle/>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query rpm package:</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rpm  &lt;options&gt;  &lt;package&gt;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options: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q    =   to query the availability of installed package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qa</a:t>
            </a:r>
            <a:r>
              <a:rPr lang="en-US" sz="1800" b="0" dirty="0">
                <a:latin typeface="Times New Roman" panose="02020603050405020304" pitchFamily="18" charset="0"/>
                <a:cs typeface="Times New Roman" panose="02020603050405020304" pitchFamily="18" charset="0"/>
              </a:rPr>
              <a:t>  =  queries all installed rpm's in o/s</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qc  =  list only configuration files stored in queried rpm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qd</a:t>
            </a:r>
            <a:r>
              <a:rPr lang="en-US" sz="1800" b="0" dirty="0">
                <a:latin typeface="Times New Roman" panose="02020603050405020304" pitchFamily="18" charset="0"/>
                <a:cs typeface="Times New Roman" panose="02020603050405020304" pitchFamily="18" charset="0"/>
              </a:rPr>
              <a:t>  =  list only doc files stored in queried rpm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qi   =  displays complete information about queried rpm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qs</a:t>
            </a:r>
            <a:r>
              <a:rPr lang="en-US" sz="1800" b="0" dirty="0">
                <a:latin typeface="Times New Roman" panose="02020603050405020304" pitchFamily="18" charset="0"/>
                <a:cs typeface="Times New Roman" panose="02020603050405020304" pitchFamily="18" charset="0"/>
              </a:rPr>
              <a:t>  =  displays status of files in queried rpm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ql</a:t>
            </a:r>
            <a:r>
              <a:rPr lang="en-US" sz="1800" b="0" dirty="0">
                <a:latin typeface="Times New Roman" panose="02020603050405020304" pitchFamily="18" charset="0"/>
                <a:cs typeface="Times New Roman" panose="02020603050405020304" pitchFamily="18" charset="0"/>
              </a:rPr>
              <a:t>   =  displays files related to queried rpm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qf</a:t>
            </a:r>
            <a:r>
              <a:rPr lang="en-US" sz="1800" b="0" dirty="0">
                <a:latin typeface="Times New Roman" panose="02020603050405020304" pitchFamily="18" charset="0"/>
                <a:cs typeface="Times New Roman" panose="02020603050405020304" pitchFamily="18" charset="0"/>
              </a:rPr>
              <a:t>   =  query find of the </a:t>
            </a:r>
            <a:r>
              <a:rPr lang="en-US" sz="1800" b="0" dirty="0" smtClean="0">
                <a:latin typeface="Times New Roman" panose="02020603050405020304" pitchFamily="18" charset="0"/>
                <a:cs typeface="Times New Roman" panose="02020603050405020304" pitchFamily="18" charset="0"/>
              </a:rPr>
              <a:t>package</a:t>
            </a:r>
            <a:endParaRPr lang="en-US" sz="1800" b="0" dirty="0" smtClean="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ex </a:t>
            </a:r>
            <a:r>
              <a:rPr lang="en-US" sz="1800" b="0" dirty="0">
                <a:latin typeface="Times New Roman" panose="02020603050405020304" pitchFamily="18" charset="0"/>
                <a:cs typeface="Times New Roman" panose="02020603050405020304" pitchFamily="18" charset="0"/>
              </a:rPr>
              <a:t>:- To display information of Package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rpm -qi </a:t>
            </a:r>
            <a:r>
              <a:rPr lang="en-US" sz="1800" b="0" dirty="0" err="1">
                <a:latin typeface="Times New Roman" panose="02020603050405020304" pitchFamily="18" charset="0"/>
                <a:cs typeface="Times New Roman" panose="02020603050405020304" pitchFamily="18" charset="0"/>
              </a:rPr>
              <a:t>nfs-utils</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9AD8D08-5CAB-4AB0-B8ED-5315A5C512BC}"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17220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Note: </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RPM database is maintained under - /</a:t>
            </a:r>
            <a:r>
              <a:rPr lang="en-US" sz="1800" dirty="0" err="1">
                <a:latin typeface="Times New Roman" panose="02020603050405020304" pitchFamily="18" charset="0"/>
                <a:cs typeface="Times New Roman" panose="02020603050405020304" pitchFamily="18" charset="0"/>
              </a:rPr>
              <a:t>usr</a:t>
            </a:r>
            <a:r>
              <a:rPr lang="en-US" sz="1800" dirty="0">
                <a:latin typeface="Times New Roman" panose="02020603050405020304" pitchFamily="18" charset="0"/>
                <a:cs typeface="Times New Roman" panose="02020603050405020304" pitchFamily="18" charset="0"/>
              </a:rPr>
              <a:t>/lib/rpm  directory</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All your installed rpm's log is under - /root/install.log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To install Packages in GUI Mode, enter this command</a:t>
            </a:r>
            <a:endParaRPr lang="en-US" sz="180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system-</a:t>
            </a:r>
            <a:r>
              <a:rPr lang="en-US" sz="1800" b="0" dirty="0" err="1">
                <a:latin typeface="Times New Roman" panose="02020603050405020304" pitchFamily="18" charset="0"/>
                <a:cs typeface="Times New Roman" panose="02020603050405020304" pitchFamily="18" charset="0"/>
              </a:rPr>
              <a:t>config</a:t>
            </a:r>
            <a:r>
              <a:rPr lang="en-US" sz="1800" b="0" dirty="0">
                <a:latin typeface="Times New Roman" panose="02020603050405020304" pitchFamily="18" charset="0"/>
                <a:cs typeface="Times New Roman" panose="02020603050405020304" pitchFamily="18" charset="0"/>
              </a:rPr>
              <a:t>-packages &amp;</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get rpm's from Server: </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#mount 192.168.0.254:/</a:t>
            </a:r>
            <a:r>
              <a:rPr lang="en-US" sz="1800" b="0" dirty="0" err="1">
                <a:latin typeface="Times New Roman" panose="02020603050405020304" pitchFamily="18" charset="0"/>
                <a:cs typeface="Times New Roman" panose="02020603050405020304" pitchFamily="18" charset="0"/>
              </a:rPr>
              <a:t>var</a:t>
            </a:r>
            <a:r>
              <a:rPr lang="en-US" sz="1800" b="0" dirty="0">
                <a:latin typeface="Times New Roman" panose="02020603050405020304" pitchFamily="18" charset="0"/>
                <a:cs typeface="Times New Roman" panose="02020603050405020304" pitchFamily="18" charset="0"/>
              </a:rPr>
              <a:t>/ftp/pub   /</a:t>
            </a:r>
            <a:r>
              <a:rPr lang="en-US" sz="1800" b="0" dirty="0" err="1">
                <a:latin typeface="Times New Roman" panose="02020603050405020304" pitchFamily="18" charset="0"/>
                <a:cs typeface="Times New Roman" panose="02020603050405020304" pitchFamily="18" charset="0"/>
              </a:rPr>
              <a:t>mnt</a:t>
            </a:r>
            <a:r>
              <a:rPr lang="en-US" sz="1800" b="0" dirty="0">
                <a:latin typeface="Times New Roman" panose="02020603050405020304" pitchFamily="18" charset="0"/>
                <a:cs typeface="Times New Roman" panose="02020603050405020304" pitchFamily="18" charset="0"/>
              </a:rPr>
              <a:t>  (Mount point from 254 server to local system</a:t>
            </a:r>
            <a:r>
              <a:rPr lang="en-US" sz="1800" b="0" dirty="0" smtClean="0">
                <a:latin typeface="Times New Roman" panose="02020603050405020304" pitchFamily="18" charset="0"/>
                <a:cs typeface="Times New Roman" panose="02020603050405020304" pitchFamily="18" charset="0"/>
              </a:rPr>
              <a: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a:t>
            </a:r>
            <a:r>
              <a:rPr lang="en-US" sz="1800" b="0" dirty="0">
                <a:latin typeface="Times New Roman" panose="02020603050405020304" pitchFamily="18" charset="0"/>
                <a:cs typeface="Times New Roman" panose="02020603050405020304" pitchFamily="18" charset="0"/>
              </a:rPr>
              <a:t>cd /</a:t>
            </a:r>
            <a:r>
              <a:rPr lang="en-US" sz="1800" b="0" dirty="0" err="1">
                <a:latin typeface="Times New Roman" panose="02020603050405020304" pitchFamily="18" charset="0"/>
                <a:cs typeface="Times New Roman" panose="02020603050405020304" pitchFamily="18" charset="0"/>
              </a:rPr>
              <a:t>mnt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#cd Server    </a:t>
            </a:r>
            <a:r>
              <a:rPr lang="en-US" sz="1800" b="0" dirty="0" smtClean="0">
                <a:latin typeface="Times New Roman" panose="02020603050405020304" pitchFamily="18" charset="0"/>
                <a:cs typeface="Times New Roman" panose="02020603050405020304" pitchFamily="18" charset="0"/>
              </a:rPr>
              <a:t>(in </a:t>
            </a:r>
            <a:r>
              <a:rPr lang="en-US" sz="1800" b="0" dirty="0" err="1">
                <a:latin typeface="Times New Roman" panose="02020603050405020304" pitchFamily="18" charset="0"/>
                <a:cs typeface="Times New Roman" panose="02020603050405020304" pitchFamily="18" charset="0"/>
              </a:rPr>
              <a:t>mnt</a:t>
            </a:r>
            <a:r>
              <a:rPr lang="en-US" sz="1800" b="0" dirty="0">
                <a:latin typeface="Times New Roman" panose="02020603050405020304" pitchFamily="18" charset="0"/>
                <a:cs typeface="Times New Roman" panose="02020603050405020304" pitchFamily="18" charset="0"/>
              </a:rPr>
              <a:t> directory Server folder is there.)</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#rpm -</a:t>
            </a:r>
            <a:r>
              <a:rPr lang="en-US" sz="1800" b="0" dirty="0" err="1">
                <a:latin typeface="Times New Roman" panose="02020603050405020304" pitchFamily="18" charset="0"/>
                <a:cs typeface="Times New Roman" panose="02020603050405020304" pitchFamily="18" charset="0"/>
              </a:rPr>
              <a:t>ivh</a:t>
            </a:r>
            <a:r>
              <a:rPr lang="en-US" sz="1800" b="0" dirty="0">
                <a:latin typeface="Times New Roman" panose="02020603050405020304" pitchFamily="18" charset="0"/>
                <a:cs typeface="Times New Roman" panose="02020603050405020304" pitchFamily="18" charset="0"/>
              </a:rPr>
              <a:t> &lt;package&gt; --force –</a:t>
            </a:r>
            <a:r>
              <a:rPr lang="en-US" sz="1800" b="0" dirty="0" smtClean="0">
                <a:latin typeface="Times New Roman" panose="02020603050405020304" pitchFamily="18" charset="0"/>
                <a:cs typeface="Times New Roman" panose="02020603050405020304" pitchFamily="18" charset="0"/>
              </a:rPr>
              <a:t>aid</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get rpm's from CD/DVD: </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place </a:t>
            </a:r>
            <a:r>
              <a:rPr lang="en-US" sz="1800" b="0" dirty="0">
                <a:latin typeface="Times New Roman" panose="02020603050405020304" pitchFamily="18" charset="0"/>
                <a:cs typeface="Times New Roman" panose="02020603050405020304" pitchFamily="18" charset="0"/>
              </a:rPr>
              <a:t>rhel-5 or 6 </a:t>
            </a:r>
            <a:r>
              <a:rPr lang="en-US" sz="1800" b="0" dirty="0" err="1">
                <a:latin typeface="Times New Roman" panose="02020603050405020304" pitchFamily="18" charset="0"/>
                <a:cs typeface="Times New Roman" panose="02020603050405020304" pitchFamily="18" charset="0"/>
              </a:rPr>
              <a:t>dvd</a:t>
            </a:r>
            <a:r>
              <a:rPr lang="en-US" sz="1800" b="0" dirty="0">
                <a:latin typeface="Times New Roman" panose="02020603050405020304" pitchFamily="18" charset="0"/>
                <a:cs typeface="Times New Roman" panose="02020603050405020304" pitchFamily="18" charset="0"/>
              </a:rPr>
              <a:t> in </a:t>
            </a:r>
            <a:r>
              <a:rPr lang="en-US" sz="1800" b="0" dirty="0" err="1" smtClean="0">
                <a:latin typeface="Times New Roman" panose="02020603050405020304" pitchFamily="18" charset="0"/>
                <a:cs typeface="Times New Roman" panose="02020603050405020304" pitchFamily="18" charset="0"/>
              </a:rPr>
              <a:t>cd-rom</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#mount /</a:t>
            </a:r>
            <a:r>
              <a:rPr lang="en-US" sz="1800" b="0" dirty="0" err="1">
                <a:latin typeface="Times New Roman" panose="02020603050405020304" pitchFamily="18" charset="0"/>
                <a:cs typeface="Times New Roman" panose="02020603050405020304" pitchFamily="18" charset="0"/>
              </a:rPr>
              <a:t>dev</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cdrom</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mnt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#cd /</a:t>
            </a:r>
            <a:r>
              <a:rPr lang="en-US" sz="1800" b="0" dirty="0" err="1">
                <a:latin typeface="Times New Roman" panose="02020603050405020304" pitchFamily="18" charset="0"/>
                <a:cs typeface="Times New Roman" panose="02020603050405020304" pitchFamily="18" charset="0"/>
              </a:rPr>
              <a:t>mnt</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#cd Server</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#rpm -</a:t>
            </a:r>
            <a:r>
              <a:rPr lang="en-US" sz="1800" b="0" dirty="0" err="1">
                <a:latin typeface="Times New Roman" panose="02020603050405020304" pitchFamily="18" charset="0"/>
                <a:cs typeface="Times New Roman" panose="02020603050405020304" pitchFamily="18" charset="0"/>
              </a:rPr>
              <a:t>ivh</a:t>
            </a:r>
            <a:r>
              <a:rPr lang="en-US" sz="1800" b="0" dirty="0">
                <a:latin typeface="Times New Roman" panose="02020603050405020304" pitchFamily="18" charset="0"/>
                <a:cs typeface="Times New Roman" panose="02020603050405020304" pitchFamily="18" charset="0"/>
              </a:rPr>
              <a:t> &lt;package&gt; --force --aid</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4770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76200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Basic Network Concepts on Linux </a:t>
            </a:r>
            <a:r>
              <a:rPr lang="en-US" sz="2400" b="1" dirty="0" smtClean="0">
                <a:solidFill>
                  <a:srgbClr val="0070C0"/>
                </a:solidFill>
                <a:latin typeface="Times New Roman" panose="02020603050405020304" pitchFamily="18" charset="0"/>
                <a:cs typeface="Times New Roman" panose="02020603050405020304" pitchFamily="18" charset="0"/>
              </a:rPr>
              <a:t>RHEL/</a:t>
            </a:r>
            <a:r>
              <a:rPr lang="en-US" sz="2400" b="1" dirty="0" err="1" smtClean="0">
                <a:solidFill>
                  <a:srgbClr val="0070C0"/>
                </a:solidFill>
                <a:latin typeface="Times New Roman" panose="02020603050405020304" pitchFamily="18" charset="0"/>
                <a:cs typeface="Times New Roman" panose="02020603050405020304" pitchFamily="18" charset="0"/>
              </a:rPr>
              <a:t>CentOS</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5&amp;6</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43000"/>
            <a:ext cx="8686800" cy="5257800"/>
          </a:xfrm>
        </p:spPr>
        <p:txBody>
          <a:bodyPr>
            <a:noAutofit/>
          </a:bodyPr>
          <a:lstStyle/>
          <a:p>
            <a:pPr marL="0" indent="0">
              <a:buNone/>
            </a:pPr>
            <a:r>
              <a:rPr lang="en-US" sz="1800" b="0" dirty="0" smtClean="0">
                <a:latin typeface="Times New Roman" panose="02020603050405020304" pitchFamily="18" charset="0"/>
                <a:cs typeface="Times New Roman" panose="02020603050405020304" pitchFamily="18" charset="0"/>
              </a:rPr>
              <a:t>Below, is just to provide some idea about network and network commands</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check IP address and IP information:</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ifconfig</a:t>
            </a:r>
            <a:r>
              <a:rPr lang="en-US" sz="1800" b="0"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set IP address:</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#setup</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Network configuration </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Select Ethernet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Give IP address, subnet mask, gateway</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Close</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Quit</a:t>
            </a: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Quit, then   #service network restart</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check  Network connectivity:</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Ping: packet internet </a:t>
            </a:r>
            <a:r>
              <a:rPr lang="en-US" sz="1800" dirty="0" err="1" smtClean="0">
                <a:latin typeface="Times New Roman" panose="02020603050405020304" pitchFamily="18" charset="0"/>
                <a:cs typeface="Times New Roman" panose="02020603050405020304" pitchFamily="18" charset="0"/>
              </a:rPr>
              <a:t>gropher</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#ping server IP</a:t>
            </a:r>
            <a:br>
              <a:rPr lang="en-US" sz="1800" b="0" dirty="0" smtClean="0">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a:xfrm>
            <a:off x="3517514" y="64770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553200"/>
          </a:xfrm>
        </p:spPr>
        <p:txBody>
          <a:bodyPr>
            <a:noAutofit/>
          </a:bodyPr>
          <a:lstStyle/>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check LAN card status:</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ping 127.0.0.1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check host name: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hostname</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change host name: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hostname </a:t>
            </a:r>
            <a:r>
              <a:rPr lang="en-US" sz="1800" b="0" dirty="0" err="1">
                <a:latin typeface="Times New Roman" panose="02020603050405020304" pitchFamily="18" charset="0"/>
                <a:cs typeface="Times New Roman" panose="02020603050405020304" pitchFamily="18" charset="0"/>
              </a:rPr>
              <a:t>sadeeq</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To view current version of kernel:</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uname</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r</a:t>
            </a:r>
            <a:br>
              <a:rPr lang="en-US" sz="1800" b="0" dirty="0">
                <a:latin typeface="Times New Roman" panose="02020603050405020304" pitchFamily="18" charset="0"/>
                <a:cs typeface="Times New Roman" panose="02020603050405020304" pitchFamily="18" charset="0"/>
              </a:rPr>
            </a:b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view current run level</a:t>
            </a:r>
            <a:r>
              <a:rPr lang="en-US" sz="1800" b="0" dirty="0" smtClean="0">
                <a:solidFill>
                  <a:srgbClr val="C00000"/>
                </a:solidFill>
                <a:latin typeface="Times New Roman" panose="02020603050405020304" pitchFamily="18" charset="0"/>
                <a:cs typeface="Times New Roman" panose="02020603050405020304" pitchFamily="18" charset="0"/>
              </a:rPr>
              <a:t>:</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runlevel</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To </a:t>
            </a:r>
            <a:r>
              <a:rPr lang="en-US" sz="1800" b="0" dirty="0">
                <a:solidFill>
                  <a:srgbClr val="C00000"/>
                </a:solidFill>
                <a:latin typeface="Times New Roman" panose="02020603050405020304" pitchFamily="18" charset="0"/>
                <a:cs typeface="Times New Roman" panose="02020603050405020304" pitchFamily="18" charset="0"/>
              </a:rPr>
              <a:t>know the network statistics </a:t>
            </a:r>
            <a:r>
              <a:rPr lang="en-US" sz="1800" b="0" dirty="0" err="1">
                <a:solidFill>
                  <a:srgbClr val="C00000"/>
                </a:solidFill>
                <a:latin typeface="Times New Roman" panose="02020603050405020304" pitchFamily="18" charset="0"/>
                <a:cs typeface="Times New Roman" panose="02020603050405020304" pitchFamily="18" charset="0"/>
              </a:rPr>
              <a:t>i.e</a:t>
            </a:r>
            <a:r>
              <a:rPr lang="en-US" sz="1800" b="0" dirty="0">
                <a:solidFill>
                  <a:srgbClr val="C00000"/>
                </a:solidFill>
                <a:latin typeface="Times New Roman" panose="02020603050405020304" pitchFamily="18" charset="0"/>
                <a:cs typeface="Times New Roman" panose="02020603050405020304" pitchFamily="18" charset="0"/>
              </a:rPr>
              <a:t> (which port number of the server is connected to which port number of client</a:t>
            </a:r>
            <a:r>
              <a:rPr lang="en-US" sz="1800" b="0" dirty="0" smtClean="0">
                <a:solidFill>
                  <a:srgbClr val="C00000"/>
                </a:solidFill>
                <a:latin typeface="Times New Roman" panose="02020603050405020304" pitchFamily="18" charset="0"/>
                <a:cs typeface="Times New Roman" panose="02020603050405020304" pitchFamily="18" charset="0"/>
              </a:rPr>
              <a:t>):</a:t>
            </a:r>
            <a:endParaRPr lang="en-US" sz="1800" b="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netstat</a:t>
            </a:r>
            <a:r>
              <a:rPr lang="en-US" sz="1800" b="0" dirty="0">
                <a:latin typeface="Times New Roman" panose="02020603050405020304" pitchFamily="18" charset="0"/>
                <a:cs typeface="Times New Roman" panose="02020603050405020304" pitchFamily="18" charset="0"/>
              </a:rPr>
              <a:t> -ant </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This command is used to down the device: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ifdown</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&lt;eth0&gt;</a:t>
            </a:r>
            <a:endParaRPr lang="en-US" sz="18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This command is used to bring the interface up device:</a:t>
            </a:r>
            <a:endParaRPr lang="en-US" sz="1800" b="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ifup</a:t>
            </a:r>
            <a:r>
              <a:rPr lang="en-US"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&lt;eth0&gt;</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a:xfrm>
            <a:off x="3517514" y="65532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5973763"/>
          </a:xfrm>
        </p:spPr>
        <p:txBody>
          <a:bodyPr>
            <a:normAutofit/>
          </a:bodyPr>
          <a:lstStyle/>
          <a:p>
            <a:pPr>
              <a:buFont typeface="Wingdings" panose="05000000000000000000" pitchFamily="2" charset="2"/>
              <a:buChar char="v"/>
            </a:pPr>
            <a:r>
              <a:rPr lang="en-US" sz="1800" dirty="0" smtClean="0">
                <a:solidFill>
                  <a:srgbClr val="C00000"/>
                </a:solidFill>
                <a:latin typeface="Times New Roman" panose="02020603050405020304" pitchFamily="18" charset="0"/>
                <a:cs typeface="Times New Roman" panose="02020603050405020304" pitchFamily="18" charset="0"/>
              </a:rPr>
              <a:t>Important Port Numbers for Linux Administration:</a:t>
            </a:r>
            <a:endParaRPr lang="en-US" sz="1800" dirty="0" smtClean="0">
              <a:solidFill>
                <a:srgbClr val="C00000"/>
              </a:solidFill>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A port number is part of the addressing information used to identify the senders and receivers of messages. Port numbers are most commonly used with TCP/IP connections.</a:t>
            </a:r>
            <a:endParaRPr lang="en-US" sz="1800" b="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Port numbers range is 0 to 65535, means total port numbers are 65536, the port number field is 16-bit size. So we get only 2^16(2 to the power of 16) ports , its equal to 65536 </a:t>
            </a:r>
            <a:r>
              <a:rPr lang="en-US" sz="1800" dirty="0" smtClean="0">
                <a:latin typeface="Times New Roman" panose="02020603050405020304" pitchFamily="18" charset="0"/>
                <a:cs typeface="Times New Roman" panose="02020603050405020304" pitchFamily="18" charset="0"/>
              </a:rPr>
              <a:t>ports.</a:t>
            </a:r>
            <a:endParaRPr lang="en-US" sz="180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Default ports are 0 to 1023 (2^10=1024 ports), default ports means particular well known services such as ftp server, web server, mail server, </a:t>
            </a:r>
            <a:r>
              <a:rPr lang="en-US" sz="1800" b="0" dirty="0" err="1">
                <a:latin typeface="Times New Roman" panose="02020603050405020304" pitchFamily="18" charset="0"/>
                <a:cs typeface="Times New Roman" panose="02020603050405020304" pitchFamily="18" charset="0"/>
              </a:rPr>
              <a:t>dns</a:t>
            </a:r>
            <a:r>
              <a:rPr lang="en-US" sz="1800" b="0" dirty="0">
                <a:latin typeface="Times New Roman" panose="02020603050405020304" pitchFamily="18" charset="0"/>
                <a:cs typeface="Times New Roman" panose="02020603050405020304" pitchFamily="18" charset="0"/>
              </a:rPr>
              <a:t> server, samba server </a:t>
            </a:r>
            <a:r>
              <a:rPr lang="en-US" sz="1800" b="0" dirty="0" err="1">
                <a:latin typeface="Times New Roman" panose="02020603050405020304" pitchFamily="18" charset="0"/>
                <a:cs typeface="Times New Roman" panose="02020603050405020304" pitchFamily="18" charset="0"/>
              </a:rPr>
              <a:t>nfs</a:t>
            </a:r>
            <a:r>
              <a:rPr lang="en-US" sz="1800" b="0" dirty="0">
                <a:latin typeface="Times New Roman" panose="02020603050405020304" pitchFamily="18" charset="0"/>
                <a:cs typeface="Times New Roman" panose="02020603050405020304" pitchFamily="18" charset="0"/>
              </a:rPr>
              <a:t> server etc.., these servers are using default port numbers(</a:t>
            </a:r>
            <a:r>
              <a:rPr lang="en-US" sz="1800" b="0" dirty="0" err="1">
                <a:latin typeface="Times New Roman" panose="02020603050405020304" pitchFamily="18" charset="0"/>
                <a:cs typeface="Times New Roman" panose="02020603050405020304" pitchFamily="18" charset="0"/>
              </a:rPr>
              <a:t>dns</a:t>
            </a:r>
            <a:r>
              <a:rPr lang="en-US" sz="1800" b="0" dirty="0">
                <a:latin typeface="Times New Roman" panose="02020603050405020304" pitchFamily="18" charset="0"/>
                <a:cs typeface="Times New Roman" panose="02020603050405020304" pitchFamily="18" charset="0"/>
              </a:rPr>
              <a:t>=53, ftp=21, Apache=80, samba=139)</a:t>
            </a:r>
            <a:endParaRPr lang="en-US" sz="1800" b="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You can see all Port Numbers in Linux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/services file</a:t>
            </a:r>
            <a:endParaRPr lang="en-US" sz="1800" dirty="0">
              <a:latin typeface="Times New Roman" panose="02020603050405020304" pitchFamily="18" charset="0"/>
              <a:cs typeface="Times New Roman" panose="02020603050405020304" pitchFamily="18" charset="0"/>
            </a:endParaRPr>
          </a:p>
          <a:p>
            <a:r>
              <a:rPr lang="en-US" sz="1800" b="0" dirty="0" smtClean="0">
                <a:latin typeface="Times New Roman" panose="02020603050405020304" pitchFamily="18" charset="0"/>
                <a:cs typeface="Times New Roman" panose="02020603050405020304" pitchFamily="18" charset="0"/>
              </a:rPr>
              <a:t>	# </a:t>
            </a:r>
            <a:r>
              <a:rPr lang="en-US" sz="1800" b="0" dirty="0">
                <a:latin typeface="Times New Roman" panose="02020603050405020304" pitchFamily="18" charset="0"/>
                <a:cs typeface="Times New Roman" panose="02020603050405020304" pitchFamily="18" charset="0"/>
              </a:rPr>
              <a:t>vim /</a:t>
            </a:r>
            <a:r>
              <a:rPr lang="en-US" sz="1800" b="0" dirty="0" err="1">
                <a:latin typeface="Times New Roman" panose="02020603050405020304" pitchFamily="18" charset="0"/>
                <a:cs typeface="Times New Roman" panose="02020603050405020304" pitchFamily="18" charset="0"/>
              </a:rPr>
              <a:t>etc</a:t>
            </a:r>
            <a:r>
              <a:rPr lang="en-US" sz="1800" b="0" dirty="0">
                <a:latin typeface="Times New Roman" panose="02020603050405020304" pitchFamily="18" charset="0"/>
                <a:cs typeface="Times New Roman" panose="02020603050405020304" pitchFamily="18" charset="0"/>
              </a:rPr>
              <a:t>/services</a:t>
            </a:r>
            <a:endParaRPr lang="en-US" sz="1800" b="0" dirty="0" smtClean="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CDC3454-0AC6-4DAB-8A66-40A387F8C625}" type="datetime1">
              <a:rPr lang="en-US" smtClean="0"/>
            </a:fld>
            <a:endParaRPr lang="en-US"/>
          </a:p>
        </p:txBody>
      </p:sp>
      <p:sp>
        <p:nvSpPr>
          <p:cNvPr id="4" name="Slide Number Placeholder 3"/>
          <p:cNvSpPr>
            <a:spLocks noGrp="1"/>
          </p:cNvSpPr>
          <p:nvPr>
            <p:ph type="sldNum" sz="quarter" idx="12"/>
          </p:nvPr>
        </p:nvSpPr>
        <p:spPr/>
        <p:txBody>
          <a:bodyPr/>
          <a:lstStyle/>
          <a:p>
            <a:fld id="{71ABBA2F-DC12-4B8A-8653-03568FBDA844}" type="slidenum">
              <a:rPr lang="en-US" smtClean="0"/>
            </a:fld>
            <a:endParaRPr lang="en-US"/>
          </a:p>
        </p:txBody>
      </p:sp>
      <p:sp>
        <p:nvSpPr>
          <p:cNvPr id="6" name="Footer Placeholder 5"/>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39100" cy="60960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DHCP Server on Linux RHEL/</a:t>
            </a:r>
            <a:r>
              <a:rPr lang="en-US" sz="2400" b="1" dirty="0" err="1">
                <a:solidFill>
                  <a:srgbClr val="0070C0"/>
                </a:solidFill>
                <a:latin typeface="Times New Roman" panose="02020603050405020304" pitchFamily="18" charset="0"/>
                <a:cs typeface="Times New Roman" panose="02020603050405020304" pitchFamily="18" charset="0"/>
              </a:rPr>
              <a:t>CentOS</a:t>
            </a:r>
            <a:r>
              <a:rPr lang="en-US" sz="2400" b="1" dirty="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838200"/>
            <a:ext cx="8991600" cy="2133601"/>
          </a:xfrm>
        </p:spPr>
        <p:txBody>
          <a:bodyPr>
            <a:noAutofit/>
          </a:bodyPr>
          <a:lstStyle/>
          <a:p>
            <a:pPr>
              <a:buFont typeface="Wingdings" panose="05000000000000000000" pitchFamily="2" charset="2"/>
              <a:buChar char="v"/>
            </a:pPr>
            <a:r>
              <a:rPr lang="en-US" sz="1800" dirty="0">
                <a:solidFill>
                  <a:srgbClr val="C00000"/>
                </a:solidFill>
                <a:latin typeface="Times New Roman" panose="02020603050405020304" pitchFamily="18" charset="0"/>
                <a:cs typeface="Times New Roman" panose="02020603050405020304" pitchFamily="18" charset="0"/>
              </a:rPr>
              <a:t>DHCP stands for Dynamic Host Configuration Protocol, </a:t>
            </a:r>
            <a:r>
              <a:rPr lang="en-US" sz="1800" b="0" dirty="0">
                <a:latin typeface="Times New Roman" panose="02020603050405020304" pitchFamily="18" charset="0"/>
                <a:cs typeface="Times New Roman" panose="02020603050405020304" pitchFamily="18" charset="0"/>
              </a:rPr>
              <a:t>One of the basic element found on all networks is a DHCP Server, making it an important part of any network. </a:t>
            </a:r>
            <a:endParaRPr lang="en-US" sz="1800" b="0" dirty="0">
              <a:latin typeface="Times New Roman" panose="02020603050405020304" pitchFamily="18" charset="0"/>
              <a:cs typeface="Times New Roman" panose="02020603050405020304" pitchFamily="18" charset="0"/>
            </a:endParaRPr>
          </a:p>
          <a:p>
            <a:r>
              <a:rPr lang="en-US" sz="1800" b="0" dirty="0">
                <a:latin typeface="Times New Roman" panose="02020603050405020304" pitchFamily="18" charset="0"/>
                <a:cs typeface="Times New Roman" panose="02020603050405020304" pitchFamily="18" charset="0"/>
              </a:rPr>
              <a:t>DHCP makes Network Administration easy because you can make changes to a single point on your network and let those changes filter down to the rest of the network.</a:t>
            </a:r>
            <a:endParaRPr lang="en-US" sz="1800" b="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DHCP follows the “DORA “</a:t>
            </a:r>
            <a:r>
              <a:rPr lang="en-US" sz="1800" dirty="0" smtClean="0">
                <a:latin typeface="Times New Roman" panose="02020603050405020304" pitchFamily="18" charset="0"/>
                <a:cs typeface="Times New Roman" panose="02020603050405020304" pitchFamily="18" charset="0"/>
              </a:rPr>
              <a:t>process;	DORA </a:t>
            </a:r>
            <a:r>
              <a:rPr lang="en-US" sz="1800" dirty="0">
                <a:latin typeface="Times New Roman" panose="02020603050405020304" pitchFamily="18" charset="0"/>
                <a:cs typeface="Times New Roman" panose="02020603050405020304" pitchFamily="18" charset="0"/>
              </a:rPr>
              <a:t>means; D = Discover, O = Offer, </a:t>
            </a:r>
            <a:r>
              <a:rPr lang="en-US" sz="1800" dirty="0" smtClean="0">
                <a:latin typeface="Times New Roman" panose="02020603050405020304" pitchFamily="18" charset="0"/>
                <a:cs typeface="Times New Roman" panose="02020603050405020304" pitchFamily="18" charset="0"/>
              </a:rPr>
              <a:t>R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Request, A = ACK </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pic>
        <p:nvPicPr>
          <p:cNvPr id="4" name="Picture 3" descr="http://3.bp.blogspot.com/-OUdChvC2Qm0/VHlsWD68yFI/AAAAAAAAAH0/dlxm8ol72Vo/s1600/dhcp-config.png">
            <a:hlinkClick r:id="rId1"/>
          </p:cNvPr>
          <p:cNvPicPr/>
          <p:nvPr/>
        </p:nvPicPr>
        <p:blipFill rotWithShape="1">
          <a:blip r:embed="rId2">
            <a:extLst>
              <a:ext uri="{28A0092B-C50C-407E-A947-70E740481C1C}">
                <a14:useLocalDpi xmlns:a14="http://schemas.microsoft.com/office/drawing/2010/main" val="0"/>
              </a:ext>
            </a:extLst>
          </a:blip>
          <a:srcRect r="-14" b="5251"/>
          <a:stretch>
            <a:fillRect/>
          </a:stretch>
        </p:blipFill>
        <p:spPr bwMode="auto">
          <a:xfrm>
            <a:off x="533400" y="3048000"/>
            <a:ext cx="7848600" cy="3167380"/>
          </a:xfrm>
          <a:prstGeom prst="rect">
            <a:avLst/>
          </a:prstGeom>
          <a:noFill/>
          <a:ln>
            <a:noFill/>
          </a:ln>
        </p:spPr>
      </p:pic>
      <p:sp>
        <p:nvSpPr>
          <p:cNvPr id="6" name="Slide Number Placeholder 5"/>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a:xfrm>
            <a:off x="3517514" y="6477000"/>
            <a:ext cx="4724400" cy="304800"/>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4375677"/>
          </a:xfrm>
        </p:spPr>
        <p:txBody>
          <a:bodyPr>
            <a:normAutofit/>
          </a:bodyPr>
          <a:lstStyle/>
          <a:p>
            <a:pPr marL="285750" indent="-285750">
              <a:buFont typeface="Wingdings" panose="05000000000000000000" pitchFamily="2" charset="2"/>
              <a:buChar char="v"/>
            </a:pPr>
            <a:r>
              <a:rPr lang="en-US" sz="1800" b="0" dirty="0" smtClean="0">
                <a:solidFill>
                  <a:srgbClr val="C00000"/>
                </a:solidFill>
                <a:latin typeface="Times New Roman" panose="02020603050405020304" pitchFamily="18" charset="0"/>
                <a:cs typeface="Times New Roman" panose="02020603050405020304" pitchFamily="18" charset="0"/>
              </a:rPr>
              <a:t>DHCP: </a:t>
            </a:r>
            <a:endParaRPr lang="en-US" sz="1800" b="0" dirty="0" smtClean="0">
              <a:solidFill>
                <a:srgbClr val="C00000"/>
              </a:solidFill>
              <a:latin typeface="Times New Roman" panose="02020603050405020304" pitchFamily="18" charset="0"/>
              <a:cs typeface="Times New Roman" panose="02020603050405020304" pitchFamily="18" charset="0"/>
            </a:endParaRPr>
          </a:p>
          <a:p>
            <a:pPr lvl="0"/>
            <a:r>
              <a:rPr lang="en-US" sz="1800" b="0" dirty="0" smtClean="0">
                <a:latin typeface="Times New Roman" panose="02020603050405020304" pitchFamily="18" charset="0"/>
                <a:cs typeface="Times New Roman" panose="02020603050405020304" pitchFamily="18" charset="0"/>
              </a:rPr>
              <a:t>It </a:t>
            </a:r>
            <a:r>
              <a:rPr lang="en-US" sz="1800" b="0" dirty="0">
                <a:latin typeface="Times New Roman" panose="02020603050405020304" pitchFamily="18" charset="0"/>
                <a:cs typeface="Times New Roman" panose="02020603050405020304" pitchFamily="18" charset="0"/>
              </a:rPr>
              <a:t>gives IP </a:t>
            </a:r>
            <a:r>
              <a:rPr lang="en-US" sz="1800" b="0" dirty="0" smtClean="0">
                <a:latin typeface="Times New Roman" panose="02020603050405020304" pitchFamily="18" charset="0"/>
                <a:cs typeface="Times New Roman" panose="02020603050405020304" pitchFamily="18" charset="0"/>
              </a:rPr>
              <a:t>Address </a:t>
            </a:r>
            <a:r>
              <a:rPr lang="en-US" sz="1800" b="0" dirty="0">
                <a:latin typeface="Times New Roman" panose="02020603050405020304" pitchFamily="18" charset="0"/>
                <a:cs typeface="Times New Roman" panose="02020603050405020304" pitchFamily="18" charset="0"/>
              </a:rPr>
              <a:t>automatically to the clients who is requesting for an IP </a:t>
            </a:r>
            <a:r>
              <a:rPr lang="en-US" sz="1800" b="0" dirty="0" smtClean="0">
                <a:latin typeface="Times New Roman" panose="02020603050405020304" pitchFamily="18" charset="0"/>
                <a:cs typeface="Times New Roman" panose="02020603050405020304" pitchFamily="18" charset="0"/>
              </a:rPr>
              <a:t>Address. It </a:t>
            </a:r>
            <a:r>
              <a:rPr lang="en-US" sz="1800" b="0" dirty="0">
                <a:latin typeface="Times New Roman" panose="02020603050405020304" pitchFamily="18" charset="0"/>
                <a:cs typeface="Times New Roman" panose="02020603050405020304" pitchFamily="18" charset="0"/>
              </a:rPr>
              <a:t>provides centralized </a:t>
            </a:r>
            <a:r>
              <a:rPr lang="en-US" sz="1800" b="0" dirty="0" smtClean="0">
                <a:latin typeface="Times New Roman" panose="02020603050405020304" pitchFamily="18" charset="0"/>
                <a:cs typeface="Times New Roman" panose="02020603050405020304" pitchFamily="18" charset="0"/>
              </a:rPr>
              <a:t>IP Address management. DHCP </a:t>
            </a:r>
            <a:r>
              <a:rPr lang="en-US" sz="1800" b="0" dirty="0">
                <a:latin typeface="Times New Roman" panose="02020603050405020304" pitchFamily="18" charset="0"/>
                <a:cs typeface="Times New Roman" panose="02020603050405020304" pitchFamily="18" charset="0"/>
              </a:rPr>
              <a:t>reduces the complexity and amount </a:t>
            </a:r>
            <a:r>
              <a:rPr lang="en-US" sz="1800" b="0" dirty="0" smtClean="0">
                <a:latin typeface="Times New Roman" panose="02020603050405020304" pitchFamily="18" charset="0"/>
                <a:cs typeface="Times New Roman" panose="02020603050405020304" pitchFamily="18" charset="0"/>
              </a:rPr>
              <a:t>of administrative </a:t>
            </a:r>
            <a:r>
              <a:rPr lang="en-US" sz="1800" b="0" dirty="0">
                <a:latin typeface="Times New Roman" panose="02020603050405020304" pitchFamily="18" charset="0"/>
                <a:cs typeface="Times New Roman" panose="02020603050405020304" pitchFamily="18" charset="0"/>
              </a:rPr>
              <a:t>work by assigning TCP/IP configuration.</a:t>
            </a:r>
            <a:endParaRPr lang="en-US" sz="1800" b="0" dirty="0">
              <a:latin typeface="Times New Roman" panose="02020603050405020304" pitchFamily="18" charset="0"/>
              <a:cs typeface="Times New Roman" panose="02020603050405020304" pitchFamily="18" charset="0"/>
            </a:endParaRPr>
          </a:p>
          <a:p>
            <a:pPr marL="0" indent="0">
              <a:buNone/>
            </a:pPr>
            <a:endParaRPr lang="en-US" sz="1800" b="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Assigning </a:t>
            </a:r>
            <a:r>
              <a:rPr lang="en-US" sz="1800" b="0" dirty="0" smtClean="0">
                <a:latin typeface="Times New Roman" panose="02020603050405020304" pitchFamily="18" charset="0"/>
                <a:cs typeface="Times New Roman" panose="02020603050405020304" pitchFamily="18" charset="0"/>
              </a:rPr>
              <a:t>IP Address </a:t>
            </a:r>
            <a:r>
              <a:rPr lang="en-US" sz="1800" b="0" dirty="0">
                <a:latin typeface="Times New Roman" panose="02020603050405020304" pitchFamily="18" charset="0"/>
                <a:cs typeface="Times New Roman" panose="02020603050405020304" pitchFamily="18" charset="0"/>
              </a:rPr>
              <a:t>dynamically has some problem that every time a client system boot it is not sure that it will get the same IP, So it will be tedious task for other systems to find the particular system.</a:t>
            </a:r>
            <a:endParaRPr lang="en-US" sz="1800"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0CD386F-BC16-4D9E-B46C-EAC2FB85BC9D}" type="datetime1">
              <a:rPr lang="en-US" smtClean="0"/>
            </a:fld>
            <a:endParaRPr lang="en-US" dirty="0"/>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1066800"/>
          </a:xfrm>
        </p:spPr>
        <p:txBody>
          <a:bodyPr>
            <a:normAutofit fontScale="92500" lnSpcReduction="10000"/>
          </a:bodyPr>
          <a:lstStyle/>
          <a:p>
            <a:r>
              <a:rPr lang="en-US" sz="2400" dirty="0">
                <a:solidFill>
                  <a:srgbClr val="0070C0"/>
                </a:solidFill>
                <a:latin typeface="Times New Roman" panose="02020603050405020304" pitchFamily="18" charset="0"/>
                <a:cs typeface="Times New Roman" panose="02020603050405020304" pitchFamily="18" charset="0"/>
              </a:rPr>
              <a:t>To configure windows system as </a:t>
            </a:r>
            <a:r>
              <a:rPr lang="en-US" sz="2400" dirty="0" smtClean="0">
                <a:solidFill>
                  <a:srgbClr val="0070C0"/>
                </a:solidFill>
                <a:latin typeface="Times New Roman" panose="02020603050405020304" pitchFamily="18" charset="0"/>
                <a:cs typeface="Times New Roman" panose="02020603050405020304" pitchFamily="18" charset="0"/>
              </a:rPr>
              <a:t>DHCP </a:t>
            </a:r>
            <a:r>
              <a:rPr lang="en-US" sz="2400" dirty="0">
                <a:solidFill>
                  <a:srgbClr val="0070C0"/>
                </a:solidFill>
                <a:latin typeface="Times New Roman" panose="02020603050405020304" pitchFamily="18" charset="0"/>
                <a:cs typeface="Times New Roman" panose="02020603050405020304" pitchFamily="18" charset="0"/>
              </a:rPr>
              <a:t>clients open LAN card properties and </a:t>
            </a:r>
            <a:r>
              <a:rPr lang="en-US" sz="2400" dirty="0" smtClean="0">
                <a:solidFill>
                  <a:srgbClr val="0070C0"/>
                </a:solidFill>
                <a:latin typeface="Times New Roman" panose="02020603050405020304" pitchFamily="18" charset="0"/>
                <a:cs typeface="Times New Roman" panose="02020603050405020304" pitchFamily="18" charset="0"/>
              </a:rPr>
              <a:t>select TCP/IP </a:t>
            </a:r>
            <a:r>
              <a:rPr lang="en-US" sz="2400" dirty="0">
                <a:solidFill>
                  <a:srgbClr val="0070C0"/>
                </a:solidFill>
                <a:latin typeface="Times New Roman" panose="02020603050405020304" pitchFamily="18" charset="0"/>
                <a:cs typeface="Times New Roman" panose="02020603050405020304" pitchFamily="18" charset="0"/>
              </a:rPr>
              <a:t>and click on properties and select obtain an </a:t>
            </a:r>
            <a:r>
              <a:rPr lang="en-US" sz="2400" dirty="0" smtClean="0">
                <a:solidFill>
                  <a:srgbClr val="0070C0"/>
                </a:solidFill>
                <a:latin typeface="Times New Roman" panose="02020603050405020304" pitchFamily="18" charset="0"/>
                <a:cs typeface="Times New Roman" panose="02020603050405020304" pitchFamily="18" charset="0"/>
              </a:rPr>
              <a:t>IP </a:t>
            </a:r>
            <a:r>
              <a:rPr lang="en-US" sz="2400" dirty="0">
                <a:solidFill>
                  <a:srgbClr val="0070C0"/>
                </a:solidFill>
                <a:latin typeface="Times New Roman" panose="02020603050405020304" pitchFamily="18" charset="0"/>
                <a:cs typeface="Times New Roman" panose="02020603050405020304" pitchFamily="18" charset="0"/>
              </a:rPr>
              <a:t>A</a:t>
            </a:r>
            <a:r>
              <a:rPr lang="en-US" sz="2400" dirty="0" smtClean="0">
                <a:solidFill>
                  <a:srgbClr val="0070C0"/>
                </a:solidFill>
                <a:latin typeface="Times New Roman" panose="02020603050405020304" pitchFamily="18" charset="0"/>
                <a:cs typeface="Times New Roman" panose="02020603050405020304" pitchFamily="18" charset="0"/>
              </a:rPr>
              <a:t>ddress </a:t>
            </a:r>
            <a:r>
              <a:rPr lang="en-US" sz="2400" dirty="0">
                <a:solidFill>
                  <a:srgbClr val="0070C0"/>
                </a:solidFill>
                <a:latin typeface="Times New Roman" panose="02020603050405020304" pitchFamily="18" charset="0"/>
                <a:cs typeface="Times New Roman" panose="02020603050405020304" pitchFamily="18" charset="0"/>
              </a:rPr>
              <a:t>automatically:</a:t>
            </a:r>
            <a:endParaRPr lang="en-US" sz="2400" dirty="0">
              <a:solidFill>
                <a:srgbClr val="0070C0"/>
              </a:solidFill>
              <a:latin typeface="Times New Roman" panose="02020603050405020304" pitchFamily="18" charset="0"/>
              <a:cs typeface="Times New Roman" panose="02020603050405020304" pitchFamily="18" charset="0"/>
            </a:endParaRPr>
          </a:p>
          <a:p>
            <a:pPr algn="just"/>
            <a:endParaRPr lang="en-US" sz="2000" dirty="0">
              <a:solidFill>
                <a:srgbClr val="002060"/>
              </a:solidFill>
            </a:endParaRPr>
          </a:p>
        </p:txBody>
      </p:sp>
      <p:pic>
        <p:nvPicPr>
          <p:cNvPr id="4" name="Picture 3" descr="http://1.bp.blogspot.com/-ovyVaq9_IGk/VHlshAw7o7I/AAAAAAAAAH8/DHj_OdEHRB0/s1600/ip-config.png">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6324600" cy="3657600"/>
          </a:xfrm>
          <a:prstGeom prst="rect">
            <a:avLst/>
          </a:prstGeom>
          <a:noFill/>
          <a:ln>
            <a:noFill/>
          </a:ln>
        </p:spPr>
      </p:pic>
      <p:sp>
        <p:nvSpPr>
          <p:cNvPr id="6" name="Rectangle 5"/>
          <p:cNvSpPr/>
          <p:nvPr/>
        </p:nvSpPr>
        <p:spPr>
          <a:xfrm>
            <a:off x="381000" y="5197871"/>
            <a:ext cx="7086600" cy="646331"/>
          </a:xfrm>
          <a:prstGeom prst="rect">
            <a:avLst/>
          </a:prstGeom>
        </p:spPr>
        <p:txBody>
          <a:bodyPr wrap="square">
            <a:spAutoFit/>
          </a:bodyPr>
          <a:lstStyle/>
          <a:p>
            <a:endParaRPr lang="en-US" dirty="0" smtClean="0"/>
          </a:p>
          <a:p>
            <a:r>
              <a:rPr lang="en-US" dirty="0" smtClean="0">
                <a:latin typeface="Times New Roman" panose="02020603050405020304" pitchFamily="18" charset="0"/>
                <a:cs typeface="Times New Roman" panose="02020603050405020304" pitchFamily="18" charset="0"/>
              </a:rPr>
              <a:t>You can go on command prompt and check new IP address</a:t>
            </a:r>
            <a:r>
              <a:rPr lang="en-US" dirty="0" smtClean="0"/>
              <a:t>. </a:t>
            </a:r>
            <a:endParaRPr lang="en-US" dirty="0"/>
          </a:p>
        </p:txBody>
      </p:sp>
      <p:sp>
        <p:nvSpPr>
          <p:cNvPr id="2" name="Date Placeholder 1"/>
          <p:cNvSpPr>
            <a:spLocks noGrp="1"/>
          </p:cNvSpPr>
          <p:nvPr>
            <p:ph type="dt" sz="half" idx="10"/>
          </p:nvPr>
        </p:nvSpPr>
        <p:spPr/>
        <p:txBody>
          <a:bodyPr/>
          <a:lstStyle/>
          <a:p>
            <a:fld id="{EF547BE0-9416-40D9-B802-747179BA01AF}"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8" name="Footer Placeholder 7"/>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685800"/>
          </a:xfrm>
        </p:spPr>
        <p:txBody>
          <a:bodyPr>
            <a:noAutofit/>
          </a:bodyPr>
          <a:lstStyle/>
          <a:p>
            <a:r>
              <a:rPr lang="en-US" sz="2400" b="1" dirty="0">
                <a:solidFill>
                  <a:srgbClr val="0070C0"/>
                </a:solidFill>
                <a:latin typeface="Times New Roman" panose="02020603050405020304" pitchFamily="18" charset="0"/>
                <a:cs typeface="Times New Roman" panose="02020603050405020304" pitchFamily="18" charset="0"/>
              </a:rPr>
              <a:t>Some Troubleshooting Tips on your </a:t>
            </a:r>
            <a:r>
              <a:rPr lang="en-US" sz="2400" b="1" dirty="0" smtClean="0">
                <a:solidFill>
                  <a:srgbClr val="0070C0"/>
                </a:solidFill>
                <a:latin typeface="Times New Roman" panose="02020603050405020304" pitchFamily="18" charset="0"/>
                <a:cs typeface="Times New Roman" panose="02020603050405020304" pitchFamily="18" charset="0"/>
              </a:rPr>
              <a:t>System</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00629"/>
            <a:ext cx="8458200" cy="2480772"/>
          </a:xfrm>
        </p:spPr>
        <p:txBody>
          <a:bodyPr/>
          <a:lstStyle/>
          <a:p>
            <a:pPr>
              <a:buFont typeface="Wingdings" panose="05000000000000000000" pitchFamily="2" charset="2"/>
              <a:buChar char="v"/>
            </a:pPr>
            <a:r>
              <a:rPr lang="en-US" sz="1800" b="0" dirty="0">
                <a:solidFill>
                  <a:srgbClr val="C00000"/>
                </a:solidFill>
                <a:latin typeface="Times New Roman" panose="02020603050405020304" pitchFamily="18" charset="0"/>
                <a:cs typeface="Times New Roman" panose="02020603050405020304" pitchFamily="18" charset="0"/>
              </a:rPr>
              <a:t>How to check ram and swap size in Linux or centos 6: In Command mode type </a:t>
            </a:r>
            <a:r>
              <a:rPr lang="en-US" sz="1800" b="0" dirty="0" smtClean="0">
                <a:solidFill>
                  <a:srgbClr val="C00000"/>
                </a:solidFill>
                <a:latin typeface="Times New Roman" panose="02020603050405020304" pitchFamily="18" charset="0"/>
                <a:cs typeface="Times New Roman" panose="02020603050405020304" pitchFamily="18" charset="0"/>
              </a:rPr>
              <a:t>below commands:</a:t>
            </a:r>
            <a:endParaRPr lang="en-US" sz="1800" b="0" dirty="0" smtClean="0">
              <a:solidFill>
                <a:srgbClr val="C00000"/>
              </a:solidFill>
              <a:latin typeface="Times New Roman" panose="02020603050405020304" pitchFamily="18" charset="0"/>
              <a:cs typeface="Times New Roman" panose="02020603050405020304" pitchFamily="18" charset="0"/>
            </a:endParaRPr>
          </a:p>
          <a:p>
            <a:br>
              <a:rPr lang="en-US" sz="1800" b="0" dirty="0">
                <a:latin typeface="Times New Roman" panose="02020603050405020304" pitchFamily="18" charset="0"/>
                <a:cs typeface="Times New Roman" panose="02020603050405020304" pitchFamily="18" charset="0"/>
              </a:rPr>
            </a:br>
            <a:r>
              <a:rPr lang="en-US" sz="1800" b="0" dirty="0" smtClean="0">
                <a:latin typeface="Times New Roman" panose="02020603050405020304" pitchFamily="18" charset="0"/>
                <a:cs typeface="Times New Roman" panose="02020603050405020304" pitchFamily="18" charset="0"/>
              </a:rPr>
              <a:t>	Ram size =	# </a:t>
            </a:r>
            <a:r>
              <a:rPr lang="en-US" sz="1800" b="0" dirty="0">
                <a:latin typeface="Times New Roman" panose="02020603050405020304" pitchFamily="18" charset="0"/>
                <a:cs typeface="Times New Roman" panose="02020603050405020304" pitchFamily="18" charset="0"/>
              </a:rPr>
              <a:t>cat /</a:t>
            </a:r>
            <a:r>
              <a:rPr lang="en-US" sz="1800" b="0" dirty="0" err="1">
                <a:latin typeface="Times New Roman" panose="02020603050405020304" pitchFamily="18" charset="0"/>
                <a:cs typeface="Times New Roman" panose="02020603050405020304" pitchFamily="18" charset="0"/>
              </a:rPr>
              <a:t>proc</a:t>
            </a:r>
            <a:r>
              <a:rPr lang="en-US" sz="1800" b="0" dirty="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meminfo</a:t>
            </a:r>
            <a:endParaRPr lang="en-US" sz="1800" b="0" dirty="0">
              <a:latin typeface="Times New Roman" panose="02020603050405020304" pitchFamily="18" charset="0"/>
              <a:cs typeface="Times New Roman" panose="02020603050405020304" pitchFamily="18" charset="0"/>
            </a:endParaRPr>
          </a:p>
          <a:p>
            <a:pPr marL="0" indent="0">
              <a:buNone/>
            </a:pPr>
            <a:r>
              <a:rPr lang="en-US" sz="1800" b="0" dirty="0" smtClean="0">
                <a:latin typeface="Times New Roman" panose="02020603050405020304" pitchFamily="18" charset="0"/>
                <a:cs typeface="Times New Roman" panose="02020603050405020304" pitchFamily="18" charset="0"/>
              </a:rPr>
              <a:t>	Swap size =	#free </a:t>
            </a:r>
            <a:r>
              <a:rPr lang="en-US" sz="1800" b="0" dirty="0">
                <a:latin typeface="Times New Roman" panose="02020603050405020304" pitchFamily="18" charset="0"/>
                <a:cs typeface="Times New Roman" panose="02020603050405020304" pitchFamily="18" charset="0"/>
              </a:rPr>
              <a:t>-m or free –g</a:t>
            </a:r>
            <a:endParaRPr lang="en-US" sz="1800" b="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094402D-83C1-4D41-990F-44F670E12154}" type="datetime1">
              <a:rPr lang="en-US" smtClean="0"/>
            </a:fld>
            <a:endParaRPr lang="en-US"/>
          </a:p>
        </p:txBody>
      </p:sp>
      <p:sp>
        <p:nvSpPr>
          <p:cNvPr id="5" name="Slide Number Placeholder 4"/>
          <p:cNvSpPr>
            <a:spLocks noGrp="1"/>
          </p:cNvSpPr>
          <p:nvPr>
            <p:ph type="sldNum" sz="quarter" idx="12"/>
          </p:nvPr>
        </p:nvSpPr>
        <p:spPr/>
        <p:txBody>
          <a:bodyPr/>
          <a:lstStyle/>
          <a:p>
            <a:fld id="{71ABBA2F-DC12-4B8A-8653-03568FBDA844}" type="slidenum">
              <a:rPr lang="en-US" smtClean="0"/>
            </a:fld>
            <a:endParaRPr lang="en-US"/>
          </a:p>
        </p:txBody>
      </p:sp>
      <p:sp>
        <p:nvSpPr>
          <p:cNvPr id="7" name="Footer Placeholder 6"/>
          <p:cNvSpPr>
            <a:spLocks noGrp="1"/>
          </p:cNvSpPr>
          <p:nvPr>
            <p:ph type="ftr" sz="quarter" idx="11"/>
          </p:nvPr>
        </p:nvSpPr>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no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File system </a:t>
            </a:r>
            <a:r>
              <a:rPr lang="en-US" sz="2400" b="1" dirty="0">
                <a:solidFill>
                  <a:srgbClr val="0070C0"/>
                </a:solidFill>
                <a:latin typeface="Times New Roman" panose="02020603050405020304" pitchFamily="18" charset="0"/>
                <a:cs typeface="Times New Roman" panose="02020603050405020304" pitchFamily="18" charset="0"/>
              </a:rPr>
              <a:t>error after crash or </a:t>
            </a:r>
            <a:r>
              <a:rPr lang="en-US" sz="2400" b="1" dirty="0" smtClean="0">
                <a:solidFill>
                  <a:srgbClr val="0070C0"/>
                </a:solidFill>
                <a:latin typeface="Times New Roman" panose="02020603050405020304" pitchFamily="18" charset="0"/>
                <a:cs typeface="Times New Roman" panose="02020603050405020304" pitchFamily="18" charset="0"/>
              </a:rPr>
              <a:t>power outage</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43000"/>
            <a:ext cx="8610600" cy="1219200"/>
          </a:xfrm>
        </p:spPr>
        <p:txBody>
          <a:bodyPr>
            <a:normAutofit/>
          </a:bodyPr>
          <a:lstStyle/>
          <a:p>
            <a:r>
              <a:rPr lang="en-US" sz="1800" b="0" dirty="0">
                <a:latin typeface="Times New Roman" panose="02020603050405020304" pitchFamily="18" charset="0"/>
                <a:cs typeface="Times New Roman" panose="02020603050405020304" pitchFamily="18" charset="0"/>
              </a:rPr>
              <a:t>At some point your system will crash and you need to perform a manual repair of your file system. A typical situation would be power loss while you are working on the </a:t>
            </a:r>
            <a:r>
              <a:rPr lang="en-US" sz="1800" b="0" dirty="0" smtClean="0">
                <a:latin typeface="Times New Roman" panose="02020603050405020304" pitchFamily="18" charset="0"/>
                <a:cs typeface="Times New Roman" panose="02020603050405020304" pitchFamily="18" charset="0"/>
              </a:rPr>
              <a:t>system. You </a:t>
            </a:r>
            <a:r>
              <a:rPr lang="en-US" sz="1800" b="0" dirty="0">
                <a:latin typeface="Times New Roman" panose="02020603050405020304" pitchFamily="18" charset="0"/>
                <a:cs typeface="Times New Roman" panose="02020603050405020304" pitchFamily="18" charset="0"/>
              </a:rPr>
              <a:t>reboot and the system stops and indicates you must perform a manual repair of the system using </a:t>
            </a:r>
            <a:r>
              <a:rPr lang="en-US" sz="1800" b="0" dirty="0" err="1">
                <a:latin typeface="Times New Roman" panose="02020603050405020304" pitchFamily="18" charset="0"/>
                <a:cs typeface="Times New Roman" panose="02020603050405020304" pitchFamily="18" charset="0"/>
              </a:rPr>
              <a:t>fsck</a:t>
            </a:r>
            <a:r>
              <a:rPr lang="en-US" sz="1800" b="0" dirty="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p:txBody>
      </p:sp>
      <p:pic>
        <p:nvPicPr>
          <p:cNvPr id="4" name="Picture 3" descr="http://2.bp.blogspot.com/-BGXFKJ2lxfI/Ug3wsqgVFxI/AAAAAAAAATM/92ueGojzipU/s400/filesystemerror.png">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543800" cy="2895600"/>
          </a:xfrm>
          <a:prstGeom prst="rect">
            <a:avLst/>
          </a:prstGeom>
          <a:noFill/>
          <a:ln>
            <a:noFill/>
          </a:ln>
        </p:spPr>
      </p:pic>
      <p:sp>
        <p:nvSpPr>
          <p:cNvPr id="5" name="Rectangle 4"/>
          <p:cNvSpPr/>
          <p:nvPr/>
        </p:nvSpPr>
        <p:spPr>
          <a:xfrm>
            <a:off x="228600" y="5486400"/>
            <a:ext cx="8077200" cy="1200329"/>
          </a:xfrm>
          <a:prstGeom prst="rect">
            <a:avLst/>
          </a:prstGeom>
        </p:spPr>
        <p:txBody>
          <a:bodyPr wrap="square">
            <a:spAutoFit/>
          </a:bodyPr>
          <a:lstStyle/>
          <a:p>
            <a:pPr algn="just"/>
            <a:r>
              <a:rPr lang="en-US" b="1" dirty="0" err="1"/>
              <a:t>fsck</a:t>
            </a:r>
            <a:r>
              <a:rPr lang="en-US" dirty="0"/>
              <a:t> (file system consistency check) is a command used to check </a:t>
            </a:r>
            <a:r>
              <a:rPr lang="en-US" dirty="0" smtClean="0"/>
              <a:t>file system </a:t>
            </a:r>
            <a:r>
              <a:rPr lang="en-US" dirty="0"/>
              <a:t>for consistency errors and repair them on Linux </a:t>
            </a:r>
            <a:r>
              <a:rPr lang="en-US" dirty="0" smtClean="0"/>
              <a:t>file systems. This </a:t>
            </a:r>
            <a:r>
              <a:rPr lang="en-US" dirty="0"/>
              <a:t>tool is important for maintaining data integrity so should be run regularly, especially after an unforeseen reboot (crash, power-outage).</a:t>
            </a:r>
            <a:endParaRPr lang="en-US" dirty="0"/>
          </a:p>
        </p:txBody>
      </p:sp>
      <p:sp>
        <p:nvSpPr>
          <p:cNvPr id="7" name="Slide Number Placeholder 6"/>
          <p:cNvSpPr>
            <a:spLocks noGrp="1"/>
          </p:cNvSpPr>
          <p:nvPr>
            <p:ph type="sldNum" sz="quarter" idx="12"/>
          </p:nvPr>
        </p:nvSpPr>
        <p:spPr/>
        <p:txBody>
          <a:bodyPr>
            <a:normAutofit/>
          </a:bodyPr>
          <a:lstStyle/>
          <a:p>
            <a:fld id="{71ABBA2F-DC12-4B8A-8653-03568FBDA844}" type="slidenum">
              <a:rPr lang="en-US" smtClean="0"/>
            </a:fld>
            <a:endParaRPr lang="en-US" dirty="0"/>
          </a:p>
        </p:txBody>
      </p:sp>
      <p:sp>
        <p:nvSpPr>
          <p:cNvPr id="9" name="Footer Placeholder 8"/>
          <p:cNvSpPr>
            <a:spLocks noGrp="1"/>
          </p:cNvSpPr>
          <p:nvPr>
            <p:ph type="ftr" sz="quarter" idx="11"/>
          </p:nvPr>
        </p:nvSpPr>
        <p:spPr>
          <a:xfrm>
            <a:off x="3517514" y="6686728"/>
            <a:ext cx="4724400" cy="171271"/>
          </a:xfrm>
        </p:spPr>
        <p:txBody>
          <a:bodyPr/>
          <a:lstStyle/>
          <a:p>
            <a:r>
              <a:rPr lang="en-US" b="1" dirty="0" smtClean="0">
                <a:solidFill>
                  <a:schemeClr val="tx1"/>
                </a:solidFill>
              </a:rPr>
              <a:t>Engr. Mohammed S.B</a:t>
            </a:r>
            <a:endParaRPr lang="en-US" b="1"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48600</Words>
  <Application>WPS Writer</Application>
  <PresentationFormat>On-screen Show (4:3)</PresentationFormat>
  <Paragraphs>1946</Paragraphs>
  <Slides>113</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113</vt:i4>
      </vt:variant>
    </vt:vector>
  </HeadingPairs>
  <TitlesOfParts>
    <vt:vector size="129" baseType="lpstr">
      <vt:lpstr>Arial</vt:lpstr>
      <vt:lpstr>SimSun</vt:lpstr>
      <vt:lpstr>Wingdings</vt:lpstr>
      <vt:lpstr>Tunga</vt:lpstr>
      <vt:lpstr>Thonburi</vt:lpstr>
      <vt:lpstr>Times New Roman</vt:lpstr>
      <vt:lpstr>Calibri</vt:lpstr>
      <vt:lpstr>Helvetica Neue</vt:lpstr>
      <vt:lpstr>Franklin Gothic Book</vt:lpstr>
      <vt:lpstr>苹方-简</vt:lpstr>
      <vt:lpstr>Microsoft YaHei</vt:lpstr>
      <vt:lpstr>汉仪旗黑</vt:lpstr>
      <vt:lpstr>Arial Unicode MS</vt:lpstr>
      <vt:lpstr>Franklin Gothic Medium</vt:lpstr>
      <vt:lpstr>宋体-简</vt:lpstr>
      <vt:lpstr>Angles</vt:lpstr>
      <vt:lpstr>     NIGERIAN AIRSPACE MANAGEMENT AGENCY</vt:lpstr>
      <vt:lpstr>INTRODUCTION</vt:lpstr>
      <vt:lpstr>PowerPoint 演示文稿</vt:lpstr>
      <vt:lpstr>PowerPoint 演示文稿</vt:lpstr>
      <vt:lpstr>Features of Linux</vt:lpstr>
      <vt:lpstr>PowerPoint 演示文稿</vt:lpstr>
      <vt:lpstr>PowerPoint 演示文稿</vt:lpstr>
      <vt:lpstr>The Different between Fedora, Redhat and CentOS</vt:lpstr>
      <vt:lpstr>PowerPoint 演示文稿</vt:lpstr>
      <vt:lpstr>Red Hat 6 Installation: Graphical installation through CD/DVD  (it has the same procedure of installation with CentOS)</vt:lpstr>
      <vt:lpstr>3. Choose a language</vt:lpstr>
      <vt:lpstr>5.Choose an installation media</vt:lpstr>
      <vt:lpstr>7. Select storage devices</vt:lpstr>
      <vt:lpstr>9. Insert computer name</vt:lpstr>
      <vt:lpstr>11. Enter the password for root user</vt:lpstr>
      <vt:lpstr>PowerPoint 演示文稿</vt:lpstr>
      <vt:lpstr>PowerPoint 演示文稿</vt:lpstr>
      <vt:lpstr>- Below is the snapshot of the above sample procedure for / (root) directory: </vt:lpstr>
      <vt:lpstr>14. Configure boot loader options</vt:lpstr>
      <vt:lpstr>16. Customize package selection, by clicking customize now, Next 17. Checking dependencies packages selected for installation </vt:lpstr>
      <vt:lpstr>19. Installing packages</vt:lpstr>
      <vt:lpstr>21. Redhat 6 finished installation</vt:lpstr>
      <vt:lpstr>You can create a normal user, here</vt:lpstr>
      <vt:lpstr>Login redhat 6 gnome desktop</vt:lpstr>
      <vt:lpstr>How to install VMware 8 on your System (Window Operating System):- </vt:lpstr>
      <vt:lpstr>To install a RedHat 5 iso.image that will work on the VMware workstation 8:-</vt:lpstr>
      <vt:lpstr>FILE SYSTEM HIERARCHY</vt:lpstr>
      <vt:lpstr>PowerPoint 演示文稿</vt:lpstr>
      <vt:lpstr>PowerPoint 演示文稿</vt:lpstr>
      <vt:lpstr>PowerPoint 演示文稿</vt:lpstr>
      <vt:lpstr>DIFFERENT BETWEEN LINUX/UNIX &amp; WINDOWS: </vt:lpstr>
      <vt:lpstr>BOOT PROCESS IN LINUX (Redhat &amp; CentOS) </vt:lpstr>
      <vt:lpstr>1. BIOS:</vt:lpstr>
      <vt:lpstr>2. MBR:</vt:lpstr>
      <vt:lpstr>3. GRUB:</vt:lpstr>
      <vt:lpstr>PowerPoint 演示文稿</vt:lpstr>
      <vt:lpstr>4. Kernel: </vt:lpstr>
      <vt:lpstr>5. Init:</vt:lpstr>
      <vt:lpstr>6. Run level programs:</vt:lpstr>
      <vt:lpstr>PowerPoint 演示文稿</vt:lpstr>
      <vt:lpstr>LINUX BASIC COMMANDS</vt:lpstr>
      <vt:lpstr>PowerPoint 演示文稿</vt:lpstr>
      <vt:lpstr>PowerPoint 演示文稿</vt:lpstr>
      <vt:lpstr>WORKING WITH FILES</vt:lpstr>
      <vt:lpstr>PowerPoint 演示文稿</vt:lpstr>
      <vt:lpstr>PowerPoint 演示文稿</vt:lpstr>
      <vt:lpstr>PowerPoint 演示文稿</vt:lpstr>
      <vt:lpstr>WORKING WITH DIRECTORIES:</vt:lpstr>
      <vt:lpstr>PowerPoint 演示文稿</vt:lpstr>
      <vt:lpstr>PowerPoint 演示文稿</vt:lpstr>
      <vt:lpstr>PowerPoint 演示文稿</vt:lpstr>
      <vt:lpstr>PowerPoint 演示文稿</vt:lpstr>
      <vt:lpstr>PowerPoint 演示文稿</vt:lpstr>
      <vt:lpstr>PowerPoint 演示文稿</vt:lpstr>
      <vt:lpstr>Vi Editor Commands in Unix / Linux</vt:lpstr>
      <vt:lpstr>PowerPoint 演示文稿</vt:lpstr>
      <vt:lpstr>PowerPoint 演示文稿</vt:lpstr>
      <vt:lpstr>Command Mode Commands: </vt:lpstr>
      <vt:lpstr>PowerPoint 演示文稿</vt:lpstr>
      <vt:lpstr>Execute Mode Options:</vt:lpstr>
      <vt:lpstr>PowerPoint 演示文稿</vt:lpstr>
      <vt:lpstr>Basic Linux Commands </vt:lpstr>
      <vt:lpstr>File Prompting Commands:</vt:lpstr>
      <vt:lpstr>PowerPoint 演示文稿</vt:lpstr>
      <vt:lpstr>User and Group Administration Concept on RHEL/CentOS 5&amp;6</vt:lpstr>
      <vt:lpstr>PowerPoint 演示文稿</vt:lpstr>
      <vt:lpstr>PowerPoint 演示文稿</vt:lpstr>
      <vt:lpstr>PowerPoint 演示文稿</vt:lpstr>
      <vt:lpstr>PowerPoint 演示文稿</vt:lpstr>
      <vt:lpstr>PowerPoint 演示文稿</vt:lpstr>
      <vt:lpstr>PowerPoint 演示文稿</vt:lpstr>
      <vt:lpstr>FILE SYSTEM PERMISSIONS IN LINUX</vt:lpstr>
      <vt:lpstr>PowerPoint 演示文稿</vt:lpstr>
      <vt:lpstr>HARD LINK AND SOFT LINK</vt:lpstr>
      <vt:lpstr>PowerPoint 演示文稿</vt:lpstr>
      <vt:lpstr>PowerPoint 演示文稿</vt:lpstr>
      <vt:lpstr>PowerPoint 演示文稿</vt:lpstr>
      <vt:lpstr>PowerPoint 演示文稿</vt:lpstr>
      <vt:lpstr>PowerPoint 演示文稿</vt:lpstr>
      <vt:lpstr>PowerPoint 演示文稿</vt:lpstr>
      <vt:lpstr> Backup &amp; Recovery Concept on RHEL/CentOS 5.X&amp;6.X </vt:lpstr>
      <vt:lpstr>PowerPoint 演示文稿</vt:lpstr>
      <vt:lpstr>PowerPoint 演示文稿</vt:lpstr>
      <vt:lpstr>PowerPoint 演示文稿</vt:lpstr>
      <vt:lpstr>PowerPoint 演示文稿</vt:lpstr>
      <vt:lpstr>PowerPoint 演示文稿</vt:lpstr>
      <vt:lpstr>RPM: redhat Package Manager on Linux RHEL/CentOS 6 </vt:lpstr>
      <vt:lpstr>PowerPoint 演示文稿</vt:lpstr>
      <vt:lpstr>PowerPoint 演示文稿</vt:lpstr>
      <vt:lpstr>PowerPoint 演示文稿</vt:lpstr>
      <vt:lpstr>PowerPoint 演示文稿</vt:lpstr>
      <vt:lpstr>Basic Network Concepts on Linux RHEL/CentOS 5&amp;6</vt:lpstr>
      <vt:lpstr>PowerPoint 演示文稿</vt:lpstr>
      <vt:lpstr>PowerPoint 演示文稿</vt:lpstr>
      <vt:lpstr>DHCP Server on Linux RHEL/CentOS </vt:lpstr>
      <vt:lpstr>PowerPoint 演示文稿</vt:lpstr>
      <vt:lpstr>PowerPoint 演示文稿</vt:lpstr>
      <vt:lpstr>Some Troubleshooting Tips on your System</vt:lpstr>
      <vt:lpstr>File system error after crash or power outage</vt:lpstr>
      <vt:lpstr> Usage: fsck [-sACVRTNP] [-t fs-optlist] [filesystem] [fs-specific-options] </vt:lpstr>
      <vt:lpstr>PowerPoint 演示文稿</vt:lpstr>
      <vt:lpstr>Check Running Services in Linux RHEL/CentOS</vt:lpstr>
      <vt:lpstr>PowerPoint 演示文稿</vt:lpstr>
      <vt:lpstr>To see the top running services using top command</vt:lpstr>
      <vt:lpstr>PowerPoint 演示文稿</vt:lpstr>
      <vt:lpstr>LINUX SCRIPTS</vt:lpstr>
      <vt:lpstr>PowerPoint 演示文稿</vt:lpstr>
      <vt:lpstr>PowerPoint 演示文稿</vt:lpstr>
      <vt:lpstr>PowerPoint 演示文稿</vt:lpstr>
      <vt:lpstr>PowerPoint 演示文稿</vt:lpstr>
      <vt:lpstr>PowerPoint 演示文稿</vt:lpstr>
      <vt:lpstr>PowerPoint 演示文稿</vt:lpstr>
      <vt:lpstr>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Papiida</dc:creator>
  <cp:lastModifiedBy>Sadeeq B.</cp:lastModifiedBy>
  <cp:revision>166</cp:revision>
  <dcterms:created xsi:type="dcterms:W3CDTF">2024-04-27T19:16:31Z</dcterms:created>
  <dcterms:modified xsi:type="dcterms:W3CDTF">2024-04-27T19:16:31Z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1033-5.4.2.7998</vt:lpwstr>
  </property>
</Properties>
</file>