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7" r:id="rId2"/>
    <p:sldId id="277" r:id="rId3"/>
    <p:sldId id="336" r:id="rId4"/>
    <p:sldId id="321" r:id="rId5"/>
    <p:sldId id="323" r:id="rId6"/>
    <p:sldId id="322" r:id="rId7"/>
    <p:sldId id="325" r:id="rId8"/>
    <p:sldId id="324" r:id="rId9"/>
    <p:sldId id="334" r:id="rId10"/>
    <p:sldId id="327" r:id="rId11"/>
    <p:sldId id="328" r:id="rId12"/>
    <p:sldId id="335" r:id="rId13"/>
    <p:sldId id="329" r:id="rId14"/>
    <p:sldId id="330" r:id="rId15"/>
    <p:sldId id="331" r:id="rId16"/>
    <p:sldId id="332" r:id="rId17"/>
    <p:sldId id="33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67" autoAdjust="0"/>
    <p:restoredTop sz="94146" autoAdjust="0"/>
  </p:normalViewPr>
  <p:slideViewPr>
    <p:cSldViewPr snapToGrid="0" snapToObjects="1">
      <p:cViewPr varScale="1">
        <p:scale>
          <a:sx n="102" d="100"/>
          <a:sy n="102" d="100"/>
        </p:scale>
        <p:origin x="1232"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5F5F1E-9599-9F49-AFA6-AC0ECA45FECF}" type="datetimeFigureOut">
              <a:rPr lang="en-US" smtClean="0"/>
              <a:t>6/2/22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5BD50F-406B-AC4F-A4B2-259D8DE71AFF}" type="slidenum">
              <a:rPr lang="en-US" smtClean="0"/>
              <a:t>‹#›</a:t>
            </a:fld>
            <a:endParaRPr lang="en-US"/>
          </a:p>
        </p:txBody>
      </p:sp>
    </p:spTree>
    <p:extLst>
      <p:ext uri="{BB962C8B-B14F-4D97-AF65-F5344CB8AC3E}">
        <p14:creationId xmlns:p14="http://schemas.microsoft.com/office/powerpoint/2010/main" val="1633561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A737BE0-005D-FD4D-9246-905F720F99C3}" type="datetimeFigureOut">
              <a:rPr lang="en-US" smtClean="0"/>
              <a:t>6/2/22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1776204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737BE0-005D-FD4D-9246-905F720F99C3}" type="datetimeFigureOut">
              <a:rPr lang="en-US" smtClean="0"/>
              <a:t>6/2/22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714635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737BE0-005D-FD4D-9246-905F720F99C3}" type="datetimeFigureOut">
              <a:rPr lang="en-US" smtClean="0"/>
              <a:t>6/2/22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2143941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737BE0-005D-FD4D-9246-905F720F99C3}" type="datetimeFigureOut">
              <a:rPr lang="en-US" smtClean="0"/>
              <a:t>6/2/22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498568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737BE0-005D-FD4D-9246-905F720F99C3}" type="datetimeFigureOut">
              <a:rPr lang="en-US" smtClean="0"/>
              <a:t>6/2/22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2112686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A737BE0-005D-FD4D-9246-905F720F99C3}" type="datetimeFigureOut">
              <a:rPr lang="en-US" smtClean="0"/>
              <a:t>6/2/22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1420511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A737BE0-005D-FD4D-9246-905F720F99C3}" type="datetimeFigureOut">
              <a:rPr lang="en-US" smtClean="0"/>
              <a:t>6/2/22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96845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A737BE0-005D-FD4D-9246-905F720F99C3}" type="datetimeFigureOut">
              <a:rPr lang="en-US" smtClean="0"/>
              <a:t>6/2/22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1045868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737BE0-005D-FD4D-9246-905F720F99C3}" type="datetimeFigureOut">
              <a:rPr lang="en-US" smtClean="0"/>
              <a:t>6/2/22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751590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737BE0-005D-FD4D-9246-905F720F99C3}" type="datetimeFigureOut">
              <a:rPr lang="en-US" smtClean="0"/>
              <a:t>6/2/22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474990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737BE0-005D-FD4D-9246-905F720F99C3}" type="datetimeFigureOut">
              <a:rPr lang="en-US" smtClean="0"/>
              <a:t>6/2/22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970735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737BE0-005D-FD4D-9246-905F720F99C3}" type="datetimeFigureOut">
              <a:rPr lang="en-US" smtClean="0"/>
              <a:t>6/2/22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8D201B-42DF-5B44-914E-56545B1032A7}" type="slidenum">
              <a:rPr lang="en-US" smtClean="0"/>
              <a:t>‹#›</a:t>
            </a:fld>
            <a:endParaRPr lang="en-US"/>
          </a:p>
        </p:txBody>
      </p:sp>
    </p:spTree>
    <p:extLst>
      <p:ext uri="{BB962C8B-B14F-4D97-AF65-F5344CB8AC3E}">
        <p14:creationId xmlns:p14="http://schemas.microsoft.com/office/powerpoint/2010/main" val="2049587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7.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p:cNvSpPr txBox="1"/>
          <p:nvPr/>
        </p:nvSpPr>
        <p:spPr>
          <a:xfrm>
            <a:off x="3336486" y="381604"/>
            <a:ext cx="5519047" cy="4585871"/>
          </a:xfrm>
          <a:prstGeom prst="rect">
            <a:avLst/>
          </a:prstGeom>
          <a:noFill/>
        </p:spPr>
        <p:txBody>
          <a:bodyPr wrap="square" rtlCol="0">
            <a:spAutoFit/>
          </a:bodyPr>
          <a:lstStyle/>
          <a:p>
            <a:pPr algn="ctr"/>
            <a:r>
              <a:rPr lang="en-US" sz="4400" b="1" dirty="0">
                <a:latin typeface="Arial" charset="0"/>
                <a:ea typeface="Arial" charset="0"/>
                <a:cs typeface="Arial" charset="0"/>
              </a:rPr>
              <a:t>Introduction </a:t>
            </a:r>
          </a:p>
          <a:p>
            <a:pPr algn="ctr"/>
            <a:r>
              <a:rPr lang="en-US" sz="4400" b="1" dirty="0">
                <a:latin typeface="Arial" charset="0"/>
                <a:ea typeface="Arial" charset="0"/>
                <a:cs typeface="Arial" charset="0"/>
              </a:rPr>
              <a:t>to </a:t>
            </a:r>
          </a:p>
          <a:p>
            <a:pPr algn="ctr"/>
            <a:r>
              <a:rPr lang="en-US" sz="4400" b="1" dirty="0">
                <a:latin typeface="Arial" charset="0"/>
                <a:ea typeface="Arial" charset="0"/>
                <a:cs typeface="Arial" charset="0"/>
              </a:rPr>
              <a:t>Computer Science </a:t>
            </a:r>
          </a:p>
          <a:p>
            <a:pPr algn="ctr"/>
            <a:r>
              <a:rPr lang="en-US" sz="4400" b="1" dirty="0">
                <a:latin typeface="Arial" charset="0"/>
                <a:ea typeface="Arial" charset="0"/>
                <a:cs typeface="Arial" charset="0"/>
              </a:rPr>
              <a:t>CS101.3</a:t>
            </a:r>
          </a:p>
          <a:p>
            <a:pPr algn="ctr"/>
            <a:endParaRPr lang="en-US" sz="4400" b="1" dirty="0">
              <a:latin typeface="Arial" charset="0"/>
              <a:ea typeface="Arial" charset="0"/>
              <a:cs typeface="Arial" charset="0"/>
            </a:endParaRPr>
          </a:p>
          <a:p>
            <a:pPr algn="ctr"/>
            <a:r>
              <a:rPr lang="en-US" sz="2400" b="1" dirty="0">
                <a:latin typeface="Arial" charset="0"/>
                <a:ea typeface="Arial" charset="0"/>
                <a:cs typeface="Arial" charset="0"/>
              </a:rPr>
              <a:t>Lecture #05</a:t>
            </a:r>
          </a:p>
          <a:p>
            <a:pPr algn="ctr"/>
            <a:endParaRPr lang="en-US" sz="4400" b="1" dirty="0">
              <a:latin typeface="Arial" charset="0"/>
              <a:ea typeface="Arial" charset="0"/>
              <a:cs typeface="Arial" charset="0"/>
            </a:endParaRPr>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206616" y="5842336"/>
            <a:ext cx="1747922" cy="784062"/>
          </a:xfrm>
          <a:prstGeom prst="rect">
            <a:avLst/>
          </a:prstGeom>
        </p:spPr>
      </p:pic>
    </p:spTree>
    <p:extLst>
      <p:ext uri="{BB962C8B-B14F-4D97-AF65-F5344CB8AC3E}">
        <p14:creationId xmlns:p14="http://schemas.microsoft.com/office/powerpoint/2010/main" val="1694931939"/>
      </p:ext>
    </p:extLst>
  </p:cSld>
  <p:clrMapOvr>
    <a:masterClrMapping/>
  </p:clrMapOvr>
  <mc:AlternateContent xmlns:mc="http://schemas.openxmlformats.org/markup-compatibility/2006" xmlns:p14="http://schemas.microsoft.com/office/powerpoint/2010/main">
    <mc:Choice Requires="p14">
      <p:transition spd="slow" p14:dur="2000" advTm="96373"/>
    </mc:Choice>
    <mc:Fallback xmlns="">
      <p:transition spd="slow" advTm="9637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30975" y="5835788"/>
            <a:ext cx="1747922" cy="784062"/>
          </a:xfrm>
          <a:prstGeom prst="rect">
            <a:avLst/>
          </a:prstGeom>
        </p:spPr>
      </p:pic>
      <p:sp>
        <p:nvSpPr>
          <p:cNvPr id="4" name="TextBox 3">
            <a:extLst>
              <a:ext uri="{FF2B5EF4-FFF2-40B4-BE49-F238E27FC236}">
                <a16:creationId xmlns:a16="http://schemas.microsoft.com/office/drawing/2014/main" id="{2B09481D-F2E5-46A1-80F0-E91B19853BE8}"/>
              </a:ext>
            </a:extLst>
          </p:cNvPr>
          <p:cNvSpPr txBox="1"/>
          <p:nvPr/>
        </p:nvSpPr>
        <p:spPr>
          <a:xfrm>
            <a:off x="1878897" y="630181"/>
            <a:ext cx="8434206" cy="963340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Helvetica" charset="0"/>
                <a:ea typeface="Helvetica" charset="0"/>
                <a:cs typeface="Helvetica" charset="0"/>
              </a:rPr>
              <a:t>Converting a Hexadecimal Number to Binary Number</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sym typeface="Wingdings" panose="05000000000000000000" pitchFamily="2" charset="2"/>
              </a:rPr>
              <a:t>When converting a given Hex number to it’s binary equivalent there is an easy method.</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sym typeface="Wingdings" panose="05000000000000000000" pitchFamily="2" charset="2"/>
              </a:rPr>
              <a:t>Once you get the Hex number write the binary equivalent of each digit of given number.</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sym typeface="Wingdings" panose="05000000000000000000" pitchFamily="2" charset="2"/>
              </a:rPr>
              <a:t>Make sure when you are writing the binary equivalent of each digit it should contain four binary digits</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sym typeface="Wingdings" panose="05000000000000000000" pitchFamily="2" charset="2"/>
              </a:rPr>
              <a:t>Finally lineup all binary digits together and finally you will get the binary value of given Hex number</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sym typeface="Wingdings" panose="05000000000000000000" pitchFamily="2" charset="2"/>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sym typeface="Wingdings" panose="05000000000000000000" pitchFamily="2" charset="2"/>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30000" noProof="0" dirty="0">
              <a:ln>
                <a:noFill/>
              </a:ln>
              <a:effectLst/>
              <a:uLnTx/>
              <a:uFillTx/>
              <a:latin typeface="Helvetica" charset="0"/>
              <a:ea typeface="+mn-ea"/>
              <a:cs typeface="Helvetica" charset="0"/>
            </a:endParaRPr>
          </a:p>
          <a:p>
            <a:pPr marL="800100" marR="0" lvl="1" indent="-342900" algn="l" defTabSz="914400" rtl="0" eaLnBrk="1" fontAlgn="auto" latinLnBrk="0" hangingPunct="1">
              <a:lnSpc>
                <a:spcPct val="100000"/>
              </a:lnSpc>
              <a:spcBef>
                <a:spcPts val="0"/>
              </a:spcBef>
              <a:spcAft>
                <a:spcPts val="0"/>
              </a:spcAft>
              <a:buClrTx/>
              <a:buSzTx/>
              <a:buFont typeface="Wingdings" charset="2"/>
              <a:buChar char="Ø"/>
              <a:tabLst/>
              <a:defRPr/>
            </a:pPr>
            <a:endParaRPr kumimoji="0" lang="en-US" sz="2000" b="0" i="0" u="none" strike="noStrike" kern="1200" cap="none" spc="0" normalizeH="0" baseline="30000" noProof="0" dirty="0">
              <a:ln>
                <a:noFill/>
              </a:ln>
              <a:effectLst/>
              <a:uLnTx/>
              <a:uFillTx/>
              <a:latin typeface="Helvetica" charset="0"/>
              <a:ea typeface="+mn-ea"/>
              <a:cs typeface="Helvetica" charset="0"/>
            </a:endParaRPr>
          </a:p>
          <a:p>
            <a:pPr marL="800100" marR="0" lvl="1" indent="-342900" algn="l" defTabSz="914400" rtl="0" eaLnBrk="1" fontAlgn="auto" latinLnBrk="0" hangingPunct="1">
              <a:lnSpc>
                <a:spcPct val="100000"/>
              </a:lnSpc>
              <a:spcBef>
                <a:spcPts val="0"/>
              </a:spcBef>
              <a:spcAft>
                <a:spcPts val="0"/>
              </a:spcAft>
              <a:buClrTx/>
              <a:buSzTx/>
              <a:buFont typeface="Wingdings" charset="2"/>
              <a:buChar char="Ø"/>
              <a:tabLst/>
              <a:defRPr/>
            </a:pPr>
            <a:endParaRPr kumimoji="0" lang="en-US" sz="2000" b="0" i="0" u="none" strike="noStrike" kern="1200" cap="none" spc="0" normalizeH="0" baseline="30000" noProof="0" dirty="0">
              <a:ln>
                <a:noFill/>
              </a:ln>
              <a:effectLst/>
              <a:uLnTx/>
              <a:uFillTx/>
              <a:latin typeface="Helvetica" charset="0"/>
              <a:ea typeface="Helvetica" charset="0"/>
              <a:cs typeface="Helvetica" charset="0"/>
            </a:endParaRPr>
          </a:p>
        </p:txBody>
      </p:sp>
    </p:spTree>
    <p:extLst>
      <p:ext uri="{BB962C8B-B14F-4D97-AF65-F5344CB8AC3E}">
        <p14:creationId xmlns:p14="http://schemas.microsoft.com/office/powerpoint/2010/main" val="3523449317"/>
      </p:ext>
    </p:extLst>
  </p:cSld>
  <p:clrMapOvr>
    <a:masterClrMapping/>
  </p:clrMapOvr>
  <mc:AlternateContent xmlns:mc="http://schemas.openxmlformats.org/markup-compatibility/2006" xmlns:p14="http://schemas.microsoft.com/office/powerpoint/2010/main">
    <mc:Choice Requires="p14">
      <p:transition spd="slow" p14:dur="2000" advTm="60826"/>
    </mc:Choice>
    <mc:Fallback xmlns="">
      <p:transition spd="slow" advTm="6082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30975" y="5835788"/>
            <a:ext cx="1747922" cy="784062"/>
          </a:xfrm>
          <a:prstGeom prst="rect">
            <a:avLst/>
          </a:prstGeom>
        </p:spPr>
      </p:pic>
      <p:sp>
        <p:nvSpPr>
          <p:cNvPr id="4" name="TextBox 3">
            <a:extLst>
              <a:ext uri="{FF2B5EF4-FFF2-40B4-BE49-F238E27FC236}">
                <a16:creationId xmlns:a16="http://schemas.microsoft.com/office/drawing/2014/main" id="{3549E8BB-56A9-4B61-9C5A-C5A67993BA49}"/>
              </a:ext>
            </a:extLst>
          </p:cNvPr>
          <p:cNvSpPr txBox="1"/>
          <p:nvPr/>
        </p:nvSpPr>
        <p:spPr>
          <a:xfrm>
            <a:off x="1878897" y="630181"/>
            <a:ext cx="8434206" cy="732508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Helvetica" charset="0"/>
                <a:ea typeface="Helvetica" charset="0"/>
                <a:cs typeface="Helvetica" charset="0"/>
              </a:rPr>
              <a:t>Converting a Hexadecimal Number to Binary Number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effectLst/>
              <a:uLnTx/>
              <a:uFillTx/>
              <a:latin typeface="Helvetica" charset="0"/>
              <a:ea typeface="Helvetica" charset="0"/>
              <a:cs typeface="Helvetica" charset="0"/>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sym typeface="Wingdings" panose="05000000000000000000" pitchFamily="2" charset="2"/>
              </a:rPr>
              <a:t>Example</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sym typeface="Wingdings" panose="05000000000000000000" pitchFamily="2" charset="2"/>
              </a:rPr>
              <a:t>Find the binary equivalent of </a:t>
            </a:r>
            <a:r>
              <a:rPr kumimoji="0" lang="en-US" sz="2400" b="1" i="0" u="none" strike="noStrike" kern="1200" cap="none" spc="0" normalizeH="0" baseline="0" noProof="0" dirty="0">
                <a:ln>
                  <a:noFill/>
                </a:ln>
                <a:effectLst/>
                <a:uLnTx/>
                <a:uFillTx/>
                <a:latin typeface="Helvetica" charset="0"/>
                <a:ea typeface="Helvetica" charset="0"/>
                <a:cs typeface="Helvetica" charset="0"/>
                <a:sym typeface="Wingdings" panose="05000000000000000000" pitchFamily="2" charset="2"/>
              </a:rPr>
              <a:t>962</a:t>
            </a:r>
            <a:r>
              <a:rPr kumimoji="0" lang="en-US" sz="2400" b="1" i="0" u="none" strike="noStrike" kern="1200" cap="none" spc="0" normalizeH="0" baseline="-25000" noProof="0" dirty="0">
                <a:ln>
                  <a:noFill/>
                </a:ln>
                <a:effectLst/>
                <a:uLnTx/>
                <a:uFillTx/>
                <a:latin typeface="Helvetica" charset="0"/>
                <a:ea typeface="Helvetica" charset="0"/>
                <a:cs typeface="Helvetica" charset="0"/>
                <a:sym typeface="Wingdings" panose="05000000000000000000" pitchFamily="2" charset="2"/>
              </a:rPr>
              <a:t>16</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sym typeface="Wingdings" panose="05000000000000000000" pitchFamily="2" charset="2"/>
              </a:rPr>
              <a:t>	</a:t>
            </a:r>
            <a:r>
              <a:rPr kumimoji="0" lang="en-US" sz="2400" b="0" i="0" u="none" strike="noStrike" kern="1200" cap="none" spc="0" normalizeH="0" baseline="0" noProof="0" dirty="0">
                <a:ln>
                  <a:noFill/>
                </a:ln>
                <a:effectLst/>
                <a:uLnTx/>
                <a:uFillTx/>
                <a:latin typeface="Helvetica" charset="0"/>
                <a:ea typeface="Helvetica" charset="0"/>
                <a:cs typeface="Helvetica" charset="0"/>
                <a:sym typeface="Wingdings" panose="05000000000000000000" pitchFamily="2" charset="2"/>
              </a:rPr>
              <a:t>9	6	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effectLst/>
                <a:uLnTx/>
                <a:uFillTx/>
                <a:latin typeface="Helvetica" charset="0"/>
                <a:ea typeface="Helvetica" charset="0"/>
                <a:cs typeface="Helvetica" charset="0"/>
                <a:sym typeface="Wingdings" panose="05000000000000000000" pitchFamily="2" charset="2"/>
              </a:rPr>
              <a: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effectLst/>
                <a:uLnTx/>
                <a:uFillTx/>
                <a:latin typeface="Helvetica" charset="0"/>
                <a:ea typeface="Helvetica" charset="0"/>
                <a:cs typeface="Helvetica" charset="0"/>
                <a:sym typeface="Wingdings" panose="05000000000000000000" pitchFamily="2" charset="2"/>
              </a:rPr>
              <a:t>	1001	0110	0010</a:t>
            </a:r>
            <a:endParaRPr kumimoji="0" lang="en-US" sz="2400" b="0" i="0" u="none" strike="noStrike" kern="1200" cap="none" spc="0" normalizeH="0" baseline="0" noProof="0" dirty="0">
              <a:ln>
                <a:noFill/>
              </a:ln>
              <a:effectLst/>
              <a:uLnTx/>
              <a:uFillTx/>
              <a:latin typeface="Helvetica" charset="0"/>
              <a:ea typeface="Helvetica" charset="0"/>
              <a:cs typeface="Helvetica" charset="0"/>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rPr>
              <a:t>Answer is </a:t>
            </a:r>
            <a:r>
              <a:rPr kumimoji="0" lang="en-US" sz="2400" b="1" i="0" u="none" strike="noStrike" kern="1200" cap="none" spc="0" normalizeH="0" baseline="0" noProof="0" dirty="0">
                <a:ln>
                  <a:noFill/>
                </a:ln>
                <a:effectLst/>
                <a:uLnTx/>
                <a:uFillTx/>
                <a:latin typeface="Helvetica" charset="0"/>
                <a:ea typeface="Helvetica" charset="0"/>
                <a:cs typeface="Helvetica" charset="0"/>
              </a:rPr>
              <a:t>100101100010</a:t>
            </a:r>
            <a:r>
              <a:rPr kumimoji="0" lang="en-US" sz="2400" b="1" i="0" u="none" strike="noStrike" kern="1200" cap="none" spc="0" normalizeH="0" baseline="-25000" noProof="0" dirty="0">
                <a:ln>
                  <a:noFill/>
                </a:ln>
                <a:effectLst/>
                <a:uLnTx/>
                <a:uFillTx/>
                <a:latin typeface="Helvetica" charset="0"/>
                <a:ea typeface="Helvetica" charset="0"/>
                <a:cs typeface="Helvetica" charset="0"/>
              </a:rPr>
              <a:t>2</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30000" noProof="0" dirty="0">
              <a:ln>
                <a:noFill/>
              </a:ln>
              <a:effectLst/>
              <a:uLnTx/>
              <a:uFillTx/>
              <a:latin typeface="Helvetica" charset="0"/>
              <a:ea typeface="+mn-ea"/>
              <a:cs typeface="Helvetica" charset="0"/>
            </a:endParaRPr>
          </a:p>
          <a:p>
            <a:pPr marL="800100" marR="0" lvl="1" indent="-342900" algn="l" defTabSz="914400" rtl="0" eaLnBrk="1" fontAlgn="auto" latinLnBrk="0" hangingPunct="1">
              <a:lnSpc>
                <a:spcPct val="100000"/>
              </a:lnSpc>
              <a:spcBef>
                <a:spcPts val="0"/>
              </a:spcBef>
              <a:spcAft>
                <a:spcPts val="0"/>
              </a:spcAft>
              <a:buClrTx/>
              <a:buSzTx/>
              <a:buFont typeface="Wingdings" charset="2"/>
              <a:buChar char="Ø"/>
              <a:tabLst/>
              <a:defRPr/>
            </a:pPr>
            <a:endParaRPr kumimoji="0" lang="en-US" sz="2000" b="0" i="0" u="none" strike="noStrike" kern="1200" cap="none" spc="0" normalizeH="0" baseline="30000" noProof="0" dirty="0">
              <a:ln>
                <a:noFill/>
              </a:ln>
              <a:effectLst/>
              <a:uLnTx/>
              <a:uFillTx/>
              <a:latin typeface="Helvetica" charset="0"/>
              <a:ea typeface="+mn-ea"/>
              <a:cs typeface="Helvetica" charset="0"/>
            </a:endParaRPr>
          </a:p>
          <a:p>
            <a:pPr marL="800100" marR="0" lvl="1" indent="-342900" algn="l" defTabSz="914400" rtl="0" eaLnBrk="1" fontAlgn="auto" latinLnBrk="0" hangingPunct="1">
              <a:lnSpc>
                <a:spcPct val="100000"/>
              </a:lnSpc>
              <a:spcBef>
                <a:spcPts val="0"/>
              </a:spcBef>
              <a:spcAft>
                <a:spcPts val="0"/>
              </a:spcAft>
              <a:buClrTx/>
              <a:buSzTx/>
              <a:buFont typeface="Wingdings" charset="2"/>
              <a:buChar char="Ø"/>
              <a:tabLst/>
              <a:defRPr/>
            </a:pPr>
            <a:endParaRPr kumimoji="0" lang="en-US" sz="2000" b="0" i="0" u="none" strike="noStrike" kern="1200" cap="none" spc="0" normalizeH="0" baseline="30000" noProof="0" dirty="0">
              <a:ln>
                <a:noFill/>
              </a:ln>
              <a:effectLst/>
              <a:uLnTx/>
              <a:uFillTx/>
              <a:latin typeface="Helvetica" charset="0"/>
              <a:ea typeface="Helvetica" charset="0"/>
              <a:cs typeface="Helvetica" charset="0"/>
            </a:endParaRPr>
          </a:p>
        </p:txBody>
      </p:sp>
      <p:cxnSp>
        <p:nvCxnSpPr>
          <p:cNvPr id="5" name="Straight Arrow Connector 4">
            <a:extLst>
              <a:ext uri="{FF2B5EF4-FFF2-40B4-BE49-F238E27FC236}">
                <a16:creationId xmlns:a16="http://schemas.microsoft.com/office/drawing/2014/main" id="{69EF0F58-F64D-46B2-81AC-6D63555C97DA}"/>
              </a:ext>
            </a:extLst>
          </p:cNvPr>
          <p:cNvCxnSpPr>
            <a:cxnSpLocks/>
          </p:cNvCxnSpPr>
          <p:nvPr/>
        </p:nvCxnSpPr>
        <p:spPr>
          <a:xfrm>
            <a:off x="3004457" y="3374571"/>
            <a:ext cx="0" cy="5878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8B0CB67-1DA5-4F23-8E19-5011D18F2088}"/>
              </a:ext>
            </a:extLst>
          </p:cNvPr>
          <p:cNvCxnSpPr>
            <a:cxnSpLocks/>
          </p:cNvCxnSpPr>
          <p:nvPr/>
        </p:nvCxnSpPr>
        <p:spPr>
          <a:xfrm>
            <a:off x="3918857" y="3374571"/>
            <a:ext cx="0" cy="5878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7D0F852-1303-48ED-8BC9-4B3F7FA63881}"/>
              </a:ext>
            </a:extLst>
          </p:cNvPr>
          <p:cNvCxnSpPr>
            <a:cxnSpLocks/>
          </p:cNvCxnSpPr>
          <p:nvPr/>
        </p:nvCxnSpPr>
        <p:spPr>
          <a:xfrm>
            <a:off x="4816845" y="3374571"/>
            <a:ext cx="0" cy="5878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929421"/>
      </p:ext>
    </p:extLst>
  </p:cSld>
  <p:clrMapOvr>
    <a:masterClrMapping/>
  </p:clrMapOvr>
  <mc:AlternateContent xmlns:mc="http://schemas.openxmlformats.org/markup-compatibility/2006" xmlns:p14="http://schemas.microsoft.com/office/powerpoint/2010/main">
    <mc:Choice Requires="p14">
      <p:transition spd="slow" p14:dur="2000" advTm="60826"/>
    </mc:Choice>
    <mc:Fallback xmlns="">
      <p:transition spd="slow" advTm="6082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30975" y="5835788"/>
            <a:ext cx="1747922" cy="784062"/>
          </a:xfrm>
          <a:prstGeom prst="rect">
            <a:avLst/>
          </a:prstGeom>
        </p:spPr>
      </p:pic>
      <p:sp>
        <p:nvSpPr>
          <p:cNvPr id="4" name="TextBox 3">
            <a:extLst>
              <a:ext uri="{FF2B5EF4-FFF2-40B4-BE49-F238E27FC236}">
                <a16:creationId xmlns:a16="http://schemas.microsoft.com/office/drawing/2014/main" id="{3549E8BB-56A9-4B61-9C5A-C5A67993BA49}"/>
              </a:ext>
            </a:extLst>
          </p:cNvPr>
          <p:cNvSpPr txBox="1"/>
          <p:nvPr/>
        </p:nvSpPr>
        <p:spPr>
          <a:xfrm>
            <a:off x="1878897" y="630181"/>
            <a:ext cx="8434206" cy="732508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Helvetica" charset="0"/>
                <a:ea typeface="Helvetica" charset="0"/>
                <a:cs typeface="Helvetica" charset="0"/>
              </a:rPr>
              <a:t>Converting a Hexadecimal Number to Binary Number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effectLst/>
              <a:uLnTx/>
              <a:uFillTx/>
              <a:latin typeface="Helvetica" charset="0"/>
              <a:ea typeface="Helvetica" charset="0"/>
              <a:cs typeface="Helvetica" charset="0"/>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sym typeface="Wingdings" panose="05000000000000000000" pitchFamily="2" charset="2"/>
              </a:rPr>
              <a:t>Example</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sym typeface="Wingdings" panose="05000000000000000000" pitchFamily="2" charset="2"/>
              </a:rPr>
              <a:t>Find the binary equivalent of </a:t>
            </a:r>
            <a:r>
              <a:rPr lang="en-US" sz="2400" b="1" dirty="0">
                <a:latin typeface="Helvetica" charset="0"/>
                <a:ea typeface="Helvetica" charset="0"/>
                <a:cs typeface="Helvetica" charset="0"/>
                <a:sym typeface="Wingdings" panose="05000000000000000000" pitchFamily="2" charset="2"/>
              </a:rPr>
              <a:t>CAB</a:t>
            </a:r>
            <a:r>
              <a:rPr kumimoji="0" lang="en-US" sz="2400" b="1" i="0" u="none" strike="noStrike" kern="1200" cap="none" spc="0" normalizeH="0" baseline="-25000" noProof="0" dirty="0">
                <a:ln>
                  <a:noFill/>
                </a:ln>
                <a:effectLst/>
                <a:uLnTx/>
                <a:uFillTx/>
                <a:latin typeface="Helvetica" charset="0"/>
                <a:ea typeface="Helvetica" charset="0"/>
                <a:cs typeface="Helvetica" charset="0"/>
                <a:sym typeface="Wingdings" panose="05000000000000000000" pitchFamily="2" charset="2"/>
              </a:rPr>
              <a:t>16</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sym typeface="Wingdings" panose="05000000000000000000" pitchFamily="2" charset="2"/>
              </a:rPr>
              <a:t>	</a:t>
            </a:r>
            <a:r>
              <a:rPr lang="en-US" sz="2400" dirty="0">
                <a:latin typeface="Helvetica" charset="0"/>
                <a:ea typeface="Helvetica" charset="0"/>
                <a:cs typeface="Helvetica" charset="0"/>
                <a:sym typeface="Wingdings" panose="05000000000000000000" pitchFamily="2" charset="2"/>
              </a:rPr>
              <a:t>C(12)</a:t>
            </a:r>
            <a:r>
              <a:rPr kumimoji="0" lang="en-US" sz="2400" b="0" i="0" u="none" strike="noStrike" kern="1200" cap="none" spc="0" normalizeH="0" baseline="0" noProof="0" dirty="0">
                <a:ln>
                  <a:noFill/>
                </a:ln>
                <a:effectLst/>
                <a:uLnTx/>
                <a:uFillTx/>
                <a:latin typeface="Helvetica" charset="0"/>
                <a:ea typeface="Helvetica" charset="0"/>
                <a:cs typeface="Helvetica" charset="0"/>
                <a:sym typeface="Wingdings" panose="05000000000000000000" pitchFamily="2" charset="2"/>
              </a:rPr>
              <a:t>	A(10)	B(11)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effectLst/>
                <a:uLnTx/>
                <a:uFillTx/>
                <a:latin typeface="Helvetica" charset="0"/>
                <a:ea typeface="Helvetica" charset="0"/>
                <a:cs typeface="Helvetica" charset="0"/>
                <a:sym typeface="Wingdings" panose="05000000000000000000" pitchFamily="2" charset="2"/>
              </a:rPr>
              <a: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effectLst/>
                <a:uLnTx/>
                <a:uFillTx/>
                <a:latin typeface="Helvetica" charset="0"/>
                <a:ea typeface="Helvetica" charset="0"/>
                <a:cs typeface="Helvetica" charset="0"/>
                <a:sym typeface="Wingdings" panose="05000000000000000000" pitchFamily="2" charset="2"/>
              </a:rPr>
              <a:t>	1100	1010	1011</a:t>
            </a:r>
            <a:endParaRPr kumimoji="0" lang="en-US" sz="2400" b="0" i="0" u="none" strike="noStrike" kern="1200" cap="none" spc="0" normalizeH="0" baseline="0" noProof="0" dirty="0">
              <a:ln>
                <a:noFill/>
              </a:ln>
              <a:effectLst/>
              <a:uLnTx/>
              <a:uFillTx/>
              <a:latin typeface="Helvetica" charset="0"/>
              <a:ea typeface="Helvetica" charset="0"/>
              <a:cs typeface="Helvetica" charset="0"/>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rPr>
              <a:t>Answer is 110010101011</a:t>
            </a:r>
            <a:r>
              <a:rPr kumimoji="0" lang="en-US" sz="2400" b="1" i="0" u="none" strike="noStrike" kern="1200" cap="none" spc="0" normalizeH="0" baseline="-25000" noProof="0" dirty="0">
                <a:ln>
                  <a:noFill/>
                </a:ln>
                <a:effectLst/>
                <a:uLnTx/>
                <a:uFillTx/>
                <a:latin typeface="Helvetica" charset="0"/>
                <a:ea typeface="Helvetica" charset="0"/>
                <a:cs typeface="Helvetica" charset="0"/>
              </a:rPr>
              <a:t>2</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30000" noProof="0" dirty="0">
              <a:ln>
                <a:noFill/>
              </a:ln>
              <a:effectLst/>
              <a:uLnTx/>
              <a:uFillTx/>
              <a:latin typeface="Helvetica" charset="0"/>
              <a:ea typeface="+mn-ea"/>
              <a:cs typeface="Helvetica" charset="0"/>
            </a:endParaRPr>
          </a:p>
          <a:p>
            <a:pPr marL="800100" marR="0" lvl="1" indent="-342900" algn="l" defTabSz="914400" rtl="0" eaLnBrk="1" fontAlgn="auto" latinLnBrk="0" hangingPunct="1">
              <a:lnSpc>
                <a:spcPct val="100000"/>
              </a:lnSpc>
              <a:spcBef>
                <a:spcPts val="0"/>
              </a:spcBef>
              <a:spcAft>
                <a:spcPts val="0"/>
              </a:spcAft>
              <a:buClrTx/>
              <a:buSzTx/>
              <a:buFont typeface="Wingdings" charset="2"/>
              <a:buChar char="Ø"/>
              <a:tabLst/>
              <a:defRPr/>
            </a:pPr>
            <a:endParaRPr kumimoji="0" lang="en-US" sz="2000" b="0" i="0" u="none" strike="noStrike" kern="1200" cap="none" spc="0" normalizeH="0" baseline="30000" noProof="0" dirty="0">
              <a:ln>
                <a:noFill/>
              </a:ln>
              <a:effectLst/>
              <a:uLnTx/>
              <a:uFillTx/>
              <a:latin typeface="Helvetica" charset="0"/>
              <a:ea typeface="+mn-ea"/>
              <a:cs typeface="Helvetica" charset="0"/>
            </a:endParaRPr>
          </a:p>
          <a:p>
            <a:pPr marL="800100" marR="0" lvl="1" indent="-342900" algn="l" defTabSz="914400" rtl="0" eaLnBrk="1" fontAlgn="auto" latinLnBrk="0" hangingPunct="1">
              <a:lnSpc>
                <a:spcPct val="100000"/>
              </a:lnSpc>
              <a:spcBef>
                <a:spcPts val="0"/>
              </a:spcBef>
              <a:spcAft>
                <a:spcPts val="0"/>
              </a:spcAft>
              <a:buClrTx/>
              <a:buSzTx/>
              <a:buFont typeface="Wingdings" charset="2"/>
              <a:buChar char="Ø"/>
              <a:tabLst/>
              <a:defRPr/>
            </a:pPr>
            <a:endParaRPr kumimoji="0" lang="en-US" sz="2000" b="0" i="0" u="none" strike="noStrike" kern="1200" cap="none" spc="0" normalizeH="0" baseline="30000" noProof="0" dirty="0">
              <a:ln>
                <a:noFill/>
              </a:ln>
              <a:effectLst/>
              <a:uLnTx/>
              <a:uFillTx/>
              <a:latin typeface="Helvetica" charset="0"/>
              <a:ea typeface="Helvetica" charset="0"/>
              <a:cs typeface="Helvetica" charset="0"/>
            </a:endParaRPr>
          </a:p>
        </p:txBody>
      </p:sp>
      <p:cxnSp>
        <p:nvCxnSpPr>
          <p:cNvPr id="5" name="Straight Arrow Connector 4">
            <a:extLst>
              <a:ext uri="{FF2B5EF4-FFF2-40B4-BE49-F238E27FC236}">
                <a16:creationId xmlns:a16="http://schemas.microsoft.com/office/drawing/2014/main" id="{69EF0F58-F64D-46B2-81AC-6D63555C97DA}"/>
              </a:ext>
            </a:extLst>
          </p:cNvPr>
          <p:cNvCxnSpPr>
            <a:cxnSpLocks/>
          </p:cNvCxnSpPr>
          <p:nvPr/>
        </p:nvCxnSpPr>
        <p:spPr>
          <a:xfrm>
            <a:off x="3004457" y="3374571"/>
            <a:ext cx="0" cy="5878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8B0CB67-1DA5-4F23-8E19-5011D18F2088}"/>
              </a:ext>
            </a:extLst>
          </p:cNvPr>
          <p:cNvCxnSpPr>
            <a:cxnSpLocks/>
          </p:cNvCxnSpPr>
          <p:nvPr/>
        </p:nvCxnSpPr>
        <p:spPr>
          <a:xfrm>
            <a:off x="3918857" y="3374571"/>
            <a:ext cx="0" cy="5878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7D0F852-1303-48ED-8BC9-4B3F7FA63881}"/>
              </a:ext>
            </a:extLst>
          </p:cNvPr>
          <p:cNvCxnSpPr>
            <a:cxnSpLocks/>
          </p:cNvCxnSpPr>
          <p:nvPr/>
        </p:nvCxnSpPr>
        <p:spPr>
          <a:xfrm>
            <a:off x="4816845" y="3374571"/>
            <a:ext cx="0" cy="5878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6399866"/>
      </p:ext>
    </p:extLst>
  </p:cSld>
  <p:clrMapOvr>
    <a:masterClrMapping/>
  </p:clrMapOvr>
  <mc:AlternateContent xmlns:mc="http://schemas.openxmlformats.org/markup-compatibility/2006" xmlns:p14="http://schemas.microsoft.com/office/powerpoint/2010/main">
    <mc:Choice Requires="p14">
      <p:transition spd="slow" p14:dur="2000" advTm="60826"/>
    </mc:Choice>
    <mc:Fallback xmlns="">
      <p:transition spd="slow" advTm="6082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30975" y="5835788"/>
            <a:ext cx="1747922" cy="784062"/>
          </a:xfrm>
          <a:prstGeom prst="rect">
            <a:avLst/>
          </a:prstGeom>
        </p:spPr>
      </p:pic>
      <p:sp>
        <p:nvSpPr>
          <p:cNvPr id="4" name="TextBox 3">
            <a:extLst>
              <a:ext uri="{FF2B5EF4-FFF2-40B4-BE49-F238E27FC236}">
                <a16:creationId xmlns:a16="http://schemas.microsoft.com/office/drawing/2014/main" id="{F87BCCF7-96A8-4DCC-8C60-F43B503B1CB8}"/>
              </a:ext>
            </a:extLst>
          </p:cNvPr>
          <p:cNvSpPr txBox="1"/>
          <p:nvPr/>
        </p:nvSpPr>
        <p:spPr>
          <a:xfrm>
            <a:off x="1878897" y="630181"/>
            <a:ext cx="8434206" cy="701730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Helvetica" charset="0"/>
                <a:ea typeface="Helvetica" charset="0"/>
                <a:cs typeface="Helvetica" charset="0"/>
              </a:rPr>
              <a:t>Converting a Binary number to a Hexadecimal number</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panose="020B0604020202020204" pitchFamily="34" charset="0"/>
                <a:ea typeface="+mn-ea"/>
                <a:cs typeface="Helvetica" panose="020B0604020202020204" pitchFamily="34" charset="0"/>
              </a:rPr>
              <a:t>When converting a Binary to an Hex its total opposite of the previous method.</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Once you get the binary number go through all digits find out the Least Significant Bit (LSB)</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From LSB group binaries to four digits groups</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Finally find the value of each group and come up with the Hex number</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30000" noProof="0" dirty="0">
              <a:ln>
                <a:noFill/>
              </a:ln>
              <a:effectLst/>
              <a:uLnTx/>
              <a:uFillTx/>
              <a:latin typeface="Helvetica" charset="0"/>
              <a:ea typeface="+mn-ea"/>
              <a:cs typeface="Helvetica" charset="0"/>
            </a:endParaRPr>
          </a:p>
          <a:p>
            <a:pPr marL="800100" marR="0" lvl="1" indent="-342900" algn="l" defTabSz="914400" rtl="0" eaLnBrk="1" fontAlgn="auto" latinLnBrk="0" hangingPunct="1">
              <a:lnSpc>
                <a:spcPct val="100000"/>
              </a:lnSpc>
              <a:spcBef>
                <a:spcPts val="0"/>
              </a:spcBef>
              <a:spcAft>
                <a:spcPts val="0"/>
              </a:spcAft>
              <a:buClrTx/>
              <a:buSzTx/>
              <a:buFont typeface="Wingdings" charset="2"/>
              <a:buChar char="Ø"/>
              <a:tabLst/>
              <a:defRPr/>
            </a:pPr>
            <a:endParaRPr kumimoji="0" lang="en-US" sz="2000" b="0" i="0" u="none" strike="noStrike" kern="1200" cap="none" spc="0" normalizeH="0" baseline="30000" noProof="0" dirty="0">
              <a:ln>
                <a:noFill/>
              </a:ln>
              <a:effectLst/>
              <a:uLnTx/>
              <a:uFillTx/>
              <a:latin typeface="Helvetica" charset="0"/>
              <a:ea typeface="+mn-ea"/>
              <a:cs typeface="Helvetica" charset="0"/>
            </a:endParaRPr>
          </a:p>
          <a:p>
            <a:pPr marL="800100" marR="0" lvl="1" indent="-342900" algn="l" defTabSz="914400" rtl="0" eaLnBrk="1" fontAlgn="auto" latinLnBrk="0" hangingPunct="1">
              <a:lnSpc>
                <a:spcPct val="100000"/>
              </a:lnSpc>
              <a:spcBef>
                <a:spcPts val="0"/>
              </a:spcBef>
              <a:spcAft>
                <a:spcPts val="0"/>
              </a:spcAft>
              <a:buClrTx/>
              <a:buSzTx/>
              <a:buFont typeface="Wingdings" charset="2"/>
              <a:buChar char="Ø"/>
              <a:tabLst/>
              <a:defRPr/>
            </a:pPr>
            <a:endParaRPr kumimoji="0" lang="en-US" sz="2000" b="0" i="0" u="none" strike="noStrike" kern="1200" cap="none" spc="0" normalizeH="0" baseline="30000" noProof="0" dirty="0">
              <a:ln>
                <a:noFill/>
              </a:ln>
              <a:effectLst/>
              <a:uLnTx/>
              <a:uFillTx/>
              <a:latin typeface="Helvetica" charset="0"/>
              <a:ea typeface="Helvetica" charset="0"/>
              <a:cs typeface="Helvetica" charset="0"/>
            </a:endParaRPr>
          </a:p>
        </p:txBody>
      </p:sp>
    </p:spTree>
    <p:extLst>
      <p:ext uri="{BB962C8B-B14F-4D97-AF65-F5344CB8AC3E}">
        <p14:creationId xmlns:p14="http://schemas.microsoft.com/office/powerpoint/2010/main" val="1808268342"/>
      </p:ext>
    </p:extLst>
  </p:cSld>
  <p:clrMapOvr>
    <a:masterClrMapping/>
  </p:clrMapOvr>
  <mc:AlternateContent xmlns:mc="http://schemas.openxmlformats.org/markup-compatibility/2006" xmlns:p14="http://schemas.microsoft.com/office/powerpoint/2010/main">
    <mc:Choice Requires="p14">
      <p:transition spd="slow" p14:dur="2000" advTm="60826"/>
    </mc:Choice>
    <mc:Fallback xmlns="">
      <p:transition spd="slow" advTm="6082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30975" y="5835788"/>
            <a:ext cx="1747922" cy="784062"/>
          </a:xfrm>
          <a:prstGeom prst="rect">
            <a:avLst/>
          </a:prstGeom>
        </p:spPr>
      </p:pic>
      <p:sp>
        <p:nvSpPr>
          <p:cNvPr id="4" name="TextBox 3">
            <a:extLst>
              <a:ext uri="{FF2B5EF4-FFF2-40B4-BE49-F238E27FC236}">
                <a16:creationId xmlns:a16="http://schemas.microsoft.com/office/drawing/2014/main" id="{423B8937-7EA0-455C-9F64-A60897CB2215}"/>
              </a:ext>
            </a:extLst>
          </p:cNvPr>
          <p:cNvSpPr txBox="1"/>
          <p:nvPr/>
        </p:nvSpPr>
        <p:spPr>
          <a:xfrm>
            <a:off x="1878896" y="630181"/>
            <a:ext cx="9994235" cy="5909310"/>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Helvetica" charset="0"/>
                <a:ea typeface="Helvetica" charset="0"/>
                <a:cs typeface="Helvetica" charset="0"/>
              </a:rPr>
              <a:t>Converting a Binary Number to a Hexadecimal Number</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sym typeface="Wingdings" panose="05000000000000000000" pitchFamily="2" charset="2"/>
              </a:rPr>
              <a:t>Example</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sym typeface="Wingdings" panose="05000000000000000000" pitchFamily="2" charset="2"/>
              </a:rPr>
              <a:t>Find the Hex equivalent of </a:t>
            </a:r>
            <a:r>
              <a:rPr kumimoji="0" lang="en-US" sz="2400" b="1" i="0" u="none" strike="noStrike" kern="1200" cap="none" spc="0" normalizeH="0" baseline="0" noProof="0" dirty="0">
                <a:ln>
                  <a:noFill/>
                </a:ln>
                <a:effectLst/>
                <a:uLnTx/>
                <a:uFillTx/>
                <a:latin typeface="Helvetica" charset="0"/>
                <a:ea typeface="Helvetica" charset="0"/>
                <a:cs typeface="Helvetica" charset="0"/>
                <a:sym typeface="Wingdings" panose="05000000000000000000" pitchFamily="2" charset="2"/>
              </a:rPr>
              <a:t>10110101</a:t>
            </a:r>
            <a:r>
              <a:rPr kumimoji="0" lang="en-US" sz="2400" b="1" i="0" u="none" strike="noStrike" kern="1200" cap="none" spc="0" normalizeH="0" baseline="-25000" noProof="0" dirty="0">
                <a:ln>
                  <a:noFill/>
                </a:ln>
                <a:effectLst/>
                <a:uLnTx/>
                <a:uFillTx/>
                <a:latin typeface="Helvetica" charset="0"/>
                <a:ea typeface="Helvetica" charset="0"/>
                <a:cs typeface="Helvetica" charset="0"/>
                <a:sym typeface="Wingdings" panose="05000000000000000000" pitchFamily="2" charset="2"/>
              </a:rPr>
              <a:t>2</a:t>
            </a:r>
          </a:p>
          <a:p>
            <a:pPr marL="457200" marR="0" lvl="1" indent="0" algn="l" defTabSz="914400" rtl="0" eaLnBrk="1" fontAlgn="auto" latinLnBrk="0" hangingPunct="1">
              <a:lnSpc>
                <a:spcPct val="150000"/>
              </a:lnSpc>
              <a:spcBef>
                <a:spcPts val="0"/>
              </a:spcBef>
              <a:spcAft>
                <a:spcPts val="0"/>
              </a:spcAft>
              <a:buClrTx/>
              <a:buSzTx/>
              <a:buFontTx/>
              <a:buNone/>
              <a:tabLst/>
              <a:defRPr/>
            </a:pPr>
            <a:r>
              <a:rPr kumimoji="0" lang="en-US" sz="2400" b="1" i="0" u="none" strike="noStrike" kern="1200" cap="none" spc="0" normalizeH="0" baseline="0" noProof="0" dirty="0">
                <a:ln>
                  <a:noFill/>
                </a:ln>
                <a:effectLst/>
                <a:uLnTx/>
                <a:uFillTx/>
                <a:latin typeface="Helvetica" charset="0"/>
                <a:ea typeface="Helvetica" charset="0"/>
                <a:cs typeface="Helvetica" charset="0"/>
                <a:sym typeface="Wingdings" panose="05000000000000000000" pitchFamily="2" charset="2"/>
              </a:rPr>
              <a:t>	</a:t>
            </a:r>
            <a:r>
              <a:rPr kumimoji="0" lang="en-US" sz="2400" b="1" i="0" u="none" strike="noStrike" kern="1200" cap="none" spc="0" normalizeH="0" baseline="0" noProof="0" dirty="0">
                <a:ln>
                  <a:noFill/>
                </a:ln>
                <a:solidFill>
                  <a:srgbClr val="00B050"/>
                </a:solidFill>
                <a:effectLst/>
                <a:uLnTx/>
                <a:uFillTx/>
                <a:latin typeface="Helvetica" charset="0"/>
                <a:ea typeface="Helvetica" charset="0"/>
                <a:cs typeface="Helvetica" charset="0"/>
                <a:sym typeface="Wingdings" panose="05000000000000000000" pitchFamily="2" charset="2"/>
              </a:rPr>
              <a:t>1	0	1	1</a:t>
            </a:r>
            <a:r>
              <a:rPr kumimoji="0" lang="en-US" sz="2400" b="1" i="0" u="none" strike="noStrike" kern="1200" cap="none" spc="0" normalizeH="0" baseline="0" noProof="0" dirty="0">
                <a:ln>
                  <a:noFill/>
                </a:ln>
                <a:effectLst/>
                <a:uLnTx/>
                <a:uFillTx/>
                <a:latin typeface="Helvetica" charset="0"/>
                <a:ea typeface="Helvetica" charset="0"/>
                <a:cs typeface="Helvetica" charset="0"/>
                <a:sym typeface="Wingdings" panose="05000000000000000000" pitchFamily="2" charset="2"/>
              </a:rPr>
              <a:t>	</a:t>
            </a:r>
            <a:r>
              <a:rPr kumimoji="0" lang="en-US" sz="2400" b="1" i="0" u="none" strike="noStrike" kern="1200" cap="none" spc="0" normalizeH="0" baseline="0" noProof="0" dirty="0">
                <a:ln>
                  <a:noFill/>
                </a:ln>
                <a:solidFill>
                  <a:srgbClr val="0070C0"/>
                </a:solidFill>
                <a:effectLst/>
                <a:uLnTx/>
                <a:uFillTx/>
                <a:latin typeface="Helvetica" charset="0"/>
                <a:ea typeface="Helvetica" charset="0"/>
                <a:cs typeface="Helvetica" charset="0"/>
                <a:sym typeface="Wingdings" panose="05000000000000000000" pitchFamily="2" charset="2"/>
              </a:rPr>
              <a:t>0	1	0	1</a:t>
            </a:r>
            <a:endParaRPr kumimoji="0" lang="en-US" sz="2400" b="1" i="0" u="none" strike="noStrike" kern="1200" cap="none" spc="0" normalizeH="0" baseline="-25000" noProof="0" dirty="0">
              <a:ln>
                <a:noFill/>
              </a:ln>
              <a:solidFill>
                <a:srgbClr val="0070C0"/>
              </a:solidFill>
              <a:effectLst/>
              <a:uLnTx/>
              <a:uFillTx/>
              <a:latin typeface="Helvetica" charset="0"/>
              <a:ea typeface="Helvetica" charset="0"/>
              <a:cs typeface="Helvetica" charset="0"/>
              <a:sym typeface="Wingdings" panose="05000000000000000000" pitchFamily="2" charset="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sym typeface="Wingdings" panose="05000000000000000000" pitchFamily="2" charset="2"/>
              </a:rPr>
              <a:t>									LSB</a:t>
            </a: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sym typeface="Wingdings" panose="05000000000000000000" pitchFamily="2" charset="2"/>
              </a:rPr>
              <a:t>Grouping</a:t>
            </a:r>
          </a:p>
          <a:p>
            <a:pPr marL="457200" marR="0" lvl="1"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Helvetica" charset="0"/>
                <a:ea typeface="Helvetica" charset="0"/>
                <a:cs typeface="Helvetica" charset="0"/>
                <a:sym typeface="Wingdings" panose="05000000000000000000" pitchFamily="2" charset="2"/>
              </a:rPr>
              <a:t>1011	0101</a:t>
            </a: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rPr>
              <a:t>       11 =B	   5</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rPr>
              <a:t>Answer is </a:t>
            </a:r>
            <a:r>
              <a:rPr kumimoji="0" lang="en-US" sz="2400" b="0" i="0" u="none" strike="noStrike" kern="1200" cap="none" spc="0" normalizeH="0" baseline="0" noProof="0" dirty="0">
                <a:ln>
                  <a:noFill/>
                </a:ln>
                <a:effectLst/>
                <a:uLnTx/>
                <a:uFillTx/>
                <a:latin typeface="Helvetica" charset="0"/>
                <a:ea typeface="Helvetica" charset="0"/>
                <a:cs typeface="Helvetica" charset="0"/>
              </a:rPr>
              <a:t>B5</a:t>
            </a:r>
            <a:r>
              <a:rPr kumimoji="0" lang="en-US" sz="2400" b="0" i="0" u="none" strike="noStrike" kern="1200" cap="none" spc="0" normalizeH="0" baseline="-25000" noProof="0" dirty="0">
                <a:ln>
                  <a:noFill/>
                </a:ln>
                <a:effectLst/>
                <a:uLnTx/>
                <a:uFillTx/>
                <a:latin typeface="Helvetica" charset="0"/>
                <a:ea typeface="Helvetica" charset="0"/>
                <a:cs typeface="Helvetica" charset="0"/>
              </a:rPr>
              <a:t>16</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30000" noProof="0" dirty="0">
              <a:ln>
                <a:noFill/>
              </a:ln>
              <a:effectLst/>
              <a:uLnTx/>
              <a:uFillTx/>
              <a:latin typeface="Helvetica" charset="0"/>
              <a:ea typeface="+mn-ea"/>
              <a:cs typeface="Helvetica" charset="0"/>
            </a:endParaRPr>
          </a:p>
          <a:p>
            <a:pPr marL="800100" marR="0" lvl="1" indent="-342900" algn="l" defTabSz="914400" rtl="0" eaLnBrk="1" fontAlgn="auto" latinLnBrk="0" hangingPunct="1">
              <a:lnSpc>
                <a:spcPct val="100000"/>
              </a:lnSpc>
              <a:spcBef>
                <a:spcPts val="0"/>
              </a:spcBef>
              <a:spcAft>
                <a:spcPts val="0"/>
              </a:spcAft>
              <a:buClrTx/>
              <a:buSzTx/>
              <a:buFont typeface="Wingdings" charset="2"/>
              <a:buChar char="Ø"/>
              <a:tabLst/>
              <a:defRPr/>
            </a:pPr>
            <a:endParaRPr kumimoji="0" lang="en-US" sz="2000" b="0" i="0" u="none" strike="noStrike" kern="1200" cap="none" spc="0" normalizeH="0" baseline="30000" noProof="0" dirty="0">
              <a:ln>
                <a:noFill/>
              </a:ln>
              <a:effectLst/>
              <a:uLnTx/>
              <a:uFillTx/>
              <a:latin typeface="Helvetica" charset="0"/>
              <a:ea typeface="+mn-ea"/>
              <a:cs typeface="Helvetica" charset="0"/>
            </a:endParaRPr>
          </a:p>
          <a:p>
            <a:pPr marL="800100" marR="0" lvl="1" indent="-342900" algn="l" defTabSz="914400" rtl="0" eaLnBrk="1" fontAlgn="auto" latinLnBrk="0" hangingPunct="1">
              <a:lnSpc>
                <a:spcPct val="100000"/>
              </a:lnSpc>
              <a:spcBef>
                <a:spcPts val="0"/>
              </a:spcBef>
              <a:spcAft>
                <a:spcPts val="0"/>
              </a:spcAft>
              <a:buClrTx/>
              <a:buSzTx/>
              <a:buFont typeface="Wingdings" charset="2"/>
              <a:buChar char="Ø"/>
              <a:tabLst/>
              <a:defRPr/>
            </a:pPr>
            <a:endParaRPr kumimoji="0" lang="en-US" sz="2000" b="0" i="0" u="none" strike="noStrike" kern="1200" cap="none" spc="0" normalizeH="0" baseline="30000" noProof="0" dirty="0">
              <a:ln>
                <a:noFill/>
              </a:ln>
              <a:effectLst/>
              <a:uLnTx/>
              <a:uFillTx/>
              <a:latin typeface="Helvetica" charset="0"/>
              <a:ea typeface="Helvetica" charset="0"/>
              <a:cs typeface="Helvetica" charset="0"/>
            </a:endParaRPr>
          </a:p>
        </p:txBody>
      </p:sp>
      <p:cxnSp>
        <p:nvCxnSpPr>
          <p:cNvPr id="5" name="Straight Arrow Connector 4">
            <a:extLst>
              <a:ext uri="{FF2B5EF4-FFF2-40B4-BE49-F238E27FC236}">
                <a16:creationId xmlns:a16="http://schemas.microsoft.com/office/drawing/2014/main" id="{89C488C4-FED6-4F5B-974C-877476E8A12F}"/>
              </a:ext>
            </a:extLst>
          </p:cNvPr>
          <p:cNvCxnSpPr>
            <a:cxnSpLocks/>
          </p:cNvCxnSpPr>
          <p:nvPr/>
        </p:nvCxnSpPr>
        <p:spPr>
          <a:xfrm>
            <a:off x="2542355" y="4343077"/>
            <a:ext cx="0" cy="4901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2735FA3-B6BE-4EFE-A4F3-91B9512DE46C}"/>
              </a:ext>
            </a:extLst>
          </p:cNvPr>
          <p:cNvCxnSpPr>
            <a:cxnSpLocks/>
          </p:cNvCxnSpPr>
          <p:nvPr/>
        </p:nvCxnSpPr>
        <p:spPr>
          <a:xfrm>
            <a:off x="4082142" y="4343077"/>
            <a:ext cx="0" cy="4901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7B791F3-DC30-432C-8E99-8FDAAA23F963}"/>
              </a:ext>
            </a:extLst>
          </p:cNvPr>
          <p:cNvCxnSpPr>
            <a:cxnSpLocks/>
          </p:cNvCxnSpPr>
          <p:nvPr/>
        </p:nvCxnSpPr>
        <p:spPr>
          <a:xfrm>
            <a:off x="9523917" y="2902832"/>
            <a:ext cx="674914" cy="34834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6082350"/>
      </p:ext>
    </p:extLst>
  </p:cSld>
  <p:clrMapOvr>
    <a:masterClrMapping/>
  </p:clrMapOvr>
  <mc:AlternateContent xmlns:mc="http://schemas.openxmlformats.org/markup-compatibility/2006" xmlns:p14="http://schemas.microsoft.com/office/powerpoint/2010/main">
    <mc:Choice Requires="p14">
      <p:transition spd="slow" p14:dur="2000" advTm="60826"/>
    </mc:Choice>
    <mc:Fallback xmlns="">
      <p:transition spd="slow" advTm="6082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30975" y="5835788"/>
            <a:ext cx="1747922" cy="784062"/>
          </a:xfrm>
          <a:prstGeom prst="rect">
            <a:avLst/>
          </a:prstGeom>
        </p:spPr>
      </p:pic>
      <p:sp>
        <p:nvSpPr>
          <p:cNvPr id="4" name="TextBox 3">
            <a:extLst>
              <a:ext uri="{FF2B5EF4-FFF2-40B4-BE49-F238E27FC236}">
                <a16:creationId xmlns:a16="http://schemas.microsoft.com/office/drawing/2014/main" id="{7B7F1895-5F2A-405F-8B89-DA344756ACF8}"/>
              </a:ext>
            </a:extLst>
          </p:cNvPr>
          <p:cNvSpPr txBox="1"/>
          <p:nvPr/>
        </p:nvSpPr>
        <p:spPr>
          <a:xfrm>
            <a:off x="1878897" y="630181"/>
            <a:ext cx="8434206" cy="778674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Helvetica" charset="0"/>
                <a:ea typeface="Helvetica" charset="0"/>
                <a:cs typeface="Helvetica" charset="0"/>
              </a:rPr>
              <a:t>Hexadecimal Calculations &gt;&gt; Addition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effectLst/>
              <a:uLnTx/>
              <a:uFillTx/>
              <a:latin typeface="Helvetica" charset="0"/>
              <a:ea typeface="Helvetica" charset="0"/>
              <a:cs typeface="Helvetica" charset="0"/>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panose="020B0604020202020204" pitchFamily="34" charset="0"/>
                <a:ea typeface="+mn-ea"/>
                <a:cs typeface="Helvetica" panose="020B0604020202020204" pitchFamily="34" charset="0"/>
              </a:rPr>
              <a:t>By using Hexadecimal numbers it’s capable of performing mathematical calculations.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Example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4</a:t>
            </a:r>
            <a:r>
              <a:rPr kumimoji="0" lang="en-US" sz="2000" b="0" i="0" u="none" strike="noStrike" kern="1200" cap="none" spc="0" normalizeH="0" baseline="-2500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16</a:t>
            </a:r>
            <a:r>
              <a:rPr kumimoji="0" lang="en-US" sz="2000" b="0" i="0" u="none" strike="noStrike" kern="1200" cap="none" spc="0" normalizeH="0" baseline="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 + A</a:t>
            </a:r>
            <a:r>
              <a:rPr kumimoji="0" lang="en-US" sz="2000" b="0" i="0" u="none" strike="noStrike" kern="1200" cap="none" spc="0" normalizeH="0" baseline="-2500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16 </a:t>
            </a:r>
            <a:r>
              <a:rPr kumimoji="0" lang="en-US" sz="2000" b="0" i="0" u="none" strike="noStrike" kern="1200" cap="none" spc="0" normalizeH="0" baseline="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 = 4 + 10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 14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E</a:t>
            </a:r>
            <a:r>
              <a:rPr kumimoji="0" lang="en-US" sz="2000" b="0" i="0" u="none" strike="noStrike" kern="1200" cap="none" spc="0" normalizeH="0" baseline="-2500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16</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2000" b="0" i="0" u="none" strike="noStrike" kern="1200" cap="none" spc="0" normalizeH="0" baseline="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30000" noProof="0" dirty="0">
              <a:ln>
                <a:noFill/>
              </a:ln>
              <a:effectLst/>
              <a:uLnTx/>
              <a:uFillTx/>
              <a:latin typeface="Helvetica" charset="0"/>
              <a:ea typeface="+mn-ea"/>
              <a:cs typeface="Helvetica" charset="0"/>
            </a:endParaRPr>
          </a:p>
          <a:p>
            <a:pPr marL="800100" marR="0" lvl="1" indent="-342900" algn="l" defTabSz="914400" rtl="0" eaLnBrk="1" fontAlgn="auto" latinLnBrk="0" hangingPunct="1">
              <a:lnSpc>
                <a:spcPct val="100000"/>
              </a:lnSpc>
              <a:spcBef>
                <a:spcPts val="0"/>
              </a:spcBef>
              <a:spcAft>
                <a:spcPts val="0"/>
              </a:spcAft>
              <a:buClrTx/>
              <a:buSzTx/>
              <a:buFont typeface="Wingdings" charset="2"/>
              <a:buChar char="Ø"/>
              <a:tabLst/>
              <a:defRPr/>
            </a:pPr>
            <a:endParaRPr kumimoji="0" lang="en-US" sz="2000" b="0" i="0" u="none" strike="noStrike" kern="1200" cap="none" spc="0" normalizeH="0" baseline="30000" noProof="0" dirty="0">
              <a:ln>
                <a:noFill/>
              </a:ln>
              <a:effectLst/>
              <a:uLnTx/>
              <a:uFillTx/>
              <a:latin typeface="Helvetica" charset="0"/>
              <a:ea typeface="+mn-ea"/>
              <a:cs typeface="Helvetica" charset="0"/>
            </a:endParaRPr>
          </a:p>
          <a:p>
            <a:pPr marL="800100" marR="0" lvl="1" indent="-342900" algn="l" defTabSz="914400" rtl="0" eaLnBrk="1" fontAlgn="auto" latinLnBrk="0" hangingPunct="1">
              <a:lnSpc>
                <a:spcPct val="100000"/>
              </a:lnSpc>
              <a:spcBef>
                <a:spcPts val="0"/>
              </a:spcBef>
              <a:spcAft>
                <a:spcPts val="0"/>
              </a:spcAft>
              <a:buClrTx/>
              <a:buSzTx/>
              <a:buFont typeface="Wingdings" charset="2"/>
              <a:buChar char="Ø"/>
              <a:tabLst/>
              <a:defRPr/>
            </a:pPr>
            <a:endParaRPr kumimoji="0" lang="en-US" sz="2000" b="0" i="0" u="none" strike="noStrike" kern="1200" cap="none" spc="0" normalizeH="0" baseline="30000" noProof="0" dirty="0">
              <a:ln>
                <a:noFill/>
              </a:ln>
              <a:effectLst/>
              <a:uLnTx/>
              <a:uFillTx/>
              <a:latin typeface="Helvetica" charset="0"/>
              <a:ea typeface="Helvetica" charset="0"/>
              <a:cs typeface="Helvetica" charset="0"/>
            </a:endParaRPr>
          </a:p>
        </p:txBody>
      </p:sp>
      <p:cxnSp>
        <p:nvCxnSpPr>
          <p:cNvPr id="5" name="Straight Connector 4">
            <a:extLst>
              <a:ext uri="{FF2B5EF4-FFF2-40B4-BE49-F238E27FC236}">
                <a16:creationId xmlns:a16="http://schemas.microsoft.com/office/drawing/2014/main" id="{8BD143EE-D0AC-4F17-8E12-C048BF3B9F98}"/>
              </a:ext>
            </a:extLst>
          </p:cNvPr>
          <p:cNvCxnSpPr/>
          <p:nvPr/>
        </p:nvCxnSpPr>
        <p:spPr>
          <a:xfrm flipH="1">
            <a:off x="2238672" y="4343077"/>
            <a:ext cx="309490" cy="3094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E802414-DBDB-4356-9139-32E9A7CC48DE}"/>
              </a:ext>
            </a:extLst>
          </p:cNvPr>
          <p:cNvCxnSpPr/>
          <p:nvPr/>
        </p:nvCxnSpPr>
        <p:spPr>
          <a:xfrm flipH="1">
            <a:off x="2226513" y="4325169"/>
            <a:ext cx="309490" cy="3094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8372379"/>
      </p:ext>
    </p:extLst>
  </p:cSld>
  <p:clrMapOvr>
    <a:masterClrMapping/>
  </p:clrMapOvr>
  <mc:AlternateContent xmlns:mc="http://schemas.openxmlformats.org/markup-compatibility/2006" xmlns:p14="http://schemas.microsoft.com/office/powerpoint/2010/main">
    <mc:Choice Requires="p14">
      <p:transition spd="slow" p14:dur="2000" advTm="60826"/>
    </mc:Choice>
    <mc:Fallback xmlns="">
      <p:transition spd="slow" advTm="60826"/>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30975" y="5835788"/>
            <a:ext cx="1747922" cy="784062"/>
          </a:xfrm>
          <a:prstGeom prst="rect">
            <a:avLst/>
          </a:prstGeom>
        </p:spPr>
      </p:pic>
      <p:sp>
        <p:nvSpPr>
          <p:cNvPr id="8" name="TextBox 7">
            <a:extLst>
              <a:ext uri="{FF2B5EF4-FFF2-40B4-BE49-F238E27FC236}">
                <a16:creationId xmlns:a16="http://schemas.microsoft.com/office/drawing/2014/main" id="{50AE664F-D31F-4424-B666-451195F0A1A9}"/>
              </a:ext>
            </a:extLst>
          </p:cNvPr>
          <p:cNvSpPr txBox="1"/>
          <p:nvPr/>
        </p:nvSpPr>
        <p:spPr>
          <a:xfrm>
            <a:off x="1910851" y="524861"/>
            <a:ext cx="8434206" cy="800219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Helvetica" charset="0"/>
                <a:ea typeface="Helvetica" charset="0"/>
                <a:cs typeface="Helvetica" charset="0"/>
              </a:rPr>
              <a:t>Hexadecimal Calculations &gt;&gt; Addition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effectLst/>
              <a:uLnTx/>
              <a:uFillTx/>
              <a:latin typeface="Helvetica" charset="0"/>
              <a:ea typeface="Helvetica" charset="0"/>
              <a:cs typeface="Helvetica"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Example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2C</a:t>
            </a:r>
            <a:r>
              <a:rPr kumimoji="0" lang="en-US" sz="2000" b="0" i="0" u="none" strike="noStrike" kern="1200" cap="none" spc="0" normalizeH="0" baseline="-2500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16</a:t>
            </a:r>
            <a:r>
              <a:rPr kumimoji="0" lang="en-US" sz="2000" b="0" i="0" u="none" strike="noStrike" kern="1200" cap="none" spc="0" normalizeH="0" baseline="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 + A7</a:t>
            </a:r>
            <a:r>
              <a:rPr kumimoji="0" lang="en-US" sz="2000" b="0" i="0" u="none" strike="noStrike" kern="1200" cap="none" spc="0" normalizeH="0" baseline="-2500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16</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2500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2500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            </a:t>
            </a:r>
            <a:r>
              <a:rPr kumimoji="0" lang="en-US" sz="2800" b="0" i="0" u="none" strike="noStrike" kern="1200" cap="none" spc="0" normalizeH="0" baseline="-2500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1</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2000" b="0" i="0" u="none" strike="noStrike" kern="1200" cap="none" spc="0" normalizeH="0" baseline="-2500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2500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			</a:t>
            </a:r>
            <a:r>
              <a:rPr kumimoji="0" lang="en-US" sz="2000" b="0" i="0" u="none" strike="noStrike" kern="1200" cap="none" spc="0" normalizeH="0" baseline="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A=10, B=11, C=12, D=13, E=14, F=15</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   2	C </a:t>
            </a:r>
            <a:endParaRPr kumimoji="0" lang="en-US" sz="1200" b="0" i="0" u="none" strike="noStrike" kern="1200" cap="none" spc="0" normalizeH="0" baseline="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   A	7			12 + 7 =19</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   D	3			19-16 = 3</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rPr>
              <a:t>Answer is D3</a:t>
            </a:r>
            <a:r>
              <a:rPr kumimoji="0" lang="en-US" sz="2000" b="0" i="0" u="none" strike="noStrike" kern="1200" cap="none" spc="0" normalizeH="0" baseline="-25000" noProof="0" dirty="0">
                <a:ln>
                  <a:noFill/>
                </a:ln>
                <a:effectLst/>
                <a:uLnTx/>
                <a:uFillTx/>
                <a:latin typeface="Helvetica" charset="0"/>
                <a:ea typeface="Helvetica" charset="0"/>
                <a:cs typeface="Helvetica" charset="0"/>
              </a:rPr>
              <a:t>16</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30000" noProof="0" dirty="0">
              <a:ln>
                <a:noFill/>
              </a:ln>
              <a:effectLst/>
              <a:uLnTx/>
              <a:uFillTx/>
              <a:latin typeface="Helvetica" charset="0"/>
              <a:ea typeface="+mn-ea"/>
              <a:cs typeface="Helvetica" charset="0"/>
            </a:endParaRPr>
          </a:p>
          <a:p>
            <a:pPr marL="800100" marR="0" lvl="1" indent="-342900" algn="l" defTabSz="914400" rtl="0" eaLnBrk="1" fontAlgn="auto" latinLnBrk="0" hangingPunct="1">
              <a:lnSpc>
                <a:spcPct val="100000"/>
              </a:lnSpc>
              <a:spcBef>
                <a:spcPts val="0"/>
              </a:spcBef>
              <a:spcAft>
                <a:spcPts val="0"/>
              </a:spcAft>
              <a:buClrTx/>
              <a:buSzTx/>
              <a:buFont typeface="Wingdings" charset="2"/>
              <a:buChar char="Ø"/>
              <a:tabLst/>
              <a:defRPr/>
            </a:pPr>
            <a:endParaRPr kumimoji="0" lang="en-US" sz="2000" b="0" i="0" u="none" strike="noStrike" kern="1200" cap="none" spc="0" normalizeH="0" baseline="30000" noProof="0" dirty="0">
              <a:ln>
                <a:noFill/>
              </a:ln>
              <a:effectLst/>
              <a:uLnTx/>
              <a:uFillTx/>
              <a:latin typeface="Helvetica" charset="0"/>
              <a:ea typeface="+mn-ea"/>
              <a:cs typeface="Helvetica" charset="0"/>
            </a:endParaRPr>
          </a:p>
          <a:p>
            <a:pPr marL="800100" marR="0" lvl="1" indent="-342900" algn="l" defTabSz="914400" rtl="0" eaLnBrk="1" fontAlgn="auto" latinLnBrk="0" hangingPunct="1">
              <a:lnSpc>
                <a:spcPct val="100000"/>
              </a:lnSpc>
              <a:spcBef>
                <a:spcPts val="0"/>
              </a:spcBef>
              <a:spcAft>
                <a:spcPts val="0"/>
              </a:spcAft>
              <a:buClrTx/>
              <a:buSzTx/>
              <a:buFont typeface="Wingdings" charset="2"/>
              <a:buChar char="Ø"/>
              <a:tabLst/>
              <a:defRPr/>
            </a:pPr>
            <a:endParaRPr kumimoji="0" lang="en-US" sz="2000" b="0" i="0" u="none" strike="noStrike" kern="1200" cap="none" spc="0" normalizeH="0" baseline="30000" noProof="0" dirty="0">
              <a:ln>
                <a:noFill/>
              </a:ln>
              <a:effectLst/>
              <a:uLnTx/>
              <a:uFillTx/>
              <a:latin typeface="Helvetica" charset="0"/>
              <a:ea typeface="Helvetica" charset="0"/>
              <a:cs typeface="Helvetica" charset="0"/>
            </a:endParaRPr>
          </a:p>
        </p:txBody>
      </p:sp>
      <p:cxnSp>
        <p:nvCxnSpPr>
          <p:cNvPr id="9" name="Straight Connector 8">
            <a:extLst>
              <a:ext uri="{FF2B5EF4-FFF2-40B4-BE49-F238E27FC236}">
                <a16:creationId xmlns:a16="http://schemas.microsoft.com/office/drawing/2014/main" id="{07C6B69C-BD7B-4E49-A1DD-27814026546D}"/>
              </a:ext>
            </a:extLst>
          </p:cNvPr>
          <p:cNvCxnSpPr>
            <a:cxnSpLocks/>
          </p:cNvCxnSpPr>
          <p:nvPr/>
        </p:nvCxnSpPr>
        <p:spPr>
          <a:xfrm flipH="1">
            <a:off x="1942202" y="4525957"/>
            <a:ext cx="14270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Arrow: Curved Down 9">
            <a:extLst>
              <a:ext uri="{FF2B5EF4-FFF2-40B4-BE49-F238E27FC236}">
                <a16:creationId xmlns:a16="http://schemas.microsoft.com/office/drawing/2014/main" id="{B52CE6B1-8391-4D54-8E1C-75BF2FB80886}"/>
              </a:ext>
            </a:extLst>
          </p:cNvPr>
          <p:cNvSpPr/>
          <p:nvPr/>
        </p:nvSpPr>
        <p:spPr>
          <a:xfrm flipH="1">
            <a:off x="2178489" y="3177572"/>
            <a:ext cx="829994" cy="502855"/>
          </a:xfrm>
          <a:prstGeom prst="curved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8343E999-44A7-4320-A217-5E605A6BB5B3}"/>
              </a:ext>
            </a:extLst>
          </p:cNvPr>
          <p:cNvSpPr/>
          <p:nvPr/>
        </p:nvSpPr>
        <p:spPr>
          <a:xfrm>
            <a:off x="5264160" y="3776236"/>
            <a:ext cx="1828800" cy="161774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082152ED-455E-4481-A063-E66DD76ECB65}"/>
              </a:ext>
            </a:extLst>
          </p:cNvPr>
          <p:cNvCxnSpPr>
            <a:cxnSpLocks/>
          </p:cNvCxnSpPr>
          <p:nvPr/>
        </p:nvCxnSpPr>
        <p:spPr>
          <a:xfrm flipH="1">
            <a:off x="1978974" y="5072252"/>
            <a:ext cx="14270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21D6087-F1BE-46C0-BB51-CD838C50EFE0}"/>
              </a:ext>
            </a:extLst>
          </p:cNvPr>
          <p:cNvCxnSpPr>
            <a:cxnSpLocks/>
          </p:cNvCxnSpPr>
          <p:nvPr/>
        </p:nvCxnSpPr>
        <p:spPr>
          <a:xfrm flipH="1">
            <a:off x="1978974" y="5184794"/>
            <a:ext cx="14270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9282507"/>
      </p:ext>
    </p:extLst>
  </p:cSld>
  <p:clrMapOvr>
    <a:masterClrMapping/>
  </p:clrMapOvr>
  <mc:AlternateContent xmlns:mc="http://schemas.openxmlformats.org/markup-compatibility/2006" xmlns:p14="http://schemas.microsoft.com/office/powerpoint/2010/main">
    <mc:Choice Requires="p14">
      <p:transition spd="slow" p14:dur="2000" advTm="60826"/>
    </mc:Choice>
    <mc:Fallback xmlns="">
      <p:transition spd="slow" advTm="6082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B670DBD5-770C-4383-9F54-5B86E86BD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0277" y="0"/>
            <a:ext cx="9771446" cy="6858000"/>
          </a:xfrm>
          <a:custGeom>
            <a:avLst/>
            <a:gdLst>
              <a:gd name="connsiteX0" fmla="*/ 1422188 w 9771446"/>
              <a:gd name="connsiteY0" fmla="*/ 0 h 6858000"/>
              <a:gd name="connsiteX1" fmla="*/ 8349258 w 9771446"/>
              <a:gd name="connsiteY1" fmla="*/ 0 h 6858000"/>
              <a:gd name="connsiteX2" fmla="*/ 8502224 w 9771446"/>
              <a:gd name="connsiteY2" fmla="*/ 159673 h 6858000"/>
              <a:gd name="connsiteX3" fmla="*/ 9771446 w 9771446"/>
              <a:gd name="connsiteY3" fmla="*/ 3429001 h 6858000"/>
              <a:gd name="connsiteX4" fmla="*/ 8502224 w 9771446"/>
              <a:gd name="connsiteY4" fmla="*/ 6698330 h 6858000"/>
              <a:gd name="connsiteX5" fmla="*/ 8349260 w 9771446"/>
              <a:gd name="connsiteY5" fmla="*/ 6858000 h 6858000"/>
              <a:gd name="connsiteX6" fmla="*/ 1422186 w 9771446"/>
              <a:gd name="connsiteY6" fmla="*/ 6858000 h 6858000"/>
              <a:gd name="connsiteX7" fmla="*/ 1269223 w 9771446"/>
              <a:gd name="connsiteY7" fmla="*/ 6698330 h 6858000"/>
              <a:gd name="connsiteX8" fmla="*/ 0 w 9771446"/>
              <a:gd name="connsiteY8" fmla="*/ 3429001 h 6858000"/>
              <a:gd name="connsiteX9" fmla="*/ 1269223 w 9771446"/>
              <a:gd name="connsiteY9" fmla="*/ 1596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1446" h="6858000">
                <a:moveTo>
                  <a:pt x="1422188" y="0"/>
                </a:moveTo>
                <a:lnTo>
                  <a:pt x="8349258" y="0"/>
                </a:lnTo>
                <a:lnTo>
                  <a:pt x="8502224" y="159673"/>
                </a:lnTo>
                <a:cubicBezTo>
                  <a:pt x="9290813" y="1023162"/>
                  <a:pt x="9771446" y="2170221"/>
                  <a:pt x="9771446" y="3429001"/>
                </a:cubicBezTo>
                <a:cubicBezTo>
                  <a:pt x="9771446" y="4687781"/>
                  <a:pt x="9290813" y="5834840"/>
                  <a:pt x="8502224" y="6698330"/>
                </a:cubicBezTo>
                <a:lnTo>
                  <a:pt x="8349260" y="6858000"/>
                </a:lnTo>
                <a:lnTo>
                  <a:pt x="1422186" y="6858000"/>
                </a:lnTo>
                <a:lnTo>
                  <a:pt x="1269223" y="6698330"/>
                </a:lnTo>
                <a:cubicBezTo>
                  <a:pt x="480633" y="5834840"/>
                  <a:pt x="0" y="4687781"/>
                  <a:pt x="0" y="3429001"/>
                </a:cubicBezTo>
                <a:cubicBezTo>
                  <a:pt x="0" y="2170221"/>
                  <a:pt x="480633" y="1023162"/>
                  <a:pt x="1269223" y="159673"/>
                </a:cubicBezTo>
                <a:close/>
              </a:path>
            </a:pathLst>
          </a:cu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picture containing object, indoor, sitting, clock&#10;&#10;Description automatically generated">
            <a:extLst>
              <a:ext uri="{FF2B5EF4-FFF2-40B4-BE49-F238E27FC236}">
                <a16:creationId xmlns:a16="http://schemas.microsoft.com/office/drawing/2014/main" id="{323A5679-09CC-477D-BEC2-ADA10EBA7BF0}"/>
              </a:ext>
            </a:extLst>
          </p:cNvPr>
          <p:cNvPicPr>
            <a:picLocks noChangeAspect="1"/>
          </p:cNvPicPr>
          <p:nvPr/>
        </p:nvPicPr>
        <p:blipFill rotWithShape="1">
          <a:blip r:embed="rId2"/>
          <a:srcRect l="16845" r="5764" b="1"/>
          <a:stretch/>
        </p:blipFill>
        <p:spPr>
          <a:xfrm>
            <a:off x="1460597" y="10"/>
            <a:ext cx="9270806" cy="6857990"/>
          </a:xfrm>
          <a:custGeom>
            <a:avLst/>
            <a:gdLst/>
            <a:ahLst/>
            <a:cxnLst/>
            <a:rect l="l" t="t" r="r" b="b"/>
            <a:pathLst>
              <a:path w="9270806" h="6858000">
                <a:moveTo>
                  <a:pt x="1503712" y="0"/>
                </a:moveTo>
                <a:lnTo>
                  <a:pt x="7767094" y="0"/>
                </a:lnTo>
                <a:lnTo>
                  <a:pt x="7913128" y="139721"/>
                </a:lnTo>
                <a:cubicBezTo>
                  <a:pt x="8751971" y="981521"/>
                  <a:pt x="9270806" y="2144457"/>
                  <a:pt x="9270806" y="3429000"/>
                </a:cubicBezTo>
                <a:cubicBezTo>
                  <a:pt x="9270806" y="4713544"/>
                  <a:pt x="8751971" y="5876479"/>
                  <a:pt x="7913128" y="6718279"/>
                </a:cubicBezTo>
                <a:lnTo>
                  <a:pt x="7767094" y="6858000"/>
                </a:lnTo>
                <a:lnTo>
                  <a:pt x="1503712" y="6858000"/>
                </a:lnTo>
                <a:lnTo>
                  <a:pt x="1357679" y="6718279"/>
                </a:lnTo>
                <a:cubicBezTo>
                  <a:pt x="518835" y="5876479"/>
                  <a:pt x="0" y="4713544"/>
                  <a:pt x="0" y="3429000"/>
                </a:cubicBezTo>
                <a:cubicBezTo>
                  <a:pt x="0" y="2144457"/>
                  <a:pt x="518835" y="981521"/>
                  <a:pt x="1357679" y="139721"/>
                </a:cubicBezTo>
                <a:close/>
              </a:path>
            </a:pathLst>
          </a:custGeom>
        </p:spPr>
      </p:pic>
      <p:pic>
        <p:nvPicPr>
          <p:cNvPr id="6" name="Picture 5" descr="Text&#10;&#10;Description automatically generated with medium confidence"/>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30975" y="5835788"/>
            <a:ext cx="1747922" cy="784062"/>
          </a:xfrm>
          <a:prstGeom prst="rect">
            <a:avLst/>
          </a:prstGeom>
        </p:spPr>
      </p:pic>
    </p:spTree>
    <p:extLst>
      <p:ext uri="{BB962C8B-B14F-4D97-AF65-F5344CB8AC3E}">
        <p14:creationId xmlns:p14="http://schemas.microsoft.com/office/powerpoint/2010/main" val="396957822"/>
      </p:ext>
    </p:extLst>
  </p:cSld>
  <p:clrMapOvr>
    <a:masterClrMapping/>
  </p:clrMapOvr>
  <mc:AlternateContent xmlns:mc="http://schemas.openxmlformats.org/markup-compatibility/2006" xmlns:p14="http://schemas.microsoft.com/office/powerpoint/2010/main">
    <mc:Choice Requires="p14">
      <p:transition spd="slow" p14:dur="2000" advTm="60826"/>
    </mc:Choice>
    <mc:Fallback xmlns="">
      <p:transition spd="slow" advTm="6082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30975" y="5835788"/>
            <a:ext cx="1747922" cy="784062"/>
          </a:xfrm>
          <a:prstGeom prst="rect">
            <a:avLst/>
          </a:prstGeom>
        </p:spPr>
      </p:pic>
      <p:sp>
        <p:nvSpPr>
          <p:cNvPr id="9" name="TextBox 8"/>
          <p:cNvSpPr txBox="1"/>
          <p:nvPr/>
        </p:nvSpPr>
        <p:spPr>
          <a:xfrm>
            <a:off x="1878897" y="630181"/>
            <a:ext cx="8434206" cy="3877985"/>
          </a:xfrm>
          <a:prstGeom prst="rect">
            <a:avLst/>
          </a:prstGeom>
          <a:noFill/>
        </p:spPr>
        <p:txBody>
          <a:bodyPr wrap="square" rtlCol="0">
            <a:spAutoFit/>
          </a:bodyPr>
          <a:lstStyle/>
          <a:p>
            <a:pPr algn="ctr"/>
            <a:r>
              <a:rPr lang="en-US" sz="2800" b="1" dirty="0">
                <a:latin typeface="Helvetica" charset="0"/>
                <a:ea typeface="Helvetica" charset="0"/>
                <a:cs typeface="Helvetica" charset="0"/>
              </a:rPr>
              <a:t>Welcome to Lecture 05 !</a:t>
            </a:r>
          </a:p>
          <a:p>
            <a:pPr algn="ctr"/>
            <a:endParaRPr lang="en-US" sz="2000" b="1" dirty="0">
              <a:latin typeface="Helvetica" charset="0"/>
              <a:ea typeface="Helvetica" charset="0"/>
              <a:cs typeface="Helvetica" charset="0"/>
            </a:endParaRPr>
          </a:p>
          <a:p>
            <a:endParaRPr lang="en-US" sz="2000" dirty="0">
              <a:latin typeface="Helvetica" charset="0"/>
              <a:ea typeface="Helvetica" charset="0"/>
              <a:cs typeface="Helvetica" charset="0"/>
            </a:endParaRPr>
          </a:p>
          <a:p>
            <a:pPr marL="342900" indent="-342900">
              <a:buFont typeface="Wingdings" charset="2"/>
              <a:buChar char="Ø"/>
            </a:pPr>
            <a:endParaRPr lang="en-US" sz="2000" dirty="0">
              <a:latin typeface="Helvetica" charset="0"/>
              <a:ea typeface="Helvetica" charset="0"/>
              <a:cs typeface="Helvetica" charset="0"/>
            </a:endParaRPr>
          </a:p>
          <a:p>
            <a:pPr marL="342900" indent="-342900">
              <a:lnSpc>
                <a:spcPct val="200000"/>
              </a:lnSpc>
              <a:buFont typeface="Wingdings" charset="2"/>
              <a:buChar char="Ø"/>
            </a:pPr>
            <a:r>
              <a:rPr lang="en-US" sz="2000" dirty="0">
                <a:latin typeface="Helvetica" charset="0"/>
                <a:ea typeface="Helvetica" charset="0"/>
                <a:cs typeface="Helvetica" charset="0"/>
              </a:rPr>
              <a:t>Take your notebooks and prepare</a:t>
            </a:r>
          </a:p>
          <a:p>
            <a:pPr marL="342900" indent="-342900">
              <a:lnSpc>
                <a:spcPct val="200000"/>
              </a:lnSpc>
              <a:buFont typeface="Wingdings" charset="2"/>
              <a:buChar char="Ø"/>
            </a:pPr>
            <a:r>
              <a:rPr lang="en-US" sz="2000" dirty="0">
                <a:latin typeface="Helvetica" charset="0"/>
                <a:ea typeface="Helvetica" charset="0"/>
                <a:cs typeface="Helvetica" charset="0"/>
              </a:rPr>
              <a:t>You can ask questions via either chat message or over the mic.</a:t>
            </a:r>
          </a:p>
          <a:p>
            <a:pPr marL="342900" indent="-342900">
              <a:lnSpc>
                <a:spcPct val="200000"/>
              </a:lnSpc>
              <a:buFont typeface="Wingdings" charset="2"/>
              <a:buChar char="Ø"/>
            </a:pPr>
            <a:r>
              <a:rPr lang="en-US" sz="2000" b="1" dirty="0">
                <a:latin typeface="Comic Sans MS" panose="030F0702030302020204" pitchFamily="66" charset="0"/>
                <a:ea typeface="Helvetica" charset="0"/>
                <a:cs typeface="Helvetica" charset="0"/>
              </a:rPr>
              <a:t>When you are not using the mic please mute it.</a:t>
            </a:r>
          </a:p>
          <a:p>
            <a:endParaRPr lang="en-US" dirty="0">
              <a:latin typeface="Helvetica" charset="0"/>
              <a:ea typeface="Helvetica" charset="0"/>
              <a:cs typeface="Helvetica" charset="0"/>
            </a:endParaRPr>
          </a:p>
          <a:p>
            <a:pPr marL="2571750" lvl="5" indent="-285750">
              <a:buFont typeface="Arial" charset="0"/>
              <a:buChar char="•"/>
            </a:pPr>
            <a:endParaRPr lang="en-US" sz="2000" dirty="0">
              <a:latin typeface="Helvetica" charset="0"/>
              <a:ea typeface="Helvetica" charset="0"/>
              <a:cs typeface="Helvetica" charset="0"/>
            </a:endParaRPr>
          </a:p>
        </p:txBody>
      </p:sp>
    </p:spTree>
    <p:extLst>
      <p:ext uri="{BB962C8B-B14F-4D97-AF65-F5344CB8AC3E}">
        <p14:creationId xmlns:p14="http://schemas.microsoft.com/office/powerpoint/2010/main" val="1581914661"/>
      </p:ext>
    </p:extLst>
  </p:cSld>
  <p:clrMapOvr>
    <a:masterClrMapping/>
  </p:clrMapOvr>
  <mc:AlternateContent xmlns:mc="http://schemas.openxmlformats.org/markup-compatibility/2006" xmlns:p14="http://schemas.microsoft.com/office/powerpoint/2010/main">
    <mc:Choice Requires="p14">
      <p:transition spd="slow" p14:dur="2000" advTm="60826"/>
    </mc:Choice>
    <mc:Fallback xmlns="">
      <p:transition spd="slow" advTm="6082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endParaRPr>
          </a:p>
        </p:txBody>
      </p:sp>
      <p:sp>
        <p:nvSpPr>
          <p:cNvPr id="9" name="TextBox 8"/>
          <p:cNvSpPr txBox="1"/>
          <p:nvPr/>
        </p:nvSpPr>
        <p:spPr>
          <a:xfrm>
            <a:off x="6086453" y="2916245"/>
            <a:ext cx="5334930" cy="3004145"/>
          </a:xfrm>
          <a:prstGeom prst="rect">
            <a:avLst/>
          </a:prstGeom>
        </p:spPr>
        <p:txBody>
          <a:bodyPr vert="horz" lIns="91440" tIns="45720" rIns="91440" bIns="45720" rtlCol="0" anchor="b">
            <a:normAutofit/>
          </a:bodyPr>
          <a:lstStyle/>
          <a:p>
            <a:pPr algn="ctr">
              <a:lnSpc>
                <a:spcPct val="90000"/>
              </a:lnSpc>
              <a:spcBef>
                <a:spcPct val="0"/>
              </a:spcBef>
              <a:spcAft>
                <a:spcPts val="600"/>
              </a:spcAft>
              <a:defRPr/>
            </a:pPr>
            <a:r>
              <a:rPr lang="en-US" sz="4400" b="1" dirty="0">
                <a:solidFill>
                  <a:prstClr val="black"/>
                </a:solidFill>
                <a:latin typeface="Calibri Light" panose="020F0302020204030204"/>
              </a:rPr>
              <a:t>From Last Week</a:t>
            </a:r>
          </a:p>
          <a:p>
            <a:pPr algn="ctr">
              <a:lnSpc>
                <a:spcPct val="90000"/>
              </a:lnSpc>
              <a:spcBef>
                <a:spcPct val="0"/>
              </a:spcBef>
              <a:spcAft>
                <a:spcPts val="600"/>
              </a:spcAft>
              <a:defRPr/>
            </a:pPr>
            <a:r>
              <a:rPr lang="en-US" sz="3200" b="1" dirty="0">
                <a:solidFill>
                  <a:prstClr val="black"/>
                </a:solidFill>
                <a:latin typeface="Calibri Light" panose="020F0302020204030204"/>
              </a:rPr>
              <a:t>Octal Number System</a:t>
            </a:r>
          </a:p>
          <a:p>
            <a:pPr algn="ctr">
              <a:lnSpc>
                <a:spcPct val="90000"/>
              </a:lnSpc>
              <a:spcBef>
                <a:spcPct val="0"/>
              </a:spcBef>
              <a:spcAft>
                <a:spcPts val="600"/>
              </a:spcAft>
              <a:defRPr/>
            </a:pPr>
            <a:endParaRPr lang="en-US" sz="6000" dirty="0">
              <a:solidFill>
                <a:prstClr val="black"/>
              </a:solidFill>
              <a:latin typeface="Calibri Light" panose="020F0302020204030204"/>
            </a:endParaRPr>
          </a:p>
          <a:p>
            <a:pPr marL="2571750" lvl="5" indent="-285750" algn="ctr">
              <a:lnSpc>
                <a:spcPct val="90000"/>
              </a:lnSpc>
              <a:spcBef>
                <a:spcPct val="0"/>
              </a:spcBef>
              <a:spcAft>
                <a:spcPts val="600"/>
              </a:spcAft>
              <a:defRPr/>
            </a:pPr>
            <a:endParaRPr lang="en-US" sz="6000" dirty="0">
              <a:solidFill>
                <a:prstClr val="black"/>
              </a:solidFill>
              <a:latin typeface="Calibri Light" panose="020F0302020204030204"/>
            </a:endParaRPr>
          </a:p>
        </p:txBody>
      </p:sp>
      <p:sp>
        <p:nvSpPr>
          <p:cNvPr id="16" name="Freeform: Shape 15">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solidFill>
                <a:prstClr val="white"/>
              </a:solidFill>
            </a:endParaRPr>
          </a:p>
        </p:txBody>
      </p:sp>
      <p:sp>
        <p:nvSpPr>
          <p:cNvPr id="18" name="Freeform: Shape 17">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a:defRPr/>
            </a:pPr>
            <a:endParaRPr lang="en-US">
              <a:solidFill>
                <a:prstClr val="black"/>
              </a:solidFill>
            </a:endParaRPr>
          </a:p>
        </p:txBody>
      </p:sp>
      <p:sp>
        <p:nvSpPr>
          <p:cNvPr id="20" name="Freeform: Shape 19">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solidFill>
                <a:prstClr val="white"/>
              </a:solidFill>
            </a:endParaRPr>
          </a:p>
        </p:txBody>
      </p:sp>
      <p:sp>
        <p:nvSpPr>
          <p:cNvPr id="22" name="Freeform: Shape 21">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a:defRPr/>
            </a:pPr>
            <a:endParaRPr lang="en-US">
              <a:solidFill>
                <a:prstClr val="black"/>
              </a:solidFill>
            </a:endParaRPr>
          </a:p>
        </p:txBody>
      </p:sp>
      <p:sp>
        <p:nvSpPr>
          <p:cNvPr id="24" name="Freeform: Shape 23">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a:defRPr/>
            </a:pPr>
            <a:endParaRPr lang="en-US">
              <a:solidFill>
                <a:prstClr val="black"/>
              </a:solidFill>
            </a:endParaRPr>
          </a:p>
        </p:txBody>
      </p:sp>
      <p:pic>
        <p:nvPicPr>
          <p:cNvPr id="3" name="Picture 2" descr="Icon&#10;&#10;Description automatically generated">
            <a:extLst>
              <a:ext uri="{FF2B5EF4-FFF2-40B4-BE49-F238E27FC236}">
                <a16:creationId xmlns:a16="http://schemas.microsoft.com/office/drawing/2014/main" id="{3CAB28F0-C556-4C40-98E8-6469107957CE}"/>
              </a:ext>
            </a:extLst>
          </p:cNvPr>
          <p:cNvPicPr>
            <a:picLocks noChangeAspect="1"/>
          </p:cNvPicPr>
          <p:nvPr/>
        </p:nvPicPr>
        <p:blipFill rotWithShape="1">
          <a:blip r:embed="rId2"/>
          <a:srcRect r="2" b="2"/>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6" name="Freeform: Shape 25">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dirty="0">
              <a:solidFill>
                <a:prstClr val="white"/>
              </a:solidFill>
            </a:endParaRPr>
          </a:p>
        </p:txBody>
      </p:sp>
      <p:pic>
        <p:nvPicPr>
          <p:cNvPr id="6" name="Picture 5" descr="Text&#10;&#10;Description automatically generated with medium confidence"/>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13103" y="5835788"/>
            <a:ext cx="1747922" cy="784062"/>
          </a:xfrm>
          <a:prstGeom prst="rect">
            <a:avLst/>
          </a:prstGeom>
        </p:spPr>
      </p:pic>
    </p:spTree>
    <p:extLst>
      <p:ext uri="{BB962C8B-B14F-4D97-AF65-F5344CB8AC3E}">
        <p14:creationId xmlns:p14="http://schemas.microsoft.com/office/powerpoint/2010/main" val="1906153310"/>
      </p:ext>
    </p:extLst>
  </p:cSld>
  <p:clrMapOvr>
    <a:masterClrMapping/>
  </p:clrMapOvr>
  <mc:AlternateContent xmlns:mc="http://schemas.openxmlformats.org/markup-compatibility/2006" xmlns:p14="http://schemas.microsoft.com/office/powerpoint/2010/main">
    <mc:Choice Requires="p14">
      <p:transition spd="slow" p14:dur="2000" advTm="60826"/>
    </mc:Choice>
    <mc:Fallback xmlns="">
      <p:transition spd="slow" advTm="6082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30975" y="5835788"/>
            <a:ext cx="1747922" cy="784062"/>
          </a:xfrm>
          <a:prstGeom prst="rect">
            <a:avLst/>
          </a:prstGeom>
        </p:spPr>
      </p:pic>
      <p:sp>
        <p:nvSpPr>
          <p:cNvPr id="5" name="TextBox 4">
            <a:extLst>
              <a:ext uri="{FF2B5EF4-FFF2-40B4-BE49-F238E27FC236}">
                <a16:creationId xmlns:a16="http://schemas.microsoft.com/office/drawing/2014/main" id="{77AD8A5B-CA56-4702-89B1-5F1D51E5A082}"/>
              </a:ext>
            </a:extLst>
          </p:cNvPr>
          <p:cNvSpPr txBox="1"/>
          <p:nvPr/>
        </p:nvSpPr>
        <p:spPr>
          <a:xfrm>
            <a:off x="1878897" y="630181"/>
            <a:ext cx="8434206" cy="686341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Helvetica" charset="0"/>
                <a:ea typeface="Helvetica" charset="0"/>
                <a:cs typeface="Helvetica" charset="0"/>
              </a:rPr>
              <a:t>Hexadecimal Number System</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rPr>
              <a:t>Hexadecimal number system also known as hex number system is in the base of 16</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rPr>
              <a:t>In Hexadecimal number system there should be sixteen different symbols to represent numbers hence this number system is quite complicated when considering with other number systems which we have discussed so far.</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rPr>
              <a:t>The symbols are 0,1,2,3,4,5,6,7,8,9,A,B,C,D,E and F.</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rPr>
              <a:t>Meaning of above mention characters are numbers with two digits means numbers from 10 to 15.</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rPr>
              <a:t>A-10, B-11, C-12, D-13, E-14, F-15</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lang="en-US" sz="2000" dirty="0">
                <a:latin typeface="Helvetica" charset="0"/>
                <a:ea typeface="Helvetica" charset="0"/>
                <a:cs typeface="Helvetica" charset="0"/>
              </a:rPr>
              <a:t>2F5A</a:t>
            </a:r>
            <a:r>
              <a:rPr lang="en-US" sz="2000" baseline="-25000" dirty="0">
                <a:latin typeface="Helvetica" charset="0"/>
                <a:ea typeface="Helvetica" charset="0"/>
                <a:cs typeface="Helvetica" charset="0"/>
              </a:rPr>
              <a:t>16</a:t>
            </a:r>
            <a:endParaRPr kumimoji="0" lang="en-US" sz="2000" b="0" i="0" u="none" strike="noStrike" kern="1200" cap="none" spc="0" normalizeH="0" baseline="-2500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30000" noProof="0" dirty="0">
              <a:ln>
                <a:noFill/>
              </a:ln>
              <a:effectLst/>
              <a:uLnTx/>
              <a:uFillTx/>
              <a:latin typeface="Helvetica" charset="0"/>
              <a:ea typeface="+mn-ea"/>
              <a:cs typeface="Helvetica" charset="0"/>
            </a:endParaRPr>
          </a:p>
          <a:p>
            <a:pPr marL="800100" marR="0" lvl="1" indent="-342900" algn="l" defTabSz="914400" rtl="0" eaLnBrk="1" fontAlgn="auto" latinLnBrk="0" hangingPunct="1">
              <a:lnSpc>
                <a:spcPct val="100000"/>
              </a:lnSpc>
              <a:spcBef>
                <a:spcPts val="0"/>
              </a:spcBef>
              <a:spcAft>
                <a:spcPts val="0"/>
              </a:spcAft>
              <a:buClrTx/>
              <a:buSzTx/>
              <a:buFont typeface="Wingdings" charset="2"/>
              <a:buChar char="Ø"/>
              <a:tabLst/>
              <a:defRPr/>
            </a:pPr>
            <a:endParaRPr kumimoji="0" lang="en-US" sz="2000" b="0" i="0" u="none" strike="noStrike" kern="1200" cap="none" spc="0" normalizeH="0" baseline="30000" noProof="0" dirty="0">
              <a:ln>
                <a:noFill/>
              </a:ln>
              <a:effectLst/>
              <a:uLnTx/>
              <a:uFillTx/>
              <a:latin typeface="Helvetica" charset="0"/>
              <a:ea typeface="+mn-ea"/>
              <a:cs typeface="Helvetica" charset="0"/>
            </a:endParaRPr>
          </a:p>
          <a:p>
            <a:pPr marL="800100" marR="0" lvl="1" indent="-342900" algn="l" defTabSz="914400" rtl="0" eaLnBrk="1" fontAlgn="auto" latinLnBrk="0" hangingPunct="1">
              <a:lnSpc>
                <a:spcPct val="100000"/>
              </a:lnSpc>
              <a:spcBef>
                <a:spcPts val="0"/>
              </a:spcBef>
              <a:spcAft>
                <a:spcPts val="0"/>
              </a:spcAft>
              <a:buClrTx/>
              <a:buSzTx/>
              <a:buFont typeface="Wingdings" charset="2"/>
              <a:buChar char="Ø"/>
              <a:tabLst/>
              <a:defRPr/>
            </a:pPr>
            <a:endParaRPr kumimoji="0" lang="en-US" sz="2000" b="0" i="0" u="none" strike="noStrike" kern="1200" cap="none" spc="0" normalizeH="0" baseline="30000" noProof="0" dirty="0">
              <a:ln>
                <a:noFill/>
              </a:ln>
              <a:effectLst/>
              <a:uLnTx/>
              <a:uFillTx/>
              <a:latin typeface="Helvetica" charset="0"/>
              <a:ea typeface="Helvetica" charset="0"/>
              <a:cs typeface="Helvetica" charset="0"/>
            </a:endParaRPr>
          </a:p>
        </p:txBody>
      </p:sp>
    </p:spTree>
    <p:extLst>
      <p:ext uri="{BB962C8B-B14F-4D97-AF65-F5344CB8AC3E}">
        <p14:creationId xmlns:p14="http://schemas.microsoft.com/office/powerpoint/2010/main" val="4193239198"/>
      </p:ext>
    </p:extLst>
  </p:cSld>
  <p:clrMapOvr>
    <a:masterClrMapping/>
  </p:clrMapOvr>
  <mc:AlternateContent xmlns:mc="http://schemas.openxmlformats.org/markup-compatibility/2006" xmlns:p14="http://schemas.microsoft.com/office/powerpoint/2010/main">
    <mc:Choice Requires="p14">
      <p:transition spd="slow" p14:dur="2000" advTm="60826"/>
    </mc:Choice>
    <mc:Fallback xmlns="">
      <p:transition spd="slow" advTm="6082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30975" y="5835788"/>
            <a:ext cx="1747922" cy="784062"/>
          </a:xfrm>
          <a:prstGeom prst="rect">
            <a:avLst/>
          </a:prstGeom>
        </p:spPr>
      </p:pic>
      <p:sp>
        <p:nvSpPr>
          <p:cNvPr id="4" name="TextBox 3">
            <a:extLst>
              <a:ext uri="{FF2B5EF4-FFF2-40B4-BE49-F238E27FC236}">
                <a16:creationId xmlns:a16="http://schemas.microsoft.com/office/drawing/2014/main" id="{B2976C81-43B8-4525-8418-E2A44811BB19}"/>
              </a:ext>
            </a:extLst>
          </p:cNvPr>
          <p:cNvSpPr txBox="1"/>
          <p:nvPr/>
        </p:nvSpPr>
        <p:spPr>
          <a:xfrm>
            <a:off x="1878897" y="630181"/>
            <a:ext cx="8434206" cy="41960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Helvetica" charset="0"/>
                <a:ea typeface="Helvetica" charset="0"/>
                <a:cs typeface="Helvetica" charset="0"/>
              </a:rPr>
              <a:t>Hexadecimal Number System</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rPr>
              <a:t>For example in this number system, the number is written as 45C</a:t>
            </a:r>
            <a:r>
              <a:rPr kumimoji="0" lang="en-US" sz="2000" b="0" i="0" u="none" strike="noStrike" kern="1200" cap="none" spc="0" normalizeH="0" baseline="-25000" noProof="0" dirty="0">
                <a:ln>
                  <a:noFill/>
                </a:ln>
                <a:effectLst/>
                <a:uLnTx/>
                <a:uFillTx/>
                <a:latin typeface="Helvetica" charset="0"/>
                <a:ea typeface="Helvetica" charset="0"/>
                <a:cs typeface="Helvetica" charset="0"/>
              </a:rPr>
              <a:t>16 </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2500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mn-ea"/>
                <a:cs typeface="Helvetica" charset="0"/>
              </a:rPr>
              <a:t>The base should be written as 16 otherwise the number is assumed to be in decimal number system in some situations.</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lang="en-US" sz="2000" dirty="0">
              <a:latin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mn-ea"/>
                <a:cs typeface="Helvetica" charset="0"/>
              </a:rPr>
              <a:t>A-10, B-11,C-12,D-13,E-14 F-15</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mn-ea"/>
              <a:cs typeface="Helvetica" charset="0"/>
            </a:endParaRPr>
          </a:p>
          <a:p>
            <a:pPr marL="800100" marR="0" lvl="1" indent="-342900" algn="l" defTabSz="914400" rtl="0" eaLnBrk="1" fontAlgn="auto" latinLnBrk="0" hangingPunct="1">
              <a:lnSpc>
                <a:spcPct val="100000"/>
              </a:lnSpc>
              <a:spcBef>
                <a:spcPts val="0"/>
              </a:spcBef>
              <a:spcAft>
                <a:spcPts val="0"/>
              </a:spcAft>
              <a:buClrTx/>
              <a:buSzTx/>
              <a:buFont typeface="Wingdings" charset="2"/>
              <a:buChar char="Ø"/>
              <a:tabLst/>
              <a:defRPr/>
            </a:pPr>
            <a:endParaRPr kumimoji="0" lang="en-US" sz="2000" b="0" i="0" u="none" strike="noStrike" kern="1200" cap="none" spc="0" normalizeH="0" baseline="30000" noProof="0" dirty="0">
              <a:ln>
                <a:noFill/>
              </a:ln>
              <a:effectLst/>
              <a:uLnTx/>
              <a:uFillTx/>
              <a:latin typeface="Helvetica" charset="0"/>
              <a:ea typeface="+mn-ea"/>
              <a:cs typeface="Helvetica" charset="0"/>
            </a:endParaRPr>
          </a:p>
          <a:p>
            <a:pPr marL="800100" marR="0" lvl="1" indent="-342900" algn="l" defTabSz="914400" rtl="0" eaLnBrk="1" fontAlgn="auto" latinLnBrk="0" hangingPunct="1">
              <a:lnSpc>
                <a:spcPct val="100000"/>
              </a:lnSpc>
              <a:spcBef>
                <a:spcPts val="0"/>
              </a:spcBef>
              <a:spcAft>
                <a:spcPts val="0"/>
              </a:spcAft>
              <a:buClrTx/>
              <a:buSzTx/>
              <a:buFont typeface="Wingdings" charset="2"/>
              <a:buChar char="Ø"/>
              <a:tabLst/>
              <a:defRPr/>
            </a:pPr>
            <a:endParaRPr kumimoji="0" lang="en-US" sz="2000" b="0" i="0" u="none" strike="noStrike" kern="1200" cap="none" spc="0" normalizeH="0" baseline="30000" noProof="0" dirty="0">
              <a:ln>
                <a:noFill/>
              </a:ln>
              <a:effectLst/>
              <a:uLnTx/>
              <a:uFillTx/>
              <a:latin typeface="Helvetica" charset="0"/>
              <a:ea typeface="Helvetica" charset="0"/>
              <a:cs typeface="Helvetica" charset="0"/>
            </a:endParaRPr>
          </a:p>
        </p:txBody>
      </p:sp>
    </p:spTree>
    <p:extLst>
      <p:ext uri="{BB962C8B-B14F-4D97-AF65-F5344CB8AC3E}">
        <p14:creationId xmlns:p14="http://schemas.microsoft.com/office/powerpoint/2010/main" val="1844125364"/>
      </p:ext>
    </p:extLst>
  </p:cSld>
  <p:clrMapOvr>
    <a:masterClrMapping/>
  </p:clrMapOvr>
  <mc:AlternateContent xmlns:mc="http://schemas.openxmlformats.org/markup-compatibility/2006" xmlns:p14="http://schemas.microsoft.com/office/powerpoint/2010/main">
    <mc:Choice Requires="p14">
      <p:transition spd="slow" p14:dur="2000" advTm="60826"/>
    </mc:Choice>
    <mc:Fallback xmlns="">
      <p:transition spd="slow" advTm="6082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30975" y="5835788"/>
            <a:ext cx="1747922" cy="784062"/>
          </a:xfrm>
          <a:prstGeom prst="rect">
            <a:avLst/>
          </a:prstGeom>
        </p:spPr>
      </p:pic>
      <p:sp>
        <p:nvSpPr>
          <p:cNvPr id="4" name="TextBox 3">
            <a:extLst>
              <a:ext uri="{FF2B5EF4-FFF2-40B4-BE49-F238E27FC236}">
                <a16:creationId xmlns:a16="http://schemas.microsoft.com/office/drawing/2014/main" id="{AECF0745-3D03-4509-9342-B4011A1C79BB}"/>
              </a:ext>
            </a:extLst>
          </p:cNvPr>
          <p:cNvSpPr txBox="1"/>
          <p:nvPr/>
        </p:nvSpPr>
        <p:spPr>
          <a:xfrm>
            <a:off x="1878897" y="630181"/>
            <a:ext cx="8434206" cy="573490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Helvetica" charset="0"/>
                <a:ea typeface="Helvetica" charset="0"/>
                <a:cs typeface="Helvetica" charset="0"/>
              </a:rPr>
              <a:t>Advantage of Hexadecimal Number System</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rPr>
              <a:t>In Hexadecimal number system it’s capable of converting a hex number directly to a binary number since computer understand only the binary number system.</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mn-ea"/>
                <a:cs typeface="Helvetica" charset="0"/>
              </a:rPr>
              <a:t>So the conversion from binary to hex or from hex to binary is quite easier.</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mn-ea"/>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mn-ea"/>
                <a:cs typeface="Helvetica" charset="0"/>
              </a:rPr>
              <a:t>In website developing to decorate the website with colors it use the hexadecimal number codes</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mn-ea"/>
              <a:cs typeface="Helvetica" charset="0"/>
            </a:endParaRPr>
          </a:p>
          <a:p>
            <a:pPr marL="800100" marR="0" lvl="1" indent="-342900" algn="l" defTabSz="914400" rtl="0" eaLnBrk="1" fontAlgn="auto" latinLnBrk="0" hangingPunct="1">
              <a:lnSpc>
                <a:spcPct val="100000"/>
              </a:lnSpc>
              <a:spcBef>
                <a:spcPts val="0"/>
              </a:spcBef>
              <a:spcAft>
                <a:spcPts val="0"/>
              </a:spcAft>
              <a:buClrTx/>
              <a:buSzTx/>
              <a:buFont typeface="Wingdings" charset="2"/>
              <a:buChar char="Ø"/>
              <a:tabLst/>
              <a:defRPr/>
            </a:pPr>
            <a:endParaRPr kumimoji="0" lang="en-US" sz="2000" b="0" i="0" u="none" strike="noStrike" kern="1200" cap="none" spc="0" normalizeH="0" baseline="30000" noProof="0" dirty="0">
              <a:ln>
                <a:noFill/>
              </a:ln>
              <a:effectLst/>
              <a:uLnTx/>
              <a:uFillTx/>
              <a:latin typeface="Helvetica" charset="0"/>
              <a:ea typeface="+mn-ea"/>
              <a:cs typeface="Helvetica" charset="0"/>
            </a:endParaRPr>
          </a:p>
          <a:p>
            <a:pPr marL="800100" marR="0" lvl="1" indent="-342900" algn="l" defTabSz="914400" rtl="0" eaLnBrk="1" fontAlgn="auto" latinLnBrk="0" hangingPunct="1">
              <a:lnSpc>
                <a:spcPct val="100000"/>
              </a:lnSpc>
              <a:spcBef>
                <a:spcPts val="0"/>
              </a:spcBef>
              <a:spcAft>
                <a:spcPts val="0"/>
              </a:spcAft>
              <a:buClrTx/>
              <a:buSzTx/>
              <a:buFont typeface="Wingdings" charset="2"/>
              <a:buChar char="Ø"/>
              <a:tabLst/>
              <a:defRPr/>
            </a:pPr>
            <a:endParaRPr kumimoji="0" lang="en-US" sz="2000" b="0" i="0" u="none" strike="noStrike" kern="1200" cap="none" spc="0" normalizeH="0" baseline="30000" noProof="0" dirty="0">
              <a:ln>
                <a:noFill/>
              </a:ln>
              <a:effectLst/>
              <a:uLnTx/>
              <a:uFillTx/>
              <a:latin typeface="Helvetica" charset="0"/>
              <a:ea typeface="Helvetica" charset="0"/>
              <a:cs typeface="Helvetica" charset="0"/>
            </a:endParaRPr>
          </a:p>
        </p:txBody>
      </p:sp>
    </p:spTree>
    <p:extLst>
      <p:ext uri="{BB962C8B-B14F-4D97-AF65-F5344CB8AC3E}">
        <p14:creationId xmlns:p14="http://schemas.microsoft.com/office/powerpoint/2010/main" val="353730111"/>
      </p:ext>
    </p:extLst>
  </p:cSld>
  <p:clrMapOvr>
    <a:masterClrMapping/>
  </p:clrMapOvr>
  <mc:AlternateContent xmlns:mc="http://schemas.openxmlformats.org/markup-compatibility/2006" xmlns:p14="http://schemas.microsoft.com/office/powerpoint/2010/main">
    <mc:Choice Requires="p14">
      <p:transition spd="slow" p14:dur="2000" advTm="60826"/>
    </mc:Choice>
    <mc:Fallback xmlns="">
      <p:transition spd="slow" advTm="6082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30975" y="5835788"/>
            <a:ext cx="1747922" cy="784062"/>
          </a:xfrm>
          <a:prstGeom prst="rect">
            <a:avLst/>
          </a:prstGeom>
        </p:spPr>
      </p:pic>
      <p:sp>
        <p:nvSpPr>
          <p:cNvPr id="4" name="TextBox 3">
            <a:extLst>
              <a:ext uri="{FF2B5EF4-FFF2-40B4-BE49-F238E27FC236}">
                <a16:creationId xmlns:a16="http://schemas.microsoft.com/office/drawing/2014/main" id="{0D44BE67-9EA5-43C0-8B47-9C1F0571868C}"/>
              </a:ext>
            </a:extLst>
          </p:cNvPr>
          <p:cNvSpPr txBox="1"/>
          <p:nvPr/>
        </p:nvSpPr>
        <p:spPr>
          <a:xfrm>
            <a:off x="1878897" y="630181"/>
            <a:ext cx="8434206" cy="8710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Helvetica" charset="0"/>
                <a:ea typeface="Helvetica" charset="0"/>
                <a:cs typeface="Helvetica" charset="0"/>
              </a:rPr>
              <a:t>Converting Decimal number to Hexadecimal number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rPr>
              <a:t>When converting a decimal number which in base 10 to Hex number which in base 16, should follow certain steps.</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rPr>
              <a:t>Once you get the decimal value divide that number from 16 and mention the remainder value.</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rPr>
              <a:t>Then divide again (only if it can further divide) that by 16 and mention the remainder value.</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rPr>
              <a:t>Follow the same process until you get a number from 0 to F(15)</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rPr>
              <a:t>Then write down all remainder values starting from the answer value, most recent remainder value (bottom to top).</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30000" noProof="0" dirty="0">
              <a:ln>
                <a:noFill/>
              </a:ln>
              <a:effectLst/>
              <a:uLnTx/>
              <a:uFillTx/>
              <a:latin typeface="Helvetica" charset="0"/>
              <a:ea typeface="+mn-ea"/>
              <a:cs typeface="Helvetica" charset="0"/>
            </a:endParaRPr>
          </a:p>
          <a:p>
            <a:pPr marL="800100" marR="0" lvl="1" indent="-342900" algn="l" defTabSz="914400" rtl="0" eaLnBrk="1" fontAlgn="auto" latinLnBrk="0" hangingPunct="1">
              <a:lnSpc>
                <a:spcPct val="100000"/>
              </a:lnSpc>
              <a:spcBef>
                <a:spcPts val="0"/>
              </a:spcBef>
              <a:spcAft>
                <a:spcPts val="0"/>
              </a:spcAft>
              <a:buClrTx/>
              <a:buSzTx/>
              <a:buFont typeface="Wingdings" charset="2"/>
              <a:buChar char="Ø"/>
              <a:tabLst/>
              <a:defRPr/>
            </a:pPr>
            <a:endParaRPr kumimoji="0" lang="en-US" sz="2000" b="0" i="0" u="none" strike="noStrike" kern="1200" cap="none" spc="0" normalizeH="0" baseline="30000" noProof="0" dirty="0">
              <a:ln>
                <a:noFill/>
              </a:ln>
              <a:effectLst/>
              <a:uLnTx/>
              <a:uFillTx/>
              <a:latin typeface="Helvetica" charset="0"/>
              <a:ea typeface="+mn-ea"/>
              <a:cs typeface="Helvetica" charset="0"/>
            </a:endParaRPr>
          </a:p>
          <a:p>
            <a:pPr marL="800100" marR="0" lvl="1" indent="-342900" algn="l" defTabSz="914400" rtl="0" eaLnBrk="1" fontAlgn="auto" latinLnBrk="0" hangingPunct="1">
              <a:lnSpc>
                <a:spcPct val="100000"/>
              </a:lnSpc>
              <a:spcBef>
                <a:spcPts val="0"/>
              </a:spcBef>
              <a:spcAft>
                <a:spcPts val="0"/>
              </a:spcAft>
              <a:buClrTx/>
              <a:buSzTx/>
              <a:buFont typeface="Wingdings" charset="2"/>
              <a:buChar char="Ø"/>
              <a:tabLst/>
              <a:defRPr/>
            </a:pPr>
            <a:endParaRPr kumimoji="0" lang="en-US" sz="2000" b="0" i="0" u="none" strike="noStrike" kern="1200" cap="none" spc="0" normalizeH="0" baseline="30000" noProof="0" dirty="0">
              <a:ln>
                <a:noFill/>
              </a:ln>
              <a:effectLst/>
              <a:uLnTx/>
              <a:uFillTx/>
              <a:latin typeface="Helvetica" charset="0"/>
              <a:ea typeface="Helvetica" charset="0"/>
              <a:cs typeface="Helvetica" charset="0"/>
            </a:endParaRPr>
          </a:p>
        </p:txBody>
      </p:sp>
    </p:spTree>
    <p:extLst>
      <p:ext uri="{BB962C8B-B14F-4D97-AF65-F5344CB8AC3E}">
        <p14:creationId xmlns:p14="http://schemas.microsoft.com/office/powerpoint/2010/main" val="981375604"/>
      </p:ext>
    </p:extLst>
  </p:cSld>
  <p:clrMapOvr>
    <a:masterClrMapping/>
  </p:clrMapOvr>
  <mc:AlternateContent xmlns:mc="http://schemas.openxmlformats.org/markup-compatibility/2006" xmlns:p14="http://schemas.microsoft.com/office/powerpoint/2010/main">
    <mc:Choice Requires="p14">
      <p:transition spd="slow" p14:dur="2000" advTm="60826"/>
    </mc:Choice>
    <mc:Fallback xmlns="">
      <p:transition spd="slow" advTm="6082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30975" y="5835788"/>
            <a:ext cx="1747922" cy="784062"/>
          </a:xfrm>
          <a:prstGeom prst="rect">
            <a:avLst/>
          </a:prstGeom>
        </p:spPr>
      </p:pic>
      <p:sp>
        <p:nvSpPr>
          <p:cNvPr id="4" name="TextBox 3">
            <a:extLst>
              <a:ext uri="{FF2B5EF4-FFF2-40B4-BE49-F238E27FC236}">
                <a16:creationId xmlns:a16="http://schemas.microsoft.com/office/drawing/2014/main" id="{4898FED0-9236-4CCE-A47D-8B3B5073299A}"/>
              </a:ext>
            </a:extLst>
          </p:cNvPr>
          <p:cNvSpPr txBox="1"/>
          <p:nvPr/>
        </p:nvSpPr>
        <p:spPr>
          <a:xfrm>
            <a:off x="1878897" y="630181"/>
            <a:ext cx="8434206" cy="61247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Helvetica" charset="0"/>
                <a:ea typeface="Helvetica" charset="0"/>
                <a:cs typeface="Helvetica" charset="0"/>
              </a:rPr>
              <a:t>Converting Decimal number to Hexadecimal number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rPr>
              <a:t>Example</a:t>
            </a:r>
          </a:p>
          <a:p>
            <a:pPr marL="914400" marR="0" lvl="2"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rPr>
              <a:t>Convert 21 decimal to Hex</a:t>
            </a:r>
            <a:r>
              <a:rPr kumimoji="0" lang="en-US" sz="2000" b="0" i="0" u="none" strike="noStrike" kern="1200" cap="none" spc="0" normalizeH="0" noProof="0" dirty="0">
                <a:ln>
                  <a:noFill/>
                </a:ln>
                <a:effectLst/>
                <a:uLnTx/>
                <a:uFillTx/>
                <a:latin typeface="Helvetica" charset="0"/>
                <a:ea typeface="Helvetica" charset="0"/>
                <a:cs typeface="Helvetica" charset="0"/>
              </a:rPr>
              <a:t> </a:t>
            </a:r>
            <a:r>
              <a:rPr kumimoji="0" lang="en-US" sz="2000" b="0" i="0" u="none" strike="noStrike" kern="1200" cap="none" spc="0" normalizeH="0" baseline="0" noProof="0" dirty="0">
                <a:ln>
                  <a:noFill/>
                </a:ln>
                <a:effectLst/>
                <a:uLnTx/>
                <a:uFillTx/>
                <a:latin typeface="Helvetica" charset="0"/>
                <a:ea typeface="Helvetica" charset="0"/>
                <a:cs typeface="Helvetica" charset="0"/>
              </a:rPr>
              <a:t>number </a:t>
            </a:r>
          </a:p>
          <a:p>
            <a:pPr marL="914400" marR="0" lvl="2" indent="0" algn="l" defTabSz="914400" rtl="0" eaLnBrk="1" fontAlgn="auto" latinLnBrk="0" hangingPunct="1">
              <a:lnSpc>
                <a:spcPct val="150000"/>
              </a:lnSpc>
              <a:spcBef>
                <a:spcPts val="0"/>
              </a:spcBef>
              <a:spcAft>
                <a:spcPts val="0"/>
              </a:spcAft>
              <a:buClrTx/>
              <a:buSzTx/>
              <a:buFontTx/>
              <a:buNone/>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914400" marR="0" lvl="2" indent="0" algn="l" defTabSz="914400" rtl="0" eaLnBrk="1" fontAlgn="auto" latinLnBrk="0" hangingPunct="1">
              <a:lnSpc>
                <a:spcPct val="150000"/>
              </a:lnSpc>
              <a:spcBef>
                <a:spcPts val="0"/>
              </a:spcBef>
              <a:spcAft>
                <a:spcPts val="0"/>
              </a:spcAft>
              <a:buClrTx/>
              <a:buSzTx/>
              <a:buFontTx/>
              <a:buNone/>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914400" marR="0" lvl="2" indent="0" algn="l" defTabSz="914400" rtl="0" eaLnBrk="1" fontAlgn="auto" latinLnBrk="0" hangingPunct="1">
              <a:lnSpc>
                <a:spcPct val="150000"/>
              </a:lnSpc>
              <a:spcBef>
                <a:spcPts val="0"/>
              </a:spcBef>
              <a:spcAft>
                <a:spcPts val="0"/>
              </a:spcAft>
              <a:buClrTx/>
              <a:buSzTx/>
              <a:buFontTx/>
              <a:buNone/>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914400" marR="0" lvl="2" indent="0" algn="l" defTabSz="914400" rtl="0" eaLnBrk="1" fontAlgn="auto" latinLnBrk="0" hangingPunct="1">
              <a:lnSpc>
                <a:spcPct val="150000"/>
              </a:lnSpc>
              <a:spcBef>
                <a:spcPts val="0"/>
              </a:spcBef>
              <a:spcAft>
                <a:spcPts val="0"/>
              </a:spcAft>
              <a:buClrTx/>
              <a:buSzTx/>
              <a:buFontTx/>
              <a:buNone/>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914400" marR="0" lvl="2" indent="0" algn="l" defTabSz="914400" rtl="0" eaLnBrk="1" fontAlgn="auto" latinLnBrk="0" hangingPunct="1">
              <a:lnSpc>
                <a:spcPct val="150000"/>
              </a:lnSpc>
              <a:spcBef>
                <a:spcPts val="0"/>
              </a:spcBef>
              <a:spcAft>
                <a:spcPts val="0"/>
              </a:spcAft>
              <a:buClrTx/>
              <a:buSzTx/>
              <a:buFontTx/>
              <a:buNone/>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914400" marR="0" lvl="2" indent="0" algn="l" defTabSz="914400" rtl="0" eaLnBrk="1" fontAlgn="auto" latinLnBrk="0" hangingPunct="1">
              <a:lnSpc>
                <a:spcPct val="150000"/>
              </a:lnSpc>
              <a:spcBef>
                <a:spcPts val="0"/>
              </a:spcBef>
              <a:spcAft>
                <a:spcPts val="0"/>
              </a:spcAft>
              <a:buClrTx/>
              <a:buSzTx/>
              <a:buFontTx/>
              <a:buNone/>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914400" marR="0" lvl="2"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rPr>
              <a:t>Answer is </a:t>
            </a:r>
            <a:r>
              <a:rPr kumimoji="0" lang="en-US" sz="2800" b="1" i="0" u="none" strike="noStrike" kern="1200" cap="none" spc="0" normalizeH="0" baseline="0" noProof="0" dirty="0">
                <a:ln>
                  <a:noFill/>
                </a:ln>
                <a:effectLst/>
                <a:uLnTx/>
                <a:uFillTx/>
                <a:latin typeface="Helvetica" charset="0"/>
                <a:ea typeface="Helvetica" charset="0"/>
                <a:cs typeface="Helvetica" charset="0"/>
              </a:rPr>
              <a:t>15</a:t>
            </a:r>
            <a:r>
              <a:rPr kumimoji="0" lang="en-US" sz="2800" b="1" i="0" u="none" strike="noStrike" kern="1200" cap="none" spc="0" normalizeH="0" baseline="-25000" noProof="0" dirty="0">
                <a:ln>
                  <a:noFill/>
                </a:ln>
                <a:effectLst/>
                <a:uLnTx/>
                <a:uFillTx/>
                <a:latin typeface="Helvetica" charset="0"/>
                <a:ea typeface="Helvetica" charset="0"/>
                <a:cs typeface="Helvetica" charset="0"/>
              </a:rPr>
              <a:t>16</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30000" noProof="0" dirty="0">
              <a:ln>
                <a:noFill/>
              </a:ln>
              <a:effectLst/>
              <a:uLnTx/>
              <a:uFillTx/>
              <a:latin typeface="Helvetica" charset="0"/>
              <a:ea typeface="+mn-ea"/>
              <a:cs typeface="Helvetica" charset="0"/>
            </a:endParaRPr>
          </a:p>
          <a:p>
            <a:pPr marL="800100" marR="0" lvl="1" indent="-342900" algn="l" defTabSz="914400" rtl="0" eaLnBrk="1" fontAlgn="auto" latinLnBrk="0" hangingPunct="1">
              <a:lnSpc>
                <a:spcPct val="100000"/>
              </a:lnSpc>
              <a:spcBef>
                <a:spcPts val="0"/>
              </a:spcBef>
              <a:spcAft>
                <a:spcPts val="0"/>
              </a:spcAft>
              <a:buClrTx/>
              <a:buSzTx/>
              <a:buFont typeface="Wingdings" charset="2"/>
              <a:buChar char="Ø"/>
              <a:tabLst/>
              <a:defRPr/>
            </a:pPr>
            <a:endParaRPr kumimoji="0" lang="en-US" sz="2000" b="0" i="0" u="none" strike="noStrike" kern="1200" cap="none" spc="0" normalizeH="0" baseline="30000" noProof="0" dirty="0">
              <a:ln>
                <a:noFill/>
              </a:ln>
              <a:effectLst/>
              <a:uLnTx/>
              <a:uFillTx/>
              <a:latin typeface="Helvetica" charset="0"/>
              <a:ea typeface="+mn-ea"/>
              <a:cs typeface="Helvetica" charset="0"/>
            </a:endParaRPr>
          </a:p>
          <a:p>
            <a:pPr marL="800100" marR="0" lvl="1" indent="-342900" algn="l" defTabSz="914400" rtl="0" eaLnBrk="1" fontAlgn="auto" latinLnBrk="0" hangingPunct="1">
              <a:lnSpc>
                <a:spcPct val="100000"/>
              </a:lnSpc>
              <a:spcBef>
                <a:spcPts val="0"/>
              </a:spcBef>
              <a:spcAft>
                <a:spcPts val="0"/>
              </a:spcAft>
              <a:buClrTx/>
              <a:buSzTx/>
              <a:buFont typeface="Wingdings" charset="2"/>
              <a:buChar char="Ø"/>
              <a:tabLst/>
              <a:defRPr/>
            </a:pPr>
            <a:endParaRPr kumimoji="0" lang="en-US" sz="2000" b="0" i="0" u="none" strike="noStrike" kern="1200" cap="none" spc="0" normalizeH="0" baseline="30000" noProof="0" dirty="0">
              <a:ln>
                <a:noFill/>
              </a:ln>
              <a:effectLst/>
              <a:uLnTx/>
              <a:uFillTx/>
              <a:latin typeface="Helvetica" charset="0"/>
              <a:ea typeface="Helvetica" charset="0"/>
              <a:cs typeface="Helvetica" charset="0"/>
            </a:endParaRPr>
          </a:p>
        </p:txBody>
      </p:sp>
      <p:pic>
        <p:nvPicPr>
          <p:cNvPr id="5" name="Picture 4" descr="A close up of a clock&#10;&#10;Description automatically generated">
            <a:extLst>
              <a:ext uri="{FF2B5EF4-FFF2-40B4-BE49-F238E27FC236}">
                <a16:creationId xmlns:a16="http://schemas.microsoft.com/office/drawing/2014/main" id="{EDF04AD4-94E4-4A92-A064-822F62713C3D}"/>
              </a:ext>
            </a:extLst>
          </p:cNvPr>
          <p:cNvPicPr>
            <a:picLocks noChangeAspect="1"/>
          </p:cNvPicPr>
          <p:nvPr/>
        </p:nvPicPr>
        <p:blipFill>
          <a:blip r:embed="rId4"/>
          <a:stretch>
            <a:fillRect/>
          </a:stretch>
        </p:blipFill>
        <p:spPr>
          <a:xfrm>
            <a:off x="3570088" y="2471895"/>
            <a:ext cx="3757595" cy="2111158"/>
          </a:xfrm>
          <a:prstGeom prst="rect">
            <a:avLst/>
          </a:prstGeom>
        </p:spPr>
      </p:pic>
    </p:spTree>
    <p:extLst>
      <p:ext uri="{BB962C8B-B14F-4D97-AF65-F5344CB8AC3E}">
        <p14:creationId xmlns:p14="http://schemas.microsoft.com/office/powerpoint/2010/main" val="4220400063"/>
      </p:ext>
    </p:extLst>
  </p:cSld>
  <p:clrMapOvr>
    <a:masterClrMapping/>
  </p:clrMapOvr>
  <mc:AlternateContent xmlns:mc="http://schemas.openxmlformats.org/markup-compatibility/2006" xmlns:p14="http://schemas.microsoft.com/office/powerpoint/2010/main">
    <mc:Choice Requires="p14">
      <p:transition spd="slow" p14:dur="2000" advTm="60826"/>
    </mc:Choice>
    <mc:Fallback xmlns="">
      <p:transition spd="slow" advTm="6082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30975" y="5835788"/>
            <a:ext cx="1747922" cy="784062"/>
          </a:xfrm>
          <a:prstGeom prst="rect">
            <a:avLst/>
          </a:prstGeom>
        </p:spPr>
      </p:pic>
      <p:sp>
        <p:nvSpPr>
          <p:cNvPr id="4" name="TextBox 3">
            <a:extLst>
              <a:ext uri="{FF2B5EF4-FFF2-40B4-BE49-F238E27FC236}">
                <a16:creationId xmlns:a16="http://schemas.microsoft.com/office/drawing/2014/main" id="{25EA9813-4B50-4F8A-B6A5-9F4AA5EAA839}"/>
              </a:ext>
            </a:extLst>
          </p:cNvPr>
          <p:cNvSpPr txBox="1"/>
          <p:nvPr/>
        </p:nvSpPr>
        <p:spPr>
          <a:xfrm>
            <a:off x="1878897" y="630181"/>
            <a:ext cx="8434206" cy="76533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Helvetica" charset="0"/>
                <a:ea typeface="Helvetica" charset="0"/>
                <a:cs typeface="Helvetica" charset="0"/>
              </a:rPr>
              <a:t>Converting Hexadecimal number to Decimal number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effectLst/>
              <a:uLnTx/>
              <a:uFillTx/>
              <a:latin typeface="Helvetica" charset="0"/>
              <a:ea typeface="Helvetica" charset="0"/>
              <a:cs typeface="Helvetica"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rPr>
              <a:t>Decimal of following hex number is sum of product of each digit with its positional value.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rPr>
              <a:t>Example	</a:t>
            </a:r>
            <a:r>
              <a:rPr kumimoji="0" lang="en-US" sz="2800" b="0" i="0" u="none" strike="noStrike" kern="1200" cap="none" spc="0" normalizeH="0" baseline="0" noProof="0" dirty="0">
                <a:ln>
                  <a:noFill/>
                </a:ln>
                <a:effectLst/>
                <a:uLnTx/>
                <a:uFillTx/>
                <a:latin typeface="Helvetica" charset="0"/>
                <a:ea typeface="Helvetica" charset="0"/>
                <a:cs typeface="Helvetica" charset="0"/>
              </a:rPr>
              <a:t>32</a:t>
            </a:r>
            <a:r>
              <a:rPr kumimoji="0" lang="en-US" sz="2800" b="0" i="0" u="none" strike="noStrike" kern="1200" cap="none" spc="0" normalizeH="0" baseline="-25000" noProof="0" dirty="0">
                <a:ln>
                  <a:noFill/>
                </a:ln>
                <a:effectLst/>
                <a:uLnTx/>
                <a:uFillTx/>
                <a:latin typeface="Helvetica" charset="0"/>
                <a:ea typeface="Helvetica" charset="0"/>
                <a:cs typeface="Helvetica" charset="0"/>
              </a:rPr>
              <a:t>16</a:t>
            </a:r>
            <a:endParaRPr kumimoji="0" lang="en-US" sz="2000" b="0" i="0" u="none" strike="noStrike" kern="1200" cap="none" spc="0" normalizeH="0" baseline="-25000" noProof="0" dirty="0">
              <a:ln>
                <a:noFill/>
              </a:ln>
              <a:effectLst/>
              <a:uLnTx/>
              <a:uFillTx/>
              <a:latin typeface="Helvetica" charset="0"/>
              <a:ea typeface="Helvetica" charset="0"/>
              <a:cs typeface="Helvetica"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25000" noProof="0" dirty="0">
              <a:ln>
                <a:noFill/>
              </a:ln>
              <a:effectLst/>
              <a:uLnTx/>
              <a:uFillTx/>
              <a:latin typeface="Helvetica" charset="0"/>
              <a:ea typeface="Helvetica" charset="0"/>
              <a:cs typeface="Helvetica"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25000" noProof="0" dirty="0">
                <a:ln>
                  <a:noFill/>
                </a:ln>
                <a:effectLst/>
                <a:uLnTx/>
                <a:uFillTx/>
                <a:latin typeface="Helvetica" charset="0"/>
                <a:ea typeface="Helvetica" charset="0"/>
                <a:cs typeface="Helvetica" charset="0"/>
              </a:rPr>
              <a:t>3	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25000" noProof="0" dirty="0">
              <a:ln>
                <a:noFill/>
              </a:ln>
              <a:effectLst/>
              <a:uLnTx/>
              <a:uFillTx/>
              <a:latin typeface="Helvetica" charset="0"/>
              <a:ea typeface="Helvetica" charset="0"/>
              <a:cs typeface="Helvetica"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effectLst/>
                <a:uLnTx/>
                <a:uFillTx/>
                <a:latin typeface="Calibri" panose="020F0502020204030204"/>
                <a:ea typeface="+mn-ea"/>
                <a:cs typeface="+mn-cs"/>
              </a:rPr>
              <a:t>3×16</a:t>
            </a:r>
            <a:r>
              <a:rPr kumimoji="0" lang="en-US" sz="2800" b="0" i="0" u="none" strike="noStrike" kern="1200" cap="none" spc="0" normalizeH="0" baseline="30000" noProof="0" dirty="0">
                <a:ln>
                  <a:noFill/>
                </a:ln>
                <a:effectLst/>
                <a:uLnTx/>
                <a:uFillTx/>
                <a:latin typeface="Calibri" panose="020F0502020204030204"/>
                <a:ea typeface="+mn-ea"/>
                <a:cs typeface="+mn-cs"/>
              </a:rPr>
              <a:t>1</a:t>
            </a:r>
            <a:r>
              <a:rPr kumimoji="0" lang="en-US" sz="2800" b="0" i="0" u="none" strike="noStrike" kern="1200" cap="none" spc="0" normalizeH="0" baseline="0" noProof="0" dirty="0">
                <a:ln>
                  <a:noFill/>
                </a:ln>
                <a:effectLst/>
                <a:uLnTx/>
                <a:uFillTx/>
                <a:latin typeface="Calibri" panose="020F0502020204030204"/>
                <a:ea typeface="+mn-ea"/>
                <a:cs typeface="+mn-cs"/>
              </a:rPr>
              <a:t> + 2×16</a:t>
            </a:r>
            <a:r>
              <a:rPr kumimoji="0" lang="en-US" sz="2800" b="0" i="0" u="none" strike="noStrike" kern="1200" cap="none" spc="0" normalizeH="0" baseline="30000" noProof="0" dirty="0">
                <a:ln>
                  <a:noFill/>
                </a:ln>
                <a:effectLst/>
                <a:uLnTx/>
                <a:uFillTx/>
                <a:latin typeface="Calibri" panose="020F0502020204030204"/>
                <a:ea typeface="+mn-ea"/>
                <a:cs typeface="+mn-cs"/>
              </a:rPr>
              <a:t>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effectLst/>
                <a:uLnTx/>
                <a:uFillTx/>
                <a:latin typeface="Calibri" panose="020F0502020204030204"/>
                <a:ea typeface="+mn-ea"/>
                <a:cs typeface="+mn-cs"/>
              </a:rPr>
              <a:t>= 48 + 2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effectLst/>
                <a:uLnTx/>
                <a:uFillTx/>
                <a:latin typeface="Calibri" panose="020F0502020204030204"/>
                <a:ea typeface="+mn-ea"/>
                <a:cs typeface="+mn-cs"/>
              </a:rPr>
              <a:t>= 50</a:t>
            </a:r>
            <a:r>
              <a:rPr kumimoji="0" lang="en-US" sz="2800" b="0" i="0" u="none" strike="noStrike" kern="1200" cap="none" spc="0" normalizeH="0" baseline="-25000" noProof="0" dirty="0">
                <a:ln>
                  <a:noFill/>
                </a:ln>
                <a:effectLst/>
                <a:uLnTx/>
                <a:uFillTx/>
                <a:latin typeface="Calibri" panose="020F0502020204030204"/>
                <a:ea typeface="+mn-ea"/>
                <a:cs typeface="+mn-cs"/>
              </a:rPr>
              <a:t>10</a:t>
            </a:r>
            <a:endParaRPr kumimoji="0" lang="en-US" sz="2800" b="0" i="0" u="none" strike="noStrike" kern="1200" cap="none" spc="0" normalizeH="0" baseline="0" noProof="0" dirty="0">
              <a:ln>
                <a:noFill/>
              </a:ln>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effectLst/>
              <a:uLnTx/>
              <a:uFillTx/>
              <a:latin typeface="Helvetica" charset="0"/>
              <a:ea typeface="Helvetica" charset="0"/>
              <a:cs typeface="Helvetica" charset="0"/>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2000" b="0" i="0" u="none" strike="noStrike" kern="1200" cap="none" spc="0" normalizeH="0" baseline="-25000" noProof="0" dirty="0">
              <a:ln>
                <a:noFill/>
              </a:ln>
              <a:effectLst/>
              <a:uLnTx/>
              <a:uFillTx/>
              <a:latin typeface="Helvetica" charset="0"/>
              <a:ea typeface="Helvetica" charset="0"/>
              <a:cs typeface="Helvetica" charset="0"/>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2400" b="0" i="0" u="none" strike="noStrike" kern="1200" cap="none" spc="0" normalizeH="0" baseline="-25000" noProof="0" dirty="0">
              <a:ln>
                <a:noFill/>
              </a:ln>
              <a:effectLst/>
              <a:uLnTx/>
              <a:uFillTx/>
              <a:latin typeface="Helvetica" charset="0"/>
              <a:ea typeface="Helvetica" charset="0"/>
              <a:cs typeface="Helvetica" charset="0"/>
            </a:endParaRPr>
          </a:p>
          <a:p>
            <a:pPr marL="457200" marR="0" lvl="0" indent="-457200" algn="l" defTabSz="914400" rtl="0" eaLnBrk="1" fontAlgn="auto" latinLnBrk="0" hangingPunct="1">
              <a:lnSpc>
                <a:spcPct val="150000"/>
              </a:lnSpc>
              <a:spcBef>
                <a:spcPts val="0"/>
              </a:spcBef>
              <a:spcAft>
                <a:spcPts val="0"/>
              </a:spcAft>
              <a:buClrTx/>
              <a:buSzTx/>
              <a:buFont typeface="+mj-lt"/>
              <a:buAutoNum type="alphaLcParenR"/>
              <a:tabLst/>
              <a:defRPr/>
            </a:pPr>
            <a:endParaRPr kumimoji="0" lang="en-US" sz="2000" b="0" i="0" u="none" strike="noStrike" kern="1200" cap="none" spc="0" normalizeH="0" baseline="-25000" noProof="0" dirty="0">
              <a:ln>
                <a:noFill/>
              </a:ln>
              <a:effectLst/>
              <a:uLnTx/>
              <a:uFillTx/>
              <a:latin typeface="Helvetica" charset="0"/>
              <a:ea typeface="Helvetica" charset="0"/>
              <a:cs typeface="Helvetica" charset="0"/>
            </a:endParaRPr>
          </a:p>
          <a:p>
            <a:pPr marL="457200" marR="0" lvl="0" indent="-457200" algn="l" defTabSz="914400" rtl="0" eaLnBrk="1" fontAlgn="auto" latinLnBrk="0" hangingPunct="1">
              <a:lnSpc>
                <a:spcPct val="150000"/>
              </a:lnSpc>
              <a:spcBef>
                <a:spcPts val="0"/>
              </a:spcBef>
              <a:spcAft>
                <a:spcPts val="0"/>
              </a:spcAft>
              <a:buClrTx/>
              <a:buSzTx/>
              <a:buFont typeface="+mj-lt"/>
              <a:buAutoNum type="alphaLcParenR"/>
              <a:tabLst/>
              <a:defRPr/>
            </a:pPr>
            <a:endParaRPr kumimoji="0" lang="en-US" sz="2000" b="0" i="0" u="none" strike="noStrike" kern="1200" cap="none" spc="0" normalizeH="0" baseline="-25000" noProof="0" dirty="0">
              <a:ln>
                <a:noFill/>
              </a:ln>
              <a:effectLst/>
              <a:uLnTx/>
              <a:uFillTx/>
              <a:latin typeface="Helvetica" charset="0"/>
              <a:ea typeface="Helvetica" charset="0"/>
              <a:cs typeface="Helvetica" charset="0"/>
            </a:endParaRPr>
          </a:p>
          <a:p>
            <a:pPr marL="800100" marR="0" lvl="1" indent="-342900" algn="l" defTabSz="914400" rtl="0" eaLnBrk="1" fontAlgn="auto" latinLnBrk="0" hangingPunct="1">
              <a:lnSpc>
                <a:spcPct val="100000"/>
              </a:lnSpc>
              <a:spcBef>
                <a:spcPts val="0"/>
              </a:spcBef>
              <a:spcAft>
                <a:spcPts val="0"/>
              </a:spcAft>
              <a:buClrTx/>
              <a:buSzTx/>
              <a:buFont typeface="Wingdings" charset="2"/>
              <a:buChar char="Ø"/>
              <a:tabLst/>
              <a:defRPr/>
            </a:pPr>
            <a:endParaRPr kumimoji="0" lang="en-US" sz="2000" b="0" i="0" u="none" strike="noStrike" kern="1200" cap="none" spc="0" normalizeH="0" baseline="30000" noProof="0" dirty="0">
              <a:ln>
                <a:noFill/>
              </a:ln>
              <a:effectLst/>
              <a:uLnTx/>
              <a:uFillTx/>
              <a:latin typeface="Helvetica" charset="0"/>
              <a:ea typeface="+mn-ea"/>
              <a:cs typeface="Helvetica" charset="0"/>
            </a:endParaRPr>
          </a:p>
          <a:p>
            <a:pPr marL="800100" marR="0" lvl="1" indent="-342900" algn="l" defTabSz="914400" rtl="0" eaLnBrk="1" fontAlgn="auto" latinLnBrk="0" hangingPunct="1">
              <a:lnSpc>
                <a:spcPct val="100000"/>
              </a:lnSpc>
              <a:spcBef>
                <a:spcPts val="0"/>
              </a:spcBef>
              <a:spcAft>
                <a:spcPts val="0"/>
              </a:spcAft>
              <a:buClrTx/>
              <a:buSzTx/>
              <a:buFont typeface="Wingdings" charset="2"/>
              <a:buChar char="Ø"/>
              <a:tabLst/>
              <a:defRPr/>
            </a:pPr>
            <a:endParaRPr kumimoji="0" lang="en-US" sz="2000" b="0" i="0" u="none" strike="noStrike" kern="1200" cap="none" spc="0" normalizeH="0" baseline="30000" noProof="0" dirty="0">
              <a:ln>
                <a:noFill/>
              </a:ln>
              <a:effectLst/>
              <a:uLnTx/>
              <a:uFillTx/>
              <a:latin typeface="Helvetica" charset="0"/>
              <a:ea typeface="Helvetica" charset="0"/>
              <a:cs typeface="Helvetica" charset="0"/>
            </a:endParaRPr>
          </a:p>
        </p:txBody>
      </p:sp>
      <p:cxnSp>
        <p:nvCxnSpPr>
          <p:cNvPr id="5" name="Straight Arrow Connector 4">
            <a:extLst>
              <a:ext uri="{FF2B5EF4-FFF2-40B4-BE49-F238E27FC236}">
                <a16:creationId xmlns:a16="http://schemas.microsoft.com/office/drawing/2014/main" id="{DBA72160-C4E8-40B8-84E9-04F7F1484F07}"/>
              </a:ext>
            </a:extLst>
          </p:cNvPr>
          <p:cNvCxnSpPr>
            <a:cxnSpLocks/>
          </p:cNvCxnSpPr>
          <p:nvPr/>
        </p:nvCxnSpPr>
        <p:spPr>
          <a:xfrm>
            <a:off x="2096086" y="3699803"/>
            <a:ext cx="225083" cy="4903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8AEC489-9616-46B3-82AB-198DEA738F1F}"/>
              </a:ext>
            </a:extLst>
          </p:cNvPr>
          <p:cNvCxnSpPr>
            <a:cxnSpLocks/>
          </p:cNvCxnSpPr>
          <p:nvPr/>
        </p:nvCxnSpPr>
        <p:spPr>
          <a:xfrm>
            <a:off x="3008142" y="3699802"/>
            <a:ext cx="213360" cy="4903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2357815"/>
      </p:ext>
    </p:extLst>
  </p:cSld>
  <p:clrMapOvr>
    <a:masterClrMapping/>
  </p:clrMapOvr>
  <mc:AlternateContent xmlns:mc="http://schemas.openxmlformats.org/markup-compatibility/2006" xmlns:p14="http://schemas.microsoft.com/office/powerpoint/2010/main">
    <mc:Choice Requires="p14">
      <p:transition spd="slow" p14:dur="2000" advTm="60826"/>
    </mc:Choice>
    <mc:Fallback xmlns="">
      <p:transition spd="slow" advTm="60826"/>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766</Words>
  <Application>Microsoft Macintosh PowerPoint</Application>
  <PresentationFormat>Widescreen</PresentationFormat>
  <Paragraphs>191</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Comic Sans MS</vt:lpstr>
      <vt:lpstr>Helvetica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Pramudya Hashan</dc:creator>
  <cp:lastModifiedBy>Saravanabavan Nasiketha</cp:lastModifiedBy>
  <cp:revision>7</cp:revision>
  <dcterms:created xsi:type="dcterms:W3CDTF">2021-01-17T16:23:04Z</dcterms:created>
  <dcterms:modified xsi:type="dcterms:W3CDTF">2022-06-02T05:59:02Z</dcterms:modified>
</cp:coreProperties>
</file>