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85" r:id="rId3"/>
    <p:sldId id="257" r:id="rId4"/>
    <p:sldId id="258" r:id="rId5"/>
    <p:sldId id="259" r:id="rId6"/>
    <p:sldId id="260" r:id="rId7"/>
    <p:sldId id="261" r:id="rId8"/>
    <p:sldId id="262" r:id="rId9"/>
    <p:sldId id="276" r:id="rId10"/>
    <p:sldId id="277" r:id="rId11"/>
    <p:sldId id="278" r:id="rId12"/>
    <p:sldId id="279" r:id="rId13"/>
    <p:sldId id="275" r:id="rId14"/>
    <p:sldId id="281" r:id="rId15"/>
    <p:sldId id="283"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84" r:id="rId29"/>
    <p:sldId id="286" r:id="rId30"/>
    <p:sldId id="287" r:id="rId31"/>
    <p:sldId id="288" r:id="rId32"/>
    <p:sldId id="289" r:id="rId33"/>
    <p:sldId id="290" r:id="rId34"/>
    <p:sldId id="291" r:id="rId35"/>
    <p:sldId id="292" r:id="rId36"/>
    <p:sldId id="293" r:id="rId37"/>
    <p:sldId id="294" r:id="rId38"/>
    <p:sldId id="282" r:id="rId39"/>
  </p:sldIdLst>
  <p:sldSz cx="12192000" cy="6858000"/>
  <p:notesSz cx="6858000" cy="9144000"/>
  <p:embeddedFontLst>
    <p:embeddedFont>
      <p:font typeface="Century Schoolbook" panose="02040604050505020304" pitchFamily="18"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8qRvaC5hPAjvIMYidkPq7JzXa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4" d="100"/>
          <a:sy n="104" d="100"/>
        </p:scale>
        <p:origin x="89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847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155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572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87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562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4" name="Google Shape;2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0553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6561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0344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17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722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059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645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911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52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11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124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14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7"/>
        <p:cNvGrpSpPr/>
        <p:nvPr/>
      </p:nvGrpSpPr>
      <p:grpSpPr>
        <a:xfrm>
          <a:off x="0" y="0"/>
          <a:ext cx="0" cy="0"/>
          <a:chOff x="0" y="0"/>
          <a:chExt cx="0" cy="0"/>
        </a:xfrm>
      </p:grpSpPr>
      <p:sp>
        <p:nvSpPr>
          <p:cNvPr id="18" name="Google Shape;18;p21"/>
          <p:cNvSpPr txBox="1">
            <a:spLocks noGrp="1"/>
          </p:cNvSpPr>
          <p:nvPr>
            <p:ph type="ctrTitle"/>
          </p:nvPr>
        </p:nvSpPr>
        <p:spPr>
          <a:xfrm>
            <a:off x="3048000" y="3124200"/>
            <a:ext cx="82296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subTitle" idx="1"/>
          </p:nvPr>
        </p:nvSpPr>
        <p:spPr>
          <a:xfrm>
            <a:off x="3048000" y="5003322"/>
            <a:ext cx="8229600" cy="1371600"/>
          </a:xfrm>
          <a:prstGeom prst="rect">
            <a:avLst/>
          </a:prstGeom>
          <a:noFill/>
          <a:ln>
            <a:noFill/>
          </a:ln>
        </p:spPr>
        <p:txBody>
          <a:bodyPr spcFirstLastPara="1" wrap="square" lIns="91425" tIns="45700" rIns="91425" bIns="45700" anchor="t" anchorCtr="0">
            <a:norm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0" name="Google Shape;20;p21"/>
          <p:cNvSpPr txBox="1">
            <a:spLocks noGrp="1"/>
          </p:cNvSpPr>
          <p:nvPr>
            <p:ph type="dt" idx="10"/>
          </p:nvPr>
        </p:nvSpPr>
        <p:spPr>
          <a:xfrm rot="5400000">
            <a:off x="10733828" y="1110597"/>
            <a:ext cx="2286000" cy="508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rot="5400000">
            <a:off x="10045959" y="4117661"/>
            <a:ext cx="3657600" cy="5120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p:nvPr/>
        </p:nvSpPr>
        <p:spPr>
          <a:xfrm>
            <a:off x="508000" y="0"/>
            <a:ext cx="8128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3" name="Google Shape;23;p21"/>
          <p:cNvSpPr/>
          <p:nvPr/>
        </p:nvSpPr>
        <p:spPr>
          <a:xfrm>
            <a:off x="368448" y="0"/>
            <a:ext cx="139552"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4" name="Google Shape;24;p21"/>
          <p:cNvSpPr/>
          <p:nvPr/>
        </p:nvSpPr>
        <p:spPr>
          <a:xfrm>
            <a:off x="1320800" y="0"/>
            <a:ext cx="242496"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5" name="Google Shape;25;p21"/>
          <p:cNvSpPr/>
          <p:nvPr/>
        </p:nvSpPr>
        <p:spPr>
          <a:xfrm>
            <a:off x="1521760" y="0"/>
            <a:ext cx="30704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26" name="Google Shape;26;p21"/>
          <p:cNvCxnSpPr/>
          <p:nvPr/>
        </p:nvCxnSpPr>
        <p:spPr>
          <a:xfrm>
            <a:off x="141792"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1"/>
          <p:cNvCxnSpPr/>
          <p:nvPr/>
        </p:nvCxnSpPr>
        <p:spPr>
          <a:xfrm>
            <a:off x="12192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1"/>
          <p:cNvCxnSpPr/>
          <p:nvPr/>
        </p:nvCxnSpPr>
        <p:spPr>
          <a:xfrm>
            <a:off x="1138816"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1"/>
          <p:cNvCxnSpPr/>
          <p:nvPr/>
        </p:nvCxnSpPr>
        <p:spPr>
          <a:xfrm>
            <a:off x="2302187"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1"/>
          <p:cNvCxnSpPr/>
          <p:nvPr/>
        </p:nvCxnSpPr>
        <p:spPr>
          <a:xfrm>
            <a:off x="14224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1"/>
          <p:cNvCxnSpPr/>
          <p:nvPr/>
        </p:nvCxnSpPr>
        <p:spPr>
          <a:xfrm>
            <a:off x="12151808"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1"/>
          <p:cNvSpPr/>
          <p:nvPr/>
        </p:nvSpPr>
        <p:spPr>
          <a:xfrm>
            <a:off x="1625600" y="0"/>
            <a:ext cx="1016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3" name="Google Shape;33;p21"/>
          <p:cNvSpPr/>
          <p:nvPr/>
        </p:nvSpPr>
        <p:spPr>
          <a:xfrm>
            <a:off x="812800" y="3429000"/>
            <a:ext cx="17272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4" name="Google Shape;34;p21"/>
          <p:cNvSpPr/>
          <p:nvPr/>
        </p:nvSpPr>
        <p:spPr>
          <a:xfrm>
            <a:off x="1746176" y="4866752"/>
            <a:ext cx="855232"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5" name="Google Shape;35;p21"/>
          <p:cNvSpPr/>
          <p:nvPr/>
        </p:nvSpPr>
        <p:spPr>
          <a:xfrm>
            <a:off x="1454773" y="5500632"/>
            <a:ext cx="18288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6" name="Google Shape;36;p21"/>
          <p:cNvSpPr/>
          <p:nvPr/>
        </p:nvSpPr>
        <p:spPr>
          <a:xfrm>
            <a:off x="2218944" y="5788152"/>
            <a:ext cx="36576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Google Shape;37;p21"/>
          <p:cNvSpPr/>
          <p:nvPr/>
        </p:nvSpPr>
        <p:spPr>
          <a:xfrm>
            <a:off x="2540000" y="4495800"/>
            <a:ext cx="48768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Google Shape;38;p21"/>
          <p:cNvSpPr txBox="1">
            <a:spLocks noGrp="1"/>
          </p:cNvSpPr>
          <p:nvPr>
            <p:ph type="sldNum" idx="12"/>
          </p:nvPr>
        </p:nvSpPr>
        <p:spPr>
          <a:xfrm>
            <a:off x="1767392" y="4928702"/>
            <a:ext cx="8128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6"/>
        <p:cNvGrpSpPr/>
        <p:nvPr/>
      </p:nvGrpSpPr>
      <p:grpSpPr>
        <a:xfrm>
          <a:off x="0" y="0"/>
          <a:ext cx="0" cy="0"/>
          <a:chOff x="0" y="0"/>
          <a:chExt cx="0" cy="0"/>
        </a:xfrm>
      </p:grpSpPr>
      <p:sp>
        <p:nvSpPr>
          <p:cNvPr id="127" name="Google Shape;127;p31"/>
          <p:cNvSpPr txBox="1">
            <a:spLocks noGrp="1"/>
          </p:cNvSpPr>
          <p:nvPr>
            <p:ph type="title"/>
          </p:nvPr>
        </p:nvSpPr>
        <p:spPr>
          <a:xfrm rot="5400000">
            <a:off x="7031038" y="2082803"/>
            <a:ext cx="5851525" cy="2235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1"/>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9" name="Google Shape;129;p31"/>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1"/>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2"/>
          <p:cNvSpPr txBox="1">
            <a:spLocks noGrp="1"/>
          </p:cNvSpPr>
          <p:nvPr>
            <p:ph type="body" idx="1"/>
          </p:nvPr>
        </p:nvSpPr>
        <p:spPr>
          <a:xfrm>
            <a:off x="609600" y="1600200"/>
            <a:ext cx="99568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22"/>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4" name="Google Shape;44;p22"/>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3048000" y="2895600"/>
            <a:ext cx="82296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body" idx="1"/>
          </p:nvPr>
        </p:nvSpPr>
        <p:spPr>
          <a:xfrm>
            <a:off x="3048000" y="5010150"/>
            <a:ext cx="82296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23"/>
          <p:cNvSpPr txBox="1">
            <a:spLocks noGrp="1"/>
          </p:cNvSpPr>
          <p:nvPr>
            <p:ph type="dt" idx="10"/>
          </p:nvPr>
        </p:nvSpPr>
        <p:spPr>
          <a:xfrm rot="5400000">
            <a:off x="10732008" y="1106932"/>
            <a:ext cx="2286000" cy="508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ftr" idx="11"/>
          </p:nvPr>
        </p:nvSpPr>
        <p:spPr>
          <a:xfrm rot="5400000">
            <a:off x="10046208" y="4114800"/>
            <a:ext cx="3657600" cy="5120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p:nvPr/>
        </p:nvSpPr>
        <p:spPr>
          <a:xfrm>
            <a:off x="508000" y="0"/>
            <a:ext cx="8128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1" name="Google Shape;51;p23"/>
          <p:cNvSpPr/>
          <p:nvPr/>
        </p:nvSpPr>
        <p:spPr>
          <a:xfrm>
            <a:off x="368448" y="0"/>
            <a:ext cx="139552"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2" name="Google Shape;52;p23"/>
          <p:cNvSpPr/>
          <p:nvPr/>
        </p:nvSpPr>
        <p:spPr>
          <a:xfrm>
            <a:off x="1320800" y="0"/>
            <a:ext cx="242496"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3" name="Google Shape;53;p23"/>
          <p:cNvSpPr/>
          <p:nvPr/>
        </p:nvSpPr>
        <p:spPr>
          <a:xfrm>
            <a:off x="1521760" y="0"/>
            <a:ext cx="30704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54" name="Google Shape;54;p23"/>
          <p:cNvCxnSpPr/>
          <p:nvPr/>
        </p:nvCxnSpPr>
        <p:spPr>
          <a:xfrm>
            <a:off x="141792"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23"/>
          <p:cNvCxnSpPr/>
          <p:nvPr/>
        </p:nvCxnSpPr>
        <p:spPr>
          <a:xfrm>
            <a:off x="12192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23"/>
          <p:cNvCxnSpPr/>
          <p:nvPr/>
        </p:nvCxnSpPr>
        <p:spPr>
          <a:xfrm>
            <a:off x="1138816"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23"/>
          <p:cNvCxnSpPr/>
          <p:nvPr/>
        </p:nvCxnSpPr>
        <p:spPr>
          <a:xfrm>
            <a:off x="2302187"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23"/>
          <p:cNvCxnSpPr/>
          <p:nvPr/>
        </p:nvCxnSpPr>
        <p:spPr>
          <a:xfrm>
            <a:off x="14224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23"/>
          <p:cNvSpPr/>
          <p:nvPr/>
        </p:nvSpPr>
        <p:spPr>
          <a:xfrm>
            <a:off x="1625600" y="0"/>
            <a:ext cx="1016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0" name="Google Shape;60;p23"/>
          <p:cNvSpPr/>
          <p:nvPr/>
        </p:nvSpPr>
        <p:spPr>
          <a:xfrm>
            <a:off x="812800" y="3429000"/>
            <a:ext cx="17272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1" name="Google Shape;61;p23"/>
          <p:cNvSpPr/>
          <p:nvPr/>
        </p:nvSpPr>
        <p:spPr>
          <a:xfrm>
            <a:off x="1766272" y="4866752"/>
            <a:ext cx="855232"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2" name="Google Shape;62;p23"/>
          <p:cNvSpPr/>
          <p:nvPr/>
        </p:nvSpPr>
        <p:spPr>
          <a:xfrm>
            <a:off x="1454773" y="5500632"/>
            <a:ext cx="18288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3" name="Google Shape;63;p23"/>
          <p:cNvSpPr/>
          <p:nvPr/>
        </p:nvSpPr>
        <p:spPr>
          <a:xfrm>
            <a:off x="2218944" y="5791200"/>
            <a:ext cx="36576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4" name="Google Shape;64;p23"/>
          <p:cNvSpPr/>
          <p:nvPr/>
        </p:nvSpPr>
        <p:spPr>
          <a:xfrm>
            <a:off x="2505387" y="4479888"/>
            <a:ext cx="48768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65" name="Google Shape;65;p23"/>
          <p:cNvCxnSpPr/>
          <p:nvPr/>
        </p:nvCxnSpPr>
        <p:spPr>
          <a:xfrm>
            <a:off x="12130592"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23"/>
          <p:cNvSpPr txBox="1">
            <a:spLocks noGrp="1"/>
          </p:cNvSpPr>
          <p:nvPr>
            <p:ph type="sldNum" idx="12"/>
          </p:nvPr>
        </p:nvSpPr>
        <p:spPr>
          <a:xfrm>
            <a:off x="1787488" y="4928702"/>
            <a:ext cx="8128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4"/>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24"/>
          <p:cNvSpPr txBox="1">
            <a:spLocks noGrp="1"/>
          </p:cNvSpPr>
          <p:nvPr>
            <p:ph type="body" idx="1"/>
          </p:nvPr>
        </p:nvSpPr>
        <p:spPr>
          <a:xfrm>
            <a:off x="609600" y="1600200"/>
            <a:ext cx="48768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24"/>
          <p:cNvSpPr txBox="1">
            <a:spLocks noGrp="1"/>
          </p:cNvSpPr>
          <p:nvPr>
            <p:ph type="body" idx="2"/>
          </p:nvPr>
        </p:nvSpPr>
        <p:spPr>
          <a:xfrm>
            <a:off x="5693664" y="1600200"/>
            <a:ext cx="48768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609600" y="273050"/>
            <a:ext cx="100584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9" name="Google Shape;79;p25"/>
          <p:cNvSpPr txBox="1">
            <a:spLocks noGrp="1"/>
          </p:cNvSpPr>
          <p:nvPr>
            <p:ph type="body" idx="1"/>
          </p:nvPr>
        </p:nvSpPr>
        <p:spPr>
          <a:xfrm>
            <a:off x="609600" y="2362200"/>
            <a:ext cx="48768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25"/>
          <p:cNvSpPr txBox="1">
            <a:spLocks noGrp="1"/>
          </p:cNvSpPr>
          <p:nvPr>
            <p:ph type="body" idx="2"/>
          </p:nvPr>
        </p:nvSpPr>
        <p:spPr>
          <a:xfrm>
            <a:off x="5829300" y="2362200"/>
            <a:ext cx="48768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25"/>
          <p:cNvSpPr>
            <a:spLocks noGrp="1"/>
          </p:cNvSpPr>
          <p:nvPr>
            <p:ph type="body" idx="3"/>
          </p:nvPr>
        </p:nvSpPr>
        <p:spPr>
          <a:xfrm>
            <a:off x="609600" y="1569720"/>
            <a:ext cx="48768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25"/>
          <p:cNvSpPr>
            <a:spLocks noGrp="1"/>
          </p:cNvSpPr>
          <p:nvPr>
            <p:ph type="body" idx="4"/>
          </p:nvPr>
        </p:nvSpPr>
        <p:spPr>
          <a:xfrm>
            <a:off x="5791200" y="1569720"/>
            <a:ext cx="48768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27"/>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7"/>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7"/>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2"/>
        <p:cNvGrpSpPr/>
        <p:nvPr/>
      </p:nvGrpSpPr>
      <p:grpSpPr>
        <a:xfrm>
          <a:off x="0" y="0"/>
          <a:ext cx="0" cy="0"/>
          <a:chOff x="0" y="0"/>
          <a:chExt cx="0" cy="0"/>
        </a:xfrm>
      </p:grpSpPr>
      <p:cxnSp>
        <p:nvCxnSpPr>
          <p:cNvPr id="93" name="Google Shape;93;p28"/>
          <p:cNvCxnSpPr/>
          <p:nvPr/>
        </p:nvCxnSpPr>
        <p:spPr>
          <a:xfrm>
            <a:off x="11684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4" name="Google Shape;94;p28"/>
          <p:cNvSpPr txBox="1">
            <a:spLocks noGrp="1"/>
          </p:cNvSpPr>
          <p:nvPr>
            <p:ph type="title"/>
          </p:nvPr>
        </p:nvSpPr>
        <p:spPr>
          <a:xfrm rot="5400000">
            <a:off x="5547360" y="3124200"/>
            <a:ext cx="6309360" cy="609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8"/>
          <p:cNvSpPr txBox="1">
            <a:spLocks noGrp="1"/>
          </p:cNvSpPr>
          <p:nvPr>
            <p:ph type="body" idx="1"/>
          </p:nvPr>
        </p:nvSpPr>
        <p:spPr>
          <a:xfrm>
            <a:off x="9083040" y="274320"/>
            <a:ext cx="2036064"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96" name="Google Shape;96;p28"/>
          <p:cNvCxnSpPr/>
          <p:nvPr/>
        </p:nvCxnSpPr>
        <p:spPr>
          <a:xfrm>
            <a:off x="83312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7" name="Google Shape;97;p28"/>
          <p:cNvCxnSpPr/>
          <p:nvPr/>
        </p:nvCxnSpPr>
        <p:spPr>
          <a:xfrm>
            <a:off x="8256395"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98" name="Google Shape;98;p28"/>
          <p:cNvCxnSpPr/>
          <p:nvPr/>
        </p:nvCxnSpPr>
        <p:spPr>
          <a:xfrm>
            <a:off x="119888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99" name="Google Shape;99;p28"/>
          <p:cNvSpPr/>
          <p:nvPr/>
        </p:nvSpPr>
        <p:spPr>
          <a:xfrm>
            <a:off x="11785600" y="0"/>
            <a:ext cx="4064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00" name="Google Shape;100;p28"/>
          <p:cNvCxnSpPr/>
          <p:nvPr/>
        </p:nvCxnSpPr>
        <p:spPr>
          <a:xfrm>
            <a:off x="118872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1" name="Google Shape;101;p28"/>
          <p:cNvSpPr/>
          <p:nvPr/>
        </p:nvSpPr>
        <p:spPr>
          <a:xfrm>
            <a:off x="10875264" y="5715000"/>
            <a:ext cx="73152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2" name="Google Shape;102;p28"/>
          <p:cNvSpPr txBox="1">
            <a:spLocks noGrp="1"/>
          </p:cNvSpPr>
          <p:nvPr>
            <p:ph type="body" idx="2"/>
          </p:nvPr>
        </p:nvSpPr>
        <p:spPr>
          <a:xfrm>
            <a:off x="406400" y="274320"/>
            <a:ext cx="75184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28"/>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8"/>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5" name="Google Shape;105;p28"/>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6"/>
        <p:cNvGrpSpPr/>
        <p:nvPr/>
      </p:nvGrpSpPr>
      <p:grpSpPr>
        <a:xfrm>
          <a:off x="0" y="0"/>
          <a:ext cx="0" cy="0"/>
          <a:chOff x="0" y="0"/>
          <a:chExt cx="0" cy="0"/>
        </a:xfrm>
      </p:grpSpPr>
      <p:cxnSp>
        <p:nvCxnSpPr>
          <p:cNvPr id="107" name="Google Shape;107;p29"/>
          <p:cNvCxnSpPr/>
          <p:nvPr/>
        </p:nvCxnSpPr>
        <p:spPr>
          <a:xfrm>
            <a:off x="11684000" y="0"/>
            <a:ext cx="0" cy="6858000"/>
          </a:xfrm>
          <a:prstGeom prst="straightConnector1">
            <a:avLst/>
          </a:prstGeom>
          <a:noFill/>
          <a:ln w="38100" cap="flat" cmpd="sng">
            <a:solidFill>
              <a:srgbClr val="FEC2AC"/>
            </a:solidFill>
            <a:prstDash val="solid"/>
            <a:round/>
            <a:headEnd type="none" w="sm" len="sm"/>
            <a:tailEnd type="none" w="sm" len="sm"/>
          </a:ln>
        </p:spPr>
      </p:cxnSp>
      <p:sp>
        <p:nvSpPr>
          <p:cNvPr id="108" name="Google Shape;108;p29"/>
          <p:cNvSpPr/>
          <p:nvPr/>
        </p:nvSpPr>
        <p:spPr>
          <a:xfrm>
            <a:off x="10875264" y="5715000"/>
            <a:ext cx="73152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9" name="Google Shape;109;p29"/>
          <p:cNvSpPr txBox="1">
            <a:spLocks noGrp="1"/>
          </p:cNvSpPr>
          <p:nvPr>
            <p:ph type="title"/>
          </p:nvPr>
        </p:nvSpPr>
        <p:spPr>
          <a:xfrm rot="5400000">
            <a:off x="5518404" y="3124200"/>
            <a:ext cx="6309360" cy="609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9"/>
          <p:cNvSpPr>
            <a:spLocks noGrp="1"/>
          </p:cNvSpPr>
          <p:nvPr>
            <p:ph type="pic" idx="2"/>
          </p:nvPr>
        </p:nvSpPr>
        <p:spPr>
          <a:xfrm>
            <a:off x="0" y="0"/>
            <a:ext cx="8229600" cy="6858000"/>
          </a:xfrm>
          <a:prstGeom prst="rect">
            <a:avLst/>
          </a:prstGeom>
          <a:solidFill>
            <a:schemeClr val="lt2"/>
          </a:solidFill>
          <a:ln>
            <a:noFill/>
          </a:ln>
        </p:spPr>
      </p:sp>
      <p:sp>
        <p:nvSpPr>
          <p:cNvPr id="111" name="Google Shape;111;p29"/>
          <p:cNvSpPr txBox="1">
            <a:spLocks noGrp="1"/>
          </p:cNvSpPr>
          <p:nvPr>
            <p:ph type="body" idx="1"/>
          </p:nvPr>
        </p:nvSpPr>
        <p:spPr>
          <a:xfrm>
            <a:off x="9021064" y="264795"/>
            <a:ext cx="2032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2" name="Google Shape;112;p29"/>
          <p:cNvCxnSpPr/>
          <p:nvPr/>
        </p:nvCxnSpPr>
        <p:spPr>
          <a:xfrm>
            <a:off x="11988800" y="0"/>
            <a:ext cx="0" cy="6858000"/>
          </a:xfrm>
          <a:prstGeom prst="straightConnector1">
            <a:avLst/>
          </a:prstGeom>
          <a:noFill/>
          <a:ln w="9525" cap="flat" cmpd="sng">
            <a:solidFill>
              <a:schemeClr val="dk1"/>
            </a:solidFill>
            <a:prstDash val="solid"/>
            <a:round/>
            <a:headEnd type="none" w="sm" len="sm"/>
            <a:tailEnd type="none" w="sm" len="sm"/>
          </a:ln>
        </p:spPr>
      </p:cxnSp>
      <p:sp>
        <p:nvSpPr>
          <p:cNvPr id="113" name="Google Shape;113;p29"/>
          <p:cNvSpPr/>
          <p:nvPr/>
        </p:nvSpPr>
        <p:spPr>
          <a:xfrm>
            <a:off x="11785600" y="0"/>
            <a:ext cx="4064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14" name="Google Shape;114;p29"/>
          <p:cNvCxnSpPr/>
          <p:nvPr/>
        </p:nvCxnSpPr>
        <p:spPr>
          <a:xfrm>
            <a:off x="118872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5" name="Google Shape;115;p29"/>
          <p:cNvCxnSpPr/>
          <p:nvPr/>
        </p:nvCxnSpPr>
        <p:spPr>
          <a:xfrm>
            <a:off x="83312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6" name="Google Shape;116;p29"/>
          <p:cNvCxnSpPr/>
          <p:nvPr/>
        </p:nvCxnSpPr>
        <p:spPr>
          <a:xfrm>
            <a:off x="8256395" y="0"/>
            <a:ext cx="0" cy="6858000"/>
          </a:xfrm>
          <a:prstGeom prst="straightConnector1">
            <a:avLst/>
          </a:prstGeom>
          <a:noFill/>
          <a:ln w="12700" cap="flat" cmpd="sng">
            <a:solidFill>
              <a:schemeClr val="accent1"/>
            </a:solidFill>
            <a:prstDash val="solid"/>
            <a:round/>
            <a:headEnd type="none" w="sm" len="sm"/>
            <a:tailEnd type="none" w="sm" len="sm"/>
          </a:ln>
        </p:spPr>
      </p:cxnSp>
      <p:sp>
        <p:nvSpPr>
          <p:cNvPr id="117" name="Google Shape;117;p29"/>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29"/>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0"/>
        <p:cNvGrpSpPr/>
        <p:nvPr/>
      </p:nvGrpSpPr>
      <p:grpSpPr>
        <a:xfrm>
          <a:off x="0" y="0"/>
          <a:ext cx="0" cy="0"/>
          <a:chOff x="0" y="0"/>
          <a:chExt cx="0" cy="0"/>
        </a:xfrm>
      </p:grpSpPr>
      <p:sp>
        <p:nvSpPr>
          <p:cNvPr id="121" name="Google Shape;121;p30"/>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0"/>
          <p:cNvSpPr txBox="1">
            <a:spLocks noGrp="1"/>
          </p:cNvSpPr>
          <p:nvPr>
            <p:ph type="body" idx="1"/>
          </p:nvPr>
        </p:nvSpPr>
        <p:spPr>
          <a:xfrm rot="5400000">
            <a:off x="3151124" y="-941324"/>
            <a:ext cx="4873752" cy="9956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3" name="Google Shape;123;p30"/>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0"/>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20"/>
          <p:cNvCxnSpPr/>
          <p:nvPr/>
        </p:nvCxnSpPr>
        <p:spPr>
          <a:xfrm>
            <a:off x="11684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7" name="Google Shape;7;p20"/>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0"/>
          <p:cNvSpPr txBox="1">
            <a:spLocks noGrp="1"/>
          </p:cNvSpPr>
          <p:nvPr>
            <p:ph type="body" idx="1"/>
          </p:nvPr>
        </p:nvSpPr>
        <p:spPr>
          <a:xfrm>
            <a:off x="609600" y="1600200"/>
            <a:ext cx="99568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 name="Google Shape;9;p20"/>
          <p:cNvSpPr txBox="1">
            <a:spLocks noGrp="1"/>
          </p:cNvSpPr>
          <p:nvPr>
            <p:ph type="dt" idx="10"/>
          </p:nvPr>
        </p:nvSpPr>
        <p:spPr>
          <a:xfrm rot="5400000">
            <a:off x="10454640" y="1017843"/>
            <a:ext cx="2011680" cy="51206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 name="Google Shape;10;p20"/>
          <p:cNvSpPr txBox="1">
            <a:spLocks noGrp="1"/>
          </p:cNvSpPr>
          <p:nvPr>
            <p:ph type="ftr" idx="11"/>
          </p:nvPr>
        </p:nvSpPr>
        <p:spPr>
          <a:xfrm rot="5400000">
            <a:off x="9853648" y="3676280"/>
            <a:ext cx="3200400" cy="487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1" name="Google Shape;11;p20"/>
          <p:cNvCxnSpPr/>
          <p:nvPr/>
        </p:nvCxnSpPr>
        <p:spPr>
          <a:xfrm>
            <a:off x="1016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2" name="Google Shape;12;p20"/>
          <p:cNvCxnSpPr/>
          <p:nvPr/>
        </p:nvCxnSpPr>
        <p:spPr>
          <a:xfrm>
            <a:off x="119888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3" name="Google Shape;13;p20"/>
          <p:cNvSpPr/>
          <p:nvPr/>
        </p:nvSpPr>
        <p:spPr>
          <a:xfrm>
            <a:off x="11785600" y="0"/>
            <a:ext cx="4064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4" name="Google Shape;14;p20"/>
          <p:cNvCxnSpPr/>
          <p:nvPr/>
        </p:nvCxnSpPr>
        <p:spPr>
          <a:xfrm>
            <a:off x="118872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5" name="Google Shape;15;p20"/>
          <p:cNvSpPr/>
          <p:nvPr/>
        </p:nvSpPr>
        <p:spPr>
          <a:xfrm>
            <a:off x="10875264" y="5715000"/>
            <a:ext cx="73152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 name="Google Shape;16;p20"/>
          <p:cNvSpPr txBox="1">
            <a:spLocks noGrp="1"/>
          </p:cNvSpPr>
          <p:nvPr>
            <p:ph type="sldNum" idx="12"/>
          </p:nvPr>
        </p:nvSpPr>
        <p:spPr>
          <a:xfrm>
            <a:off x="10838688" y="5734050"/>
            <a:ext cx="8128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ctrTitle"/>
          </p:nvPr>
        </p:nvSpPr>
        <p:spPr>
          <a:xfrm>
            <a:off x="3048000" y="3124200"/>
            <a:ext cx="8229600" cy="18943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Introduction to Academic &amp; business Writing</a:t>
            </a:r>
            <a:endParaRPr dirty="0"/>
          </a:p>
        </p:txBody>
      </p:sp>
      <p:sp>
        <p:nvSpPr>
          <p:cNvPr id="137" name="Google Shape;137;p1"/>
          <p:cNvSpPr txBox="1">
            <a:spLocks noGrp="1"/>
          </p:cNvSpPr>
          <p:nvPr>
            <p:ph type="subTitle" idx="1"/>
          </p:nvPr>
        </p:nvSpPr>
        <p:spPr>
          <a:xfrm>
            <a:off x="3048000" y="5429450"/>
            <a:ext cx="4933025" cy="465323"/>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SzPts val="1260"/>
              <a:buNone/>
            </a:pPr>
            <a:r>
              <a:rPr lang="en-US" dirty="0"/>
              <a:t>Session 01  - English for Communication Skills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635711" y="445189"/>
            <a:ext cx="9956800" cy="72735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sz="3600" dirty="0"/>
              <a:t>Academic Writing Requires …</a:t>
            </a:r>
            <a:endParaRPr dirty="0"/>
          </a:p>
        </p:txBody>
      </p:sp>
      <p:sp>
        <p:nvSpPr>
          <p:cNvPr id="169" name="Google Shape;169;p7"/>
          <p:cNvSpPr txBox="1">
            <a:spLocks noGrp="1"/>
          </p:cNvSpPr>
          <p:nvPr>
            <p:ph type="body" idx="1"/>
          </p:nvPr>
        </p:nvSpPr>
        <p:spPr>
          <a:xfrm>
            <a:off x="831020" y="1475564"/>
            <a:ext cx="10111535" cy="3906871"/>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680"/>
              <a:buNone/>
            </a:pPr>
            <a:endParaRPr dirty="0"/>
          </a:p>
          <a:p>
            <a:pPr>
              <a:buFont typeface="Wingdings" panose="05000000000000000000" pitchFamily="2" charset="2"/>
              <a:buChar char="q"/>
            </a:pPr>
            <a:r>
              <a:rPr lang="en-US" sz="2400" b="1" dirty="0">
                <a:solidFill>
                  <a:schemeClr val="tx1"/>
                </a:solidFill>
              </a:rPr>
              <a:t>An argument</a:t>
            </a:r>
            <a:r>
              <a:rPr lang="en-US" sz="2400" dirty="0">
                <a:solidFill>
                  <a:schemeClr val="tx1"/>
                </a:solidFill>
              </a:rPr>
              <a:t> </a:t>
            </a:r>
            <a:r>
              <a:rPr lang="en-US" sz="2400" dirty="0"/>
              <a:t>– a specific point of view expressed in the piece of writing </a:t>
            </a:r>
          </a:p>
          <a:p>
            <a:pPr marL="342900" indent="-342900">
              <a:buFont typeface="Wingdings" panose="05000000000000000000" pitchFamily="2" charset="2"/>
              <a:buChar char="q"/>
            </a:pPr>
            <a:endParaRPr lang="en-US" sz="2400" dirty="0"/>
          </a:p>
          <a:p>
            <a:pPr>
              <a:buFont typeface="Wingdings" panose="05000000000000000000" pitchFamily="2" charset="2"/>
              <a:buChar char="q"/>
            </a:pPr>
            <a:r>
              <a:rPr lang="en-US" sz="2400" b="1" dirty="0">
                <a:solidFill>
                  <a:schemeClr val="tx1"/>
                </a:solidFill>
              </a:rPr>
              <a:t>A thesis statement </a:t>
            </a:r>
            <a:r>
              <a:rPr lang="en-US" sz="2400" dirty="0"/>
              <a:t>– a sentence (or two) that summarizes the argument. This is usually placed at the introduction of the piece of writing</a:t>
            </a:r>
          </a:p>
          <a:p>
            <a:pPr marL="342900" indent="-342900">
              <a:buFont typeface="Wingdings" panose="05000000000000000000" pitchFamily="2" charset="2"/>
              <a:buChar char="q"/>
            </a:pPr>
            <a:endParaRPr lang="en-US" sz="2400" dirty="0"/>
          </a:p>
          <a:p>
            <a:pPr>
              <a:buFont typeface="Wingdings" panose="05000000000000000000" pitchFamily="2" charset="2"/>
              <a:buChar char="q"/>
            </a:pPr>
            <a:r>
              <a:rPr lang="en-US" sz="2400" b="1" dirty="0">
                <a:solidFill>
                  <a:schemeClr val="tx1"/>
                </a:solidFill>
              </a:rPr>
              <a:t>A line of reasoning </a:t>
            </a:r>
            <a:r>
              <a:rPr lang="en-US" sz="2400" dirty="0"/>
              <a:t>– evidence and reasons for the writer’s conclusions / points of view that are logically presented. </a:t>
            </a: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126756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635711" y="445189"/>
            <a:ext cx="9956800" cy="72735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sz="3600" dirty="0"/>
              <a:t>Academic Writing Requires …</a:t>
            </a:r>
            <a:endParaRPr dirty="0"/>
          </a:p>
        </p:txBody>
      </p:sp>
      <p:sp>
        <p:nvSpPr>
          <p:cNvPr id="169" name="Google Shape;169;p7"/>
          <p:cNvSpPr txBox="1">
            <a:spLocks noGrp="1"/>
          </p:cNvSpPr>
          <p:nvPr>
            <p:ph type="body" idx="1"/>
          </p:nvPr>
        </p:nvSpPr>
        <p:spPr>
          <a:xfrm>
            <a:off x="831020" y="1475564"/>
            <a:ext cx="10111535" cy="3906871"/>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680"/>
              <a:buNone/>
            </a:pPr>
            <a:endParaRPr dirty="0"/>
          </a:p>
          <a:p>
            <a:pPr>
              <a:buFont typeface="Wingdings" panose="05000000000000000000" pitchFamily="2" charset="2"/>
              <a:buChar char="§"/>
            </a:pPr>
            <a:r>
              <a:rPr lang="en-US" sz="2400" b="1" dirty="0">
                <a:solidFill>
                  <a:schemeClr val="tx1"/>
                </a:solidFill>
              </a:rPr>
              <a:t>Critical Analysis </a:t>
            </a:r>
            <a:r>
              <a:rPr lang="en-US" sz="2400" dirty="0"/>
              <a:t>– evaluating both the plus and the minus of an argument in order to draw conclusions / questioning ideas for better understanding</a:t>
            </a:r>
          </a:p>
          <a:p>
            <a:pPr marL="342900" indent="-342900">
              <a:buFont typeface="Wingdings" panose="05000000000000000000" pitchFamily="2" charset="2"/>
              <a:buChar char="§"/>
            </a:pPr>
            <a:endParaRPr lang="en-US" sz="2400" dirty="0"/>
          </a:p>
          <a:p>
            <a:pPr>
              <a:buFont typeface="Wingdings" panose="05000000000000000000" pitchFamily="2" charset="2"/>
              <a:buChar char="§"/>
            </a:pPr>
            <a:r>
              <a:rPr lang="en-US" sz="2400" b="1" dirty="0">
                <a:solidFill>
                  <a:schemeClr val="tx1"/>
                </a:solidFill>
              </a:rPr>
              <a:t>Formal Style of Writing</a:t>
            </a:r>
            <a:r>
              <a:rPr lang="en-US" sz="2400" dirty="0"/>
              <a:t>– impersonal tone, words to generate precise meanings, formal use of language </a:t>
            </a:r>
          </a:p>
          <a:p>
            <a:pPr marL="342900" indent="-342900">
              <a:buFont typeface="Wingdings" panose="05000000000000000000" pitchFamily="2" charset="2"/>
              <a:buChar char="§"/>
            </a:pPr>
            <a:endParaRPr lang="en-US" sz="2400" dirty="0"/>
          </a:p>
          <a:p>
            <a:pPr>
              <a:buFont typeface="Wingdings" panose="05000000000000000000" pitchFamily="2" charset="2"/>
              <a:buChar char="§"/>
            </a:pPr>
            <a:r>
              <a:rPr lang="en-US" sz="2400" b="1" dirty="0">
                <a:solidFill>
                  <a:schemeClr val="tx1"/>
                </a:solidFill>
              </a:rPr>
              <a:t>A well structured writing process</a:t>
            </a:r>
            <a:r>
              <a:rPr lang="en-US" sz="2400" dirty="0"/>
              <a:t>– developing the piece of writing in a methodical process. </a:t>
            </a: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205491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635711" y="445189"/>
            <a:ext cx="9956800" cy="72735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sz="4000" dirty="0"/>
              <a:t>Academic Writing Process</a:t>
            </a:r>
            <a:endParaRPr dirty="0"/>
          </a:p>
        </p:txBody>
      </p:sp>
      <p:sp>
        <p:nvSpPr>
          <p:cNvPr id="169" name="Google Shape;169;p7"/>
          <p:cNvSpPr txBox="1">
            <a:spLocks noGrp="1"/>
          </p:cNvSpPr>
          <p:nvPr>
            <p:ph type="body" idx="1"/>
          </p:nvPr>
        </p:nvSpPr>
        <p:spPr>
          <a:xfrm>
            <a:off x="985755" y="1647743"/>
            <a:ext cx="10111535" cy="3562513"/>
          </a:xfrm>
          <a:prstGeom prst="rect">
            <a:avLst/>
          </a:prstGeom>
          <a:noFill/>
          <a:ln>
            <a:noFill/>
          </a:ln>
        </p:spPr>
        <p:txBody>
          <a:bodyPr spcFirstLastPara="1" wrap="square" lIns="91425" tIns="45700" rIns="91425" bIns="45700" anchor="t" anchorCtr="0">
            <a:normAutofit lnSpcReduction="10000"/>
          </a:bodyPr>
          <a:lstStyle/>
          <a:p>
            <a:pPr marL="274320" lvl="0" indent="-274320" algn="l" rtl="0">
              <a:lnSpc>
                <a:spcPct val="110000"/>
              </a:lnSpc>
              <a:spcBef>
                <a:spcPts val="0"/>
              </a:spcBef>
              <a:spcAft>
                <a:spcPts val="0"/>
              </a:spcAft>
              <a:buSzPts val="1680"/>
              <a:buNone/>
            </a:pPr>
            <a:endParaRPr dirty="0"/>
          </a:p>
          <a:p>
            <a:pPr>
              <a:lnSpc>
                <a:spcPct val="110000"/>
              </a:lnSpc>
              <a:buFont typeface="Wingdings" panose="05000000000000000000" pitchFamily="2" charset="2"/>
              <a:buChar char="§"/>
            </a:pPr>
            <a:r>
              <a:rPr lang="en-US" sz="2400" dirty="0"/>
              <a:t>Understanding the task (purpose, audience, format)</a:t>
            </a:r>
          </a:p>
          <a:p>
            <a:pPr>
              <a:lnSpc>
                <a:spcPct val="160000"/>
              </a:lnSpc>
              <a:buFont typeface="Wingdings" panose="05000000000000000000" pitchFamily="2" charset="2"/>
              <a:buChar char="§"/>
            </a:pPr>
            <a:r>
              <a:rPr lang="en-US" sz="2400" dirty="0"/>
              <a:t>Planning the task (timing, structure/outline)</a:t>
            </a:r>
          </a:p>
          <a:p>
            <a:pPr>
              <a:lnSpc>
                <a:spcPct val="160000"/>
              </a:lnSpc>
              <a:buFont typeface="Wingdings" panose="05000000000000000000" pitchFamily="2" charset="2"/>
              <a:buChar char="§"/>
            </a:pPr>
            <a:r>
              <a:rPr lang="en-US" sz="2400" dirty="0"/>
              <a:t>Researching (reading , note taking)</a:t>
            </a:r>
          </a:p>
          <a:p>
            <a:pPr>
              <a:lnSpc>
                <a:spcPct val="160000"/>
              </a:lnSpc>
              <a:buFont typeface="Wingdings" panose="05000000000000000000" pitchFamily="2" charset="2"/>
              <a:buChar char="§"/>
            </a:pPr>
            <a:r>
              <a:rPr lang="en-US" sz="2400" dirty="0"/>
              <a:t>Composing (preparing the first draft)</a:t>
            </a:r>
          </a:p>
          <a:p>
            <a:pPr>
              <a:lnSpc>
                <a:spcPct val="160000"/>
              </a:lnSpc>
              <a:buFont typeface="Wingdings" panose="05000000000000000000" pitchFamily="2" charset="2"/>
              <a:buChar char="§"/>
            </a:pPr>
            <a:r>
              <a:rPr lang="en-US" sz="2400" dirty="0"/>
              <a:t>Reviewing / editing and proofreading </a:t>
            </a: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63263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555812" y="134471"/>
            <a:ext cx="9956800" cy="72735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Using appropriate language</a:t>
            </a:r>
            <a:endParaRPr/>
          </a:p>
        </p:txBody>
      </p:sp>
      <p:sp>
        <p:nvSpPr>
          <p:cNvPr id="169" name="Google Shape;169;p7"/>
          <p:cNvSpPr txBox="1">
            <a:spLocks noGrp="1"/>
          </p:cNvSpPr>
          <p:nvPr>
            <p:ph type="body" idx="1"/>
          </p:nvPr>
        </p:nvSpPr>
        <p:spPr>
          <a:xfrm>
            <a:off x="466818" y="842683"/>
            <a:ext cx="10111535" cy="5342966"/>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None/>
            </a:pPr>
            <a:endParaRPr dirty="0"/>
          </a:p>
          <a:p>
            <a:pPr marL="342900" lvl="0" indent="-342900" algn="l" rtl="0">
              <a:spcBef>
                <a:spcPts val="600"/>
              </a:spcBef>
              <a:spcAft>
                <a:spcPts val="0"/>
              </a:spcAft>
              <a:buSzPts val="1680"/>
              <a:buFont typeface="Wingdings" panose="05000000000000000000" pitchFamily="2" charset="2"/>
              <a:buChar char="q"/>
            </a:pPr>
            <a:r>
              <a:rPr lang="en-US" b="1" dirty="0"/>
              <a:t>Levels of formality:</a:t>
            </a:r>
            <a:r>
              <a:rPr lang="en-US" dirty="0"/>
              <a:t> Writing in a style that your audience expects and that fits your purpose is key to successful writing.</a:t>
            </a:r>
            <a:endParaRPr dirty="0"/>
          </a:p>
          <a:p>
            <a:pPr marL="342900" lvl="0" indent="-342900" algn="l" rtl="0">
              <a:spcBef>
                <a:spcPts val="600"/>
              </a:spcBef>
              <a:spcAft>
                <a:spcPts val="0"/>
              </a:spcAft>
              <a:buSzPts val="1680"/>
              <a:buFont typeface="Wingdings" panose="05000000000000000000" pitchFamily="2" charset="2"/>
              <a:buChar char="q"/>
            </a:pPr>
            <a:r>
              <a:rPr lang="en-US" b="1" dirty="0"/>
              <a:t>In-Group jargon:</a:t>
            </a:r>
            <a:r>
              <a:rPr lang="en-US" dirty="0"/>
              <a:t> Jargon refers to specialized language used by groups of like-minded individuals. Only use in-group jargon when you are writing for members of that group. You should never use jargon for a general audience without first explaining it.</a:t>
            </a:r>
            <a:endParaRPr dirty="0"/>
          </a:p>
          <a:p>
            <a:pPr marL="342900" lvl="0" indent="-342900" algn="l" rtl="0">
              <a:spcBef>
                <a:spcPts val="600"/>
              </a:spcBef>
              <a:spcAft>
                <a:spcPts val="0"/>
              </a:spcAft>
              <a:buSzPts val="1680"/>
              <a:buFont typeface="Wingdings" panose="05000000000000000000" pitchFamily="2" charset="2"/>
              <a:buChar char="q"/>
            </a:pPr>
            <a:r>
              <a:rPr lang="en-US" b="1" dirty="0"/>
              <a:t>Slang and idiomatic expressions:</a:t>
            </a:r>
            <a:r>
              <a:rPr lang="en-US" dirty="0"/>
              <a:t> Avoid using slang or idiomatic expressions in general academic writing.</a:t>
            </a:r>
            <a:endParaRPr dirty="0"/>
          </a:p>
          <a:p>
            <a:pPr marL="342900" lvl="0" indent="-342900" algn="l" rtl="0">
              <a:spcBef>
                <a:spcPts val="600"/>
              </a:spcBef>
              <a:spcAft>
                <a:spcPts val="0"/>
              </a:spcAft>
              <a:buSzPts val="1680"/>
              <a:buFont typeface="Wingdings" panose="05000000000000000000" pitchFamily="2" charset="2"/>
              <a:buChar char="q"/>
            </a:pPr>
            <a:r>
              <a:rPr lang="en-US" b="1" dirty="0"/>
              <a:t>Biased language:</a:t>
            </a:r>
            <a:r>
              <a:rPr lang="en-US" dirty="0"/>
              <a:t> Avoid using biased language including language with a racial, ethnic, group, or gender bias or language that is stereotypical.</a:t>
            </a:r>
            <a:endParaRPr dirty="0"/>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417087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555812" y="134471"/>
            <a:ext cx="9956800" cy="72735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dirty="0"/>
              <a:t>Using appropriate language (Contd.)</a:t>
            </a:r>
            <a:endParaRPr dirty="0"/>
          </a:p>
        </p:txBody>
      </p:sp>
      <p:sp>
        <p:nvSpPr>
          <p:cNvPr id="169" name="Google Shape;169;p7"/>
          <p:cNvSpPr txBox="1">
            <a:spLocks noGrp="1"/>
          </p:cNvSpPr>
          <p:nvPr>
            <p:ph type="body" idx="1"/>
          </p:nvPr>
        </p:nvSpPr>
        <p:spPr>
          <a:xfrm>
            <a:off x="466818" y="976543"/>
            <a:ext cx="10111535" cy="5209105"/>
          </a:xfrm>
          <a:prstGeom prst="rect">
            <a:avLst/>
          </a:prstGeom>
          <a:noFill/>
          <a:ln>
            <a:noFill/>
          </a:ln>
        </p:spPr>
        <p:txBody>
          <a:bodyPr spcFirstLastPara="1" wrap="square" lIns="91425" tIns="45700" rIns="91425" bIns="45700" anchor="t" anchorCtr="0">
            <a:normAutofit fontScale="92500"/>
          </a:bodyPr>
          <a:lstStyle/>
          <a:p>
            <a:pPr marL="274320" lvl="0" indent="-274320" algn="l" rtl="0">
              <a:spcBef>
                <a:spcPts val="0"/>
              </a:spcBef>
              <a:spcAft>
                <a:spcPts val="0"/>
              </a:spcAft>
              <a:buSzPts val="1680"/>
              <a:buNone/>
            </a:pPr>
            <a:endParaRPr dirty="0"/>
          </a:p>
          <a:p>
            <a:pPr>
              <a:lnSpc>
                <a:spcPct val="160000"/>
              </a:lnSpc>
              <a:buFont typeface="Wingdings" panose="05000000000000000000" pitchFamily="2" charset="2"/>
              <a:buChar char="§"/>
            </a:pPr>
            <a:r>
              <a:rPr lang="en-US" sz="2400" dirty="0"/>
              <a:t>Avoid contractions (There’s)</a:t>
            </a:r>
          </a:p>
          <a:p>
            <a:pPr>
              <a:lnSpc>
                <a:spcPct val="160000"/>
              </a:lnSpc>
              <a:buFont typeface="Wingdings" panose="05000000000000000000" pitchFamily="2" charset="2"/>
              <a:buChar char="§"/>
            </a:pPr>
            <a:r>
              <a:rPr lang="en-US" sz="2400" dirty="0"/>
              <a:t>Use conjunctions (moreover, however)</a:t>
            </a:r>
          </a:p>
          <a:p>
            <a:pPr>
              <a:lnSpc>
                <a:spcPct val="160000"/>
              </a:lnSpc>
              <a:buFont typeface="Wingdings" panose="05000000000000000000" pitchFamily="2" charset="2"/>
              <a:buChar char="§"/>
            </a:pPr>
            <a:r>
              <a:rPr lang="en-US" sz="2400" dirty="0"/>
              <a:t>Avoid personalizing (We should consider how to apply) </a:t>
            </a:r>
          </a:p>
          <a:p>
            <a:pPr>
              <a:lnSpc>
                <a:spcPct val="160000"/>
              </a:lnSpc>
              <a:buFont typeface="Wingdings" panose="05000000000000000000" pitchFamily="2" charset="2"/>
              <a:buChar char="§"/>
            </a:pPr>
            <a:r>
              <a:rPr lang="en-US" sz="2400" dirty="0"/>
              <a:t>Use nominalization and passive voice as appropriate</a:t>
            </a:r>
          </a:p>
          <a:p>
            <a:pPr>
              <a:lnSpc>
                <a:spcPct val="160000"/>
              </a:lnSpc>
              <a:buFont typeface="Wingdings" panose="05000000000000000000" pitchFamily="2" charset="2"/>
              <a:buChar char="§"/>
            </a:pPr>
            <a:r>
              <a:rPr lang="en-US" sz="2400" dirty="0"/>
              <a:t>Use more precise and concise vocabulary (talk about – focus / think – assume)</a:t>
            </a:r>
          </a:p>
          <a:p>
            <a:pPr>
              <a:lnSpc>
                <a:spcPct val="160000"/>
              </a:lnSpc>
              <a:buFont typeface="Wingdings" panose="05000000000000000000" pitchFamily="2" charset="2"/>
              <a:buChar char="§"/>
            </a:pPr>
            <a:r>
              <a:rPr lang="en-US" sz="2400" dirty="0"/>
              <a:t>Avoid rhetorical questions (How can this be / why does this happen – one possible reason why this happens is …) </a:t>
            </a: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266072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555812" y="134471"/>
            <a:ext cx="9956800" cy="72735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dirty="0"/>
              <a:t>Academic and Non-Academic Writing</a:t>
            </a:r>
            <a:endParaRPr dirty="0"/>
          </a:p>
        </p:txBody>
      </p:sp>
      <p:pic>
        <p:nvPicPr>
          <p:cNvPr id="3" name="Picture 2">
            <a:extLst>
              <a:ext uri="{FF2B5EF4-FFF2-40B4-BE49-F238E27FC236}">
                <a16:creationId xmlns:a16="http://schemas.microsoft.com/office/drawing/2014/main" id="{29A9060A-3C1C-B3BB-8B5A-5ACE4669356E}"/>
              </a:ext>
            </a:extLst>
          </p:cNvPr>
          <p:cNvPicPr>
            <a:picLocks noChangeAspect="1"/>
          </p:cNvPicPr>
          <p:nvPr/>
        </p:nvPicPr>
        <p:blipFill>
          <a:blip r:embed="rId3">
            <a:duotone>
              <a:schemeClr val="accent3">
                <a:shade val="45000"/>
                <a:satMod val="135000"/>
              </a:schemeClr>
              <a:prstClr val="white"/>
            </a:duotone>
          </a:blip>
          <a:stretch>
            <a:fillRect/>
          </a:stretch>
        </p:blipFill>
        <p:spPr>
          <a:xfrm>
            <a:off x="1733934" y="1031839"/>
            <a:ext cx="8724132" cy="5078408"/>
          </a:xfrm>
          <a:prstGeom prst="rect">
            <a:avLst/>
          </a:prstGeom>
          <a:ln>
            <a:solidFill>
              <a:schemeClr val="tx1"/>
            </a:solidFill>
          </a:ln>
        </p:spPr>
      </p:pic>
    </p:spTree>
    <p:extLst>
      <p:ext uri="{BB962C8B-B14F-4D97-AF65-F5344CB8AC3E}">
        <p14:creationId xmlns:p14="http://schemas.microsoft.com/office/powerpoint/2010/main" val="88218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b="1"/>
              <a:t>Informal (Incorrect):</a:t>
            </a:r>
            <a:endParaRPr/>
          </a:p>
        </p:txBody>
      </p:sp>
      <p:sp>
        <p:nvSpPr>
          <p:cNvPr id="175" name="Google Shape;175;p8"/>
          <p:cNvSpPr txBox="1">
            <a:spLocks noGrp="1"/>
          </p:cNvSpPr>
          <p:nvPr>
            <p:ph type="body" idx="1"/>
          </p:nvPr>
        </p:nvSpPr>
        <p:spPr>
          <a:xfrm>
            <a:off x="609600" y="1600200"/>
            <a:ext cx="9956800" cy="48737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t>Hi! I read in the paper that </a:t>
            </a:r>
            <a:r>
              <a:rPr lang="en-US" dirty="0" err="1"/>
              <a:t>ya'll</a:t>
            </a:r>
            <a:r>
              <a:rPr lang="en-US" dirty="0"/>
              <a:t> were looking for a receptionist. I think that I am good for that job because I've done stuff like it in the past, am good with words, and am incredibly well organized.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609600" y="514335"/>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b="1" dirty="0"/>
              <a:t>Semi-formal (Written to a well-known individual):</a:t>
            </a:r>
            <a:r>
              <a:rPr lang="en-US" dirty="0"/>
              <a:t> </a:t>
            </a:r>
            <a:endParaRPr dirty="0"/>
          </a:p>
        </p:txBody>
      </p:sp>
      <p:sp>
        <p:nvSpPr>
          <p:cNvPr id="181" name="Google Shape;181;p9"/>
          <p:cNvSpPr txBox="1">
            <a:spLocks noGrp="1"/>
          </p:cNvSpPr>
          <p:nvPr>
            <p:ph type="body" idx="1"/>
          </p:nvPr>
        </p:nvSpPr>
        <p:spPr>
          <a:xfrm>
            <a:off x="609600" y="2106227"/>
            <a:ext cx="9956800" cy="233260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t>I am applying for the receptionist position that is currently open in the company. As you are aware, I have worked as a temporary employee with your company in this position before. As such, I not only have experience and knowledge of this position, but also already understand the company's needs and requirements for this job.</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609600" y="398925"/>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b="1"/>
              <a:t>Formal (Written to an unknown audience):</a:t>
            </a:r>
            <a:r>
              <a:rPr lang="en-US"/>
              <a:t> </a:t>
            </a:r>
            <a:endParaRPr/>
          </a:p>
        </p:txBody>
      </p:sp>
      <p:sp>
        <p:nvSpPr>
          <p:cNvPr id="187" name="Google Shape;187;p10"/>
          <p:cNvSpPr txBox="1">
            <a:spLocks noGrp="1"/>
          </p:cNvSpPr>
          <p:nvPr>
            <p:ph type="body" idx="1"/>
          </p:nvPr>
        </p:nvSpPr>
        <p:spPr>
          <a:xfrm>
            <a:off x="609600" y="1874298"/>
            <a:ext cx="9956800" cy="173780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t>I am applying for the receptionist position advertised in the local paper. I am an excellent candidate for the job because of my significant secretarial experience, good language skills, and sense of organization.</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or avoid jargons ?</a:t>
            </a:r>
            <a:endParaRPr/>
          </a:p>
        </p:txBody>
      </p:sp>
      <p:sp>
        <p:nvSpPr>
          <p:cNvPr id="193" name="Google Shape;193;p11"/>
          <p:cNvSpPr txBox="1">
            <a:spLocks noGrp="1"/>
          </p:cNvSpPr>
          <p:nvPr>
            <p:ph type="body" idx="1"/>
          </p:nvPr>
        </p:nvSpPr>
        <p:spPr>
          <a:xfrm>
            <a:off x="609600" y="1600200"/>
            <a:ext cx="9956800" cy="487375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Wingdings" panose="05000000000000000000" pitchFamily="2" charset="2"/>
              <a:buChar char="§"/>
            </a:pPr>
            <a:r>
              <a:rPr lang="en-US" dirty="0"/>
              <a:t>If you are writing for a general audience (even a general academic audience) you should avoid using in-group jargon without explanations.</a:t>
            </a:r>
            <a:endParaRPr dirty="0"/>
          </a:p>
          <a:p>
            <a:pPr marL="342900" lvl="0" indent="-342900" algn="l" rtl="0">
              <a:spcBef>
                <a:spcPts val="600"/>
              </a:spcBef>
              <a:spcAft>
                <a:spcPts val="0"/>
              </a:spcAft>
              <a:buSzPts val="1680"/>
              <a:buFont typeface="Wingdings" panose="05000000000000000000" pitchFamily="2" charset="2"/>
              <a:buChar char="§"/>
            </a:pPr>
            <a:r>
              <a:rPr lang="en-US" dirty="0"/>
              <a:t>If, however, you are writing to an in-group audience you will want to use group-specific jargon. Not using the jargon when it is expected by your audience can signal to the audience that you are not a member of that group or have not mastered the group's terminology.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387E-B385-7CE5-C358-F13924D702FE}"/>
              </a:ext>
            </a:extLst>
          </p:cNvPr>
          <p:cNvSpPr>
            <a:spLocks noGrp="1"/>
          </p:cNvSpPr>
          <p:nvPr>
            <p:ph type="title"/>
          </p:nvPr>
        </p:nvSpPr>
        <p:spPr/>
        <p:txBody>
          <a:bodyPr/>
          <a:lstStyle/>
          <a:p>
            <a:r>
              <a:rPr lang="en-US" dirty="0">
                <a:solidFill>
                  <a:schemeClr val="bg1"/>
                </a:solidFill>
              </a:rPr>
              <a:t>Academic writing </a:t>
            </a:r>
          </a:p>
        </p:txBody>
      </p:sp>
    </p:spTree>
    <p:extLst>
      <p:ext uri="{BB962C8B-B14F-4D97-AF65-F5344CB8AC3E}">
        <p14:creationId xmlns:p14="http://schemas.microsoft.com/office/powerpoint/2010/main" val="183551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609600" y="457200"/>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Avoid Slang and Idiomatic Expressions</a:t>
            </a:r>
            <a:br>
              <a:rPr lang="en-US" dirty="0"/>
            </a:br>
            <a:endParaRPr dirty="0"/>
          </a:p>
        </p:txBody>
      </p:sp>
      <p:sp>
        <p:nvSpPr>
          <p:cNvPr id="199" name="Google Shape;199;p12"/>
          <p:cNvSpPr txBox="1">
            <a:spLocks noGrp="1"/>
          </p:cNvSpPr>
          <p:nvPr>
            <p:ph type="body" idx="1"/>
          </p:nvPr>
        </p:nvSpPr>
        <p:spPr>
          <a:xfrm>
            <a:off x="609600" y="1600200"/>
            <a:ext cx="9956800" cy="324700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Wingdings" panose="05000000000000000000" pitchFamily="2" charset="2"/>
              <a:buChar char="§"/>
            </a:pPr>
            <a:r>
              <a:rPr lang="en-US" dirty="0"/>
              <a:t>Words like </a:t>
            </a:r>
            <a:r>
              <a:rPr lang="en-US" i="1" dirty="0"/>
              <a:t>y'all, </a:t>
            </a:r>
            <a:r>
              <a:rPr lang="en-US" i="1" dirty="0" err="1"/>
              <a:t>yinz</a:t>
            </a:r>
            <a:r>
              <a:rPr lang="en-US" i="1" dirty="0"/>
              <a:t>, cool</a:t>
            </a:r>
            <a:endParaRPr dirty="0"/>
          </a:p>
          <a:p>
            <a:pPr marL="342900" lvl="0" indent="-342900" algn="l" rtl="0">
              <a:spcBef>
                <a:spcPts val="600"/>
              </a:spcBef>
              <a:spcAft>
                <a:spcPts val="0"/>
              </a:spcAft>
              <a:buSzPts val="1680"/>
              <a:buFont typeface="Wingdings" panose="05000000000000000000" pitchFamily="2" charset="2"/>
              <a:buChar char="§"/>
            </a:pPr>
            <a:r>
              <a:rPr lang="en-US" dirty="0"/>
              <a:t>Idiomatic expressions like </a:t>
            </a:r>
            <a:r>
              <a:rPr lang="en-US" i="1" dirty="0"/>
              <a:t>"pull someone's leg," "spill the beans,"</a:t>
            </a:r>
            <a:r>
              <a:rPr lang="en-US" dirty="0"/>
              <a:t> and </a:t>
            </a:r>
            <a:r>
              <a:rPr lang="en-US" i="1" dirty="0"/>
              <a:t>"something smells fishy“</a:t>
            </a:r>
            <a:endParaRPr dirty="0"/>
          </a:p>
          <a:p>
            <a:pPr marL="342900" lvl="0" indent="-342900" algn="l" rtl="0">
              <a:spcBef>
                <a:spcPts val="600"/>
              </a:spcBef>
              <a:spcAft>
                <a:spcPts val="0"/>
              </a:spcAft>
              <a:buSzPts val="1680"/>
              <a:buFont typeface="Wingdings" panose="05000000000000000000" pitchFamily="2" charset="2"/>
              <a:buChar char="§"/>
            </a:pPr>
            <a:r>
              <a:rPr lang="en-US" dirty="0"/>
              <a:t>These words make your writing sound informal, and hence, less credible. </a:t>
            </a:r>
            <a:endParaRPr dirty="0"/>
          </a:p>
          <a:p>
            <a:pPr marL="342900" lvl="0" indent="-342900" algn="l" rtl="0">
              <a:spcBef>
                <a:spcPts val="600"/>
              </a:spcBef>
              <a:spcAft>
                <a:spcPts val="0"/>
              </a:spcAft>
              <a:buSzPts val="1680"/>
              <a:buFont typeface="Wingdings" panose="05000000000000000000" pitchFamily="2" charset="2"/>
              <a:buChar char="§"/>
            </a:pPr>
            <a:r>
              <a:rPr lang="en-US" dirty="0"/>
              <a:t>For non-native speakers of English, these expressions may prove more difficult to understand because of their non-literal nature.</a:t>
            </a:r>
            <a:endParaRPr dirty="0"/>
          </a:p>
          <a:p>
            <a:pPr marL="274320" lvl="0" indent="-167640" algn="l" rtl="0">
              <a:spcBef>
                <a:spcPts val="600"/>
              </a:spcBef>
              <a:spcAft>
                <a:spcPts val="0"/>
              </a:spcAft>
              <a:buSzPts val="168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b="1"/>
              <a:t>Avoid Complex or Confusing Language</a:t>
            </a:r>
            <a:br>
              <a:rPr lang="en-US" b="1"/>
            </a:br>
            <a:endParaRPr/>
          </a:p>
        </p:txBody>
      </p:sp>
      <p:sp>
        <p:nvSpPr>
          <p:cNvPr id="205" name="Google Shape;205;p13"/>
          <p:cNvSpPr txBox="1">
            <a:spLocks noGrp="1"/>
          </p:cNvSpPr>
          <p:nvPr>
            <p:ph type="body" idx="1"/>
          </p:nvPr>
        </p:nvSpPr>
        <p:spPr>
          <a:xfrm>
            <a:off x="609600" y="1600200"/>
            <a:ext cx="99568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None/>
            </a:pPr>
            <a:r>
              <a:rPr lang="en-US"/>
              <a:t>Ex:</a:t>
            </a:r>
            <a:endParaRPr/>
          </a:p>
          <a:p>
            <a:pPr marL="274320" lvl="0" indent="-274320" algn="l" rtl="0">
              <a:spcBef>
                <a:spcPts val="600"/>
              </a:spcBef>
              <a:spcAft>
                <a:spcPts val="0"/>
              </a:spcAft>
              <a:buSzPts val="1680"/>
              <a:buNone/>
            </a:pPr>
            <a:r>
              <a:rPr lang="en-US"/>
              <a:t>“The acquisition of pollution permits by individuals and corporations that produce toxins has now been allowed by the recently amended Clean Air Act of 1990. Institution of permits simplifies and clarifies obligations for business and industry, making environmental protections more accessible for these constituents. The government and the Environmental Protection Agency will be greatly assisted in their endeavors by monitoring the release of all substances and having the substances listed on one individual permit.”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4"/>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Avoid Stereotyped Language</a:t>
            </a:r>
            <a:br>
              <a:rPr lang="en-US"/>
            </a:br>
            <a:endParaRPr/>
          </a:p>
        </p:txBody>
      </p:sp>
      <p:sp>
        <p:nvSpPr>
          <p:cNvPr id="211" name="Google Shape;211;p14"/>
          <p:cNvSpPr txBox="1">
            <a:spLocks noGrp="1"/>
          </p:cNvSpPr>
          <p:nvPr>
            <p:ph type="body" idx="1"/>
          </p:nvPr>
        </p:nvSpPr>
        <p:spPr>
          <a:xfrm>
            <a:off x="896644" y="1600200"/>
            <a:ext cx="9669755" cy="1302798"/>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None/>
            </a:pPr>
            <a:r>
              <a:rPr lang="en-US" b="1" dirty="0"/>
              <a:t>Incorrect:</a:t>
            </a:r>
            <a:r>
              <a:rPr lang="en-US" dirty="0"/>
              <a:t> Although she was blonde, Mary was still intelligent.</a:t>
            </a:r>
            <a:endParaRPr dirty="0"/>
          </a:p>
          <a:p>
            <a:pPr marL="274320" lvl="0" indent="-274320" algn="l" rtl="0">
              <a:spcBef>
                <a:spcPts val="600"/>
              </a:spcBef>
              <a:spcAft>
                <a:spcPts val="0"/>
              </a:spcAft>
              <a:buSzPts val="1680"/>
              <a:buNone/>
            </a:pPr>
            <a:r>
              <a:rPr lang="en-US" b="1" dirty="0"/>
              <a:t>Revised:</a:t>
            </a:r>
            <a:r>
              <a:rPr lang="en-US" dirty="0"/>
              <a:t> Mary was intelligent.</a:t>
            </a:r>
            <a:endParaRPr dirty="0"/>
          </a:p>
          <a:p>
            <a:pPr marL="274320" lvl="0" indent="-167640" algn="l" rtl="0">
              <a:spcBef>
                <a:spcPts val="600"/>
              </a:spcBef>
              <a:spcAft>
                <a:spcPts val="0"/>
              </a:spcAft>
              <a:buSzPts val="168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778275" y="230123"/>
            <a:ext cx="5640280" cy="80843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ts val="3000"/>
              <a:buFont typeface="Century Schoolbook"/>
              <a:buNone/>
            </a:pPr>
            <a:r>
              <a:rPr lang="en-US" dirty="0"/>
              <a:t>Avoid Gender-biased Language</a:t>
            </a:r>
            <a:endParaRPr dirty="0"/>
          </a:p>
        </p:txBody>
      </p:sp>
      <p:sp>
        <p:nvSpPr>
          <p:cNvPr id="217" name="Google Shape;217;p15"/>
          <p:cNvSpPr txBox="1">
            <a:spLocks noGrp="1"/>
          </p:cNvSpPr>
          <p:nvPr>
            <p:ph type="body" idx="1"/>
          </p:nvPr>
        </p:nvSpPr>
        <p:spPr>
          <a:xfrm>
            <a:off x="778275" y="1136342"/>
            <a:ext cx="8946541" cy="549153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Wingdings" panose="05000000000000000000" pitchFamily="2" charset="2"/>
              <a:buChar char="§"/>
            </a:pPr>
            <a:r>
              <a:rPr lang="en-US" b="1" dirty="0"/>
              <a:t>Original:</a:t>
            </a:r>
            <a:r>
              <a:rPr lang="en-US" dirty="0"/>
              <a:t> mankind</a:t>
            </a:r>
            <a:endParaRPr dirty="0"/>
          </a:p>
          <a:p>
            <a:pPr marL="274320" lvl="0" indent="-274320" algn="l" rtl="0">
              <a:spcBef>
                <a:spcPts val="600"/>
              </a:spcBef>
              <a:spcAft>
                <a:spcPts val="0"/>
              </a:spcAft>
              <a:buSzPts val="1680"/>
              <a:buNone/>
            </a:pPr>
            <a:r>
              <a:rPr lang="en-US" b="1" dirty="0"/>
              <a:t>Alternatives:</a:t>
            </a:r>
            <a:r>
              <a:rPr lang="en-US" dirty="0"/>
              <a:t> humanity, people, human beings</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man's achievements</a:t>
            </a:r>
            <a:endParaRPr dirty="0"/>
          </a:p>
          <a:p>
            <a:pPr marL="274320" lvl="0" indent="-274320" algn="l" rtl="0">
              <a:spcBef>
                <a:spcPts val="600"/>
              </a:spcBef>
              <a:spcAft>
                <a:spcPts val="0"/>
              </a:spcAft>
              <a:buSzPts val="1680"/>
              <a:buNone/>
            </a:pPr>
            <a:r>
              <a:rPr lang="en-US" b="1" dirty="0"/>
              <a:t>Alternative:</a:t>
            </a:r>
            <a:r>
              <a:rPr lang="en-US" dirty="0"/>
              <a:t> human achievements</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man-made</a:t>
            </a:r>
            <a:endParaRPr dirty="0"/>
          </a:p>
          <a:p>
            <a:pPr marL="274320" lvl="0" indent="-274320" algn="l" rtl="0">
              <a:spcBef>
                <a:spcPts val="600"/>
              </a:spcBef>
              <a:spcAft>
                <a:spcPts val="0"/>
              </a:spcAft>
              <a:buSzPts val="1680"/>
              <a:buNone/>
            </a:pPr>
            <a:r>
              <a:rPr lang="en-US" b="1" dirty="0"/>
              <a:t>Alternatives:</a:t>
            </a:r>
            <a:r>
              <a:rPr lang="en-US" dirty="0"/>
              <a:t> synthetic, manufactured, machine-made</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the common man</a:t>
            </a:r>
            <a:endParaRPr dirty="0"/>
          </a:p>
          <a:p>
            <a:pPr marL="274320" lvl="0" indent="-274320" algn="l" rtl="0">
              <a:spcBef>
                <a:spcPts val="600"/>
              </a:spcBef>
              <a:spcAft>
                <a:spcPts val="0"/>
              </a:spcAft>
              <a:buSzPts val="1680"/>
              <a:buNone/>
            </a:pPr>
            <a:r>
              <a:rPr lang="en-US" b="1" dirty="0"/>
              <a:t>Alternatives:</a:t>
            </a:r>
            <a:r>
              <a:rPr lang="en-US" dirty="0"/>
              <a:t> the average person, ordinary people</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man the stockroom</a:t>
            </a:r>
            <a:endParaRPr dirty="0"/>
          </a:p>
          <a:p>
            <a:pPr marL="274320" lvl="0" indent="-274320" algn="l" rtl="0">
              <a:spcBef>
                <a:spcPts val="600"/>
              </a:spcBef>
              <a:spcAft>
                <a:spcPts val="0"/>
              </a:spcAft>
              <a:buSzPts val="1680"/>
              <a:buNone/>
            </a:pPr>
            <a:r>
              <a:rPr lang="en-US" b="1" dirty="0"/>
              <a:t>Alternative:</a:t>
            </a:r>
            <a:r>
              <a:rPr lang="en-US" dirty="0"/>
              <a:t> staff the stockroom</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nine man-hours</a:t>
            </a:r>
            <a:endParaRPr dirty="0"/>
          </a:p>
          <a:p>
            <a:pPr marL="274320" lvl="0" indent="-274320" algn="l" rtl="0">
              <a:spcBef>
                <a:spcPts val="600"/>
              </a:spcBef>
              <a:spcAft>
                <a:spcPts val="0"/>
              </a:spcAft>
              <a:buSzPts val="1680"/>
              <a:buNone/>
            </a:pPr>
            <a:r>
              <a:rPr lang="en-US" b="1" dirty="0"/>
              <a:t>Alternative:</a:t>
            </a:r>
            <a:r>
              <a:rPr lang="en-US" dirty="0"/>
              <a:t> nine staff-hours</a:t>
            </a:r>
            <a:endParaRPr dirty="0"/>
          </a:p>
          <a:p>
            <a:pPr marL="274320" lvl="0" indent="-167640" algn="l" rtl="0">
              <a:spcBef>
                <a:spcPts val="600"/>
              </a:spcBef>
              <a:spcAft>
                <a:spcPts val="0"/>
              </a:spcAft>
              <a:buSzPts val="168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769399" y="665255"/>
            <a:ext cx="9956800" cy="65769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Avoid Gender-biased Language</a:t>
            </a:r>
            <a:endParaRPr dirty="0"/>
          </a:p>
        </p:txBody>
      </p:sp>
      <p:sp>
        <p:nvSpPr>
          <p:cNvPr id="223" name="Google Shape;223;p16"/>
          <p:cNvSpPr txBox="1">
            <a:spLocks noGrp="1"/>
          </p:cNvSpPr>
          <p:nvPr>
            <p:ph type="body" idx="1"/>
          </p:nvPr>
        </p:nvSpPr>
        <p:spPr>
          <a:xfrm>
            <a:off x="609600" y="1600200"/>
            <a:ext cx="9956800" cy="487375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Wingdings" panose="05000000000000000000" pitchFamily="2" charset="2"/>
              <a:buChar char="§"/>
            </a:pPr>
            <a:r>
              <a:rPr lang="en-US" b="1" dirty="0"/>
              <a:t>Original:</a:t>
            </a:r>
            <a:r>
              <a:rPr lang="en-US" dirty="0"/>
              <a:t> steward and stewardess</a:t>
            </a:r>
            <a:endParaRPr dirty="0"/>
          </a:p>
          <a:p>
            <a:pPr marL="274320" lvl="0" indent="-274320" algn="l" rtl="0">
              <a:spcBef>
                <a:spcPts val="600"/>
              </a:spcBef>
              <a:spcAft>
                <a:spcPts val="0"/>
              </a:spcAft>
              <a:buSzPts val="1680"/>
              <a:buNone/>
            </a:pPr>
            <a:r>
              <a:rPr lang="en-US" b="1" dirty="0"/>
              <a:t>Alternative:</a:t>
            </a:r>
            <a:r>
              <a:rPr lang="en-US" dirty="0"/>
              <a:t> flight attendant</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policeman and policewoman</a:t>
            </a:r>
            <a:endParaRPr dirty="0"/>
          </a:p>
          <a:p>
            <a:pPr marL="274320" lvl="0" indent="-274320" algn="l" rtl="0">
              <a:spcBef>
                <a:spcPts val="600"/>
              </a:spcBef>
              <a:spcAft>
                <a:spcPts val="0"/>
              </a:spcAft>
              <a:buSzPts val="1680"/>
              <a:buNone/>
            </a:pPr>
            <a:r>
              <a:rPr lang="en-US" b="1" dirty="0"/>
              <a:t>Alternative:</a:t>
            </a:r>
            <a:r>
              <a:rPr lang="en-US" dirty="0"/>
              <a:t> police officer</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congressman</a:t>
            </a:r>
            <a:endParaRPr dirty="0"/>
          </a:p>
          <a:p>
            <a:pPr marL="274320" lvl="0" indent="-274320" algn="l" rtl="0">
              <a:spcBef>
                <a:spcPts val="600"/>
              </a:spcBef>
              <a:spcAft>
                <a:spcPts val="0"/>
              </a:spcAft>
              <a:buSzPts val="1680"/>
              <a:buNone/>
            </a:pPr>
            <a:r>
              <a:rPr lang="en-US" b="1" dirty="0"/>
              <a:t>Alternative:</a:t>
            </a:r>
            <a:r>
              <a:rPr lang="en-US" dirty="0"/>
              <a:t> congressional representative</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male nurse</a:t>
            </a:r>
            <a:endParaRPr dirty="0"/>
          </a:p>
          <a:p>
            <a:pPr marL="274320" lvl="0" indent="-274320" algn="l" rtl="0">
              <a:spcBef>
                <a:spcPts val="600"/>
              </a:spcBef>
              <a:spcAft>
                <a:spcPts val="0"/>
              </a:spcAft>
              <a:buSzPts val="1680"/>
              <a:buNone/>
            </a:pPr>
            <a:r>
              <a:rPr lang="en-US" b="1" dirty="0"/>
              <a:t>Alternative:</a:t>
            </a:r>
            <a:r>
              <a:rPr lang="en-US" dirty="0"/>
              <a:t> nurse</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woman doctor</a:t>
            </a:r>
            <a:endParaRPr dirty="0"/>
          </a:p>
          <a:p>
            <a:pPr marL="274320" lvl="0" indent="-274320" algn="l" rtl="0">
              <a:spcBef>
                <a:spcPts val="600"/>
              </a:spcBef>
              <a:spcAft>
                <a:spcPts val="0"/>
              </a:spcAft>
              <a:buSzPts val="1680"/>
              <a:buNone/>
            </a:pPr>
            <a:r>
              <a:rPr lang="en-US" b="1" dirty="0"/>
              <a:t>Alternative:</a:t>
            </a:r>
            <a:r>
              <a:rPr lang="en-US" dirty="0"/>
              <a:t> doctor</a:t>
            </a:r>
            <a:endParaRPr dirty="0"/>
          </a:p>
          <a:p>
            <a:pPr marL="274320" lvl="0" indent="-167640" algn="l" rtl="0">
              <a:spcBef>
                <a:spcPts val="600"/>
              </a:spcBef>
              <a:spcAft>
                <a:spcPts val="0"/>
              </a:spcAft>
              <a:buSzPts val="168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1130206" y="719352"/>
            <a:ext cx="9404723" cy="43030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ct val="100000"/>
              <a:buFont typeface="Century Schoolbook"/>
              <a:buNone/>
            </a:pPr>
            <a:r>
              <a:rPr lang="en-US" dirty="0"/>
              <a:t>Avoid Gender-biased Language</a:t>
            </a:r>
            <a:endParaRPr dirty="0"/>
          </a:p>
        </p:txBody>
      </p:sp>
      <p:sp>
        <p:nvSpPr>
          <p:cNvPr id="229" name="Google Shape;229;p17"/>
          <p:cNvSpPr txBox="1">
            <a:spLocks noGrp="1"/>
          </p:cNvSpPr>
          <p:nvPr>
            <p:ph type="body" idx="1"/>
          </p:nvPr>
        </p:nvSpPr>
        <p:spPr>
          <a:xfrm>
            <a:off x="1130206" y="1490405"/>
            <a:ext cx="8946541" cy="421793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Wingdings" panose="05000000000000000000" pitchFamily="2" charset="2"/>
              <a:buChar char="§"/>
            </a:pPr>
            <a:r>
              <a:rPr lang="en-US" b="1" dirty="0"/>
              <a:t>Original:</a:t>
            </a:r>
            <a:r>
              <a:rPr lang="en-US" dirty="0"/>
              <a:t> chairman</a:t>
            </a:r>
            <a:endParaRPr dirty="0"/>
          </a:p>
          <a:p>
            <a:pPr marL="274320" lvl="0" indent="-274320" algn="l" rtl="0">
              <a:spcBef>
                <a:spcPts val="600"/>
              </a:spcBef>
              <a:spcAft>
                <a:spcPts val="0"/>
              </a:spcAft>
              <a:buSzPts val="1680"/>
              <a:buNone/>
            </a:pPr>
            <a:r>
              <a:rPr lang="en-US" b="1" dirty="0"/>
              <a:t>Alternatives:</a:t>
            </a:r>
            <a:r>
              <a:rPr lang="en-US" dirty="0"/>
              <a:t> coordinator (of a committee or department), moderator (of a meeting), presiding officer, head, chair</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businessman</a:t>
            </a:r>
            <a:endParaRPr dirty="0"/>
          </a:p>
          <a:p>
            <a:pPr marL="274320" lvl="0" indent="-274320" algn="l" rtl="0">
              <a:spcBef>
                <a:spcPts val="600"/>
              </a:spcBef>
              <a:spcAft>
                <a:spcPts val="0"/>
              </a:spcAft>
              <a:buSzPts val="1680"/>
              <a:buNone/>
            </a:pPr>
            <a:r>
              <a:rPr lang="en-US" b="1" dirty="0"/>
              <a:t>Alternatives:</a:t>
            </a:r>
            <a:r>
              <a:rPr lang="en-US" dirty="0"/>
              <a:t> business executive, business person</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fireman</a:t>
            </a:r>
            <a:endParaRPr dirty="0"/>
          </a:p>
          <a:p>
            <a:pPr marL="274320" lvl="0" indent="-274320" algn="l" rtl="0">
              <a:spcBef>
                <a:spcPts val="600"/>
              </a:spcBef>
              <a:spcAft>
                <a:spcPts val="0"/>
              </a:spcAft>
              <a:buSzPts val="1680"/>
              <a:buNone/>
            </a:pPr>
            <a:r>
              <a:rPr lang="en-US" b="1" dirty="0"/>
              <a:t>Alternative:</a:t>
            </a:r>
            <a:r>
              <a:rPr lang="en-US" dirty="0"/>
              <a:t> firefighter</a:t>
            </a:r>
            <a:endParaRPr dirty="0"/>
          </a:p>
          <a:p>
            <a:pPr marL="342900" lvl="0" indent="-342900" algn="l" rtl="0">
              <a:spcBef>
                <a:spcPts val="600"/>
              </a:spcBef>
              <a:spcAft>
                <a:spcPts val="0"/>
              </a:spcAft>
              <a:buSzPts val="1680"/>
              <a:buFont typeface="Wingdings" panose="05000000000000000000" pitchFamily="2" charset="2"/>
              <a:buChar char="§"/>
            </a:pPr>
            <a:r>
              <a:rPr lang="en-US" b="1" dirty="0"/>
              <a:t>Original:</a:t>
            </a:r>
            <a:r>
              <a:rPr lang="en-US" dirty="0"/>
              <a:t> mailman</a:t>
            </a:r>
            <a:endParaRPr dirty="0"/>
          </a:p>
          <a:p>
            <a:pPr marL="274320" lvl="0" indent="-274320" algn="l" rtl="0">
              <a:spcBef>
                <a:spcPts val="600"/>
              </a:spcBef>
              <a:spcAft>
                <a:spcPts val="0"/>
              </a:spcAft>
              <a:buSzPts val="1680"/>
              <a:buNone/>
            </a:pPr>
            <a:r>
              <a:rPr lang="en-US" b="1" dirty="0"/>
              <a:t>Alternative:</a:t>
            </a:r>
            <a:r>
              <a:rPr lang="en-US" dirty="0"/>
              <a:t> mail carrier</a:t>
            </a:r>
            <a:endParaRPr dirty="0"/>
          </a:p>
          <a:p>
            <a:pPr marL="274320" lvl="0" indent="-167640" algn="l" rtl="0">
              <a:spcBef>
                <a:spcPts val="600"/>
              </a:spcBef>
              <a:spcAft>
                <a:spcPts val="0"/>
              </a:spcAft>
              <a:buSzPts val="1680"/>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Appropriate Pronouns</a:t>
            </a:r>
            <a:br>
              <a:rPr lang="en-US"/>
            </a:br>
            <a:endParaRPr/>
          </a:p>
        </p:txBody>
      </p:sp>
      <p:sp>
        <p:nvSpPr>
          <p:cNvPr id="235" name="Google Shape;235;p18"/>
          <p:cNvSpPr txBox="1">
            <a:spLocks noGrp="1"/>
          </p:cNvSpPr>
          <p:nvPr>
            <p:ph type="body" idx="1"/>
          </p:nvPr>
        </p:nvSpPr>
        <p:spPr>
          <a:xfrm>
            <a:off x="609600" y="1600200"/>
            <a:ext cx="9956800" cy="487375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Wingdings" panose="05000000000000000000" pitchFamily="2" charset="2"/>
              <a:buChar char="§"/>
            </a:pPr>
            <a:r>
              <a:rPr lang="en-US" b="1" dirty="0"/>
              <a:t>Recast into the plural</a:t>
            </a:r>
            <a:endParaRPr dirty="0"/>
          </a:p>
          <a:p>
            <a:pPr marL="274320" lvl="0" indent="-274320" algn="l" rtl="0">
              <a:spcBef>
                <a:spcPts val="600"/>
              </a:spcBef>
              <a:spcAft>
                <a:spcPts val="0"/>
              </a:spcAft>
              <a:buSzPts val="1680"/>
              <a:buNone/>
            </a:pPr>
            <a:r>
              <a:rPr lang="en-US" b="1" dirty="0"/>
              <a:t>Original:</a:t>
            </a:r>
            <a:r>
              <a:rPr lang="en-US" dirty="0"/>
              <a:t> Give each student his paper as soon as he is finished.</a:t>
            </a:r>
            <a:endParaRPr dirty="0"/>
          </a:p>
          <a:p>
            <a:pPr marL="274320" lvl="0" indent="-274320" algn="l" rtl="0">
              <a:spcBef>
                <a:spcPts val="600"/>
              </a:spcBef>
              <a:spcAft>
                <a:spcPts val="0"/>
              </a:spcAft>
              <a:buSzPts val="1680"/>
              <a:buNone/>
            </a:pPr>
            <a:r>
              <a:rPr lang="en-US" b="1" dirty="0"/>
              <a:t>Alternative:</a:t>
            </a:r>
            <a:r>
              <a:rPr lang="en-US" dirty="0"/>
              <a:t> Give students their papers as soon as they are finished.</a:t>
            </a:r>
            <a:endParaRPr dirty="0"/>
          </a:p>
          <a:p>
            <a:pPr marL="274320" lvl="0" indent="-274320" algn="l" rtl="0">
              <a:spcBef>
                <a:spcPts val="600"/>
              </a:spcBef>
              <a:spcAft>
                <a:spcPts val="0"/>
              </a:spcAft>
              <a:buSzPts val="1680"/>
              <a:buNone/>
            </a:pPr>
            <a:endParaRPr dirty="0"/>
          </a:p>
          <a:p>
            <a:pPr marL="342900" lvl="0" indent="-342900" algn="l" rtl="0">
              <a:spcBef>
                <a:spcPts val="600"/>
              </a:spcBef>
              <a:spcAft>
                <a:spcPts val="0"/>
              </a:spcAft>
              <a:buSzPts val="1680"/>
              <a:buFont typeface="Wingdings" panose="05000000000000000000" pitchFamily="2" charset="2"/>
              <a:buChar char="§"/>
            </a:pPr>
            <a:r>
              <a:rPr lang="en-US" b="1" dirty="0"/>
              <a:t>Reword to eliminate gender problems.</a:t>
            </a:r>
            <a:endParaRPr dirty="0"/>
          </a:p>
          <a:p>
            <a:pPr marL="274320" lvl="0" indent="-274320" algn="l" rtl="0">
              <a:spcBef>
                <a:spcPts val="600"/>
              </a:spcBef>
              <a:spcAft>
                <a:spcPts val="0"/>
              </a:spcAft>
              <a:buSzPts val="1680"/>
              <a:buNone/>
            </a:pPr>
            <a:r>
              <a:rPr lang="en-US" b="1" dirty="0"/>
              <a:t>Original:</a:t>
            </a:r>
            <a:r>
              <a:rPr lang="en-US" dirty="0"/>
              <a:t> The average student is worried about his grade.</a:t>
            </a:r>
            <a:endParaRPr dirty="0"/>
          </a:p>
          <a:p>
            <a:pPr marL="274320" lvl="0" indent="-274320" algn="l" rtl="0">
              <a:spcBef>
                <a:spcPts val="600"/>
              </a:spcBef>
              <a:spcAft>
                <a:spcPts val="0"/>
              </a:spcAft>
              <a:buSzPts val="1680"/>
              <a:buNone/>
            </a:pPr>
            <a:r>
              <a:rPr lang="en-US" b="1" dirty="0"/>
              <a:t>Alternative:</a:t>
            </a:r>
            <a:r>
              <a:rPr lang="en-US" dirty="0"/>
              <a:t> The average student is worried about grades.</a:t>
            </a:r>
            <a:endParaRPr dirty="0"/>
          </a:p>
          <a:p>
            <a:pPr marL="274320" lvl="0" indent="-167640" algn="l" rtl="0">
              <a:spcBef>
                <a:spcPts val="600"/>
              </a:spcBef>
              <a:spcAft>
                <a:spcPts val="0"/>
              </a:spcAft>
              <a:buSzPts val="1680"/>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121067" y="266328"/>
            <a:ext cx="5416365" cy="61691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Use Appropriate Pronouns</a:t>
            </a:r>
            <a:endParaRPr dirty="0"/>
          </a:p>
        </p:txBody>
      </p:sp>
      <p:sp>
        <p:nvSpPr>
          <p:cNvPr id="241" name="Google Shape;241;p19"/>
          <p:cNvSpPr txBox="1">
            <a:spLocks noGrp="1"/>
          </p:cNvSpPr>
          <p:nvPr>
            <p:ph type="body" idx="1"/>
          </p:nvPr>
        </p:nvSpPr>
        <p:spPr>
          <a:xfrm>
            <a:off x="1023413" y="1096307"/>
            <a:ext cx="8946541" cy="549536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Wingdings" panose="05000000000000000000" pitchFamily="2" charset="2"/>
              <a:buChar char="§"/>
            </a:pPr>
            <a:r>
              <a:rPr lang="en-US" b="1" dirty="0"/>
              <a:t>Replace the masculine pronoun with ONE, YOU, or (sparingly) HE OR SHE, as appropriate.</a:t>
            </a:r>
            <a:endParaRPr dirty="0"/>
          </a:p>
          <a:p>
            <a:pPr marL="274320" lvl="0" indent="-274320" algn="l" rtl="0">
              <a:spcBef>
                <a:spcPts val="600"/>
              </a:spcBef>
              <a:spcAft>
                <a:spcPts val="0"/>
              </a:spcAft>
              <a:buSzPts val="1680"/>
              <a:buNone/>
            </a:pPr>
            <a:r>
              <a:rPr lang="en-US" b="1" dirty="0"/>
              <a:t>Original:</a:t>
            </a:r>
            <a:r>
              <a:rPr lang="en-US" dirty="0"/>
              <a:t> If the student was satisfied with his performance on the pretest, he took the post-test.</a:t>
            </a:r>
            <a:endParaRPr dirty="0"/>
          </a:p>
          <a:p>
            <a:pPr marL="274320" lvl="0" indent="-274320" algn="l" rtl="0">
              <a:spcBef>
                <a:spcPts val="600"/>
              </a:spcBef>
              <a:spcAft>
                <a:spcPts val="0"/>
              </a:spcAft>
              <a:buSzPts val="1680"/>
              <a:buNone/>
            </a:pPr>
            <a:r>
              <a:rPr lang="en-US" b="1" dirty="0"/>
              <a:t>Alternative:</a:t>
            </a:r>
            <a:r>
              <a:rPr lang="en-US" dirty="0"/>
              <a:t> A student who was satisfied with her or his performance on the pretest took the post-test.</a:t>
            </a:r>
            <a:endParaRPr dirty="0"/>
          </a:p>
          <a:p>
            <a:pPr marL="274320" lvl="0" indent="-274320" algn="l" rtl="0">
              <a:spcBef>
                <a:spcPts val="600"/>
              </a:spcBef>
              <a:spcAft>
                <a:spcPts val="0"/>
              </a:spcAft>
              <a:buSzPts val="1680"/>
              <a:buNone/>
            </a:pPr>
            <a:endParaRPr dirty="0"/>
          </a:p>
          <a:p>
            <a:pPr marL="342900" lvl="0" indent="-342900" algn="l" rtl="0">
              <a:spcBef>
                <a:spcPts val="600"/>
              </a:spcBef>
              <a:spcAft>
                <a:spcPts val="0"/>
              </a:spcAft>
              <a:buSzPts val="1680"/>
              <a:buFont typeface="Wingdings" panose="05000000000000000000" pitchFamily="2" charset="2"/>
              <a:buChar char="§"/>
            </a:pPr>
            <a:r>
              <a:rPr lang="en-US" b="1" dirty="0"/>
              <a:t>Alternate male and female examples and expressions. (Be careful not to confuse the reader.)</a:t>
            </a:r>
            <a:endParaRPr dirty="0"/>
          </a:p>
          <a:p>
            <a:pPr marL="274320" lvl="0" indent="-274320" algn="l" rtl="0">
              <a:spcBef>
                <a:spcPts val="600"/>
              </a:spcBef>
              <a:spcAft>
                <a:spcPts val="0"/>
              </a:spcAft>
              <a:buSzPts val="1680"/>
              <a:buNone/>
            </a:pPr>
            <a:r>
              <a:rPr lang="en-US" b="1" dirty="0"/>
              <a:t>Original:</a:t>
            </a:r>
            <a:r>
              <a:rPr lang="en-US" dirty="0"/>
              <a:t> Let each student participate. Has he had a chance to talk? Could he feel left out?</a:t>
            </a:r>
            <a:endParaRPr dirty="0"/>
          </a:p>
          <a:p>
            <a:pPr marL="274320" lvl="0" indent="-274320" algn="l" rtl="0">
              <a:spcBef>
                <a:spcPts val="600"/>
              </a:spcBef>
              <a:spcAft>
                <a:spcPts val="0"/>
              </a:spcAft>
              <a:buSzPts val="1680"/>
              <a:buNone/>
            </a:pPr>
            <a:r>
              <a:rPr lang="en-US" b="1" dirty="0"/>
              <a:t>Alternative:</a:t>
            </a:r>
            <a:r>
              <a:rPr lang="en-US" dirty="0"/>
              <a:t> Let each student participate. Has she had a chance to talk? Could he feel left out?</a:t>
            </a:r>
            <a:endParaRPr dirty="0"/>
          </a:p>
          <a:p>
            <a:pPr marL="274320" lvl="0" indent="-167640" algn="l" rtl="0">
              <a:spcBef>
                <a:spcPts val="600"/>
              </a:spcBef>
              <a:spcAft>
                <a:spcPts val="0"/>
              </a:spcAft>
              <a:buSzPts val="168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C549-FE29-D511-D881-238C7185D5F0}"/>
              </a:ext>
            </a:extLst>
          </p:cNvPr>
          <p:cNvSpPr>
            <a:spLocks noGrp="1"/>
          </p:cNvSpPr>
          <p:nvPr>
            <p:ph type="title"/>
          </p:nvPr>
        </p:nvSpPr>
        <p:spPr/>
        <p:txBody>
          <a:bodyPr/>
          <a:lstStyle/>
          <a:p>
            <a:r>
              <a:rPr lang="en-US" dirty="0">
                <a:solidFill>
                  <a:schemeClr val="bg1"/>
                </a:solidFill>
              </a:rPr>
              <a:t>Business writing </a:t>
            </a:r>
          </a:p>
        </p:txBody>
      </p:sp>
    </p:spTree>
    <p:extLst>
      <p:ext uri="{BB962C8B-B14F-4D97-AF65-F5344CB8AC3E}">
        <p14:creationId xmlns:p14="http://schemas.microsoft.com/office/powerpoint/2010/main" val="3502487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3003372" y="656946"/>
            <a:ext cx="6185255" cy="61691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What is business writing?</a:t>
            </a:r>
            <a:endParaRPr dirty="0"/>
          </a:p>
        </p:txBody>
      </p:sp>
      <p:sp>
        <p:nvSpPr>
          <p:cNvPr id="241" name="Google Shape;241;p19"/>
          <p:cNvSpPr txBox="1">
            <a:spLocks noGrp="1"/>
          </p:cNvSpPr>
          <p:nvPr>
            <p:ph type="body" idx="1"/>
          </p:nvPr>
        </p:nvSpPr>
        <p:spPr>
          <a:xfrm>
            <a:off x="1032290" y="1442537"/>
            <a:ext cx="8946541" cy="3085076"/>
          </a:xfrm>
          <a:prstGeom prst="rect">
            <a:avLst/>
          </a:prstGeom>
          <a:noFill/>
          <a:ln>
            <a:noFill/>
          </a:ln>
        </p:spPr>
        <p:txBody>
          <a:bodyPr spcFirstLastPara="1" wrap="square" lIns="91425" tIns="45700" rIns="91425" bIns="45700" anchor="t" anchorCtr="0">
            <a:normAutofit fontScale="85000" lnSpcReduction="20000"/>
          </a:bodyPr>
          <a:lstStyle/>
          <a:p>
            <a:pPr marL="0" indent="0">
              <a:lnSpc>
                <a:spcPct val="150000"/>
              </a:lnSpc>
              <a:buNone/>
            </a:pPr>
            <a:r>
              <a:rPr lang="en-US" sz="2400" b="1" i="1" dirty="0"/>
              <a:t>Business writing </a:t>
            </a:r>
            <a:r>
              <a:rPr lang="en-US" sz="2400" dirty="0"/>
              <a:t>is a type of writing that is used in a professional setting. It is a purposeful piece of writing that conveys relevant information to the reader in a clear, concise, and effective manner. </a:t>
            </a:r>
          </a:p>
          <a:p>
            <a:pPr marL="0" indent="0">
              <a:lnSpc>
                <a:spcPct val="150000"/>
              </a:lnSpc>
              <a:buNone/>
            </a:pPr>
            <a:r>
              <a:rPr lang="en-US" sz="2400" dirty="0"/>
              <a:t>Simplicity, clarity, conciseness and directness are universal principles of business writing. Despite the widespread use of technology in the modern communication methods, writing is still considered an essential skill for effective business communication. </a:t>
            </a: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389329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609600" y="274638"/>
            <a:ext cx="99568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Academic Writing Quiz </a:t>
            </a:r>
            <a:br>
              <a:rPr lang="en-US"/>
            </a:br>
            <a:r>
              <a:rPr lang="en-US" sz="1800"/>
              <a:t>(Academic Writing for International students of Business, Stephen Bailey)</a:t>
            </a:r>
            <a:endParaRPr sz="1800"/>
          </a:p>
        </p:txBody>
      </p:sp>
      <p:sp>
        <p:nvSpPr>
          <p:cNvPr id="143" name="Google Shape;143;p2"/>
          <p:cNvSpPr txBox="1">
            <a:spLocks noGrp="1"/>
          </p:cNvSpPr>
          <p:nvPr>
            <p:ph type="body" idx="1"/>
          </p:nvPr>
        </p:nvSpPr>
        <p:spPr>
          <a:xfrm>
            <a:off x="609600" y="1600200"/>
            <a:ext cx="9956800" cy="4873752"/>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1680"/>
              <a:buAutoNum type="arabicPeriod"/>
            </a:pPr>
            <a:r>
              <a:rPr lang="en-US"/>
              <a:t>The main difference between academic writing and normal writing is that academic writing: </a:t>
            </a:r>
            <a:endParaRPr/>
          </a:p>
          <a:p>
            <a:pPr marL="457200" lvl="0" indent="-457200" algn="l" rtl="0">
              <a:spcBef>
                <a:spcPts val="600"/>
              </a:spcBef>
              <a:spcAft>
                <a:spcPts val="0"/>
              </a:spcAft>
              <a:buSzPts val="1680"/>
              <a:buFont typeface="Century Schoolbook"/>
              <a:buAutoNum type="alphaLcParenR"/>
            </a:pPr>
            <a:r>
              <a:rPr lang="en-US"/>
              <a:t>Uses longer words</a:t>
            </a:r>
            <a:endParaRPr/>
          </a:p>
          <a:p>
            <a:pPr marL="457200" lvl="0" indent="-457200" algn="l" rtl="0">
              <a:spcBef>
                <a:spcPts val="600"/>
              </a:spcBef>
              <a:spcAft>
                <a:spcPts val="0"/>
              </a:spcAft>
              <a:buSzPts val="1680"/>
              <a:buFont typeface="Century Schoolbook"/>
              <a:buAutoNum type="alphaLcParenR"/>
            </a:pPr>
            <a:r>
              <a:rPr lang="en-US"/>
              <a:t>Tries to be precise and unbiased</a:t>
            </a:r>
            <a:endParaRPr/>
          </a:p>
          <a:p>
            <a:pPr marL="457200" lvl="0" indent="-457200" algn="l" rtl="0">
              <a:spcBef>
                <a:spcPts val="600"/>
              </a:spcBef>
              <a:spcAft>
                <a:spcPts val="0"/>
              </a:spcAft>
              <a:buSzPts val="1680"/>
              <a:buFont typeface="Century Schoolbook"/>
              <a:buAutoNum type="alphaLcParenR"/>
            </a:pPr>
            <a:r>
              <a:rPr lang="en-US"/>
              <a:t>Is harder to understand</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2. The difference between a project and an essay is :</a:t>
            </a:r>
            <a:endParaRPr/>
          </a:p>
          <a:p>
            <a:pPr marL="457200" lvl="0" indent="-457200" algn="l" rtl="0">
              <a:spcBef>
                <a:spcPts val="600"/>
              </a:spcBef>
              <a:spcAft>
                <a:spcPts val="0"/>
              </a:spcAft>
              <a:buSzPts val="1680"/>
              <a:buFont typeface="Century Schoolbook"/>
              <a:buAutoNum type="alphaLcParenR"/>
            </a:pPr>
            <a:r>
              <a:rPr lang="en-US"/>
              <a:t>Essays are longer</a:t>
            </a:r>
            <a:endParaRPr/>
          </a:p>
          <a:p>
            <a:pPr marL="457200" lvl="0" indent="-457200" algn="l" rtl="0">
              <a:spcBef>
                <a:spcPts val="600"/>
              </a:spcBef>
              <a:spcAft>
                <a:spcPts val="0"/>
              </a:spcAft>
              <a:buSzPts val="1680"/>
              <a:buFont typeface="Century Schoolbook"/>
              <a:buAutoNum type="alphaLcParenR"/>
            </a:pPr>
            <a:r>
              <a:rPr lang="en-US"/>
              <a:t>Projects are longer</a:t>
            </a:r>
            <a:endParaRPr/>
          </a:p>
          <a:p>
            <a:pPr marL="457200" lvl="0" indent="-457200" algn="l" rtl="0">
              <a:spcBef>
                <a:spcPts val="600"/>
              </a:spcBef>
              <a:spcAft>
                <a:spcPts val="0"/>
              </a:spcAft>
              <a:buSzPts val="1680"/>
              <a:buFont typeface="Century Schoolbook"/>
              <a:buAutoNum type="alphaLcParenR"/>
            </a:pPr>
            <a:r>
              <a:rPr lang="en-US"/>
              <a:t>Students choose projects’ topics</a:t>
            </a:r>
            <a:endParaRPr/>
          </a:p>
          <a:p>
            <a:pPr marL="457200" lvl="0" indent="-350520" algn="l" rtl="0">
              <a:spcBef>
                <a:spcPts val="600"/>
              </a:spcBef>
              <a:spcAft>
                <a:spcPts val="0"/>
              </a:spcAft>
              <a:buSzPts val="168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032289" y="656945"/>
            <a:ext cx="10180208" cy="701337"/>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ts val="3000"/>
              <a:buFont typeface="Century Schoolbook"/>
              <a:buNone/>
            </a:pPr>
            <a:br>
              <a:rPr lang="en-US" dirty="0"/>
            </a:br>
            <a:r>
              <a:rPr lang="en-US" dirty="0"/>
              <a:t>Advantages and Disadvantages of Writing for business</a:t>
            </a:r>
            <a:endParaRPr dirty="0"/>
          </a:p>
        </p:txBody>
      </p:sp>
      <p:pic>
        <p:nvPicPr>
          <p:cNvPr id="5" name="Picture 4">
            <a:extLst>
              <a:ext uri="{FF2B5EF4-FFF2-40B4-BE49-F238E27FC236}">
                <a16:creationId xmlns:a16="http://schemas.microsoft.com/office/drawing/2014/main" id="{03118500-1C96-43D9-1E13-8DD546B5614B}"/>
              </a:ext>
            </a:extLst>
          </p:cNvPr>
          <p:cNvPicPr>
            <a:picLocks noChangeAspect="1"/>
          </p:cNvPicPr>
          <p:nvPr/>
        </p:nvPicPr>
        <p:blipFill>
          <a:blip r:embed="rId3"/>
          <a:stretch>
            <a:fillRect/>
          </a:stretch>
        </p:blipFill>
        <p:spPr>
          <a:xfrm>
            <a:off x="1578579" y="1813265"/>
            <a:ext cx="8666253" cy="3632472"/>
          </a:xfrm>
          <a:prstGeom prst="rect">
            <a:avLst/>
          </a:prstGeom>
        </p:spPr>
      </p:pic>
    </p:spTree>
    <p:extLst>
      <p:ext uri="{BB962C8B-B14F-4D97-AF65-F5344CB8AC3E}">
        <p14:creationId xmlns:p14="http://schemas.microsoft.com/office/powerpoint/2010/main" val="3647075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032290" y="656946"/>
            <a:ext cx="7108533" cy="616912"/>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ts val="3000"/>
              <a:buFont typeface="Century Schoolbook"/>
              <a:buNone/>
            </a:pPr>
            <a:r>
              <a:rPr lang="en-US" dirty="0"/>
              <a:t>Use of Language in Business Writing</a:t>
            </a:r>
            <a:endParaRPr dirty="0"/>
          </a:p>
        </p:txBody>
      </p:sp>
      <p:sp>
        <p:nvSpPr>
          <p:cNvPr id="241" name="Google Shape;241;p19"/>
          <p:cNvSpPr txBox="1">
            <a:spLocks noGrp="1"/>
          </p:cNvSpPr>
          <p:nvPr>
            <p:ph type="body" idx="1"/>
          </p:nvPr>
        </p:nvSpPr>
        <p:spPr>
          <a:xfrm>
            <a:off x="1032290" y="1442536"/>
            <a:ext cx="8946541" cy="4541013"/>
          </a:xfrm>
          <a:prstGeom prst="rect">
            <a:avLst/>
          </a:prstGeom>
          <a:noFill/>
          <a:ln>
            <a:noFill/>
          </a:ln>
        </p:spPr>
        <p:txBody>
          <a:bodyPr spcFirstLastPara="1" wrap="square" lIns="91425" tIns="45700" rIns="91425" bIns="45700" anchor="t" anchorCtr="0">
            <a:normAutofit fontScale="92500" lnSpcReduction="20000"/>
          </a:bodyPr>
          <a:lstStyle/>
          <a:p>
            <a:pPr>
              <a:buFont typeface="Wingdings" panose="05000000000000000000" pitchFamily="2" charset="2"/>
              <a:buChar char="§"/>
            </a:pPr>
            <a:r>
              <a:rPr lang="en-US" sz="2400" dirty="0"/>
              <a:t>Use words that will clarify the meaning instead of vague terms</a:t>
            </a:r>
          </a:p>
          <a:p>
            <a:pPr>
              <a:buFont typeface="Wingdings" panose="05000000000000000000" pitchFamily="2" charset="2"/>
              <a:buChar char="§"/>
            </a:pPr>
            <a:r>
              <a:rPr lang="en-US" sz="2400" dirty="0"/>
              <a:t>Use technical words with caution</a:t>
            </a:r>
          </a:p>
          <a:p>
            <a:pPr>
              <a:buFont typeface="Wingdings" panose="05000000000000000000" pitchFamily="2" charset="2"/>
              <a:buChar char="§"/>
            </a:pPr>
            <a:r>
              <a:rPr lang="en-US" sz="2400" dirty="0"/>
              <a:t>Use acronyms appropriately</a:t>
            </a:r>
          </a:p>
          <a:p>
            <a:pPr>
              <a:buFont typeface="Wingdings" panose="05000000000000000000" pitchFamily="2" charset="2"/>
              <a:buChar char="§"/>
            </a:pPr>
            <a:r>
              <a:rPr lang="en-US" sz="2400" dirty="0"/>
              <a:t>Use concrete instead of abstract language (active vs. passive, etc.)</a:t>
            </a:r>
          </a:p>
          <a:p>
            <a:pPr>
              <a:buFont typeface="Wingdings" panose="05000000000000000000" pitchFamily="2" charset="2"/>
              <a:buChar char="§"/>
            </a:pPr>
            <a:r>
              <a:rPr lang="en-US" sz="2400" dirty="0"/>
              <a:t>Use a polite tone</a:t>
            </a:r>
          </a:p>
          <a:p>
            <a:pPr lvl="0">
              <a:buFont typeface="Wingdings" panose="05000000000000000000" pitchFamily="2" charset="2"/>
              <a:buChar char="§"/>
            </a:pPr>
            <a:r>
              <a:rPr lang="en-US" sz="2400" dirty="0"/>
              <a:t>Use positive language </a:t>
            </a:r>
          </a:p>
          <a:p>
            <a:pPr>
              <a:buFont typeface="Wingdings" panose="05000000000000000000" pitchFamily="2" charset="2"/>
              <a:buChar char="§"/>
            </a:pPr>
            <a:r>
              <a:rPr lang="en-US" sz="2400" dirty="0"/>
              <a:t>Use action verbs instead of nouns</a:t>
            </a:r>
          </a:p>
          <a:p>
            <a:pPr>
              <a:buFont typeface="Wingdings" panose="05000000000000000000" pitchFamily="2" charset="2"/>
              <a:buChar char="§"/>
            </a:pPr>
            <a:r>
              <a:rPr lang="en-US" sz="2400" dirty="0"/>
              <a:t>Use correct phrasal verbs</a:t>
            </a:r>
          </a:p>
          <a:p>
            <a:pPr>
              <a:buFont typeface="Wingdings" panose="05000000000000000000" pitchFamily="2" charset="2"/>
              <a:buChar char="§"/>
            </a:pPr>
            <a:r>
              <a:rPr lang="en-US" sz="2400" dirty="0"/>
              <a:t>Use non-discriminatory language</a:t>
            </a:r>
          </a:p>
          <a:p>
            <a:pPr>
              <a:buFont typeface="Wingdings" panose="05000000000000000000" pitchFamily="2" charset="2"/>
              <a:buChar char="§"/>
            </a:pPr>
            <a:r>
              <a:rPr lang="en-US" sz="2400" dirty="0"/>
              <a:t>Use short, but coherent sentences </a:t>
            </a:r>
          </a:p>
          <a:p>
            <a:pPr>
              <a:buFont typeface="Wingdings" panose="05000000000000000000" pitchFamily="2" charset="2"/>
              <a:buChar char="§"/>
            </a:pPr>
            <a:r>
              <a:rPr lang="en-US" sz="2400" dirty="0"/>
              <a:t>Use accurate punctuation</a:t>
            </a: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2679006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032290" y="656946"/>
            <a:ext cx="7108533" cy="61691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Effective Business Writing</a:t>
            </a:r>
            <a:endParaRPr dirty="0"/>
          </a:p>
        </p:txBody>
      </p:sp>
      <p:sp>
        <p:nvSpPr>
          <p:cNvPr id="241" name="Google Shape;241;p19"/>
          <p:cNvSpPr txBox="1">
            <a:spLocks noGrp="1"/>
          </p:cNvSpPr>
          <p:nvPr>
            <p:ph type="body" idx="1"/>
          </p:nvPr>
        </p:nvSpPr>
        <p:spPr>
          <a:xfrm>
            <a:off x="1032290" y="1442536"/>
            <a:ext cx="8946541" cy="3866311"/>
          </a:xfrm>
          <a:prstGeom prst="rect">
            <a:avLst/>
          </a:prstGeom>
          <a:noFill/>
          <a:ln>
            <a:noFill/>
          </a:ln>
        </p:spPr>
        <p:txBody>
          <a:bodyPr spcFirstLastPara="1" wrap="square" lIns="91425" tIns="45700" rIns="91425" bIns="45700" anchor="t" anchorCtr="0">
            <a:normAutofit/>
          </a:bodyPr>
          <a:lstStyle/>
          <a:p>
            <a:pPr marL="457200" lvl="0" indent="-457200">
              <a:buFont typeface="Wingdings" pitchFamily="2" charset="2"/>
              <a:buChar char="§"/>
            </a:pPr>
            <a:r>
              <a:rPr lang="en-US" sz="2400" dirty="0"/>
              <a:t>Adapt the message to the requirements of the audience.   </a:t>
            </a:r>
          </a:p>
          <a:p>
            <a:pPr marL="0" lvl="0" indent="0">
              <a:buNone/>
            </a:pPr>
            <a:r>
              <a:rPr lang="en-US" sz="2400" dirty="0"/>
              <a:t>           </a:t>
            </a:r>
          </a:p>
          <a:p>
            <a:pPr marL="0" lvl="0" indent="0">
              <a:buNone/>
            </a:pPr>
            <a:r>
              <a:rPr lang="en-US" sz="2400" dirty="0"/>
              <a:t>             - who are they (single, multiple, primary, secondary,  </a:t>
            </a:r>
          </a:p>
          <a:p>
            <a:pPr marL="0" lvl="0" indent="0">
              <a:buNone/>
            </a:pPr>
            <a:r>
              <a:rPr lang="en-US" sz="2400" dirty="0"/>
              <a:t>                                         culture, preferences)</a:t>
            </a:r>
          </a:p>
          <a:p>
            <a:pPr marL="0" lvl="0" indent="0">
              <a:buNone/>
            </a:pPr>
            <a:r>
              <a:rPr lang="en-US" sz="2400" dirty="0"/>
              <a:t>             - what do they know (background, length, format,  </a:t>
            </a:r>
          </a:p>
          <a:p>
            <a:pPr marL="0" lvl="0" indent="0">
              <a:buNone/>
            </a:pPr>
            <a:r>
              <a:rPr lang="en-US" sz="2400" dirty="0"/>
              <a:t>                                         background knowledge)</a:t>
            </a:r>
          </a:p>
          <a:p>
            <a:pPr marL="0" lvl="0" indent="0">
              <a:buNone/>
            </a:pPr>
            <a:r>
              <a:rPr lang="en-US" sz="2400" dirty="0"/>
              <a:t>             - what do they feel  (emotional status, bias, nature of  </a:t>
            </a:r>
          </a:p>
          <a:p>
            <a:pPr marL="0" lvl="0" indent="0">
              <a:buNone/>
            </a:pPr>
            <a:r>
              <a:rPr lang="en-US" sz="2400" dirty="0"/>
              <a:t>                                         the expected action)</a:t>
            </a:r>
          </a:p>
        </p:txBody>
      </p:sp>
    </p:spTree>
    <p:extLst>
      <p:ext uri="{BB962C8B-B14F-4D97-AF65-F5344CB8AC3E}">
        <p14:creationId xmlns:p14="http://schemas.microsoft.com/office/powerpoint/2010/main" val="1189231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032290" y="656946"/>
            <a:ext cx="7108533" cy="61691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Effective Business Writing (</a:t>
            </a:r>
            <a:r>
              <a:rPr lang="en-US" dirty="0" err="1"/>
              <a:t>Contd</a:t>
            </a:r>
            <a:r>
              <a:rPr lang="en-US" dirty="0"/>
              <a:t>)</a:t>
            </a:r>
            <a:endParaRPr dirty="0"/>
          </a:p>
        </p:txBody>
      </p:sp>
      <p:sp>
        <p:nvSpPr>
          <p:cNvPr id="241" name="Google Shape;241;p19"/>
          <p:cNvSpPr txBox="1">
            <a:spLocks noGrp="1"/>
          </p:cNvSpPr>
          <p:nvPr>
            <p:ph type="body" idx="1"/>
          </p:nvPr>
        </p:nvSpPr>
        <p:spPr>
          <a:xfrm>
            <a:off x="1032290" y="1691111"/>
            <a:ext cx="8946541" cy="3866311"/>
          </a:xfrm>
          <a:prstGeom prst="rect">
            <a:avLst/>
          </a:prstGeom>
          <a:noFill/>
          <a:ln>
            <a:noFill/>
          </a:ln>
        </p:spPr>
        <p:txBody>
          <a:bodyPr spcFirstLastPara="1" wrap="square" lIns="91425" tIns="45700" rIns="91425" bIns="45700" anchor="t" anchorCtr="0">
            <a:normAutofit lnSpcReduction="10000"/>
          </a:bodyPr>
          <a:lstStyle/>
          <a:p>
            <a:pPr marL="457200" lvl="0" indent="-457200">
              <a:buFont typeface="Wingdings" pitchFamily="2" charset="2"/>
              <a:buChar char="§"/>
            </a:pPr>
            <a:r>
              <a:rPr lang="en-US" sz="2400" dirty="0"/>
              <a:t>Be straightforward and clear in expression  </a:t>
            </a:r>
          </a:p>
          <a:p>
            <a:pPr marL="457200" lvl="0" indent="-457200">
              <a:buFont typeface="Wingdings" pitchFamily="2" charset="2"/>
              <a:buChar char="§"/>
            </a:pPr>
            <a:r>
              <a:rPr lang="en-US" sz="2400" dirty="0"/>
              <a:t>Use the appropriate tone to maintain goodwill (words)</a:t>
            </a:r>
          </a:p>
          <a:p>
            <a:pPr marL="457200" lvl="0" indent="-457200">
              <a:buFont typeface="Wingdings" pitchFamily="2" charset="2"/>
              <a:buChar char="§"/>
            </a:pPr>
            <a:r>
              <a:rPr lang="en-US" sz="2400" dirty="0"/>
              <a:t>Write structured paragraphs</a:t>
            </a:r>
          </a:p>
          <a:p>
            <a:pPr marL="457200" lvl="0" indent="-457200">
              <a:buFont typeface="Wingdings" pitchFamily="2" charset="2"/>
              <a:buChar char="§"/>
            </a:pPr>
            <a:r>
              <a:rPr lang="en-US" sz="2400" dirty="0"/>
              <a:t>Improve the layout and formatting of the document </a:t>
            </a:r>
          </a:p>
          <a:p>
            <a:pPr marL="457200" lvl="0" indent="-457200">
              <a:buFont typeface="Wingdings" pitchFamily="2" charset="2"/>
              <a:buChar char="§"/>
            </a:pPr>
            <a:r>
              <a:rPr lang="en-US" sz="2400" dirty="0"/>
              <a:t>Use a reader-</a:t>
            </a:r>
            <a:r>
              <a:rPr lang="en-US" sz="2400" dirty="0" err="1"/>
              <a:t>centred</a:t>
            </a:r>
            <a:r>
              <a:rPr lang="en-US" sz="2400" dirty="0"/>
              <a:t> approach</a:t>
            </a:r>
          </a:p>
          <a:p>
            <a:pPr marL="457200" lvl="0" indent="-457200">
              <a:buFont typeface="Wingdings" pitchFamily="2" charset="2"/>
              <a:buChar char="§"/>
            </a:pPr>
            <a:r>
              <a:rPr lang="en-US" sz="2400" dirty="0"/>
              <a:t>Emphasize important information through structure and formatting</a:t>
            </a:r>
          </a:p>
          <a:p>
            <a:pPr marL="457200" indent="-457200">
              <a:buFont typeface="Wingdings" pitchFamily="2" charset="2"/>
              <a:buChar char="§"/>
            </a:pPr>
            <a:r>
              <a:rPr lang="en-US" sz="2400" dirty="0"/>
              <a:t>Develop the message gradually (5 strategies of business writing) </a:t>
            </a:r>
          </a:p>
        </p:txBody>
      </p:sp>
    </p:spTree>
    <p:extLst>
      <p:ext uri="{BB962C8B-B14F-4D97-AF65-F5344CB8AC3E}">
        <p14:creationId xmlns:p14="http://schemas.microsoft.com/office/powerpoint/2010/main" val="2306778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032290" y="656946"/>
            <a:ext cx="8662126" cy="61691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Strategies for Effective Business Writing</a:t>
            </a:r>
            <a:endParaRPr dirty="0"/>
          </a:p>
        </p:txBody>
      </p:sp>
      <p:sp>
        <p:nvSpPr>
          <p:cNvPr id="241" name="Google Shape;241;p19"/>
          <p:cNvSpPr txBox="1">
            <a:spLocks noGrp="1"/>
          </p:cNvSpPr>
          <p:nvPr>
            <p:ph type="body" idx="1"/>
          </p:nvPr>
        </p:nvSpPr>
        <p:spPr>
          <a:xfrm>
            <a:off x="1032290" y="1691112"/>
            <a:ext cx="8946541" cy="3218240"/>
          </a:xfrm>
          <a:prstGeom prst="rect">
            <a:avLst/>
          </a:prstGeom>
          <a:noFill/>
          <a:ln>
            <a:noFill/>
          </a:ln>
        </p:spPr>
        <p:txBody>
          <a:bodyPr spcFirstLastPara="1" wrap="square" lIns="91425" tIns="45700" rIns="91425" bIns="45700" anchor="t" anchorCtr="0">
            <a:normAutofit/>
          </a:bodyPr>
          <a:lstStyle/>
          <a:p>
            <a:pPr marL="800100" lvl="1" indent="-342900">
              <a:lnSpc>
                <a:spcPct val="150000"/>
              </a:lnSpc>
              <a:buFont typeface="Wingdings" panose="05000000000000000000" pitchFamily="2" charset="2"/>
              <a:buChar char="q"/>
            </a:pPr>
            <a:r>
              <a:rPr lang="en-US" dirty="0"/>
              <a:t>Prewriting </a:t>
            </a:r>
          </a:p>
          <a:p>
            <a:pPr marL="800100" lvl="1" indent="-342900">
              <a:lnSpc>
                <a:spcPct val="150000"/>
              </a:lnSpc>
              <a:buFont typeface="Wingdings" panose="05000000000000000000" pitchFamily="2" charset="2"/>
              <a:buChar char="q"/>
            </a:pPr>
            <a:r>
              <a:rPr lang="en-US" sz="2400" dirty="0"/>
              <a:t>Drafting</a:t>
            </a:r>
          </a:p>
          <a:p>
            <a:pPr marL="800100" lvl="1" indent="-342900">
              <a:lnSpc>
                <a:spcPct val="150000"/>
              </a:lnSpc>
              <a:buFont typeface="Wingdings" panose="05000000000000000000" pitchFamily="2" charset="2"/>
              <a:buChar char="q"/>
            </a:pPr>
            <a:r>
              <a:rPr lang="en-US" sz="2400" dirty="0"/>
              <a:t>Revising</a:t>
            </a:r>
          </a:p>
          <a:p>
            <a:pPr marL="800100" lvl="1" indent="-342900">
              <a:lnSpc>
                <a:spcPct val="150000"/>
              </a:lnSpc>
              <a:buFont typeface="Wingdings" panose="05000000000000000000" pitchFamily="2" charset="2"/>
              <a:buChar char="q"/>
            </a:pPr>
            <a:r>
              <a:rPr lang="en-US" sz="2400" dirty="0"/>
              <a:t>Formatting</a:t>
            </a:r>
          </a:p>
          <a:p>
            <a:pPr marL="800100" lvl="1" indent="-342900">
              <a:lnSpc>
                <a:spcPct val="150000"/>
              </a:lnSpc>
              <a:buFont typeface="Wingdings" panose="05000000000000000000" pitchFamily="2" charset="2"/>
              <a:buChar char="q"/>
            </a:pPr>
            <a:r>
              <a:rPr lang="en-US" sz="2400" dirty="0"/>
              <a:t>Proofreading </a:t>
            </a:r>
          </a:p>
        </p:txBody>
      </p:sp>
    </p:spTree>
    <p:extLst>
      <p:ext uri="{BB962C8B-B14F-4D97-AF65-F5344CB8AC3E}">
        <p14:creationId xmlns:p14="http://schemas.microsoft.com/office/powerpoint/2010/main" val="622805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032290" y="656946"/>
            <a:ext cx="9567648" cy="616912"/>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ts val="3000"/>
              <a:buFont typeface="Century Schoolbook"/>
              <a:buNone/>
            </a:pPr>
            <a:r>
              <a:rPr lang="en-US" dirty="0"/>
              <a:t>Strategies for Effective Business Writing (in detail)</a:t>
            </a:r>
            <a:endParaRPr dirty="0"/>
          </a:p>
        </p:txBody>
      </p:sp>
      <p:sp>
        <p:nvSpPr>
          <p:cNvPr id="241" name="Google Shape;241;p19"/>
          <p:cNvSpPr txBox="1">
            <a:spLocks noGrp="1"/>
          </p:cNvSpPr>
          <p:nvPr>
            <p:ph type="body" idx="1"/>
          </p:nvPr>
        </p:nvSpPr>
        <p:spPr>
          <a:xfrm>
            <a:off x="1032290" y="1691112"/>
            <a:ext cx="8946541" cy="3910698"/>
          </a:xfrm>
          <a:prstGeom prst="rect">
            <a:avLst/>
          </a:prstGeom>
          <a:noFill/>
          <a:ln>
            <a:noFill/>
          </a:ln>
        </p:spPr>
        <p:txBody>
          <a:bodyPr spcFirstLastPara="1" wrap="square" lIns="91425" tIns="45700" rIns="91425" bIns="45700" anchor="t" anchorCtr="0">
            <a:normAutofit fontScale="85000" lnSpcReduction="20000"/>
          </a:bodyPr>
          <a:lstStyle/>
          <a:p>
            <a:pPr marL="0" indent="0">
              <a:buFont typeface="Wingdings" pitchFamily="2" charset="2"/>
              <a:buChar char="§"/>
            </a:pPr>
            <a:r>
              <a:rPr lang="en-US" sz="2400" dirty="0"/>
              <a:t> Prewriting  	-    	consider the purpose and context</a:t>
            </a:r>
          </a:p>
          <a:p>
            <a:pPr marL="0" indent="0">
              <a:buNone/>
            </a:pPr>
            <a:r>
              <a:rPr lang="en-US" sz="2400" dirty="0"/>
              <a:t>                             	know the reader</a:t>
            </a:r>
          </a:p>
          <a:p>
            <a:pPr marL="0" indent="0">
              <a:buNone/>
            </a:pPr>
            <a:r>
              <a:rPr lang="en-US" sz="2400" dirty="0"/>
              <a:t>                             	collect  information</a:t>
            </a:r>
          </a:p>
          <a:p>
            <a:pPr marL="0" indent="0">
              <a:buNone/>
            </a:pPr>
            <a:r>
              <a:rPr lang="en-US" sz="2400" dirty="0"/>
              <a:t>                             	organize information</a:t>
            </a:r>
          </a:p>
          <a:p>
            <a:pPr marL="0" indent="0">
              <a:buNone/>
            </a:pPr>
            <a:r>
              <a:rPr lang="en-US" sz="2400" dirty="0"/>
              <a:t>                             	prepare the outline</a:t>
            </a:r>
          </a:p>
          <a:p>
            <a:pPr marL="0" indent="0">
              <a:buNone/>
            </a:pPr>
            <a:endParaRPr lang="en-US" sz="2400" dirty="0"/>
          </a:p>
          <a:p>
            <a:pPr marL="0" indent="0">
              <a:buFont typeface="Wingdings" pitchFamily="2" charset="2"/>
              <a:buChar char="§"/>
            </a:pPr>
            <a:r>
              <a:rPr lang="en-US" sz="2400" dirty="0"/>
              <a:t> Drafting   	-     	focus on main points in the first draft</a:t>
            </a:r>
          </a:p>
          <a:p>
            <a:pPr marL="0" indent="0">
              <a:buNone/>
            </a:pPr>
            <a:r>
              <a:rPr lang="en-US" sz="2400" dirty="0"/>
              <a:t>                             	be concise and straightforward</a:t>
            </a:r>
          </a:p>
          <a:p>
            <a:pPr marL="0" indent="0">
              <a:buNone/>
            </a:pPr>
            <a:r>
              <a:rPr lang="en-US" sz="2400" dirty="0"/>
              <a:t>                             	use the  right words</a:t>
            </a:r>
          </a:p>
          <a:p>
            <a:pPr marL="0" indent="0">
              <a:buNone/>
            </a:pPr>
            <a:r>
              <a:rPr lang="en-US" sz="2400" dirty="0"/>
              <a:t>                             	avoid redundancy</a:t>
            </a:r>
          </a:p>
          <a:p>
            <a:pPr marL="0" indent="0">
              <a:buNone/>
            </a:pPr>
            <a:r>
              <a:rPr lang="en-US" sz="2400" dirty="0"/>
              <a:t>                            	avoid fillers</a:t>
            </a:r>
          </a:p>
        </p:txBody>
      </p:sp>
    </p:spTree>
    <p:extLst>
      <p:ext uri="{BB962C8B-B14F-4D97-AF65-F5344CB8AC3E}">
        <p14:creationId xmlns:p14="http://schemas.microsoft.com/office/powerpoint/2010/main" val="1320501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1032290" y="656946"/>
            <a:ext cx="9567648" cy="616912"/>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ts val="3000"/>
              <a:buFont typeface="Century Schoolbook"/>
              <a:buNone/>
            </a:pPr>
            <a:r>
              <a:rPr lang="en-US" dirty="0"/>
              <a:t>Strategies for Effective Business Writing (in detail)</a:t>
            </a:r>
            <a:endParaRPr dirty="0"/>
          </a:p>
        </p:txBody>
      </p:sp>
      <p:sp>
        <p:nvSpPr>
          <p:cNvPr id="241" name="Google Shape;241;p19"/>
          <p:cNvSpPr txBox="1">
            <a:spLocks noGrp="1"/>
          </p:cNvSpPr>
          <p:nvPr>
            <p:ph type="body" idx="1"/>
          </p:nvPr>
        </p:nvSpPr>
        <p:spPr>
          <a:xfrm>
            <a:off x="1032290" y="1691112"/>
            <a:ext cx="8946541" cy="3910698"/>
          </a:xfrm>
          <a:prstGeom prst="rect">
            <a:avLst/>
          </a:prstGeom>
          <a:noFill/>
          <a:ln>
            <a:noFill/>
          </a:ln>
        </p:spPr>
        <p:txBody>
          <a:bodyPr spcFirstLastPara="1" wrap="square" lIns="91425" tIns="45700" rIns="91425" bIns="45700" anchor="t" anchorCtr="0">
            <a:normAutofit fontScale="70000" lnSpcReduction="20000"/>
          </a:bodyPr>
          <a:lstStyle/>
          <a:p>
            <a:pPr marL="0" indent="0">
              <a:buFont typeface="Wingdings" pitchFamily="2" charset="2"/>
              <a:buChar char="§"/>
            </a:pPr>
            <a:r>
              <a:rPr lang="en-US" dirty="0"/>
              <a:t> Revising  	-   	be your own critic</a:t>
            </a:r>
          </a:p>
          <a:p>
            <a:pPr marL="0" indent="0">
              <a:buNone/>
            </a:pPr>
            <a:r>
              <a:rPr lang="en-US" dirty="0"/>
              <a:t>                          		consider words/ structure/detail, etc. </a:t>
            </a:r>
          </a:p>
          <a:p>
            <a:pPr marL="0" indent="0">
              <a:buNone/>
            </a:pPr>
            <a:r>
              <a:rPr lang="en-US" dirty="0"/>
              <a:t>                          		look for alternatives </a:t>
            </a:r>
          </a:p>
          <a:p>
            <a:pPr marL="0" indent="0">
              <a:buNone/>
            </a:pPr>
            <a:r>
              <a:rPr lang="en-US" dirty="0"/>
              <a:t>                         		seek feedback</a:t>
            </a:r>
          </a:p>
          <a:p>
            <a:pPr marL="0" indent="0">
              <a:buNone/>
            </a:pPr>
            <a:endParaRPr lang="en-US" dirty="0"/>
          </a:p>
          <a:p>
            <a:pPr marL="0" indent="0">
              <a:buFont typeface="Wingdings" pitchFamily="2" charset="2"/>
              <a:buChar char="§"/>
            </a:pPr>
            <a:r>
              <a:rPr lang="en-US" dirty="0"/>
              <a:t>   Formatting  	-       	do not overdo lay out</a:t>
            </a:r>
          </a:p>
          <a:p>
            <a:pPr marL="0" indent="0">
              <a:buNone/>
            </a:pPr>
            <a:r>
              <a:rPr lang="en-US" dirty="0"/>
              <a:t>                                  	improve margins/spaces/ font style </a:t>
            </a:r>
          </a:p>
          <a:p>
            <a:pPr marL="0" indent="0">
              <a:buNone/>
            </a:pPr>
            <a:endParaRPr lang="en-US" dirty="0"/>
          </a:p>
          <a:p>
            <a:pPr marL="0" indent="0">
              <a:buFont typeface="Wingdings" pitchFamily="2" charset="2"/>
              <a:buChar char="§"/>
            </a:pPr>
            <a:r>
              <a:rPr lang="en-US" dirty="0"/>
              <a:t>   Proofreading   	-    	check grammar and spelling</a:t>
            </a:r>
          </a:p>
          <a:p>
            <a:pPr marL="0" indent="0">
              <a:buNone/>
            </a:pPr>
            <a:r>
              <a:rPr lang="en-US" dirty="0"/>
              <a:t>                                  	use a hard copy</a:t>
            </a:r>
          </a:p>
          <a:p>
            <a:pPr marL="0" indent="0">
              <a:buNone/>
            </a:pPr>
            <a:r>
              <a:rPr lang="en-US" dirty="0"/>
              <a:t>                                  	keep text spacious</a:t>
            </a:r>
          </a:p>
          <a:p>
            <a:pPr marL="0" indent="0">
              <a:buNone/>
            </a:pPr>
            <a:r>
              <a:rPr lang="en-US" dirty="0"/>
              <a:t>                                  	check spelling</a:t>
            </a:r>
          </a:p>
          <a:p>
            <a:pPr marL="0" indent="0">
              <a:buNone/>
            </a:pPr>
            <a:r>
              <a:rPr lang="en-US" dirty="0"/>
              <a:t>                                  	consider individual sentences</a:t>
            </a:r>
            <a:endParaRPr lang="en-US" sz="2400" dirty="0"/>
          </a:p>
        </p:txBody>
      </p:sp>
    </p:spTree>
    <p:extLst>
      <p:ext uri="{BB962C8B-B14F-4D97-AF65-F5344CB8AC3E}">
        <p14:creationId xmlns:p14="http://schemas.microsoft.com/office/powerpoint/2010/main" val="1580944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 name="Google Shape;240;p19">
            <a:extLst>
              <a:ext uri="{FF2B5EF4-FFF2-40B4-BE49-F238E27FC236}">
                <a16:creationId xmlns:a16="http://schemas.microsoft.com/office/drawing/2014/main" id="{294E4BBA-88CF-DCCC-FB78-13BA81B3F0DF}"/>
              </a:ext>
            </a:extLst>
          </p:cNvPr>
          <p:cNvSpPr txBox="1">
            <a:spLocks/>
          </p:cNvSpPr>
          <p:nvPr/>
        </p:nvSpPr>
        <p:spPr>
          <a:xfrm>
            <a:off x="1032290" y="656946"/>
            <a:ext cx="9567648" cy="616912"/>
          </a:xfrm>
          <a:prstGeom prst="rect">
            <a:avLst/>
          </a:prstGeom>
          <a:noFill/>
          <a:ln>
            <a:noFill/>
          </a:ln>
        </p:spPr>
        <p:txBody>
          <a:bodyPr spcFirstLastPara="1" wrap="square" lIns="91425" tIns="45700" rIns="91425" bIns="45700" anchor="b"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000"/>
            </a:pPr>
            <a:r>
              <a:rPr lang="en-US" dirty="0"/>
              <a:t>Class Discussion </a:t>
            </a:r>
          </a:p>
        </p:txBody>
      </p:sp>
      <p:sp>
        <p:nvSpPr>
          <p:cNvPr id="4" name="Google Shape;241;p19">
            <a:extLst>
              <a:ext uri="{FF2B5EF4-FFF2-40B4-BE49-F238E27FC236}">
                <a16:creationId xmlns:a16="http://schemas.microsoft.com/office/drawing/2014/main" id="{30ABDA58-E568-229B-AEFE-507026A8F821}"/>
              </a:ext>
            </a:extLst>
          </p:cNvPr>
          <p:cNvSpPr txBox="1">
            <a:spLocks noGrp="1"/>
          </p:cNvSpPr>
          <p:nvPr>
            <p:ph type="body" idx="1"/>
          </p:nvPr>
        </p:nvSpPr>
        <p:spPr>
          <a:xfrm>
            <a:off x="1032290" y="1584581"/>
            <a:ext cx="8946541" cy="1149741"/>
          </a:xfrm>
          <a:prstGeom prst="rect">
            <a:avLst/>
          </a:prstGeom>
          <a:noFill/>
          <a:ln>
            <a:noFill/>
          </a:ln>
        </p:spPr>
        <p:txBody>
          <a:bodyPr spcFirstLastPara="1" wrap="square" lIns="91425" tIns="45700" rIns="91425" bIns="45700" anchor="t" anchorCtr="0">
            <a:normAutofit/>
          </a:bodyPr>
          <a:lstStyle/>
          <a:p>
            <a:pPr marL="800100" lvl="1" indent="-342900">
              <a:lnSpc>
                <a:spcPct val="150000"/>
              </a:lnSpc>
              <a:buFont typeface="Wingdings" panose="05000000000000000000" pitchFamily="2" charset="2"/>
              <a:buChar char="§"/>
            </a:pPr>
            <a:r>
              <a:rPr lang="en-US" dirty="0"/>
              <a:t>Discuss in brief the differences between academic &amp; business writing </a:t>
            </a:r>
            <a:endParaRPr lang="en-US" sz="2400" dirty="0"/>
          </a:p>
        </p:txBody>
      </p:sp>
    </p:spTree>
    <p:extLst>
      <p:ext uri="{BB962C8B-B14F-4D97-AF65-F5344CB8AC3E}">
        <p14:creationId xmlns:p14="http://schemas.microsoft.com/office/powerpoint/2010/main" val="2994066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4357949" y="3102191"/>
            <a:ext cx="2992761" cy="65361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dirty="0"/>
              <a:t>QUESTIONS? </a:t>
            </a:r>
            <a:endParaRPr dirty="0"/>
          </a:p>
        </p:txBody>
      </p:sp>
    </p:spTree>
    <p:extLst>
      <p:ext uri="{BB962C8B-B14F-4D97-AF65-F5344CB8AC3E}">
        <p14:creationId xmlns:p14="http://schemas.microsoft.com/office/powerpoint/2010/main" val="57282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body" idx="1"/>
          </p:nvPr>
        </p:nvSpPr>
        <p:spPr>
          <a:xfrm>
            <a:off x="1103312" y="412126"/>
            <a:ext cx="8946541" cy="5836275"/>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80"/>
              <a:buNone/>
            </a:pPr>
            <a:r>
              <a:rPr lang="en-US"/>
              <a:t>3. Teachers complain most about students:</a:t>
            </a:r>
            <a:endParaRPr/>
          </a:p>
          <a:p>
            <a:pPr marL="457200" lvl="0" indent="-457200" algn="l" rtl="0">
              <a:spcBef>
                <a:spcPts val="600"/>
              </a:spcBef>
              <a:spcAft>
                <a:spcPts val="0"/>
              </a:spcAft>
              <a:buSzPts val="1680"/>
              <a:buFont typeface="Century Schoolbook"/>
              <a:buAutoNum type="alphaLcParenR"/>
            </a:pPr>
            <a:r>
              <a:rPr lang="en-US"/>
              <a:t>Not answering the question given</a:t>
            </a:r>
            <a:endParaRPr/>
          </a:p>
          <a:p>
            <a:pPr marL="457200" lvl="0" indent="-457200" algn="l" rtl="0">
              <a:spcBef>
                <a:spcPts val="600"/>
              </a:spcBef>
              <a:spcAft>
                <a:spcPts val="0"/>
              </a:spcAft>
              <a:buSzPts val="1680"/>
              <a:buFont typeface="Century Schoolbook"/>
              <a:buAutoNum type="alphaLcParenR"/>
            </a:pPr>
            <a:r>
              <a:rPr lang="en-US"/>
              <a:t>Not writing enough</a:t>
            </a:r>
            <a:endParaRPr/>
          </a:p>
          <a:p>
            <a:pPr marL="457200" lvl="0" indent="-457200" algn="l" rtl="0">
              <a:spcBef>
                <a:spcPts val="600"/>
              </a:spcBef>
              <a:spcAft>
                <a:spcPts val="0"/>
              </a:spcAft>
              <a:buSzPts val="1680"/>
              <a:buFont typeface="Century Schoolbook"/>
              <a:buAutoNum type="alphaLcParenR"/>
            </a:pPr>
            <a:r>
              <a:rPr lang="en-US"/>
              <a:t>Not referencing properly</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4. The best time to write an introduction is often :</a:t>
            </a:r>
            <a:endParaRPr/>
          </a:p>
          <a:p>
            <a:pPr marL="457200" lvl="0" indent="-457200" algn="l" rtl="0">
              <a:spcBef>
                <a:spcPts val="600"/>
              </a:spcBef>
              <a:spcAft>
                <a:spcPts val="0"/>
              </a:spcAft>
              <a:buSzPts val="1680"/>
              <a:buFont typeface="Century Schoolbook"/>
              <a:buAutoNum type="alphaLcParenR"/>
            </a:pPr>
            <a:r>
              <a:rPr lang="en-US"/>
              <a:t>First</a:t>
            </a:r>
            <a:endParaRPr/>
          </a:p>
          <a:p>
            <a:pPr marL="457200" lvl="0" indent="-457200" algn="l" rtl="0">
              <a:spcBef>
                <a:spcPts val="600"/>
              </a:spcBef>
              <a:spcAft>
                <a:spcPts val="0"/>
              </a:spcAft>
              <a:buSzPts val="1680"/>
              <a:buFont typeface="Century Schoolbook"/>
              <a:buAutoNum type="alphaLcParenR"/>
            </a:pPr>
            <a:r>
              <a:rPr lang="en-US"/>
              <a:t>Last</a:t>
            </a:r>
            <a:endParaRPr/>
          </a:p>
          <a:p>
            <a:pPr marL="457200" lvl="0" indent="-457200" algn="l" rtl="0">
              <a:spcBef>
                <a:spcPts val="600"/>
              </a:spcBef>
              <a:spcAft>
                <a:spcPts val="0"/>
              </a:spcAft>
              <a:buSzPts val="1680"/>
              <a:buFont typeface="Century Schoolbook"/>
              <a:buAutoNum type="alphaLcParenR"/>
            </a:pPr>
            <a:r>
              <a:rPr lang="en-US"/>
              <a:t>After writing the main body</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5. Plagiarism is </a:t>
            </a:r>
            <a:endParaRPr/>
          </a:p>
          <a:p>
            <a:pPr marL="457200" lvl="0" indent="-457200" algn="l" rtl="0">
              <a:spcBef>
                <a:spcPts val="600"/>
              </a:spcBef>
              <a:spcAft>
                <a:spcPts val="0"/>
              </a:spcAft>
              <a:buSzPts val="1680"/>
              <a:buFont typeface="Century Schoolbook"/>
              <a:buAutoNum type="alphaLcParenR"/>
            </a:pPr>
            <a:r>
              <a:rPr lang="en-US"/>
              <a:t>A dangerous disease</a:t>
            </a:r>
            <a:endParaRPr/>
          </a:p>
          <a:p>
            <a:pPr marL="457200" lvl="0" indent="-457200" algn="l" rtl="0">
              <a:spcBef>
                <a:spcPts val="600"/>
              </a:spcBef>
              <a:spcAft>
                <a:spcPts val="0"/>
              </a:spcAft>
              <a:buSzPts val="1680"/>
              <a:buFont typeface="Century Schoolbook"/>
              <a:buAutoNum type="alphaLcParenR"/>
            </a:pPr>
            <a:r>
              <a:rPr lang="en-US"/>
              <a:t>An academic offence</a:t>
            </a:r>
            <a:endParaRPr/>
          </a:p>
          <a:p>
            <a:pPr marL="457200" lvl="0" indent="-457200" algn="l" rtl="0">
              <a:spcBef>
                <a:spcPts val="600"/>
              </a:spcBef>
              <a:spcAft>
                <a:spcPts val="0"/>
              </a:spcAft>
              <a:buSzPts val="1680"/>
              <a:buFont typeface="Century Schoolbook"/>
              <a:buAutoNum type="alphaLcParenR"/>
            </a:pPr>
            <a:r>
              <a:rPr lang="en-US"/>
              <a:t>An academic website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
          <p:cNvSpPr txBox="1">
            <a:spLocks noGrp="1"/>
          </p:cNvSpPr>
          <p:nvPr>
            <p:ph type="body" idx="1"/>
          </p:nvPr>
        </p:nvSpPr>
        <p:spPr>
          <a:xfrm>
            <a:off x="1103312" y="412126"/>
            <a:ext cx="8946541" cy="5836275"/>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80"/>
              <a:buNone/>
            </a:pPr>
            <a:r>
              <a:rPr lang="en-US"/>
              <a:t>6. Making careful notes is essential for:</a:t>
            </a:r>
            <a:endParaRPr/>
          </a:p>
          <a:p>
            <a:pPr marL="457200" lvl="0" indent="-457200" algn="l" rtl="0">
              <a:spcBef>
                <a:spcPts val="600"/>
              </a:spcBef>
              <a:spcAft>
                <a:spcPts val="0"/>
              </a:spcAft>
              <a:buSzPts val="1680"/>
              <a:buFont typeface="Century Schoolbook"/>
              <a:buAutoNum type="alphaLcParenR"/>
            </a:pPr>
            <a:r>
              <a:rPr lang="en-US"/>
              <a:t>Writing essays</a:t>
            </a:r>
            <a:endParaRPr/>
          </a:p>
          <a:p>
            <a:pPr marL="457200" lvl="0" indent="-457200" algn="l" rtl="0">
              <a:spcBef>
                <a:spcPts val="600"/>
              </a:spcBef>
              <a:spcAft>
                <a:spcPts val="0"/>
              </a:spcAft>
              <a:buSzPts val="1680"/>
              <a:buFont typeface="Century Schoolbook"/>
              <a:buAutoNum type="alphaLcParenR"/>
            </a:pPr>
            <a:r>
              <a:rPr lang="en-US"/>
              <a:t>Revising for exams</a:t>
            </a:r>
            <a:endParaRPr/>
          </a:p>
          <a:p>
            <a:pPr marL="457200" lvl="0" indent="-457200" algn="l" rtl="0">
              <a:spcBef>
                <a:spcPts val="600"/>
              </a:spcBef>
              <a:spcAft>
                <a:spcPts val="0"/>
              </a:spcAft>
              <a:buSzPts val="1680"/>
              <a:buFont typeface="Century Schoolbook"/>
              <a:buAutoNum type="alphaLcParenR"/>
            </a:pPr>
            <a:r>
              <a:rPr lang="en-US"/>
              <a:t>All academic work</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7. An in-text citation looks like:</a:t>
            </a:r>
            <a:endParaRPr/>
          </a:p>
          <a:p>
            <a:pPr marL="457200" lvl="0" indent="-457200" algn="l" rtl="0">
              <a:spcBef>
                <a:spcPts val="600"/>
              </a:spcBef>
              <a:spcAft>
                <a:spcPts val="0"/>
              </a:spcAft>
              <a:buSzPts val="1680"/>
              <a:buFont typeface="Century Schoolbook"/>
              <a:buAutoNum type="alphaLcParenR"/>
            </a:pPr>
            <a:r>
              <a:rPr lang="en-US"/>
              <a:t>(Manton,2008)</a:t>
            </a:r>
            <a:endParaRPr/>
          </a:p>
          <a:p>
            <a:pPr marL="457200" lvl="0" indent="-457200" algn="l" rtl="0">
              <a:spcBef>
                <a:spcPts val="600"/>
              </a:spcBef>
              <a:spcAft>
                <a:spcPts val="0"/>
              </a:spcAft>
              <a:buSzPts val="1680"/>
              <a:buFont typeface="Century Schoolbook"/>
              <a:buAutoNum type="alphaLcParenR"/>
            </a:pPr>
            <a:r>
              <a:rPr lang="en-US"/>
              <a:t>(Richard Manton, 2008)</a:t>
            </a:r>
            <a:endParaRPr/>
          </a:p>
          <a:p>
            <a:pPr marL="457200" lvl="0" indent="-457200" algn="l" rtl="0">
              <a:spcBef>
                <a:spcPts val="600"/>
              </a:spcBef>
              <a:spcAft>
                <a:spcPts val="0"/>
              </a:spcAft>
              <a:buSzPts val="1680"/>
              <a:buFont typeface="Century Schoolbook"/>
              <a:buAutoNum type="alphaLcParenR"/>
            </a:pPr>
            <a:r>
              <a:rPr lang="en-US"/>
              <a:t>(Manton, R. 2008)</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8. Paraphrasing a text means:</a:t>
            </a:r>
            <a:endParaRPr/>
          </a:p>
          <a:p>
            <a:pPr marL="457200" lvl="0" indent="-457200" algn="l" rtl="0">
              <a:spcBef>
                <a:spcPts val="600"/>
              </a:spcBef>
              <a:spcAft>
                <a:spcPts val="0"/>
              </a:spcAft>
              <a:buSzPts val="1680"/>
              <a:buFont typeface="Century Schoolbook"/>
              <a:buAutoNum type="alphaLcParenR"/>
            </a:pPr>
            <a:r>
              <a:rPr lang="en-US"/>
              <a:t>Making it shorter</a:t>
            </a:r>
            <a:endParaRPr/>
          </a:p>
          <a:p>
            <a:pPr marL="457200" lvl="0" indent="-457200" algn="l" rtl="0">
              <a:spcBef>
                <a:spcPts val="600"/>
              </a:spcBef>
              <a:spcAft>
                <a:spcPts val="0"/>
              </a:spcAft>
              <a:buSzPts val="1680"/>
              <a:buFont typeface="Century Schoolbook"/>
              <a:buAutoNum type="alphaLcParenR"/>
            </a:pPr>
            <a:r>
              <a:rPr lang="en-US"/>
              <a:t>Changing a lot of the vocabulary</a:t>
            </a:r>
            <a:endParaRPr/>
          </a:p>
          <a:p>
            <a:pPr marL="457200" lvl="0" indent="-457200" algn="l" rtl="0">
              <a:spcBef>
                <a:spcPts val="600"/>
              </a:spcBef>
              <a:spcAft>
                <a:spcPts val="0"/>
              </a:spcAft>
              <a:buSzPts val="1680"/>
              <a:buFont typeface="Century Schoolbook"/>
              <a:buAutoNum type="alphaLcParenR"/>
            </a:pPr>
            <a:r>
              <a:rPr lang="en-US"/>
              <a:t>Adding more detail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5"/>
          <p:cNvSpPr txBox="1">
            <a:spLocks noGrp="1"/>
          </p:cNvSpPr>
          <p:nvPr>
            <p:ph type="body" idx="1"/>
          </p:nvPr>
        </p:nvSpPr>
        <p:spPr>
          <a:xfrm>
            <a:off x="1103312" y="386368"/>
            <a:ext cx="8946541" cy="586203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80"/>
              <a:buNone/>
            </a:pPr>
            <a:r>
              <a:rPr lang="en-US"/>
              <a:t>9. Paragraphs always contain:</a:t>
            </a:r>
            <a:endParaRPr/>
          </a:p>
          <a:p>
            <a:pPr marL="457200" lvl="0" indent="-457200" algn="l" rtl="0">
              <a:spcBef>
                <a:spcPts val="600"/>
              </a:spcBef>
              <a:spcAft>
                <a:spcPts val="0"/>
              </a:spcAft>
              <a:buSzPts val="1680"/>
              <a:buFont typeface="Century Schoolbook"/>
              <a:buAutoNum type="alphaLcParenR"/>
            </a:pPr>
            <a:r>
              <a:rPr lang="en-US"/>
              <a:t>Six or more sentences</a:t>
            </a:r>
            <a:endParaRPr/>
          </a:p>
          <a:p>
            <a:pPr marL="457200" lvl="0" indent="-457200" algn="l" rtl="0">
              <a:spcBef>
                <a:spcPts val="600"/>
              </a:spcBef>
              <a:spcAft>
                <a:spcPts val="0"/>
              </a:spcAft>
              <a:buSzPts val="1680"/>
              <a:buFont typeface="Century Schoolbook"/>
              <a:buAutoNum type="alphaLcParenR"/>
            </a:pPr>
            <a:r>
              <a:rPr lang="en-US"/>
              <a:t>An example</a:t>
            </a:r>
            <a:endParaRPr/>
          </a:p>
          <a:p>
            <a:pPr marL="457200" lvl="0" indent="-457200" algn="l" rtl="0">
              <a:spcBef>
                <a:spcPts val="600"/>
              </a:spcBef>
              <a:spcAft>
                <a:spcPts val="0"/>
              </a:spcAft>
              <a:buSzPts val="1680"/>
              <a:buFont typeface="Century Schoolbook"/>
              <a:buAutoNum type="alphaLcParenR"/>
            </a:pPr>
            <a:r>
              <a:rPr lang="en-US"/>
              <a:t>A topic sentence</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10. The purpose of an introduction is:</a:t>
            </a:r>
            <a:endParaRPr/>
          </a:p>
          <a:p>
            <a:pPr marL="457200" lvl="0" indent="-457200" algn="l" rtl="0">
              <a:spcBef>
                <a:spcPts val="600"/>
              </a:spcBef>
              <a:spcAft>
                <a:spcPts val="0"/>
              </a:spcAft>
              <a:buSzPts val="1680"/>
              <a:buFont typeface="Century Schoolbook"/>
              <a:buAutoNum type="alphaLcParenR"/>
            </a:pPr>
            <a:r>
              <a:rPr lang="en-US"/>
              <a:t>To give your aims and methods</a:t>
            </a:r>
            <a:endParaRPr/>
          </a:p>
          <a:p>
            <a:pPr marL="457200" lvl="0" indent="-457200" algn="l" rtl="0">
              <a:spcBef>
                <a:spcPts val="600"/>
              </a:spcBef>
              <a:spcAft>
                <a:spcPts val="0"/>
              </a:spcAft>
              <a:buSzPts val="1680"/>
              <a:buFont typeface="Century Schoolbook"/>
              <a:buAutoNum type="alphaLcParenR"/>
            </a:pPr>
            <a:r>
              <a:rPr lang="en-US"/>
              <a:t>To excite the reader</a:t>
            </a:r>
            <a:endParaRPr/>
          </a:p>
          <a:p>
            <a:pPr marL="457200" lvl="0" indent="-457200" algn="l" rtl="0">
              <a:spcBef>
                <a:spcPts val="600"/>
              </a:spcBef>
              <a:spcAft>
                <a:spcPts val="0"/>
              </a:spcAft>
              <a:buSzPts val="1680"/>
              <a:buFont typeface="Century Schoolbook"/>
              <a:buAutoNum type="alphaLcParenR"/>
            </a:pPr>
            <a:r>
              <a:rPr lang="en-US"/>
              <a:t>To summarise your ideas</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11. Proofreading means: </a:t>
            </a:r>
            <a:endParaRPr/>
          </a:p>
          <a:p>
            <a:pPr marL="457200" lvl="0" indent="-457200" algn="l" rtl="0">
              <a:spcBef>
                <a:spcPts val="600"/>
              </a:spcBef>
              <a:spcAft>
                <a:spcPts val="0"/>
              </a:spcAft>
              <a:buSzPts val="1680"/>
              <a:buFont typeface="Century Schoolbook"/>
              <a:buAutoNum type="alphaLcParenR"/>
            </a:pPr>
            <a:r>
              <a:rPr lang="en-US"/>
              <a:t>Getting a friend to check your work</a:t>
            </a:r>
            <a:endParaRPr/>
          </a:p>
          <a:p>
            <a:pPr marL="457200" lvl="0" indent="-457200" algn="l" rtl="0">
              <a:spcBef>
                <a:spcPts val="600"/>
              </a:spcBef>
              <a:spcAft>
                <a:spcPts val="0"/>
              </a:spcAft>
              <a:buSzPts val="1680"/>
              <a:buFont typeface="Century Schoolbook"/>
              <a:buAutoNum type="alphaLcParenR"/>
            </a:pPr>
            <a:r>
              <a:rPr lang="en-US"/>
              <a:t>Checking for minor errors</a:t>
            </a:r>
            <a:endParaRPr/>
          </a:p>
          <a:p>
            <a:pPr marL="457200" lvl="0" indent="-457200" algn="l" rtl="0">
              <a:spcBef>
                <a:spcPts val="600"/>
              </a:spcBef>
              <a:spcAft>
                <a:spcPts val="0"/>
              </a:spcAft>
              <a:buSzPts val="1680"/>
              <a:buFont typeface="Century Schoolbook"/>
              <a:buAutoNum type="alphaLcParenR"/>
            </a:pPr>
            <a:r>
              <a:rPr lang="en-US"/>
              <a:t>rewriting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body" idx="1"/>
          </p:nvPr>
        </p:nvSpPr>
        <p:spPr>
          <a:xfrm>
            <a:off x="1103312" y="463640"/>
            <a:ext cx="8946541" cy="578476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t>12. Teachers expect students to adopt a critical approach to their sources:</a:t>
            </a:r>
            <a:endParaRPr dirty="0"/>
          </a:p>
          <a:p>
            <a:pPr marL="457200" lvl="0" indent="-457200" algn="l" rtl="0">
              <a:spcBef>
                <a:spcPts val="600"/>
              </a:spcBef>
              <a:spcAft>
                <a:spcPts val="0"/>
              </a:spcAft>
              <a:buSzPts val="1680"/>
              <a:buFont typeface="Century Schoolbook"/>
              <a:buAutoNum type="alphaLcParenR"/>
            </a:pPr>
            <a:r>
              <a:rPr lang="en-US" dirty="0"/>
              <a:t>Sometimes</a:t>
            </a:r>
            <a:endParaRPr dirty="0"/>
          </a:p>
          <a:p>
            <a:pPr marL="457200" lvl="0" indent="-457200" algn="l" rtl="0">
              <a:spcBef>
                <a:spcPts val="600"/>
              </a:spcBef>
              <a:spcAft>
                <a:spcPts val="0"/>
              </a:spcAft>
              <a:buSzPts val="1680"/>
              <a:buFont typeface="Century Schoolbook"/>
              <a:buAutoNum type="alphaLcParenR"/>
            </a:pPr>
            <a:r>
              <a:rPr lang="en-US" dirty="0"/>
              <a:t>Only for a Master’s work</a:t>
            </a:r>
            <a:endParaRPr dirty="0"/>
          </a:p>
          <a:p>
            <a:pPr marL="457200" lvl="0" indent="-457200" algn="l" rtl="0">
              <a:spcBef>
                <a:spcPts val="600"/>
              </a:spcBef>
              <a:spcAft>
                <a:spcPts val="0"/>
              </a:spcAft>
              <a:buSzPts val="1680"/>
              <a:buFont typeface="Century Schoolbook"/>
              <a:buAutoNum type="alphaLcParenR"/>
            </a:pPr>
            <a:r>
              <a:rPr lang="en-US" dirty="0"/>
              <a:t>always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633179" y="418556"/>
            <a:ext cx="9956800" cy="72735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dirty="0"/>
              <a:t>What is academic writing? </a:t>
            </a:r>
            <a:endParaRPr dirty="0"/>
          </a:p>
        </p:txBody>
      </p:sp>
      <p:sp>
        <p:nvSpPr>
          <p:cNvPr id="169" name="Google Shape;169;p7"/>
          <p:cNvSpPr txBox="1">
            <a:spLocks noGrp="1"/>
          </p:cNvSpPr>
          <p:nvPr>
            <p:ph type="body" idx="1"/>
          </p:nvPr>
        </p:nvSpPr>
        <p:spPr>
          <a:xfrm>
            <a:off x="555812" y="1313199"/>
            <a:ext cx="10111535" cy="190939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None/>
            </a:pPr>
            <a:endParaRPr dirty="0"/>
          </a:p>
          <a:p>
            <a:pPr marL="148590" indent="0">
              <a:buNone/>
            </a:pPr>
            <a:r>
              <a:rPr lang="en-US" sz="2400" i="1" dirty="0"/>
              <a:t>Academic Writing </a:t>
            </a:r>
            <a:r>
              <a:rPr lang="en-US" sz="2400" dirty="0"/>
              <a:t>is writing intended for a particular audience with a specific purpose in mind. It follows a certain structure and adopts a certain style of writing.  </a:t>
            </a:r>
          </a:p>
          <a:p>
            <a:pPr marL="274320" lvl="0" indent="-167640" algn="l" rtl="0">
              <a:spcBef>
                <a:spcPts val="600"/>
              </a:spcBef>
              <a:spcAft>
                <a:spcPts val="0"/>
              </a:spcAft>
              <a:buSzPts val="168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635711" y="445189"/>
            <a:ext cx="9956800" cy="72735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sz="3200" dirty="0"/>
              <a:t>Features of Academic Writing</a:t>
            </a:r>
            <a:endParaRPr dirty="0"/>
          </a:p>
        </p:txBody>
      </p:sp>
      <p:sp>
        <p:nvSpPr>
          <p:cNvPr id="169" name="Google Shape;169;p7"/>
          <p:cNvSpPr txBox="1">
            <a:spLocks noGrp="1"/>
          </p:cNvSpPr>
          <p:nvPr>
            <p:ph type="body" idx="1"/>
          </p:nvPr>
        </p:nvSpPr>
        <p:spPr>
          <a:xfrm>
            <a:off x="875408" y="1046868"/>
            <a:ext cx="10111535" cy="3906871"/>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ts val="1680"/>
              <a:buNone/>
            </a:pPr>
            <a:endParaRPr dirty="0"/>
          </a:p>
          <a:p>
            <a:pPr>
              <a:lnSpc>
                <a:spcPct val="170000"/>
              </a:lnSpc>
              <a:buFont typeface="Wingdings" panose="05000000000000000000" pitchFamily="2" charset="2"/>
              <a:buChar char="q"/>
            </a:pPr>
            <a:r>
              <a:rPr lang="en-US" sz="2400" dirty="0"/>
              <a:t>Shows knowledge and understanding of the subject</a:t>
            </a:r>
          </a:p>
          <a:p>
            <a:pPr>
              <a:lnSpc>
                <a:spcPct val="170000"/>
              </a:lnSpc>
              <a:buFont typeface="Wingdings" panose="05000000000000000000" pitchFamily="2" charset="2"/>
              <a:buChar char="q"/>
            </a:pPr>
            <a:r>
              <a:rPr lang="en-US" sz="2400" dirty="0"/>
              <a:t>Includes original writing</a:t>
            </a:r>
          </a:p>
          <a:p>
            <a:pPr>
              <a:lnSpc>
                <a:spcPct val="170000"/>
              </a:lnSpc>
              <a:buFont typeface="Wingdings" panose="05000000000000000000" pitchFamily="2" charset="2"/>
              <a:buChar char="q"/>
            </a:pPr>
            <a:r>
              <a:rPr lang="en-US" sz="2400" dirty="0"/>
              <a:t>Follows an accepted format and structure of documents</a:t>
            </a:r>
          </a:p>
          <a:p>
            <a:pPr>
              <a:lnSpc>
                <a:spcPct val="170000"/>
              </a:lnSpc>
              <a:buFont typeface="Wingdings" panose="05000000000000000000" pitchFamily="2" charset="2"/>
              <a:buChar char="q"/>
            </a:pPr>
            <a:r>
              <a:rPr lang="en-US" sz="2400" dirty="0"/>
              <a:t>Uses external sources and acknowledges them using a standard scholarly method</a:t>
            </a:r>
          </a:p>
          <a:p>
            <a:pPr>
              <a:lnSpc>
                <a:spcPct val="170000"/>
              </a:lnSpc>
              <a:buFont typeface="Wingdings" panose="05000000000000000000" pitchFamily="2" charset="2"/>
              <a:buChar char="q"/>
            </a:pPr>
            <a:r>
              <a:rPr lang="en-US" sz="2400" dirty="0"/>
              <a:t>Shows evidence of critical analysis and discussion</a:t>
            </a:r>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3435190739"/>
      </p:ext>
    </p:extLst>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1927</Words>
  <Application>Microsoft Macintosh PowerPoint</Application>
  <PresentationFormat>Widescreen</PresentationFormat>
  <Paragraphs>243</Paragraphs>
  <Slides>38</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Wingdings</vt:lpstr>
      <vt:lpstr>Arial</vt:lpstr>
      <vt:lpstr>Century Schoolbook</vt:lpstr>
      <vt:lpstr>Noto Sans Symbols</vt:lpstr>
      <vt:lpstr>Oriel</vt:lpstr>
      <vt:lpstr>Introduction to Academic &amp; business Writing</vt:lpstr>
      <vt:lpstr>Academic writing </vt:lpstr>
      <vt:lpstr>Academic Writing Quiz  (Academic Writing for International students of Business, Stephen Bailey)</vt:lpstr>
      <vt:lpstr>PowerPoint Presentation</vt:lpstr>
      <vt:lpstr>PowerPoint Presentation</vt:lpstr>
      <vt:lpstr>PowerPoint Presentation</vt:lpstr>
      <vt:lpstr>PowerPoint Presentation</vt:lpstr>
      <vt:lpstr>What is academic writing? </vt:lpstr>
      <vt:lpstr>Features of Academic Writing</vt:lpstr>
      <vt:lpstr>Academic Writing Requires …</vt:lpstr>
      <vt:lpstr>Academic Writing Requires …</vt:lpstr>
      <vt:lpstr>Academic Writing Process</vt:lpstr>
      <vt:lpstr>Using appropriate language</vt:lpstr>
      <vt:lpstr>Using appropriate language (Contd.)</vt:lpstr>
      <vt:lpstr>Academic and Non-Academic Writing</vt:lpstr>
      <vt:lpstr>Informal (Incorrect):</vt:lpstr>
      <vt:lpstr>Semi-formal (Written to a well-known individual): </vt:lpstr>
      <vt:lpstr>Formal (Written to an unknown audience): </vt:lpstr>
      <vt:lpstr>Use or avoid jargons ?</vt:lpstr>
      <vt:lpstr>Avoid Slang and Idiomatic Expressions </vt:lpstr>
      <vt:lpstr>Avoid Complex or Confusing Language </vt:lpstr>
      <vt:lpstr>Avoid Stereotyped Language </vt:lpstr>
      <vt:lpstr>Avoid Gender-biased Language</vt:lpstr>
      <vt:lpstr>Avoid Gender-biased Language</vt:lpstr>
      <vt:lpstr>Avoid Gender-biased Language</vt:lpstr>
      <vt:lpstr>Use Appropriate Pronouns </vt:lpstr>
      <vt:lpstr>Use Appropriate Pronouns</vt:lpstr>
      <vt:lpstr>Business writing </vt:lpstr>
      <vt:lpstr>What is business writing?</vt:lpstr>
      <vt:lpstr> Advantages and Disadvantages of Writing for business</vt:lpstr>
      <vt:lpstr>Use of Language in Business Writing</vt:lpstr>
      <vt:lpstr>Effective Business Writing</vt:lpstr>
      <vt:lpstr>Effective Business Writing (Contd)</vt:lpstr>
      <vt:lpstr>Strategies for Effective Business Writing</vt:lpstr>
      <vt:lpstr>Strategies for Effective Business Writing (in detail)</vt:lpstr>
      <vt:lpstr>Strategies for Effective Business Writing (in detail)</vt:lpstr>
      <vt:lpstr>PowerPoint Presentation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dc:title>
  <dc:creator>student</dc:creator>
  <cp:lastModifiedBy>Isuri Caldera</cp:lastModifiedBy>
  <cp:revision>8</cp:revision>
  <dcterms:created xsi:type="dcterms:W3CDTF">2016-11-28T11:18:02Z</dcterms:created>
  <dcterms:modified xsi:type="dcterms:W3CDTF">2022-10-17T13:08:56Z</dcterms:modified>
</cp:coreProperties>
</file>