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62" r:id="rId3"/>
    <p:sldId id="257" r:id="rId4"/>
    <p:sldId id="258" r:id="rId5"/>
    <p:sldId id="259" r:id="rId6"/>
    <p:sldId id="264" r:id="rId7"/>
    <p:sldId id="273" r:id="rId8"/>
    <p:sldId id="275" r:id="rId9"/>
    <p:sldId id="265" r:id="rId10"/>
    <p:sldId id="277" r:id="rId11"/>
    <p:sldId id="271" r:id="rId12"/>
    <p:sldId id="279" r:id="rId13"/>
    <p:sldId id="280" r:id="rId14"/>
    <p:sldId id="281" r:id="rId15"/>
    <p:sldId id="282" r:id="rId16"/>
    <p:sldId id="283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dhika De Silva" userId="295e1102bb22c288" providerId="LiveId" clId="{EF1FCB26-9928-4633-906F-1D2A10AE5126}"/>
    <pc:docChg chg="modSld">
      <pc:chgData name="Radhika De Silva" userId="295e1102bb22c288" providerId="LiveId" clId="{EF1FCB26-9928-4633-906F-1D2A10AE5126}" dt="2021-07-17T07:50:58.989" v="3" actId="20577"/>
      <pc:docMkLst>
        <pc:docMk/>
      </pc:docMkLst>
      <pc:sldChg chg="modSp mod">
        <pc:chgData name="Radhika De Silva" userId="295e1102bb22c288" providerId="LiveId" clId="{EF1FCB26-9928-4633-906F-1D2A10AE5126}" dt="2021-07-17T07:50:58.989" v="3" actId="20577"/>
        <pc:sldMkLst>
          <pc:docMk/>
          <pc:sldMk cId="1303865811" sldId="274"/>
        </pc:sldMkLst>
        <pc:spChg chg="mod">
          <ac:chgData name="Radhika De Silva" userId="295e1102bb22c288" providerId="LiveId" clId="{EF1FCB26-9928-4633-906F-1D2A10AE5126}" dt="2021-07-17T07:50:58.989" v="3" actId="20577"/>
          <ac:spMkLst>
            <pc:docMk/>
            <pc:sldMk cId="1303865811" sldId="274"/>
            <ac:spMk id="3" creationId="{E5331157-F014-4551-8C7F-C9C99372D30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53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23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9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6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93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73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0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55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5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0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9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6/6/2022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89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0GWQpTRrB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wghro1_8R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3F095E92-BDB2-45E5-B710-6C8FA6FC60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523" r="-1" b="38212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65BA24-3B09-469A-B811-2C0FCD6E4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7249" y="1587708"/>
            <a:ext cx="8279934" cy="3118513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7400" dirty="0">
                <a:solidFill>
                  <a:srgbClr val="FFFFFF"/>
                </a:solidFill>
              </a:rPr>
              <a:t>Writing for Communication: </a:t>
            </a:r>
            <a:br>
              <a:rPr lang="en-US" sz="7400" dirty="0">
                <a:solidFill>
                  <a:srgbClr val="FFFFFF"/>
                </a:solidFill>
              </a:rPr>
            </a:br>
            <a:r>
              <a:rPr lang="en-US" sz="7400" dirty="0">
                <a:solidFill>
                  <a:srgbClr val="FFFFFF"/>
                </a:solidFill>
              </a:rPr>
              <a:t>E-mails </a:t>
            </a:r>
          </a:p>
        </p:txBody>
      </p:sp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610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A29B9-C795-4764-BFE9-B3C9BBAF9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9"/>
            <a:ext cx="11147071" cy="1200912"/>
          </a:xfrm>
        </p:spPr>
        <p:txBody>
          <a:bodyPr/>
          <a:lstStyle/>
          <a:p>
            <a:r>
              <a:rPr lang="en-US" sz="2800" dirty="0"/>
              <a:t>Read these two e-mails.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1107F-542E-4A22-810A-B865CBA4A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1" y="3103131"/>
            <a:ext cx="4790440" cy="3073831"/>
          </a:xfrm>
        </p:spPr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To &lt;Dr. Kamal </a:t>
            </a:r>
            <a:r>
              <a:rPr lang="en-US" dirty="0" err="1">
                <a:solidFill>
                  <a:srgbClr val="C00000"/>
                </a:solidFill>
              </a:rPr>
              <a:t>Perera</a:t>
            </a:r>
            <a:r>
              <a:rPr lang="en-US" dirty="0">
                <a:solidFill>
                  <a:srgbClr val="C00000"/>
                </a:solidFill>
              </a:rPr>
              <a:t>&gt; kperera@ou.ac.lk</a:t>
            </a:r>
          </a:p>
          <a:p>
            <a:r>
              <a:rPr lang="en-US" dirty="0">
                <a:solidFill>
                  <a:srgbClr val="C00000"/>
                </a:solidFill>
              </a:rPr>
              <a:t>Subject: Assignment</a:t>
            </a:r>
          </a:p>
          <a:p>
            <a:r>
              <a:rPr lang="en-US" dirty="0">
                <a:solidFill>
                  <a:srgbClr val="C00000"/>
                </a:solidFill>
              </a:rPr>
              <a:t>Hi Kamal Sir,</a:t>
            </a:r>
          </a:p>
          <a:p>
            <a:r>
              <a:rPr lang="en-US" dirty="0">
                <a:solidFill>
                  <a:srgbClr val="C00000"/>
                </a:solidFill>
              </a:rPr>
              <a:t>This is Nirmal and I am in Year 3. Can I submit my assignment late? I am busy with my office work.</a:t>
            </a:r>
          </a:p>
          <a:p>
            <a:r>
              <a:rPr lang="en-US" dirty="0">
                <a:solidFill>
                  <a:srgbClr val="C00000"/>
                </a:solidFill>
              </a:rPr>
              <a:t>Thanks,</a:t>
            </a:r>
          </a:p>
          <a:p>
            <a:r>
              <a:rPr lang="en-US" dirty="0">
                <a:solidFill>
                  <a:srgbClr val="C00000"/>
                </a:solidFill>
              </a:rPr>
              <a:t>Nirmal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150A2-D314-455C-9D1B-99CA21A68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4960" y="3177540"/>
            <a:ext cx="6234711" cy="2999422"/>
          </a:xfrm>
        </p:spPr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To &lt;Prof. Nilan </a:t>
            </a:r>
            <a:r>
              <a:rPr lang="en-US" dirty="0" err="1">
                <a:solidFill>
                  <a:srgbClr val="002060"/>
                </a:solidFill>
              </a:rPr>
              <a:t>Dasanayaka</a:t>
            </a:r>
            <a:r>
              <a:rPr lang="en-US" dirty="0">
                <a:solidFill>
                  <a:srgbClr val="002060"/>
                </a:solidFill>
              </a:rPr>
              <a:t>&gt; dasana@ou.ac.lk</a:t>
            </a:r>
          </a:p>
          <a:p>
            <a:r>
              <a:rPr lang="en-US" dirty="0">
                <a:solidFill>
                  <a:srgbClr val="002060"/>
                </a:solidFill>
              </a:rPr>
              <a:t>Subject: Request for recommended readings MGT3025</a:t>
            </a:r>
          </a:p>
          <a:p>
            <a:r>
              <a:rPr lang="en-US" dirty="0">
                <a:solidFill>
                  <a:srgbClr val="002060"/>
                </a:solidFill>
              </a:rPr>
              <a:t>Dear Professor </a:t>
            </a:r>
            <a:r>
              <a:rPr lang="en-US" dirty="0" err="1">
                <a:solidFill>
                  <a:srgbClr val="002060"/>
                </a:solidFill>
              </a:rPr>
              <a:t>Dasanayaka</a:t>
            </a:r>
            <a:r>
              <a:rPr lang="en-US" dirty="0">
                <a:solidFill>
                  <a:srgbClr val="002060"/>
                </a:solidFill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</a:rPr>
              <a:t>My name is </a:t>
            </a:r>
            <a:r>
              <a:rPr lang="en-US" dirty="0" err="1">
                <a:solidFill>
                  <a:srgbClr val="002060"/>
                </a:solidFill>
              </a:rPr>
              <a:t>Ajantha</a:t>
            </a:r>
            <a:r>
              <a:rPr lang="en-US" dirty="0">
                <a:solidFill>
                  <a:srgbClr val="002060"/>
                </a:solidFill>
              </a:rPr>
              <a:t> Ranasinghe. I am a Year 3 student in the BSc Management </a:t>
            </a:r>
            <a:r>
              <a:rPr lang="en-US" dirty="0" err="1">
                <a:solidFill>
                  <a:srgbClr val="002060"/>
                </a:solidFill>
              </a:rPr>
              <a:t>programme</a:t>
            </a:r>
            <a:r>
              <a:rPr lang="en-US" dirty="0">
                <a:solidFill>
                  <a:srgbClr val="002060"/>
                </a:solidFill>
              </a:rPr>
              <a:t>. This is regarding the recommended readings in the course material for MGT3025. I would like to bring to your notice that the books mentioned in the list are not available in the library. I would be grateful if you could make arrangements to have copies of those books in the library. </a:t>
            </a:r>
          </a:p>
          <a:p>
            <a:r>
              <a:rPr lang="en-US" dirty="0">
                <a:solidFill>
                  <a:srgbClr val="002060"/>
                </a:solidFill>
              </a:rPr>
              <a:t>I look forward to hearing from you.</a:t>
            </a:r>
          </a:p>
          <a:p>
            <a:r>
              <a:rPr lang="en-US" dirty="0">
                <a:solidFill>
                  <a:srgbClr val="002060"/>
                </a:solidFill>
              </a:rPr>
              <a:t>Thank you.</a:t>
            </a:r>
          </a:p>
          <a:p>
            <a:r>
              <a:rPr lang="en-US" dirty="0">
                <a:solidFill>
                  <a:srgbClr val="002060"/>
                </a:solidFill>
              </a:rPr>
              <a:t>Yours sincerely,</a:t>
            </a:r>
          </a:p>
          <a:p>
            <a:r>
              <a:rPr lang="en-US" dirty="0" err="1">
                <a:solidFill>
                  <a:srgbClr val="002060"/>
                </a:solidFill>
              </a:rPr>
              <a:t>Ajantha</a:t>
            </a:r>
            <a:r>
              <a:rPr lang="en-US" dirty="0">
                <a:solidFill>
                  <a:srgbClr val="002060"/>
                </a:solidFill>
              </a:rPr>
              <a:t> Ranasinghe</a:t>
            </a:r>
          </a:p>
          <a:p>
            <a:r>
              <a:rPr lang="en-US" dirty="0">
                <a:solidFill>
                  <a:srgbClr val="002060"/>
                </a:solidFill>
              </a:rPr>
              <a:t>(Registration Number)</a:t>
            </a:r>
          </a:p>
          <a:p>
            <a:r>
              <a:rPr lang="en-US" dirty="0"/>
              <a:t>(Please note that the names, course codes, and email addresses in this email are fictitious.)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33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4684-26ED-4498-8725-A3851DB2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880872"/>
          </a:xfrm>
        </p:spPr>
        <p:txBody>
          <a:bodyPr/>
          <a:lstStyle/>
          <a:p>
            <a:r>
              <a:rPr lang="en-US" sz="3200" dirty="0"/>
              <a:t>Let us rewrite this e-mail.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687E6-1FF7-4F05-A732-2739271F9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377440"/>
            <a:ext cx="10506991" cy="3502151"/>
          </a:xfrm>
        </p:spPr>
        <p:txBody>
          <a:bodyPr>
            <a:normAutofit/>
          </a:bodyPr>
          <a:lstStyle/>
          <a:p>
            <a:r>
              <a:rPr lang="en-US" dirty="0"/>
              <a:t>To: manager@huwei.com </a:t>
            </a:r>
          </a:p>
          <a:p>
            <a:r>
              <a:rPr lang="en-US" dirty="0"/>
              <a:t>Subject: I need </a:t>
            </a:r>
            <a:r>
              <a:rPr lang="en-US" dirty="0" err="1"/>
              <a:t>jobz</a:t>
            </a:r>
            <a:r>
              <a:rPr lang="en-US" dirty="0"/>
              <a:t> </a:t>
            </a:r>
          </a:p>
          <a:p>
            <a:r>
              <a:rPr lang="en-US" dirty="0"/>
              <a:t>der manager, </a:t>
            </a:r>
          </a:p>
          <a:p>
            <a:r>
              <a:rPr lang="en-US" dirty="0"/>
              <a:t>I wud like 2 apply 4 da job in customer service. I saw </a:t>
            </a:r>
            <a:r>
              <a:rPr lang="en-US" dirty="0" err="1"/>
              <a:t>ur</a:t>
            </a:r>
            <a:r>
              <a:rPr lang="en-US" dirty="0"/>
              <a:t> job on FB. I got my resume and added it to da email. I </a:t>
            </a:r>
          </a:p>
          <a:p>
            <a:r>
              <a:rPr lang="en-US" dirty="0"/>
              <a:t>wud appreci8 </a:t>
            </a:r>
            <a:r>
              <a:rPr lang="en-US" dirty="0" err="1"/>
              <a:t>ur</a:t>
            </a:r>
            <a:r>
              <a:rPr lang="en-US" dirty="0"/>
              <a:t> response. –</a:t>
            </a:r>
            <a:r>
              <a:rPr lang="en-US" dirty="0" err="1"/>
              <a:t>Tiron</a:t>
            </a:r>
            <a:r>
              <a:rPr lang="en-US" dirty="0"/>
              <a:t> S.</a:t>
            </a:r>
          </a:p>
        </p:txBody>
      </p:sp>
    </p:spTree>
    <p:extLst>
      <p:ext uri="{BB962C8B-B14F-4D97-AF65-F5344CB8AC3E}">
        <p14:creationId xmlns:p14="http://schemas.microsoft.com/office/powerpoint/2010/main" val="1545119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3F095E92-BDB2-45E5-B710-6C8FA6FC60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523" r="-1" b="38212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65BA24-3B09-469A-B811-2C0FCD6E4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r>
              <a:rPr lang="en-US" sz="7400" dirty="0">
                <a:solidFill>
                  <a:srgbClr val="FFFFFF"/>
                </a:solidFill>
              </a:rPr>
              <a:t>E-mail Etiquette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D181B-F27F-48B4-B4F8-8B47005D9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788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687E6-1FF7-4F05-A732-2739271F9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9200" y="4130963"/>
            <a:ext cx="7213600" cy="667764"/>
          </a:xfrm>
        </p:spPr>
        <p:txBody>
          <a:bodyPr>
            <a:noAutofit/>
          </a:bodyPr>
          <a:lstStyle/>
          <a:p>
            <a:r>
              <a:rPr lang="en-US" sz="3600" dirty="0"/>
              <a:t>Your e-mail is a reflection of YOU!</a:t>
            </a:r>
          </a:p>
        </p:txBody>
      </p:sp>
      <p:pic>
        <p:nvPicPr>
          <p:cNvPr id="4" name="Google Shape;99;p2">
            <a:extLst>
              <a:ext uri="{FF2B5EF4-FFF2-40B4-BE49-F238E27FC236}">
                <a16:creationId xmlns:a16="http://schemas.microsoft.com/office/drawing/2014/main" id="{51F0412D-36D2-813C-DA90-0518935148C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30291" b="30291"/>
          <a:stretch/>
        </p:blipFill>
        <p:spPr>
          <a:xfrm>
            <a:off x="1699491" y="1126191"/>
            <a:ext cx="8793018" cy="2540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960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4684-26ED-4498-8725-A3851DB2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551" y="986797"/>
            <a:ext cx="6975213" cy="880872"/>
          </a:xfrm>
        </p:spPr>
        <p:txBody>
          <a:bodyPr/>
          <a:lstStyle/>
          <a:p>
            <a:r>
              <a:rPr lang="en-US" sz="3200" dirty="0"/>
              <a:t>Let us re-iterate the basics!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687E6-1FF7-4F05-A732-2739271F9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340" y="2150938"/>
            <a:ext cx="10506991" cy="3502151"/>
          </a:xfrm>
        </p:spPr>
        <p:txBody>
          <a:bodyPr>
            <a:normAutofit fontScale="92500" lnSpcReduction="20000"/>
          </a:bodyPr>
          <a:lstStyle/>
          <a:p>
            <a:pPr marL="647700" marR="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Always use a SMART Subject line.     </a:t>
            </a:r>
            <a:endParaRPr lang="en-US" dirty="0"/>
          </a:p>
          <a:p>
            <a:pPr marL="647700" marR="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Briefly introduce yourself </a:t>
            </a:r>
            <a:endParaRPr lang="en-US" dirty="0"/>
          </a:p>
          <a:p>
            <a:pPr marL="647700" marR="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Don't email angry </a:t>
            </a:r>
            <a:endParaRPr lang="en-US" dirty="0"/>
          </a:p>
          <a:p>
            <a:pPr marL="647700" marR="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Avoid ALL CAPS </a:t>
            </a:r>
            <a:endParaRPr lang="en-US" dirty="0"/>
          </a:p>
          <a:p>
            <a:pPr marL="647700" marR="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Watch out for auto-correct! </a:t>
            </a:r>
            <a:endParaRPr lang="en-US" dirty="0"/>
          </a:p>
          <a:p>
            <a:pPr marL="647700" marR="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Don’t forget your greeting and complementary close </a:t>
            </a:r>
            <a:endParaRPr lang="en-US" dirty="0"/>
          </a:p>
          <a:p>
            <a:pPr marL="647700" marR="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Know your audience </a:t>
            </a:r>
            <a:endParaRPr lang="en-US" dirty="0"/>
          </a:p>
          <a:p>
            <a:pPr marL="647700" marR="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Use your magic words </a:t>
            </a:r>
            <a:endParaRPr lang="en-US" dirty="0"/>
          </a:p>
          <a:p>
            <a:pPr marL="647700" marR="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No more than two attachments, and provide a logical name</a:t>
            </a:r>
            <a:endParaRPr lang="en-US" dirty="0"/>
          </a:p>
          <a:p>
            <a:pPr marL="647700" marR="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Refrain from sending one-liners, emoticons and slang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37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4684-26ED-4498-8725-A3851DB2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812" y="793850"/>
            <a:ext cx="6975213" cy="397387"/>
          </a:xfrm>
        </p:spPr>
        <p:txBody>
          <a:bodyPr/>
          <a:lstStyle/>
          <a:p>
            <a:r>
              <a:rPr lang="en-US" sz="3200" dirty="0"/>
              <a:t>Format</a:t>
            </a:r>
          </a:p>
        </p:txBody>
      </p:sp>
      <p:sp>
        <p:nvSpPr>
          <p:cNvPr id="7" name="Google Shape;119;p4">
            <a:extLst>
              <a:ext uri="{FF2B5EF4-FFF2-40B4-BE49-F238E27FC236}">
                <a16:creationId xmlns:a16="http://schemas.microsoft.com/office/drawing/2014/main" id="{753D0D94-FEFE-43E4-1242-BFA401FAFD9A}"/>
              </a:ext>
            </a:extLst>
          </p:cNvPr>
          <p:cNvSpPr/>
          <p:nvPr/>
        </p:nvSpPr>
        <p:spPr>
          <a:xfrm>
            <a:off x="1186812" y="1334569"/>
            <a:ext cx="9818373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: 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CC : 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BCC: 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 : 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Salutation 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............................................................................................................ ........................................................................................................ 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Complimentary close 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/ Designation /Affiliation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9213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4684-26ED-4498-8725-A3851DB2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812" y="793849"/>
            <a:ext cx="7437071" cy="1395677"/>
          </a:xfrm>
        </p:spPr>
        <p:txBody>
          <a:bodyPr/>
          <a:lstStyle/>
          <a:p>
            <a:r>
              <a:rPr lang="en-US" sz="3200" dirty="0"/>
              <a:t>Class Activity </a:t>
            </a:r>
            <a:br>
              <a:rPr lang="en-US" sz="3200" dirty="0"/>
            </a:br>
            <a:r>
              <a:rPr lang="en-US" sz="3200" dirty="0"/>
              <a:t>Write an e-mail for the following situation: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27FEB7-CDA5-7F1C-6283-4D3FB163F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812" y="2562000"/>
            <a:ext cx="10101411" cy="3502151"/>
          </a:xfrm>
        </p:spPr>
        <p:txBody>
          <a:bodyPr>
            <a:normAutofit fontScale="85000" lnSpcReduction="20000"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72727"/>
                </a:solidFill>
                <a:latin typeface="Assistant"/>
                <a:ea typeface="Assistant"/>
                <a:cs typeface="Assistant"/>
                <a:sym typeface="Assistant"/>
              </a:rPr>
              <a:t>Imagine you are unable to attend a lecture session due to an unavoidable circumstance. 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72727"/>
                </a:solidFill>
                <a:latin typeface="Assistant"/>
                <a:ea typeface="Assistant"/>
                <a:cs typeface="Assistant"/>
                <a:sym typeface="Assistant"/>
              </a:rPr>
              <a:t>Write an e-mail to your teacher, informing her/him of this. </a:t>
            </a:r>
            <a:endParaRPr lang="en-US" sz="1600" dirty="0"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272727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72727"/>
                </a:solidFill>
                <a:latin typeface="Assistant"/>
                <a:ea typeface="Assistant"/>
                <a:cs typeface="Assistant"/>
                <a:sym typeface="Assistant"/>
              </a:rPr>
              <a:t>- Politely excuse yourself from the class session </a:t>
            </a:r>
            <a:endParaRPr lang="en-US" sz="1600" dirty="0"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72727"/>
                </a:solidFill>
                <a:latin typeface="Assistant"/>
                <a:ea typeface="Assistant"/>
                <a:cs typeface="Assistant"/>
                <a:sym typeface="Assistant"/>
              </a:rPr>
              <a:t>- Explain the reason for your absence </a:t>
            </a:r>
            <a:endParaRPr lang="en-US" sz="1600" dirty="0"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72727"/>
                </a:solidFill>
                <a:latin typeface="Assistant"/>
                <a:ea typeface="Assistant"/>
                <a:cs typeface="Assistant"/>
                <a:sym typeface="Assistant"/>
              </a:rPr>
              <a:t>- Request for a time to meet and clarify any doubts </a:t>
            </a:r>
            <a:endParaRPr lang="en-US" sz="1600" dirty="0"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272727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72727"/>
                </a:solidFill>
                <a:latin typeface="Assistant"/>
                <a:ea typeface="Assistant"/>
                <a:cs typeface="Assistant"/>
                <a:sym typeface="Assistant"/>
              </a:rPr>
              <a:t>Make sure you follow the general format of an e-mail - include a suitable greeting and complementary close.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4548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C1FD9-DDBD-47B1-A2F6-88ADAE52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0BD74-7B21-4AF0-8F57-04F05552F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4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FE579-2792-4E73-A359-F7EBC60C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the following questions.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6CBFE-46B2-4FB1-91B8-833AE14DF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usually write?</a:t>
            </a:r>
          </a:p>
          <a:p>
            <a:r>
              <a:rPr lang="en-US" dirty="0"/>
              <a:t>In what language do you usually write?</a:t>
            </a:r>
          </a:p>
        </p:txBody>
      </p:sp>
    </p:spTree>
    <p:extLst>
      <p:ext uri="{BB962C8B-B14F-4D97-AF65-F5344CB8AC3E}">
        <p14:creationId xmlns:p14="http://schemas.microsoft.com/office/powerpoint/2010/main" val="373681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65C04F-F5E3-4AA7-B5B3-F1C1D5FFC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8411120" cy="1493871"/>
          </a:xfrm>
        </p:spPr>
        <p:txBody>
          <a:bodyPr>
            <a:normAutofit/>
          </a:bodyPr>
          <a:lstStyle/>
          <a:p>
            <a:r>
              <a:rPr lang="en-US" sz="6700"/>
              <a:t>Importance of writing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135360-3A7F-436F-B1EA-3628A78B5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1A6FC-FA99-47A7-8288-6FDF1BE5D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8411119" cy="2470031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Why do we need to write?</a:t>
            </a:r>
          </a:p>
          <a:p>
            <a:r>
              <a:rPr lang="en-US" sz="2000" dirty="0"/>
              <a:t>Let’s watch a short video.</a:t>
            </a:r>
          </a:p>
          <a:p>
            <a:r>
              <a:rPr lang="en-US" sz="2000" dirty="0"/>
              <a:t>The speaker gives 10 reasons why writing is important. </a:t>
            </a:r>
            <a:r>
              <a:rPr lang="en-US" sz="2000" dirty="0">
                <a:hlinkClick r:id="rId2"/>
              </a:rPr>
              <a:t>https://www.youtube.com/watch?v=u0GWQpTRrBo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Pick out 3 important reasons out of those 10. Give the ones which are important for you.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045D80-B59B-4760-8DF9-AECD53044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30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6F5F-03B1-49D8-96EB-62AB0E331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391930"/>
          </a:xfrm>
        </p:spPr>
        <p:txBody>
          <a:bodyPr/>
          <a:lstStyle/>
          <a:p>
            <a:r>
              <a:rPr lang="en-US" dirty="0"/>
              <a:t>10 Reasons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EF23F-72CA-46D9-AB6E-A2515BA8A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814222"/>
            <a:ext cx="10506991" cy="3065370"/>
          </a:xfrm>
        </p:spPr>
        <p:txBody>
          <a:bodyPr>
            <a:normAutofit fontScale="55000" lnSpcReduction="20000"/>
          </a:bodyPr>
          <a:lstStyle/>
          <a:p>
            <a:r>
              <a:rPr lang="en-US" sz="2500" dirty="0"/>
              <a:t>1.Develops social skills</a:t>
            </a:r>
          </a:p>
          <a:p>
            <a:r>
              <a:rPr lang="en-US" sz="2500" dirty="0"/>
              <a:t>2. Essential for communication</a:t>
            </a:r>
          </a:p>
          <a:p>
            <a:r>
              <a:rPr lang="en-US" sz="2500" dirty="0"/>
              <a:t>3. Develops better organizational and decision-making skills</a:t>
            </a:r>
          </a:p>
          <a:p>
            <a:r>
              <a:rPr lang="en-US" sz="2500" dirty="0"/>
              <a:t>4. Inquiry skills can be developed</a:t>
            </a:r>
          </a:p>
          <a:p>
            <a:r>
              <a:rPr lang="en-US" sz="2500" dirty="0"/>
              <a:t>5. Teaches you something about yourself</a:t>
            </a:r>
          </a:p>
          <a:p>
            <a:r>
              <a:rPr lang="en-US" sz="2500" dirty="0"/>
              <a:t>6. Improves memory</a:t>
            </a:r>
          </a:p>
          <a:p>
            <a:r>
              <a:rPr lang="en-US" sz="2500" dirty="0"/>
              <a:t>7. Encourages creativity</a:t>
            </a:r>
          </a:p>
          <a:p>
            <a:r>
              <a:rPr lang="en-US" sz="2500" dirty="0"/>
              <a:t>8. Gives us a purpose and importance</a:t>
            </a:r>
          </a:p>
          <a:p>
            <a:r>
              <a:rPr lang="en-US" sz="2500" dirty="0"/>
              <a:t>9. Can prove a side of an argument</a:t>
            </a:r>
          </a:p>
          <a:p>
            <a:r>
              <a:rPr lang="en-US" sz="2500" dirty="0"/>
              <a:t>10.You will always have to write.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9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4CAA-BC1B-4D22-B3A0-C57183D9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Answer the following questions. Take 5 minutes. </a:t>
            </a:r>
            <a:br>
              <a:rPr lang="en-US" sz="3600" dirty="0"/>
            </a:br>
            <a:r>
              <a:rPr lang="en-US" sz="3600" dirty="0"/>
              <a:t>What are the main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720F5-1C7D-4DC0-B25B-CE7CD4F47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136392"/>
            <a:ext cx="10506991" cy="2572721"/>
          </a:xfrm>
        </p:spPr>
        <p:txBody>
          <a:bodyPr/>
          <a:lstStyle/>
          <a:p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What is your preferred mode of communication? Give reasons.</a:t>
            </a:r>
          </a:p>
          <a:p>
            <a:pPr marL="457200" indent="-457200">
              <a:buAutoNum type="arabicPeriod"/>
            </a:pPr>
            <a:r>
              <a:rPr lang="en-US" dirty="0"/>
              <a:t>What are the challenges you would face when attempting writing tasks in English at university?</a:t>
            </a:r>
          </a:p>
          <a:p>
            <a:r>
              <a:rPr lang="en-US" dirty="0"/>
              <a:t>Discuss and make notes. </a:t>
            </a:r>
          </a:p>
        </p:txBody>
      </p:sp>
    </p:spTree>
    <p:extLst>
      <p:ext uri="{BB962C8B-B14F-4D97-AF65-F5344CB8AC3E}">
        <p14:creationId xmlns:p14="http://schemas.microsoft.com/office/powerpoint/2010/main" val="4197412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8A2BE-D6E9-4527-905F-ED3CC168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e-mails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06280-4BC8-4C01-B65B-F2F0587D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you guess how many emails an average professional receives in a day?</a:t>
            </a:r>
          </a:p>
          <a:p>
            <a:r>
              <a:rPr lang="en-US" dirty="0"/>
              <a:t>25</a:t>
            </a:r>
          </a:p>
          <a:p>
            <a:r>
              <a:rPr lang="en-US" dirty="0"/>
              <a:t>40</a:t>
            </a:r>
          </a:p>
          <a:p>
            <a:r>
              <a:rPr lang="en-US" dirty="0"/>
              <a:t>85</a:t>
            </a:r>
          </a:p>
          <a:p>
            <a:r>
              <a:rPr lang="en-US" dirty="0"/>
              <a:t>110</a:t>
            </a:r>
          </a:p>
        </p:txBody>
      </p:sp>
    </p:spTree>
    <p:extLst>
      <p:ext uri="{BB962C8B-B14F-4D97-AF65-F5344CB8AC3E}">
        <p14:creationId xmlns:p14="http://schemas.microsoft.com/office/powerpoint/2010/main" val="3299001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4684-26ED-4498-8725-A3851DB2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964692"/>
          </a:xfrm>
        </p:spPr>
        <p:txBody>
          <a:bodyPr/>
          <a:lstStyle/>
          <a:p>
            <a:r>
              <a:rPr lang="en-US" sz="3200" dirty="0"/>
              <a:t>What do you think of this e-mail?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687E6-1FF7-4F05-A732-2739271F9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340" y="1943100"/>
            <a:ext cx="10506991" cy="33878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To: manager@huwei.com </a:t>
            </a:r>
          </a:p>
          <a:p>
            <a:r>
              <a:rPr lang="en-US" dirty="0">
                <a:solidFill>
                  <a:srgbClr val="7030A0"/>
                </a:solidFill>
              </a:rPr>
              <a:t>Subject: I need </a:t>
            </a:r>
            <a:r>
              <a:rPr lang="en-US" dirty="0" err="1">
                <a:solidFill>
                  <a:srgbClr val="7030A0"/>
                </a:solidFill>
              </a:rPr>
              <a:t>jobz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  <a:p>
            <a:r>
              <a:rPr lang="en-US" dirty="0">
                <a:solidFill>
                  <a:srgbClr val="7030A0"/>
                </a:solidFill>
              </a:rPr>
              <a:t>der manager, </a:t>
            </a:r>
          </a:p>
          <a:p>
            <a:r>
              <a:rPr lang="en-US" dirty="0">
                <a:solidFill>
                  <a:srgbClr val="7030A0"/>
                </a:solidFill>
              </a:rPr>
              <a:t>I wud like 2 apply 4 da job in customer service. I saw </a:t>
            </a:r>
            <a:r>
              <a:rPr lang="en-US" dirty="0" err="1">
                <a:solidFill>
                  <a:srgbClr val="7030A0"/>
                </a:solidFill>
              </a:rPr>
              <a:t>ur</a:t>
            </a:r>
            <a:r>
              <a:rPr lang="en-US" dirty="0">
                <a:solidFill>
                  <a:srgbClr val="7030A0"/>
                </a:solidFill>
              </a:rPr>
              <a:t> job on FB. I got my resume and added it to da email. I </a:t>
            </a:r>
          </a:p>
          <a:p>
            <a:r>
              <a:rPr lang="en-US" dirty="0">
                <a:solidFill>
                  <a:srgbClr val="7030A0"/>
                </a:solidFill>
              </a:rPr>
              <a:t>wud appreci8 </a:t>
            </a:r>
            <a:r>
              <a:rPr lang="en-US" dirty="0" err="1">
                <a:solidFill>
                  <a:srgbClr val="7030A0"/>
                </a:solidFill>
              </a:rPr>
              <a:t>ur</a:t>
            </a:r>
            <a:r>
              <a:rPr lang="en-US" dirty="0">
                <a:solidFill>
                  <a:srgbClr val="7030A0"/>
                </a:solidFill>
              </a:rPr>
              <a:t> response. –</a:t>
            </a:r>
            <a:r>
              <a:rPr lang="en-US" dirty="0" err="1">
                <a:solidFill>
                  <a:srgbClr val="7030A0"/>
                </a:solidFill>
              </a:rPr>
              <a:t>Tiron</a:t>
            </a:r>
            <a:r>
              <a:rPr lang="en-US" dirty="0">
                <a:solidFill>
                  <a:srgbClr val="7030A0"/>
                </a:solidFill>
              </a:rPr>
              <a:t> S.</a:t>
            </a:r>
          </a:p>
        </p:txBody>
      </p:sp>
    </p:spTree>
    <p:extLst>
      <p:ext uri="{BB962C8B-B14F-4D97-AF65-F5344CB8AC3E}">
        <p14:creationId xmlns:p14="http://schemas.microsoft.com/office/powerpoint/2010/main" val="2065153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3FED-0409-4C62-B41B-3E7724C9B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the video.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C3148-8FF7-4788-98E6-A26D586B4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https://www.youtube.com/watch?v=vwghro1_8Rs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19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41916-0906-4788-9FF1-18E8EA567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019068"/>
          </a:xfrm>
        </p:spPr>
        <p:txBody>
          <a:bodyPr/>
          <a:lstStyle/>
          <a:p>
            <a:r>
              <a:rPr lang="en-US" sz="4000" dirty="0"/>
              <a:t>Guidelines for a professional e-mail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3D3BD-B6A0-4AD0-8169-BCEA4C8AE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997476"/>
            <a:ext cx="10506991" cy="4395704"/>
          </a:xfrm>
        </p:spPr>
        <p:txBody>
          <a:bodyPr>
            <a:noAutofit/>
          </a:bodyPr>
          <a:lstStyle/>
          <a:p>
            <a:r>
              <a:rPr lang="en-US" sz="1400" dirty="0"/>
              <a:t>1. Include a simple and clear topic in the subject line. It helps the reader know what the email is all about. </a:t>
            </a:r>
          </a:p>
          <a:p>
            <a:r>
              <a:rPr lang="en-US" sz="1400" dirty="0"/>
              <a:t>2. Always include a greeting (Dear) and a closing (Sincerely). Always! </a:t>
            </a:r>
          </a:p>
          <a:p>
            <a:r>
              <a:rPr lang="en-US" sz="1400" dirty="0"/>
              <a:t>3. Use business language, always spell check, reread and do not use abbreviations. </a:t>
            </a:r>
          </a:p>
          <a:p>
            <a:r>
              <a:rPr lang="en-US" sz="1400" dirty="0"/>
              <a:t>4. Use formatting just as you would write a business letter. </a:t>
            </a:r>
          </a:p>
          <a:p>
            <a:r>
              <a:rPr lang="en-US" sz="1400" dirty="0"/>
              <a:t>5. Do not ever use ALL CAPS. ALL CAPS MEANS YOU ARE SCREAMING AT THE OTHER PERSON. </a:t>
            </a:r>
          </a:p>
          <a:p>
            <a:r>
              <a:rPr lang="en-US" sz="1400" dirty="0"/>
              <a:t>6. Jokes, witty remarks and sarcasm do not translate in email. This can get you into really, difficult situations. </a:t>
            </a:r>
          </a:p>
          <a:p>
            <a:r>
              <a:rPr lang="en-US" sz="1400" dirty="0"/>
              <a:t>7. Complaining and gossiping have no place in email. </a:t>
            </a:r>
          </a:p>
          <a:p>
            <a:r>
              <a:rPr lang="en-US" sz="1400" dirty="0"/>
              <a:t>8. Keep the communication short and concise. </a:t>
            </a:r>
          </a:p>
          <a:p>
            <a:r>
              <a:rPr lang="en-US" sz="1400" dirty="0"/>
              <a:t>9. The use of emoticons should only be used between really great friends. </a:t>
            </a:r>
          </a:p>
          <a:p>
            <a:r>
              <a:rPr lang="en-US" sz="1400" dirty="0"/>
              <a:t>10. Reread before hitting send. </a:t>
            </a:r>
          </a:p>
          <a:p>
            <a:r>
              <a:rPr lang="en-US" sz="1400" dirty="0"/>
              <a:t>11. Get up and talk to a colleague if they are in the same premises. Send an email when there is factual information they may need. </a:t>
            </a:r>
          </a:p>
          <a:p>
            <a:r>
              <a:rPr lang="en-US" sz="1400" dirty="0"/>
              <a:t>12. Never forward a forward a forward</a:t>
            </a:r>
          </a:p>
        </p:txBody>
      </p:sp>
    </p:spTree>
    <p:extLst>
      <p:ext uri="{BB962C8B-B14F-4D97-AF65-F5344CB8AC3E}">
        <p14:creationId xmlns:p14="http://schemas.microsoft.com/office/powerpoint/2010/main" val="1901868040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LightSeedLeftStep">
      <a:dk1>
        <a:srgbClr val="000000"/>
      </a:dk1>
      <a:lt1>
        <a:srgbClr val="FFFFFF"/>
      </a:lt1>
      <a:dk2>
        <a:srgbClr val="41243F"/>
      </a:dk2>
      <a:lt2>
        <a:srgbClr val="E2E8E3"/>
      </a:lt2>
      <a:accent1>
        <a:srgbClr val="DB82D3"/>
      </a:accent1>
      <a:accent2>
        <a:srgbClr val="AF66D3"/>
      </a:accent2>
      <a:accent3>
        <a:srgbClr val="9982DB"/>
      </a:accent3>
      <a:accent4>
        <a:srgbClr val="6677D3"/>
      </a:accent4>
      <a:accent5>
        <a:srgbClr val="6EAAD5"/>
      </a:accent5>
      <a:accent6>
        <a:srgbClr val="56B1B2"/>
      </a:accent6>
      <a:hlink>
        <a:srgbClr val="568F5B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927</Words>
  <Application>Microsoft Office PowerPoint</Application>
  <PresentationFormat>Widescreen</PresentationFormat>
  <Paragraphs>115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Assistant</vt:lpstr>
      <vt:lpstr>Calibri</vt:lpstr>
      <vt:lpstr>Seaford</vt:lpstr>
      <vt:lpstr>Times New Roman</vt:lpstr>
      <vt:lpstr>LevelVTI</vt:lpstr>
      <vt:lpstr>Writing for Communication:  E-mails </vt:lpstr>
      <vt:lpstr>Answer the following questions.</vt:lpstr>
      <vt:lpstr>Importance of writing</vt:lpstr>
      <vt:lpstr>10 Reasons </vt:lpstr>
      <vt:lpstr>Answer the following questions. Take 5 minutes.  What are the main challenges</vt:lpstr>
      <vt:lpstr>Writing e-mails</vt:lpstr>
      <vt:lpstr>What do you think of this e-mail?</vt:lpstr>
      <vt:lpstr>Watch the video.</vt:lpstr>
      <vt:lpstr>Guidelines for a professional e-mail</vt:lpstr>
      <vt:lpstr>Read these two e-mails. </vt:lpstr>
      <vt:lpstr>Let us rewrite this e-mail.</vt:lpstr>
      <vt:lpstr>E-mail Etiquette</vt:lpstr>
      <vt:lpstr>PowerPoint Presentation</vt:lpstr>
      <vt:lpstr>Let us re-iterate the basics! </vt:lpstr>
      <vt:lpstr>Format</vt:lpstr>
      <vt:lpstr>Class Activity  Write an e-mail for the following situation: 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for Communication</dc:title>
  <dc:creator>Radhika De Silva</dc:creator>
  <cp:lastModifiedBy>Natashya Chamba</cp:lastModifiedBy>
  <cp:revision>9</cp:revision>
  <dcterms:created xsi:type="dcterms:W3CDTF">2021-07-05T07:24:57Z</dcterms:created>
  <dcterms:modified xsi:type="dcterms:W3CDTF">2022-06-06T03:50:21Z</dcterms:modified>
</cp:coreProperties>
</file>