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GUT20Rjg8ZtPMg+CZJe7S8eL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612648" y="557783"/>
            <a:ext cx="10969752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612648" y="3902206"/>
            <a:ext cx="10969752" cy="22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 rot="5400000">
            <a:off x="4077733" y="-1361929"/>
            <a:ext cx="4036534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 rot="5400000">
            <a:off x="7330416" y="1952268"/>
            <a:ext cx="5643420" cy="2854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1658088" y="-487656"/>
            <a:ext cx="564342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612648" y="557784"/>
            <a:ext cx="10969752" cy="31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12648" y="3902207"/>
            <a:ext cx="10969752" cy="218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09600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172202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609600" y="1895096"/>
            <a:ext cx="53879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09600" y="2842211"/>
            <a:ext cx="5387975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3" type="body"/>
          </p:nvPr>
        </p:nvSpPr>
        <p:spPr>
          <a:xfrm>
            <a:off x="6167890" y="1895096"/>
            <a:ext cx="541451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4" type="body"/>
          </p:nvPr>
        </p:nvSpPr>
        <p:spPr>
          <a:xfrm>
            <a:off x="6167890" y="2842211"/>
            <a:ext cx="5414510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612649" y="457199"/>
            <a:ext cx="4970822" cy="2660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6096000" y="457200"/>
            <a:ext cx="5483352" cy="574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612649" y="3329989"/>
            <a:ext cx="4970822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612649" y="457199"/>
            <a:ext cx="4970822" cy="26674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2" type="pic"/>
          </p:nvPr>
        </p:nvSpPr>
        <p:spPr>
          <a:xfrm>
            <a:off x="6096000" y="457199"/>
            <a:ext cx="5483352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612649" y="3322708"/>
            <a:ext cx="4970822" cy="254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625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837986" y="0"/>
            <a:ext cx="10615629" cy="6858000"/>
          </a:xfrm>
          <a:custGeom>
            <a:rect b="b" l="l" r="r" t="t"/>
            <a:pathLst>
              <a:path extrusionOk="0" h="6858000" w="10615629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2891743" y="1122363"/>
            <a:ext cx="64585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Set Theory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891743" y="3602038"/>
            <a:ext cx="645855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Tutorial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Intersection ( ∩ )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r>
              <a:rPr lang="en-US"/>
              <a:t>	If A = { 1, 2, 3 } and B = { 3, 4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	A ∩ B = { 3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Complement ( A or A’ )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If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= { 1, 2, 3, 4, 5} and A = { 5, 4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A’ = { 1, 2, 3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Difference ( A – B )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If A = { 1, 2, 3, 4 } and B = { 5, 4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A - B = { 1, 2, 3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3049" y="1"/>
            <a:ext cx="6939937" cy="6453893"/>
          </a:xfrm>
          <a:custGeom>
            <a:rect b="b" l="l" r="r" t="t"/>
            <a:pathLst>
              <a:path extrusionOk="0" h="4582435" w="4695433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609600" y="663960"/>
            <a:ext cx="4298417" cy="2539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Whiteboard </a:t>
            </a:r>
            <a:endParaRPr/>
          </a:p>
        </p:txBody>
      </p:sp>
      <p:pic>
        <p:nvPicPr>
          <p:cNvPr descr="Icon, qr code&#10;&#10;Description automatically generated" id="177" name="Google Shape;17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082" y="865204"/>
            <a:ext cx="5022300" cy="50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Set Builder Notation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>
                <a:solidFill>
                  <a:srgbClr val="D24E17"/>
                </a:solidFill>
              </a:rPr>
              <a:t>A =</a:t>
            </a:r>
            <a:r>
              <a:rPr lang="en-US"/>
              <a:t> </a:t>
            </a:r>
            <a:r>
              <a:rPr lang="en-US">
                <a:solidFill>
                  <a:srgbClr val="E42038"/>
                </a:solidFill>
              </a:rPr>
              <a:t>{</a:t>
            </a:r>
            <a:r>
              <a:rPr lang="en-US"/>
              <a:t>x </a:t>
            </a:r>
            <a:r>
              <a:rPr lang="en-US">
                <a:solidFill>
                  <a:schemeClr val="accent6"/>
                </a:solidFill>
              </a:rPr>
              <a:t>|</a:t>
            </a:r>
            <a:r>
              <a:rPr lang="en-US"/>
              <a:t> </a:t>
            </a:r>
            <a:r>
              <a:rPr lang="en-US">
                <a:solidFill>
                  <a:srgbClr val="FFC000"/>
                </a:solidFill>
              </a:rPr>
              <a:t>x ∈ Z</a:t>
            </a:r>
            <a:r>
              <a:rPr baseline="30000" lang="en-US">
                <a:solidFill>
                  <a:srgbClr val="FFC000"/>
                </a:solidFill>
              </a:rPr>
              <a:t>+ </a:t>
            </a:r>
            <a:r>
              <a:rPr lang="en-US"/>
              <a:t>, x &lt; 7 </a:t>
            </a:r>
            <a:r>
              <a:rPr lang="en-US">
                <a:solidFill>
                  <a:srgbClr val="E42038"/>
                </a:solidFill>
              </a:rPr>
              <a:t>}</a:t>
            </a:r>
            <a:endParaRPr/>
          </a:p>
          <a:p>
            <a:pPr indent="-215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aseline="30000"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D24E17"/>
                </a:solidFill>
              </a:rPr>
              <a:t>A is the Set of x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accent6"/>
                </a:solidFill>
              </a:rPr>
              <a:t>such that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FFC000"/>
                </a:solidFill>
              </a:rPr>
              <a:t>x is a positive integer and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x is less than 7</a:t>
            </a:r>
            <a:endParaRPr baseline="30000"/>
          </a:p>
        </p:txBody>
      </p:sp>
      <p:sp>
        <p:nvSpPr>
          <p:cNvPr id="98" name="Google Shape;98;p2"/>
          <p:cNvSpPr txBox="1"/>
          <p:nvPr/>
        </p:nvSpPr>
        <p:spPr>
          <a:xfrm>
            <a:off x="1986232" y="5840885"/>
            <a:ext cx="6094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∈ = Is an Element Of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Cardinality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Cardinality of a set can be also referred as the </a:t>
            </a:r>
            <a:r>
              <a:rPr b="1" lang="en-US" sz="2800"/>
              <a:t>number of elements of a given Set</a:t>
            </a:r>
            <a:r>
              <a:rPr lang="en-US" sz="2800"/>
              <a:t>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Example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	A = {1,2,3,5,8}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	n(A) = 5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	is Also,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	|A| =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Special Sets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{} = Ø = Empty Set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Ω = U = Universal Set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-3049" y="1"/>
            <a:ext cx="8916078" cy="6857999"/>
          </a:xfrm>
          <a:custGeom>
            <a:rect b="b" l="l" r="r" t="t"/>
            <a:pathLst>
              <a:path extrusionOk="0" h="6820849" w="8916078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612648" y="557783"/>
            <a:ext cx="6693027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Membership Replationships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Subset ( ⊆ )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Example: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if  A = { 9, 2, 7, -3 },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{9} ⊆ A (9 is a subset of 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Proper Subset ( ⊂ 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626852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Example: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if  A = { 9, 2, 7, -3 } and B = { 9, 2, 7, 0, -3}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A ⊂ B (A is a proper subset of A)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	but,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{9, 2, 7, 0, -3}  is not a proper subset of A. It is an Equal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-3049" y="1"/>
            <a:ext cx="8916078" cy="6857999"/>
          </a:xfrm>
          <a:custGeom>
            <a:rect b="b" l="l" r="r" t="t"/>
            <a:pathLst>
              <a:path extrusionOk="0" h="6820849" w="8916078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8"/>
          <p:cNvSpPr txBox="1"/>
          <p:nvPr>
            <p:ph type="title"/>
          </p:nvPr>
        </p:nvSpPr>
        <p:spPr>
          <a:xfrm>
            <a:off x="612648" y="557783"/>
            <a:ext cx="6693027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Set Operation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Union ( ∪ )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 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r>
              <a:rPr lang="en-US"/>
              <a:t>	If A = { 1, 2, 3 } and B = { 5, 4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	A ∪ B = { 1, 2, 3, 4, 5 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la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2022-11-01T02:23:55Z</dcterms:created>
  <dc:creator>Pasan Anuththara</dc:creator>
</cp:coreProperties>
</file>