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298" r:id="rId3"/>
    <p:sldId id="257" r:id="rId4"/>
    <p:sldId id="344" r:id="rId5"/>
    <p:sldId id="345" r:id="rId6"/>
    <p:sldId id="346" r:id="rId7"/>
    <p:sldId id="347" r:id="rId8"/>
    <p:sldId id="348" r:id="rId9"/>
    <p:sldId id="350" r:id="rId10"/>
    <p:sldId id="351" r:id="rId11"/>
    <p:sldId id="353" r:id="rId12"/>
    <p:sldId id="258" r:id="rId13"/>
    <p:sldId id="259" r:id="rId14"/>
    <p:sldId id="260" r:id="rId15"/>
    <p:sldId id="352" r:id="rId16"/>
    <p:sldId id="261" r:id="rId17"/>
    <p:sldId id="262" r:id="rId18"/>
    <p:sldId id="354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3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D295A-B6CC-411C-BC3F-B7D46D0689D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19CEF-AE73-4690-9EDE-3173F1F1C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8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9CEF-AE73-4690-9EDE-3173F1F1C1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2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244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244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2134" y="2704782"/>
            <a:ext cx="3603625" cy="3536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244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3367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0" y="10159"/>
                </a:moveTo>
                <a:lnTo>
                  <a:pt x="9144000" y="10159"/>
                </a:lnTo>
                <a:lnTo>
                  <a:pt x="9144000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0160"/>
            <a:ext cx="9144000" cy="223520"/>
          </a:xfrm>
          <a:custGeom>
            <a:avLst/>
            <a:gdLst/>
            <a:ahLst/>
            <a:cxnLst/>
            <a:rect l="l" t="t" r="r" b="b"/>
            <a:pathLst>
              <a:path w="9144000" h="223520">
                <a:moveTo>
                  <a:pt x="9144000" y="0"/>
                </a:moveTo>
                <a:lnTo>
                  <a:pt x="0" y="0"/>
                </a:lnTo>
                <a:lnTo>
                  <a:pt x="0" y="223520"/>
                </a:lnTo>
                <a:lnTo>
                  <a:pt x="9144000" y="22352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86079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9144000" y="0"/>
                </a:moveTo>
                <a:lnTo>
                  <a:pt x="0" y="0"/>
                </a:lnTo>
                <a:lnTo>
                  <a:pt x="0" y="50800"/>
                </a:lnTo>
                <a:lnTo>
                  <a:pt x="9144000" y="50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BDD2E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02616" y="2803939"/>
            <a:ext cx="4272327" cy="432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657" y="2793619"/>
            <a:ext cx="4240530" cy="390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3367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0" y="10159"/>
                </a:moveTo>
                <a:lnTo>
                  <a:pt x="9144000" y="10159"/>
                </a:lnTo>
                <a:lnTo>
                  <a:pt x="9144000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0160"/>
            <a:ext cx="9144000" cy="223520"/>
          </a:xfrm>
          <a:custGeom>
            <a:avLst/>
            <a:gdLst/>
            <a:ahLst/>
            <a:cxnLst/>
            <a:rect l="l" t="t" r="r" b="b"/>
            <a:pathLst>
              <a:path w="9144000" h="223520">
                <a:moveTo>
                  <a:pt x="9144000" y="0"/>
                </a:moveTo>
                <a:lnTo>
                  <a:pt x="0" y="0"/>
                </a:lnTo>
                <a:lnTo>
                  <a:pt x="0" y="223520"/>
                </a:lnTo>
                <a:lnTo>
                  <a:pt x="9144000" y="22352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86079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9144000" y="0"/>
                </a:moveTo>
                <a:lnTo>
                  <a:pt x="0" y="0"/>
                </a:lnTo>
                <a:lnTo>
                  <a:pt x="0" y="50800"/>
                </a:lnTo>
                <a:lnTo>
                  <a:pt x="9144000" y="50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BDD2E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344" y="409574"/>
            <a:ext cx="7941310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244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8334" y="1513204"/>
            <a:ext cx="7879080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61806" y="6641008"/>
            <a:ext cx="23875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s://searchsqlserver.techtarget.com/definition/SQ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359" y="5354320"/>
            <a:ext cx="8722361" cy="1330960"/>
            <a:chOff x="213359" y="5354320"/>
            <a:chExt cx="8722361" cy="1330960"/>
          </a:xfrm>
        </p:grpSpPr>
        <p:sp>
          <p:nvSpPr>
            <p:cNvPr id="4" name="object 4"/>
            <p:cNvSpPr/>
            <p:nvPr/>
          </p:nvSpPr>
          <p:spPr>
            <a:xfrm>
              <a:off x="6055359" y="5496559"/>
              <a:ext cx="2875280" cy="721360"/>
            </a:xfrm>
            <a:custGeom>
              <a:avLst/>
              <a:gdLst/>
              <a:ahLst/>
              <a:cxnLst/>
              <a:rect l="l" t="t" r="r" b="b"/>
              <a:pathLst>
                <a:path w="2875279" h="721360">
                  <a:moveTo>
                    <a:pt x="2875280" y="0"/>
                  </a:moveTo>
                  <a:lnTo>
                    <a:pt x="2868930" y="0"/>
                  </a:lnTo>
                  <a:lnTo>
                    <a:pt x="2747771" y="20319"/>
                  </a:lnTo>
                  <a:lnTo>
                    <a:pt x="2624455" y="42798"/>
                  </a:lnTo>
                  <a:lnTo>
                    <a:pt x="2499106" y="67690"/>
                  </a:lnTo>
                  <a:lnTo>
                    <a:pt x="2369566" y="92417"/>
                  </a:lnTo>
                  <a:lnTo>
                    <a:pt x="2237740" y="121729"/>
                  </a:lnTo>
                  <a:lnTo>
                    <a:pt x="2101722" y="151028"/>
                  </a:lnTo>
                  <a:lnTo>
                    <a:pt x="1963546" y="184848"/>
                  </a:lnTo>
                  <a:lnTo>
                    <a:pt x="1821180" y="218655"/>
                  </a:lnTo>
                  <a:lnTo>
                    <a:pt x="1564132" y="284035"/>
                  </a:lnTo>
                  <a:lnTo>
                    <a:pt x="1313307" y="342645"/>
                  </a:lnTo>
                  <a:lnTo>
                    <a:pt x="1073149" y="396747"/>
                  </a:lnTo>
                  <a:lnTo>
                    <a:pt x="841501" y="448589"/>
                  </a:lnTo>
                  <a:lnTo>
                    <a:pt x="620521" y="493674"/>
                  </a:lnTo>
                  <a:lnTo>
                    <a:pt x="405891" y="534250"/>
                  </a:lnTo>
                  <a:lnTo>
                    <a:pt x="199770" y="572579"/>
                  </a:lnTo>
                  <a:lnTo>
                    <a:pt x="0" y="606386"/>
                  </a:lnTo>
                  <a:lnTo>
                    <a:pt x="138175" y="626681"/>
                  </a:lnTo>
                  <a:lnTo>
                    <a:pt x="269875" y="644715"/>
                  </a:lnTo>
                  <a:lnTo>
                    <a:pt x="397382" y="660488"/>
                  </a:lnTo>
                  <a:lnTo>
                    <a:pt x="522732" y="674014"/>
                  </a:lnTo>
                  <a:lnTo>
                    <a:pt x="643889" y="687539"/>
                  </a:lnTo>
                  <a:lnTo>
                    <a:pt x="760730" y="696556"/>
                  </a:lnTo>
                  <a:lnTo>
                    <a:pt x="873379" y="705573"/>
                  </a:lnTo>
                  <a:lnTo>
                    <a:pt x="983868" y="712342"/>
                  </a:lnTo>
                  <a:lnTo>
                    <a:pt x="1092326" y="716851"/>
                  </a:lnTo>
                  <a:lnTo>
                    <a:pt x="1296289" y="721359"/>
                  </a:lnTo>
                  <a:lnTo>
                    <a:pt x="1394079" y="721359"/>
                  </a:lnTo>
                  <a:lnTo>
                    <a:pt x="1583182" y="716851"/>
                  </a:lnTo>
                  <a:lnTo>
                    <a:pt x="1672463" y="712342"/>
                  </a:lnTo>
                  <a:lnTo>
                    <a:pt x="1759585" y="705573"/>
                  </a:lnTo>
                  <a:lnTo>
                    <a:pt x="1842515" y="698817"/>
                  </a:lnTo>
                  <a:lnTo>
                    <a:pt x="1925319" y="689800"/>
                  </a:lnTo>
                  <a:lnTo>
                    <a:pt x="2082672" y="667257"/>
                  </a:lnTo>
                  <a:lnTo>
                    <a:pt x="2231390" y="640206"/>
                  </a:lnTo>
                  <a:lnTo>
                    <a:pt x="2371597" y="608647"/>
                  </a:lnTo>
                  <a:lnTo>
                    <a:pt x="2439669" y="590613"/>
                  </a:lnTo>
                  <a:lnTo>
                    <a:pt x="2505456" y="572579"/>
                  </a:lnTo>
                  <a:lnTo>
                    <a:pt x="2632964" y="532002"/>
                  </a:lnTo>
                  <a:lnTo>
                    <a:pt x="2754121" y="486917"/>
                  </a:lnTo>
                  <a:lnTo>
                    <a:pt x="2871089" y="439572"/>
                  </a:lnTo>
                  <a:lnTo>
                    <a:pt x="2875280" y="437324"/>
                  </a:lnTo>
                  <a:lnTo>
                    <a:pt x="2875280" y="0"/>
                  </a:lnTo>
                  <a:close/>
                </a:path>
              </a:pathLst>
            </a:custGeom>
            <a:solidFill>
              <a:srgbClr val="DEDEDE">
                <a:alpha val="2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21280" y="5374639"/>
              <a:ext cx="5547360" cy="843280"/>
            </a:xfrm>
            <a:custGeom>
              <a:avLst/>
              <a:gdLst/>
              <a:ahLst/>
              <a:cxnLst/>
              <a:rect l="l" t="t" r="r" b="b"/>
              <a:pathLst>
                <a:path w="5547359" h="843279">
                  <a:moveTo>
                    <a:pt x="852932" y="0"/>
                  </a:moveTo>
                  <a:lnTo>
                    <a:pt x="684910" y="0"/>
                  </a:lnTo>
                  <a:lnTo>
                    <a:pt x="527557" y="4445"/>
                  </a:lnTo>
                  <a:lnTo>
                    <a:pt x="380745" y="11049"/>
                  </a:lnTo>
                  <a:lnTo>
                    <a:pt x="244601" y="22098"/>
                  </a:lnTo>
                  <a:lnTo>
                    <a:pt x="116967" y="35433"/>
                  </a:lnTo>
                  <a:lnTo>
                    <a:pt x="0" y="53086"/>
                  </a:lnTo>
                  <a:lnTo>
                    <a:pt x="163830" y="73025"/>
                  </a:lnTo>
                  <a:lnTo>
                    <a:pt x="334009" y="95123"/>
                  </a:lnTo>
                  <a:lnTo>
                    <a:pt x="510539" y="123952"/>
                  </a:lnTo>
                  <a:lnTo>
                    <a:pt x="693419" y="154940"/>
                  </a:lnTo>
                  <a:lnTo>
                    <a:pt x="882777" y="192532"/>
                  </a:lnTo>
                  <a:lnTo>
                    <a:pt x="1078357" y="232397"/>
                  </a:lnTo>
                  <a:lnTo>
                    <a:pt x="1282572" y="276669"/>
                  </a:lnTo>
                  <a:lnTo>
                    <a:pt x="1491107" y="327571"/>
                  </a:lnTo>
                  <a:lnTo>
                    <a:pt x="1867534" y="418325"/>
                  </a:lnTo>
                  <a:lnTo>
                    <a:pt x="2224912" y="498005"/>
                  </a:lnTo>
                  <a:lnTo>
                    <a:pt x="2560955" y="571042"/>
                  </a:lnTo>
                  <a:lnTo>
                    <a:pt x="2724785" y="602030"/>
                  </a:lnTo>
                  <a:lnTo>
                    <a:pt x="2879979" y="633018"/>
                  </a:lnTo>
                  <a:lnTo>
                    <a:pt x="3033141" y="661784"/>
                  </a:lnTo>
                  <a:lnTo>
                    <a:pt x="3182111" y="686130"/>
                  </a:lnTo>
                  <a:lnTo>
                    <a:pt x="3326765" y="710476"/>
                  </a:lnTo>
                  <a:lnTo>
                    <a:pt x="3467100" y="732612"/>
                  </a:lnTo>
                  <a:lnTo>
                    <a:pt x="3603244" y="750316"/>
                  </a:lnTo>
                  <a:lnTo>
                    <a:pt x="3735070" y="768032"/>
                  </a:lnTo>
                  <a:lnTo>
                    <a:pt x="3862704" y="783513"/>
                  </a:lnTo>
                  <a:lnTo>
                    <a:pt x="3988180" y="799007"/>
                  </a:lnTo>
                  <a:lnTo>
                    <a:pt x="4109466" y="810082"/>
                  </a:lnTo>
                  <a:lnTo>
                    <a:pt x="4226433" y="818934"/>
                  </a:lnTo>
                  <a:lnTo>
                    <a:pt x="4339209" y="827786"/>
                  </a:lnTo>
                  <a:lnTo>
                    <a:pt x="4449826" y="834428"/>
                  </a:lnTo>
                  <a:lnTo>
                    <a:pt x="4662551" y="843280"/>
                  </a:lnTo>
                  <a:lnTo>
                    <a:pt x="4860290" y="843280"/>
                  </a:lnTo>
                  <a:lnTo>
                    <a:pt x="5047488" y="838847"/>
                  </a:lnTo>
                  <a:lnTo>
                    <a:pt x="5136896" y="834428"/>
                  </a:lnTo>
                  <a:lnTo>
                    <a:pt x="5224018" y="827786"/>
                  </a:lnTo>
                  <a:lnTo>
                    <a:pt x="5309108" y="818934"/>
                  </a:lnTo>
                  <a:lnTo>
                    <a:pt x="5470779" y="801230"/>
                  </a:lnTo>
                  <a:lnTo>
                    <a:pt x="5547360" y="790155"/>
                  </a:lnTo>
                  <a:lnTo>
                    <a:pt x="5426075" y="774661"/>
                  </a:lnTo>
                  <a:lnTo>
                    <a:pt x="5300599" y="759167"/>
                  </a:lnTo>
                  <a:lnTo>
                    <a:pt x="5038979" y="721550"/>
                  </a:lnTo>
                  <a:lnTo>
                    <a:pt x="4762500" y="675068"/>
                  </a:lnTo>
                  <a:lnTo>
                    <a:pt x="4471035" y="624154"/>
                  </a:lnTo>
                  <a:lnTo>
                    <a:pt x="4162679" y="562190"/>
                  </a:lnTo>
                  <a:lnTo>
                    <a:pt x="3837178" y="493572"/>
                  </a:lnTo>
                  <a:lnTo>
                    <a:pt x="3494785" y="413893"/>
                  </a:lnTo>
                  <a:lnTo>
                    <a:pt x="3133090" y="327571"/>
                  </a:lnTo>
                  <a:lnTo>
                    <a:pt x="2990596" y="294373"/>
                  </a:lnTo>
                  <a:lnTo>
                    <a:pt x="2852420" y="261175"/>
                  </a:lnTo>
                  <a:lnTo>
                    <a:pt x="2584322" y="203581"/>
                  </a:lnTo>
                  <a:lnTo>
                    <a:pt x="2454656" y="179324"/>
                  </a:lnTo>
                  <a:lnTo>
                    <a:pt x="2329180" y="154940"/>
                  </a:lnTo>
                  <a:lnTo>
                    <a:pt x="2205735" y="132842"/>
                  </a:lnTo>
                  <a:lnTo>
                    <a:pt x="2084450" y="112903"/>
                  </a:lnTo>
                  <a:lnTo>
                    <a:pt x="1967483" y="95123"/>
                  </a:lnTo>
                  <a:lnTo>
                    <a:pt x="1850517" y="79629"/>
                  </a:lnTo>
                  <a:lnTo>
                    <a:pt x="1629283" y="50927"/>
                  </a:lnTo>
                  <a:lnTo>
                    <a:pt x="1418717" y="30988"/>
                  </a:lnTo>
                  <a:lnTo>
                    <a:pt x="1220978" y="15494"/>
                  </a:lnTo>
                  <a:lnTo>
                    <a:pt x="1031620" y="4445"/>
                  </a:lnTo>
                  <a:lnTo>
                    <a:pt x="852932" y="0"/>
                  </a:lnTo>
                  <a:close/>
                </a:path>
              </a:pathLst>
            </a:custGeom>
            <a:solidFill>
              <a:srgbClr val="DEDEDE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39720" y="5379720"/>
              <a:ext cx="6096000" cy="782320"/>
            </a:xfrm>
            <a:custGeom>
              <a:avLst/>
              <a:gdLst/>
              <a:ahLst/>
              <a:cxnLst/>
              <a:rect l="l" t="t" r="r" b="b"/>
              <a:pathLst>
                <a:path w="6096000" h="782320">
                  <a:moveTo>
                    <a:pt x="0" y="88010"/>
                  </a:moveTo>
                  <a:lnTo>
                    <a:pt x="19177" y="83565"/>
                  </a:lnTo>
                  <a:lnTo>
                    <a:pt x="76707" y="72516"/>
                  </a:lnTo>
                  <a:lnTo>
                    <a:pt x="174625" y="56895"/>
                  </a:lnTo>
                  <a:lnTo>
                    <a:pt x="238506" y="48005"/>
                  </a:lnTo>
                  <a:lnTo>
                    <a:pt x="312928" y="39115"/>
                  </a:lnTo>
                  <a:lnTo>
                    <a:pt x="395986" y="32384"/>
                  </a:lnTo>
                  <a:lnTo>
                    <a:pt x="491870" y="25780"/>
                  </a:lnTo>
                  <a:lnTo>
                    <a:pt x="596138" y="19049"/>
                  </a:lnTo>
                  <a:lnTo>
                    <a:pt x="713232" y="14604"/>
                  </a:lnTo>
                  <a:lnTo>
                    <a:pt x="840994" y="12445"/>
                  </a:lnTo>
                  <a:lnTo>
                    <a:pt x="979424" y="10159"/>
                  </a:lnTo>
                  <a:lnTo>
                    <a:pt x="1128521" y="12445"/>
                  </a:lnTo>
                  <a:lnTo>
                    <a:pt x="1288160" y="16890"/>
                  </a:lnTo>
                  <a:lnTo>
                    <a:pt x="1460627" y="25780"/>
                  </a:lnTo>
                  <a:lnTo>
                    <a:pt x="1643760" y="36829"/>
                  </a:lnTo>
                  <a:lnTo>
                    <a:pt x="1837435" y="54609"/>
                  </a:lnTo>
                  <a:lnTo>
                    <a:pt x="2044065" y="74675"/>
                  </a:lnTo>
                  <a:lnTo>
                    <a:pt x="2263267" y="99186"/>
                  </a:lnTo>
                  <a:lnTo>
                    <a:pt x="2493264" y="128142"/>
                  </a:lnTo>
                  <a:lnTo>
                    <a:pt x="2735960" y="163702"/>
                  </a:lnTo>
                  <a:lnTo>
                    <a:pt x="2989326" y="203707"/>
                  </a:lnTo>
                  <a:lnTo>
                    <a:pt x="3255518" y="250482"/>
                  </a:lnTo>
                  <a:lnTo>
                    <a:pt x="3534409" y="306120"/>
                  </a:lnTo>
                  <a:lnTo>
                    <a:pt x="3826129" y="366204"/>
                  </a:lnTo>
                  <a:lnTo>
                    <a:pt x="4130548" y="432955"/>
                  </a:lnTo>
                  <a:lnTo>
                    <a:pt x="4447794" y="508609"/>
                  </a:lnTo>
                  <a:lnTo>
                    <a:pt x="4777866" y="590943"/>
                  </a:lnTo>
                  <a:lnTo>
                    <a:pt x="5120639" y="682180"/>
                  </a:lnTo>
                  <a:lnTo>
                    <a:pt x="5476239" y="782319"/>
                  </a:lnTo>
                </a:path>
                <a:path w="6096000" h="782320">
                  <a:moveTo>
                    <a:pt x="2783840" y="650239"/>
                  </a:moveTo>
                  <a:lnTo>
                    <a:pt x="2879597" y="623519"/>
                  </a:lnTo>
                  <a:lnTo>
                    <a:pt x="3141472" y="554481"/>
                  </a:lnTo>
                  <a:lnTo>
                    <a:pt x="3322447" y="507720"/>
                  </a:lnTo>
                  <a:lnTo>
                    <a:pt x="3530980" y="456501"/>
                  </a:lnTo>
                  <a:lnTo>
                    <a:pt x="3763009" y="400837"/>
                  </a:lnTo>
                  <a:lnTo>
                    <a:pt x="4012056" y="340702"/>
                  </a:lnTo>
                  <a:lnTo>
                    <a:pt x="4275962" y="282803"/>
                  </a:lnTo>
                  <a:lnTo>
                    <a:pt x="4546346" y="224916"/>
                  </a:lnTo>
                  <a:lnTo>
                    <a:pt x="4823079" y="171449"/>
                  </a:lnTo>
                  <a:lnTo>
                    <a:pt x="5097653" y="120268"/>
                  </a:lnTo>
                  <a:lnTo>
                    <a:pt x="5233924" y="98043"/>
                  </a:lnTo>
                  <a:lnTo>
                    <a:pt x="5365877" y="75691"/>
                  </a:lnTo>
                  <a:lnTo>
                    <a:pt x="5497830" y="57911"/>
                  </a:lnTo>
                  <a:lnTo>
                    <a:pt x="5625591" y="40131"/>
                  </a:lnTo>
                  <a:lnTo>
                    <a:pt x="5751195" y="26669"/>
                  </a:lnTo>
                  <a:lnTo>
                    <a:pt x="5870321" y="15620"/>
                  </a:lnTo>
                  <a:lnTo>
                    <a:pt x="5985256" y="6730"/>
                  </a:lnTo>
                  <a:lnTo>
                    <a:pt x="609600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59" y="5354320"/>
              <a:ext cx="8717280" cy="1330960"/>
            </a:xfrm>
            <a:custGeom>
              <a:avLst/>
              <a:gdLst/>
              <a:ahLst/>
              <a:cxnLst/>
              <a:rect l="l" t="t" r="r" b="b"/>
              <a:pathLst>
                <a:path w="8717280" h="1330959">
                  <a:moveTo>
                    <a:pt x="1554988" y="0"/>
                  </a:moveTo>
                  <a:lnTo>
                    <a:pt x="1401826" y="0"/>
                  </a:lnTo>
                  <a:lnTo>
                    <a:pt x="1257173" y="4444"/>
                  </a:lnTo>
                  <a:lnTo>
                    <a:pt x="1121029" y="11175"/>
                  </a:lnTo>
                  <a:lnTo>
                    <a:pt x="993406" y="22351"/>
                  </a:lnTo>
                  <a:lnTo>
                    <a:pt x="874280" y="33527"/>
                  </a:lnTo>
                  <a:lnTo>
                    <a:pt x="761542" y="49148"/>
                  </a:lnTo>
                  <a:lnTo>
                    <a:pt x="659434" y="64769"/>
                  </a:lnTo>
                  <a:lnTo>
                    <a:pt x="563714" y="82676"/>
                  </a:lnTo>
                  <a:lnTo>
                    <a:pt x="478624" y="102742"/>
                  </a:lnTo>
                  <a:lnTo>
                    <a:pt x="397789" y="120649"/>
                  </a:lnTo>
                  <a:lnTo>
                    <a:pt x="327583" y="140715"/>
                  </a:lnTo>
                  <a:lnTo>
                    <a:pt x="206336" y="178688"/>
                  </a:lnTo>
                  <a:lnTo>
                    <a:pt x="157416" y="196468"/>
                  </a:lnTo>
                  <a:lnTo>
                    <a:pt x="51053" y="241185"/>
                  </a:lnTo>
                  <a:lnTo>
                    <a:pt x="0" y="267982"/>
                  </a:lnTo>
                  <a:lnTo>
                    <a:pt x="0" y="1330959"/>
                  </a:lnTo>
                  <a:lnTo>
                    <a:pt x="8712962" y="1330959"/>
                  </a:lnTo>
                  <a:lnTo>
                    <a:pt x="8717280" y="1324254"/>
                  </a:lnTo>
                  <a:lnTo>
                    <a:pt x="8717280" y="569455"/>
                  </a:lnTo>
                  <a:lnTo>
                    <a:pt x="8712962" y="571690"/>
                  </a:lnTo>
                  <a:lnTo>
                    <a:pt x="8632190" y="605180"/>
                  </a:lnTo>
                  <a:lnTo>
                    <a:pt x="8551418" y="636447"/>
                  </a:lnTo>
                  <a:lnTo>
                    <a:pt x="8466328" y="665479"/>
                  </a:lnTo>
                  <a:lnTo>
                    <a:pt x="8379079" y="692276"/>
                  </a:lnTo>
                  <a:lnTo>
                    <a:pt x="8289671" y="719073"/>
                  </a:lnTo>
                  <a:lnTo>
                    <a:pt x="8196072" y="743635"/>
                  </a:lnTo>
                  <a:lnTo>
                    <a:pt x="8100441" y="763739"/>
                  </a:lnTo>
                  <a:lnTo>
                    <a:pt x="8000365" y="783831"/>
                  </a:lnTo>
                  <a:lnTo>
                    <a:pt x="7896225" y="801700"/>
                  </a:lnTo>
                  <a:lnTo>
                    <a:pt x="7787640" y="815098"/>
                  </a:lnTo>
                  <a:lnTo>
                    <a:pt x="7674991" y="828497"/>
                  </a:lnTo>
                  <a:lnTo>
                    <a:pt x="7557897" y="837437"/>
                  </a:lnTo>
                  <a:lnTo>
                    <a:pt x="7436739" y="846366"/>
                  </a:lnTo>
                  <a:lnTo>
                    <a:pt x="7309104" y="850836"/>
                  </a:lnTo>
                  <a:lnTo>
                    <a:pt x="7177151" y="850836"/>
                  </a:lnTo>
                  <a:lnTo>
                    <a:pt x="7038975" y="848601"/>
                  </a:lnTo>
                  <a:lnTo>
                    <a:pt x="6894322" y="844130"/>
                  </a:lnTo>
                  <a:lnTo>
                    <a:pt x="6745351" y="837437"/>
                  </a:lnTo>
                  <a:lnTo>
                    <a:pt x="6590030" y="826261"/>
                  </a:lnTo>
                  <a:lnTo>
                    <a:pt x="6426326" y="810640"/>
                  </a:lnTo>
                  <a:lnTo>
                    <a:pt x="6256147" y="792772"/>
                  </a:lnTo>
                  <a:lnTo>
                    <a:pt x="6079490" y="770432"/>
                  </a:lnTo>
                  <a:lnTo>
                    <a:pt x="5896610" y="745870"/>
                  </a:lnTo>
                  <a:lnTo>
                    <a:pt x="5705220" y="716838"/>
                  </a:lnTo>
                  <a:lnTo>
                    <a:pt x="5505195" y="683348"/>
                  </a:lnTo>
                  <a:lnTo>
                    <a:pt x="5298820" y="645375"/>
                  </a:lnTo>
                  <a:lnTo>
                    <a:pt x="5081905" y="602957"/>
                  </a:lnTo>
                  <a:lnTo>
                    <a:pt x="4858512" y="558291"/>
                  </a:lnTo>
                  <a:lnTo>
                    <a:pt x="4624578" y="506920"/>
                  </a:lnTo>
                  <a:lnTo>
                    <a:pt x="4384167" y="453326"/>
                  </a:lnTo>
                  <a:lnTo>
                    <a:pt x="4133215" y="395262"/>
                  </a:lnTo>
                  <a:lnTo>
                    <a:pt x="3871467" y="330504"/>
                  </a:lnTo>
                  <a:lnTo>
                    <a:pt x="3612006" y="267982"/>
                  </a:lnTo>
                  <a:lnTo>
                    <a:pt x="3360928" y="214375"/>
                  </a:lnTo>
                  <a:lnTo>
                    <a:pt x="3120643" y="165226"/>
                  </a:lnTo>
                  <a:lnTo>
                    <a:pt x="2890901" y="125094"/>
                  </a:lnTo>
                  <a:lnTo>
                    <a:pt x="2671826" y="91566"/>
                  </a:lnTo>
                  <a:lnTo>
                    <a:pt x="2461133" y="62483"/>
                  </a:lnTo>
                  <a:lnTo>
                    <a:pt x="2261235" y="40258"/>
                  </a:lnTo>
                  <a:lnTo>
                    <a:pt x="2071877" y="22351"/>
                  </a:lnTo>
                  <a:lnTo>
                    <a:pt x="1888997" y="11175"/>
                  </a:lnTo>
                  <a:lnTo>
                    <a:pt x="1718817" y="2285"/>
                  </a:lnTo>
                  <a:lnTo>
                    <a:pt x="155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0779" rIns="0" bIns="0" rtlCol="0">
            <a:spAutoFit/>
          </a:bodyPr>
          <a:lstStyle/>
          <a:p>
            <a:pPr marL="735965" algn="ctr">
              <a:lnSpc>
                <a:spcPts val="6515"/>
              </a:lnSpc>
              <a:spcBef>
                <a:spcPts val="100"/>
              </a:spcBef>
            </a:pPr>
            <a:r>
              <a:rPr sz="5450" b="1" spc="-5" dirty="0">
                <a:latin typeface="Times New Roman"/>
                <a:cs typeface="Times New Roman"/>
              </a:rPr>
              <a:t>CS105.3</a:t>
            </a:r>
            <a:endParaRPr sz="5450" dirty="0">
              <a:latin typeface="Times New Roman"/>
              <a:cs typeface="Times New Roman"/>
            </a:endParaRPr>
          </a:p>
          <a:p>
            <a:pPr marL="748665" marR="5080" algn="ctr">
              <a:lnSpc>
                <a:spcPts val="6490"/>
              </a:lnSpc>
              <a:spcBef>
                <a:spcPts val="229"/>
              </a:spcBef>
            </a:pPr>
            <a:r>
              <a:rPr sz="5450" b="1" spc="-5" dirty="0">
                <a:latin typeface="Times New Roman"/>
                <a:cs typeface="Times New Roman"/>
              </a:rPr>
              <a:t>Database</a:t>
            </a:r>
            <a:r>
              <a:rPr sz="5450" b="1" spc="-265" dirty="0">
                <a:latin typeface="Times New Roman"/>
                <a:cs typeface="Times New Roman"/>
              </a:rPr>
              <a:t> </a:t>
            </a:r>
            <a:r>
              <a:rPr sz="5450" b="1" spc="-20" dirty="0">
                <a:latin typeface="Times New Roman"/>
                <a:cs typeface="Times New Roman"/>
              </a:rPr>
              <a:t>Management  </a:t>
            </a:r>
            <a:r>
              <a:rPr sz="5450" b="1" spc="-30" dirty="0">
                <a:latin typeface="Times New Roman"/>
                <a:cs typeface="Times New Roman"/>
              </a:rPr>
              <a:t>Systems</a:t>
            </a:r>
            <a:endParaRPr sz="54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0" y="6026467"/>
            <a:ext cx="429259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10" dirty="0">
                <a:latin typeface="Times New Roman"/>
                <a:cs typeface="Times New Roman"/>
              </a:rPr>
              <a:t>Manoja Weerasekara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0F6BE98C-46B4-42E4-BFE2-E151AD3AC433}"/>
              </a:ext>
            </a:extLst>
          </p:cNvPr>
          <p:cNvSpPr txBox="1"/>
          <p:nvPr/>
        </p:nvSpPr>
        <p:spPr>
          <a:xfrm>
            <a:off x="838200" y="2254885"/>
            <a:ext cx="7157084" cy="316240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database..</a:t>
            </a:r>
            <a:endParaRPr sz="2400" dirty="0">
              <a:latin typeface="Candara"/>
              <a:cs typeface="Candara"/>
            </a:endParaRPr>
          </a:p>
          <a:p>
            <a:pPr marL="588645" lvl="1" indent="-273685">
              <a:lnSpc>
                <a:spcPct val="1000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Is a</a:t>
            </a:r>
            <a:r>
              <a:rPr sz="22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miniworld.</a:t>
            </a:r>
            <a:endParaRPr sz="2200" dirty="0">
              <a:latin typeface="Candara"/>
              <a:cs typeface="Candara"/>
            </a:endParaRPr>
          </a:p>
          <a:p>
            <a:pPr marL="588645" lvl="1" indent="-273685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Is a logically coherent collection of data with</a:t>
            </a:r>
            <a:r>
              <a:rPr sz="2200" spc="-6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some</a:t>
            </a:r>
            <a:endParaRPr sz="2200" dirty="0">
              <a:latin typeface="Candara"/>
              <a:cs typeface="Candara"/>
            </a:endParaRPr>
          </a:p>
          <a:p>
            <a:pPr marL="588645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inherent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meaning.</a:t>
            </a:r>
            <a:endParaRPr sz="2200" dirty="0">
              <a:latin typeface="Candara"/>
              <a:cs typeface="Candara"/>
            </a:endParaRPr>
          </a:p>
          <a:p>
            <a:pPr marL="588645" marR="5080" lvl="1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Is designed, built, and populated 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with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data for a specific  purpose.</a:t>
            </a:r>
            <a:endParaRPr lang="en-US" sz="2200" spc="-5" dirty="0">
              <a:solidFill>
                <a:srgbClr val="073D86"/>
              </a:solidFill>
              <a:latin typeface="Candara"/>
              <a:cs typeface="Candara"/>
            </a:endParaRPr>
          </a:p>
          <a:p>
            <a:pPr marL="588645" marR="5080" lvl="1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endParaRPr lang="en-US" sz="2200" spc="-5" dirty="0">
              <a:solidFill>
                <a:srgbClr val="073D86"/>
              </a:solidFill>
              <a:latin typeface="Candara"/>
              <a:cs typeface="Candara"/>
            </a:endParaRPr>
          </a:p>
          <a:p>
            <a:pPr marL="315595" marR="5080" lvl="1" algn="ctr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tabLst>
                <a:tab pos="588645" algn="l"/>
                <a:tab pos="589280" algn="l"/>
              </a:tabLst>
            </a:pPr>
            <a:r>
              <a:rPr lang="en-US" sz="2200" spc="-5" dirty="0">
                <a:solidFill>
                  <a:srgbClr val="FF0000"/>
                </a:solidFill>
                <a:latin typeface="Candara"/>
                <a:cs typeface="Candara"/>
              </a:rPr>
              <a:t>Collection of related data</a:t>
            </a:r>
            <a:endParaRPr sz="2200" dirty="0">
              <a:solidFill>
                <a:srgbClr val="FF0000"/>
              </a:solidFill>
              <a:latin typeface="Candara"/>
              <a:cs typeface="Candar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D90237F-BC9F-451E-B9E7-A98714270F2C}"/>
              </a:ext>
            </a:extLst>
          </p:cNvPr>
          <p:cNvSpPr txBox="1">
            <a:spLocks/>
          </p:cNvSpPr>
          <p:nvPr/>
        </p:nvSpPr>
        <p:spPr>
          <a:xfrm>
            <a:off x="381000" y="762000"/>
            <a:ext cx="6686550" cy="6969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0" i="0">
                <a:solidFill>
                  <a:srgbClr val="42445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spc="-5" dirty="0">
                <a:solidFill>
                  <a:schemeClr val="tx1"/>
                </a:solidFill>
              </a:rPr>
              <a:t>Things </a:t>
            </a:r>
            <a:r>
              <a:rPr lang="en-US" kern="0" dirty="0">
                <a:solidFill>
                  <a:schemeClr val="tx1"/>
                </a:solidFill>
              </a:rPr>
              <a:t>to be</a:t>
            </a:r>
            <a:r>
              <a:rPr lang="en-US" kern="0" spc="-75" dirty="0">
                <a:solidFill>
                  <a:schemeClr val="tx1"/>
                </a:solidFill>
              </a:rPr>
              <a:t> </a:t>
            </a:r>
            <a:r>
              <a:rPr lang="en-US" kern="0" dirty="0">
                <a:solidFill>
                  <a:schemeClr val="tx1"/>
                </a:solidFill>
              </a:rPr>
              <a:t>remembered…</a:t>
            </a:r>
          </a:p>
        </p:txBody>
      </p:sp>
    </p:spTree>
    <p:extLst>
      <p:ext uri="{BB962C8B-B14F-4D97-AF65-F5344CB8AC3E}">
        <p14:creationId xmlns:p14="http://schemas.microsoft.com/office/powerpoint/2010/main" val="232051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5E62-EC6F-4D33-8DA7-D604A6FD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09600"/>
            <a:ext cx="7941310" cy="1107996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Characteristics of the Database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8AA7B-EE7B-4B27-B560-86E882FF730A}"/>
              </a:ext>
            </a:extLst>
          </p:cNvPr>
          <p:cNvSpPr txBox="1"/>
          <p:nvPr/>
        </p:nvSpPr>
        <p:spPr>
          <a:xfrm>
            <a:off x="541654" y="1981200"/>
            <a:ext cx="844994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■ Self-describing nature of a database system</a:t>
            </a:r>
          </a:p>
          <a:p>
            <a:endParaRPr lang="en-US" sz="2800" dirty="0"/>
          </a:p>
          <a:p>
            <a:r>
              <a:rPr lang="en-US" sz="2800" dirty="0"/>
              <a:t> ■ Insulation between programs and data, and data abstraction </a:t>
            </a:r>
          </a:p>
          <a:p>
            <a:endParaRPr lang="en-US" sz="2800" dirty="0"/>
          </a:p>
          <a:p>
            <a:r>
              <a:rPr lang="en-US" sz="2800" dirty="0"/>
              <a:t>■ Support of multiple views of the data </a:t>
            </a:r>
          </a:p>
          <a:p>
            <a:endParaRPr lang="en-US" sz="2800" dirty="0"/>
          </a:p>
          <a:p>
            <a:r>
              <a:rPr lang="en-US" sz="2800" dirty="0"/>
              <a:t>■ Sharing of data and multiuser transaction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217822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981200"/>
            <a:ext cx="4343400" cy="3272154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985"/>
              </a:spcBef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800" spc="15" dirty="0">
                <a:latin typeface="Times New Roman"/>
                <a:cs typeface="Times New Roman"/>
              </a:rPr>
              <a:t>Database</a:t>
            </a:r>
            <a:endParaRPr sz="2800" dirty="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890"/>
              </a:spcBef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800" spc="-40" dirty="0">
                <a:latin typeface="Times New Roman"/>
                <a:cs typeface="Times New Roman"/>
              </a:rPr>
              <a:t>Files</a:t>
            </a:r>
            <a:endParaRPr sz="2800" dirty="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885"/>
              </a:spcBef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800" spc="-15" dirty="0">
                <a:latin typeface="Times New Roman"/>
                <a:cs typeface="Times New Roman"/>
              </a:rPr>
              <a:t>Records</a:t>
            </a:r>
            <a:endParaRPr sz="2800" dirty="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965"/>
              </a:spcBef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800" spc="-30" dirty="0">
                <a:latin typeface="Times New Roman"/>
                <a:cs typeface="Times New Roman"/>
              </a:rPr>
              <a:t>Fields</a:t>
            </a:r>
            <a:endParaRPr sz="2800" dirty="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890"/>
              </a:spcBef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800" spc="5" dirty="0">
                <a:latin typeface="Times New Roman"/>
                <a:cs typeface="Times New Roman"/>
              </a:rPr>
              <a:t>Characters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(Bytes)</a:t>
            </a:r>
            <a:endParaRPr sz="2800" dirty="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885"/>
              </a:spcBef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800" spc="-20" dirty="0">
                <a:latin typeface="Times New Roman"/>
                <a:cs typeface="Times New Roman"/>
              </a:rPr>
              <a:t>Bits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9330" y="654049"/>
            <a:ext cx="31127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10" dirty="0"/>
              <a:t>Data</a:t>
            </a:r>
            <a:r>
              <a:rPr sz="4000" spc="-114" dirty="0"/>
              <a:t> </a:t>
            </a:r>
            <a:r>
              <a:rPr sz="4000" spc="-30" dirty="0"/>
              <a:t>Hierarchy</a:t>
            </a:r>
            <a:endParaRPr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589" y="533400"/>
            <a:ext cx="47828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0" dirty="0"/>
              <a:t>Basic </a:t>
            </a:r>
            <a:r>
              <a:rPr sz="4000" spc="-95" dirty="0"/>
              <a:t>File</a:t>
            </a:r>
            <a:r>
              <a:rPr sz="4000" spc="545" dirty="0"/>
              <a:t> </a:t>
            </a:r>
            <a:r>
              <a:rPr sz="4000" spc="-50" dirty="0"/>
              <a:t>Terminology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1924384" y="1321348"/>
            <a:ext cx="5295229" cy="5319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42958" y="6641008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13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10" y="654049"/>
            <a:ext cx="367537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5" dirty="0"/>
              <a:t>Sample </a:t>
            </a:r>
            <a:r>
              <a:rPr sz="4000" spc="-50" dirty="0"/>
              <a:t>Basic</a:t>
            </a:r>
            <a:r>
              <a:rPr sz="4000" spc="515" dirty="0"/>
              <a:t> </a:t>
            </a:r>
            <a:r>
              <a:rPr sz="4000" spc="-95" dirty="0"/>
              <a:t>File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03656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42958" y="6641008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14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76EE5E-0133-43D0-AB0C-5A75BBDF0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444"/>
          <a:stretch/>
        </p:blipFill>
        <p:spPr>
          <a:xfrm>
            <a:off x="4318000" y="1658526"/>
            <a:ext cx="2838450" cy="29562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98777A-9DB5-45CB-98C1-AFB4FE95F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78" r="10889"/>
          <a:stretch/>
        </p:blipFill>
        <p:spPr>
          <a:xfrm>
            <a:off x="5943600" y="4614754"/>
            <a:ext cx="3038992" cy="2243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BBDD7F-A62F-440A-A125-225BE952A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200"/>
            <a:ext cx="4318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26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885" y="654049"/>
            <a:ext cx="66694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15" dirty="0"/>
              <a:t>Data </a:t>
            </a:r>
            <a:r>
              <a:rPr sz="4000" spc="-50" dirty="0"/>
              <a:t>Modeling </a:t>
            </a:r>
            <a:r>
              <a:rPr sz="4000" spc="-35" dirty="0"/>
              <a:t>and </a:t>
            </a:r>
            <a:r>
              <a:rPr sz="4000" spc="15" dirty="0"/>
              <a:t>Data</a:t>
            </a:r>
            <a:r>
              <a:rPr sz="4000" spc="-625" dirty="0"/>
              <a:t> </a:t>
            </a:r>
            <a:r>
              <a:rPr sz="4000" spc="-25" dirty="0"/>
              <a:t>Models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8942958" y="6641008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16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905000"/>
            <a:ext cx="8561958" cy="3918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Times New Roman"/>
              <a:buChar char="•"/>
              <a:tabLst>
                <a:tab pos="358140" algn="l"/>
                <a:tab pos="358775" algn="l"/>
              </a:tabLst>
            </a:pPr>
            <a:r>
              <a:rPr sz="2650" b="1" spc="15" dirty="0">
                <a:latin typeface="Times New Roman"/>
                <a:cs typeface="Times New Roman"/>
              </a:rPr>
              <a:t>Model </a:t>
            </a:r>
            <a:r>
              <a:rPr sz="2650" spc="-5" dirty="0">
                <a:latin typeface="Times New Roman"/>
                <a:cs typeface="Times New Roman"/>
              </a:rPr>
              <a:t>- </a:t>
            </a:r>
            <a:r>
              <a:rPr sz="2650" spc="-30" dirty="0">
                <a:latin typeface="Times New Roman"/>
                <a:cs typeface="Times New Roman"/>
              </a:rPr>
              <a:t>Abstraction </a:t>
            </a:r>
            <a:r>
              <a:rPr sz="2650" spc="-25" dirty="0">
                <a:latin typeface="Times New Roman"/>
                <a:cs typeface="Times New Roman"/>
              </a:rPr>
              <a:t>of </a:t>
            </a:r>
            <a:r>
              <a:rPr sz="2650" spc="-5" dirty="0">
                <a:latin typeface="Times New Roman"/>
                <a:cs typeface="Times New Roman"/>
              </a:rPr>
              <a:t>a </a:t>
            </a:r>
            <a:r>
              <a:rPr sz="2650" spc="-30" dirty="0">
                <a:latin typeface="Times New Roman"/>
                <a:cs typeface="Times New Roman"/>
              </a:rPr>
              <a:t>real-world </a:t>
            </a:r>
            <a:r>
              <a:rPr sz="2650" spc="-40" dirty="0">
                <a:latin typeface="Times New Roman"/>
                <a:cs typeface="Times New Roman"/>
              </a:rPr>
              <a:t>object </a:t>
            </a:r>
            <a:r>
              <a:rPr sz="2650" spc="-25" dirty="0">
                <a:latin typeface="Times New Roman"/>
                <a:cs typeface="Times New Roman"/>
              </a:rPr>
              <a:t>or</a:t>
            </a:r>
            <a:r>
              <a:rPr sz="2650" spc="-190" dirty="0">
                <a:latin typeface="Times New Roman"/>
                <a:cs typeface="Times New Roman"/>
              </a:rPr>
              <a:t> </a:t>
            </a:r>
            <a:r>
              <a:rPr sz="2650" spc="-45" dirty="0">
                <a:latin typeface="Times New Roman"/>
                <a:cs typeface="Times New Roman"/>
              </a:rPr>
              <a:t>event</a:t>
            </a:r>
            <a:endParaRPr sz="2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6FC0"/>
              </a:buClr>
              <a:buFont typeface="Times New Roman"/>
              <a:buChar char="•"/>
            </a:pPr>
            <a:endParaRPr sz="4250" dirty="0">
              <a:latin typeface="Times New Roman"/>
              <a:cs typeface="Times New Roman"/>
            </a:endParaRPr>
          </a:p>
          <a:p>
            <a:pPr marL="378460" marR="360680" lvl="1" indent="-254635">
              <a:lnSpc>
                <a:spcPct val="100000"/>
              </a:lnSpc>
              <a:buClr>
                <a:srgbClr val="006FC0"/>
              </a:buClr>
              <a:buFont typeface="Wingdings"/>
              <a:buChar char=""/>
              <a:tabLst>
                <a:tab pos="379095" algn="l"/>
              </a:tabLst>
            </a:pPr>
            <a:r>
              <a:rPr sz="2800" b="1" spc="10" dirty="0">
                <a:latin typeface="Times New Roman"/>
                <a:cs typeface="Times New Roman"/>
              </a:rPr>
              <a:t>Data </a:t>
            </a:r>
            <a:r>
              <a:rPr sz="2800" b="1" spc="-25" dirty="0">
                <a:latin typeface="Times New Roman"/>
                <a:cs typeface="Times New Roman"/>
              </a:rPr>
              <a:t>models</a:t>
            </a:r>
            <a:r>
              <a:rPr sz="2800" spc="-25" dirty="0">
                <a:latin typeface="Times New Roman"/>
                <a:cs typeface="Times New Roman"/>
              </a:rPr>
              <a:t>: Simple </a:t>
            </a:r>
            <a:r>
              <a:rPr sz="2800" dirty="0">
                <a:latin typeface="Times New Roman"/>
                <a:cs typeface="Times New Roman"/>
              </a:rPr>
              <a:t>representations </a:t>
            </a:r>
            <a:r>
              <a:rPr sz="2800" spc="-20" dirty="0">
                <a:latin typeface="Times New Roman"/>
                <a:cs typeface="Times New Roman"/>
              </a:rPr>
              <a:t>of </a:t>
            </a:r>
            <a:r>
              <a:rPr sz="2800" spc="-25" dirty="0">
                <a:latin typeface="Times New Roman"/>
                <a:cs typeface="Times New Roman"/>
              </a:rPr>
              <a:t>complex  </a:t>
            </a:r>
            <a:r>
              <a:rPr sz="2800" spc="-20" dirty="0">
                <a:latin typeface="Times New Roman"/>
                <a:cs typeface="Times New Roman"/>
              </a:rPr>
              <a:t>real-world </a:t>
            </a:r>
            <a:r>
              <a:rPr sz="2800" spc="20" dirty="0">
                <a:latin typeface="Times New Roman"/>
                <a:cs typeface="Times New Roman"/>
              </a:rPr>
              <a:t>data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structures</a:t>
            </a:r>
            <a:endParaRPr sz="2800" dirty="0">
              <a:latin typeface="Times New Roman"/>
              <a:cs typeface="Times New Roman"/>
            </a:endParaRPr>
          </a:p>
          <a:p>
            <a:pPr marL="673735" lvl="2" indent="-244475">
              <a:lnSpc>
                <a:spcPct val="100000"/>
              </a:lnSpc>
              <a:spcBef>
                <a:spcPts val="880"/>
              </a:spcBef>
              <a:buClr>
                <a:srgbClr val="006FC0"/>
              </a:buClr>
              <a:buFont typeface="Wingdings"/>
              <a:buChar char=""/>
              <a:tabLst>
                <a:tab pos="673735" algn="l"/>
              </a:tabLst>
            </a:pPr>
            <a:r>
              <a:rPr sz="2650" spc="-45" dirty="0">
                <a:latin typeface="Times New Roman"/>
                <a:cs typeface="Times New Roman"/>
              </a:rPr>
              <a:t>Useful for </a:t>
            </a:r>
            <a:r>
              <a:rPr sz="2650" spc="-30" dirty="0">
                <a:latin typeface="Times New Roman"/>
                <a:cs typeface="Times New Roman"/>
              </a:rPr>
              <a:t>supporting </a:t>
            </a:r>
            <a:r>
              <a:rPr sz="2650" spc="-5" dirty="0">
                <a:latin typeface="Times New Roman"/>
                <a:cs typeface="Times New Roman"/>
              </a:rPr>
              <a:t>a </a:t>
            </a:r>
            <a:r>
              <a:rPr sz="2650" spc="-45" dirty="0">
                <a:latin typeface="Times New Roman"/>
                <a:cs typeface="Times New Roman"/>
              </a:rPr>
              <a:t>specific </a:t>
            </a:r>
            <a:r>
              <a:rPr sz="2650" spc="-30" dirty="0">
                <a:latin typeface="Times New Roman"/>
                <a:cs typeface="Times New Roman"/>
              </a:rPr>
              <a:t>problem</a:t>
            </a:r>
            <a:r>
              <a:rPr sz="2650" spc="525" dirty="0">
                <a:latin typeface="Times New Roman"/>
                <a:cs typeface="Times New Roman"/>
              </a:rPr>
              <a:t> </a:t>
            </a:r>
            <a:r>
              <a:rPr sz="2650" spc="-25" dirty="0">
                <a:latin typeface="Times New Roman"/>
                <a:cs typeface="Times New Roman"/>
              </a:rPr>
              <a:t>domain</a:t>
            </a:r>
            <a:endParaRPr sz="265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Clr>
                <a:srgbClr val="006FC0"/>
              </a:buClr>
              <a:buFont typeface="Wingdings"/>
              <a:buChar char=""/>
            </a:pPr>
            <a:endParaRPr sz="2900" dirty="0">
              <a:latin typeface="Times New Roman"/>
              <a:cs typeface="Times New Roman"/>
            </a:endParaRPr>
          </a:p>
          <a:p>
            <a:pPr marL="358140" marR="5080" indent="-346075">
              <a:lnSpc>
                <a:spcPts val="3120"/>
              </a:lnSpc>
              <a:spcBef>
                <a:spcPts val="1735"/>
              </a:spcBef>
              <a:buClr>
                <a:srgbClr val="006FC0"/>
              </a:buClr>
              <a:buFont typeface="Times New Roman"/>
              <a:buChar char="•"/>
              <a:tabLst>
                <a:tab pos="358140" algn="l"/>
                <a:tab pos="358775" algn="l"/>
              </a:tabLst>
            </a:pPr>
            <a:r>
              <a:rPr sz="2650" b="1" spc="-15" dirty="0">
                <a:latin typeface="Times New Roman"/>
                <a:cs typeface="Times New Roman"/>
              </a:rPr>
              <a:t>Data </a:t>
            </a:r>
            <a:r>
              <a:rPr sz="2650" b="1" spc="-10" dirty="0">
                <a:latin typeface="Times New Roman"/>
                <a:cs typeface="Times New Roman"/>
              </a:rPr>
              <a:t>modeling</a:t>
            </a:r>
            <a:r>
              <a:rPr sz="2650" spc="-10" dirty="0">
                <a:latin typeface="Times New Roman"/>
                <a:cs typeface="Times New Roman"/>
              </a:rPr>
              <a:t>: </a:t>
            </a:r>
            <a:r>
              <a:rPr sz="2650" spc="-15" dirty="0">
                <a:latin typeface="Times New Roman"/>
                <a:cs typeface="Times New Roman"/>
              </a:rPr>
              <a:t>Iterative </a:t>
            </a:r>
            <a:r>
              <a:rPr sz="2650" spc="-10" dirty="0">
                <a:latin typeface="Times New Roman"/>
                <a:cs typeface="Times New Roman"/>
              </a:rPr>
              <a:t>and </a:t>
            </a:r>
            <a:r>
              <a:rPr sz="2650" spc="-40" dirty="0">
                <a:latin typeface="Times New Roman"/>
                <a:cs typeface="Times New Roman"/>
              </a:rPr>
              <a:t>progressive </a:t>
            </a:r>
            <a:r>
              <a:rPr sz="2650" spc="-45" dirty="0">
                <a:latin typeface="Times New Roman"/>
                <a:cs typeface="Times New Roman"/>
              </a:rPr>
              <a:t>process </a:t>
            </a:r>
            <a:r>
              <a:rPr sz="2650" spc="-30" dirty="0">
                <a:latin typeface="Times New Roman"/>
                <a:cs typeface="Times New Roman"/>
              </a:rPr>
              <a:t>of  </a:t>
            </a:r>
            <a:r>
              <a:rPr sz="2650" spc="-25" dirty="0">
                <a:latin typeface="Times New Roman"/>
                <a:cs typeface="Times New Roman"/>
              </a:rPr>
              <a:t>creating </a:t>
            </a:r>
            <a:r>
              <a:rPr sz="2650" spc="-5" dirty="0">
                <a:latin typeface="Times New Roman"/>
                <a:cs typeface="Times New Roman"/>
              </a:rPr>
              <a:t>a </a:t>
            </a:r>
            <a:r>
              <a:rPr sz="2650" spc="-50" dirty="0">
                <a:latin typeface="Times New Roman"/>
                <a:cs typeface="Times New Roman"/>
              </a:rPr>
              <a:t>specific </a:t>
            </a:r>
            <a:r>
              <a:rPr sz="2650" spc="-15" dirty="0">
                <a:latin typeface="Times New Roman"/>
                <a:cs typeface="Times New Roman"/>
              </a:rPr>
              <a:t>data </a:t>
            </a:r>
            <a:r>
              <a:rPr sz="2650" spc="-45" dirty="0">
                <a:latin typeface="Times New Roman"/>
                <a:cs typeface="Times New Roman"/>
              </a:rPr>
              <a:t>model for </a:t>
            </a:r>
            <a:r>
              <a:rPr sz="2650" spc="-5" dirty="0">
                <a:latin typeface="Times New Roman"/>
                <a:cs typeface="Times New Roman"/>
              </a:rPr>
              <a:t>a </a:t>
            </a:r>
            <a:r>
              <a:rPr sz="2650" spc="-40" dirty="0">
                <a:latin typeface="Times New Roman"/>
                <a:cs typeface="Times New Roman"/>
              </a:rPr>
              <a:t>determined </a:t>
            </a:r>
            <a:r>
              <a:rPr sz="2650" spc="-35" dirty="0">
                <a:latin typeface="Times New Roman"/>
                <a:cs typeface="Times New Roman"/>
              </a:rPr>
              <a:t>problem  </a:t>
            </a:r>
            <a:r>
              <a:rPr sz="2650" spc="-25" dirty="0">
                <a:latin typeface="Times New Roman"/>
                <a:cs typeface="Times New Roman"/>
              </a:rPr>
              <a:t>domain</a:t>
            </a:r>
            <a:endParaRPr sz="26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839" y="654049"/>
            <a:ext cx="56102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0" dirty="0"/>
              <a:t>Importance </a:t>
            </a:r>
            <a:r>
              <a:rPr sz="4000" spc="35" dirty="0"/>
              <a:t>of </a:t>
            </a:r>
            <a:r>
              <a:rPr sz="4000" spc="15" dirty="0"/>
              <a:t>Data</a:t>
            </a:r>
            <a:r>
              <a:rPr sz="4000" spc="-180" dirty="0"/>
              <a:t> </a:t>
            </a:r>
            <a:r>
              <a:rPr sz="4000" spc="-25" dirty="0"/>
              <a:t>Models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600075" y="1555114"/>
            <a:ext cx="8025130" cy="1004569"/>
            <a:chOff x="600075" y="1555114"/>
            <a:chExt cx="8025130" cy="1004569"/>
          </a:xfrm>
        </p:grpSpPr>
        <p:sp>
          <p:nvSpPr>
            <p:cNvPr id="4" name="object 4"/>
            <p:cNvSpPr/>
            <p:nvPr/>
          </p:nvSpPr>
          <p:spPr>
            <a:xfrm>
              <a:off x="609600" y="1950719"/>
              <a:ext cx="8006080" cy="599440"/>
            </a:xfrm>
            <a:custGeom>
              <a:avLst/>
              <a:gdLst/>
              <a:ahLst/>
              <a:cxnLst/>
              <a:rect l="l" t="t" r="r" b="b"/>
              <a:pathLst>
                <a:path w="8006080" h="599439">
                  <a:moveTo>
                    <a:pt x="0" y="599439"/>
                  </a:moveTo>
                  <a:lnTo>
                    <a:pt x="8006080" y="599439"/>
                  </a:lnTo>
                  <a:lnTo>
                    <a:pt x="8006080" y="0"/>
                  </a:lnTo>
                  <a:lnTo>
                    <a:pt x="0" y="0"/>
                  </a:lnTo>
                  <a:lnTo>
                    <a:pt x="0" y="599439"/>
                  </a:lnTo>
                  <a:close/>
                </a:path>
              </a:pathLst>
            </a:custGeom>
            <a:ln w="19049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5840" y="1564639"/>
              <a:ext cx="6400800" cy="741680"/>
            </a:xfrm>
            <a:custGeom>
              <a:avLst/>
              <a:gdLst/>
              <a:ahLst/>
              <a:cxnLst/>
              <a:rect l="l" t="t" r="r" b="b"/>
              <a:pathLst>
                <a:path w="6400800" h="741680">
                  <a:moveTo>
                    <a:pt x="6277229" y="0"/>
                  </a:moveTo>
                  <a:lnTo>
                    <a:pt x="123609" y="0"/>
                  </a:lnTo>
                  <a:lnTo>
                    <a:pt x="75496" y="9717"/>
                  </a:lnTo>
                  <a:lnTo>
                    <a:pt x="36206" y="36210"/>
                  </a:lnTo>
                  <a:lnTo>
                    <a:pt x="9714" y="75491"/>
                  </a:lnTo>
                  <a:lnTo>
                    <a:pt x="0" y="123571"/>
                  </a:lnTo>
                  <a:lnTo>
                    <a:pt x="0" y="618109"/>
                  </a:lnTo>
                  <a:lnTo>
                    <a:pt x="9714" y="666188"/>
                  </a:lnTo>
                  <a:lnTo>
                    <a:pt x="36206" y="705469"/>
                  </a:lnTo>
                  <a:lnTo>
                    <a:pt x="75496" y="731962"/>
                  </a:lnTo>
                  <a:lnTo>
                    <a:pt x="123609" y="741680"/>
                  </a:lnTo>
                  <a:lnTo>
                    <a:pt x="6277229" y="741680"/>
                  </a:lnTo>
                  <a:lnTo>
                    <a:pt x="6325308" y="731962"/>
                  </a:lnTo>
                  <a:lnTo>
                    <a:pt x="6364589" y="705469"/>
                  </a:lnTo>
                  <a:lnTo>
                    <a:pt x="6391082" y="666188"/>
                  </a:lnTo>
                  <a:lnTo>
                    <a:pt x="6400800" y="618109"/>
                  </a:lnTo>
                  <a:lnTo>
                    <a:pt x="6400800" y="123571"/>
                  </a:lnTo>
                  <a:lnTo>
                    <a:pt x="6391082" y="75491"/>
                  </a:lnTo>
                  <a:lnTo>
                    <a:pt x="6364589" y="36210"/>
                  </a:lnTo>
                  <a:lnTo>
                    <a:pt x="6325308" y="9717"/>
                  </a:lnTo>
                  <a:lnTo>
                    <a:pt x="6277229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5840" y="1564639"/>
              <a:ext cx="6400800" cy="741680"/>
            </a:xfrm>
            <a:custGeom>
              <a:avLst/>
              <a:gdLst/>
              <a:ahLst/>
              <a:cxnLst/>
              <a:rect l="l" t="t" r="r" b="b"/>
              <a:pathLst>
                <a:path w="6400800" h="741680">
                  <a:moveTo>
                    <a:pt x="0" y="123571"/>
                  </a:moveTo>
                  <a:lnTo>
                    <a:pt x="9714" y="75491"/>
                  </a:lnTo>
                  <a:lnTo>
                    <a:pt x="36206" y="36210"/>
                  </a:lnTo>
                  <a:lnTo>
                    <a:pt x="75496" y="9717"/>
                  </a:lnTo>
                  <a:lnTo>
                    <a:pt x="123609" y="0"/>
                  </a:lnTo>
                  <a:lnTo>
                    <a:pt x="6277229" y="0"/>
                  </a:lnTo>
                  <a:lnTo>
                    <a:pt x="6325308" y="9717"/>
                  </a:lnTo>
                  <a:lnTo>
                    <a:pt x="6364589" y="36210"/>
                  </a:lnTo>
                  <a:lnTo>
                    <a:pt x="6391082" y="75491"/>
                  </a:lnTo>
                  <a:lnTo>
                    <a:pt x="6400800" y="123571"/>
                  </a:lnTo>
                  <a:lnTo>
                    <a:pt x="6400800" y="618109"/>
                  </a:lnTo>
                  <a:lnTo>
                    <a:pt x="6391082" y="666188"/>
                  </a:lnTo>
                  <a:lnTo>
                    <a:pt x="6364589" y="705469"/>
                  </a:lnTo>
                  <a:lnTo>
                    <a:pt x="6325308" y="731962"/>
                  </a:lnTo>
                  <a:lnTo>
                    <a:pt x="6277229" y="741680"/>
                  </a:lnTo>
                  <a:lnTo>
                    <a:pt x="123609" y="741680"/>
                  </a:lnTo>
                  <a:lnTo>
                    <a:pt x="75496" y="731962"/>
                  </a:lnTo>
                  <a:lnTo>
                    <a:pt x="36206" y="705469"/>
                  </a:lnTo>
                  <a:lnTo>
                    <a:pt x="9714" y="666188"/>
                  </a:lnTo>
                  <a:lnTo>
                    <a:pt x="0" y="618109"/>
                  </a:lnTo>
                  <a:lnTo>
                    <a:pt x="0" y="12357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00075" y="2672714"/>
            <a:ext cx="8025130" cy="1004569"/>
            <a:chOff x="600075" y="2672714"/>
            <a:chExt cx="8025130" cy="1004569"/>
          </a:xfrm>
        </p:grpSpPr>
        <p:sp>
          <p:nvSpPr>
            <p:cNvPr id="8" name="object 8"/>
            <p:cNvSpPr/>
            <p:nvPr/>
          </p:nvSpPr>
          <p:spPr>
            <a:xfrm>
              <a:off x="609600" y="3068319"/>
              <a:ext cx="8006080" cy="599440"/>
            </a:xfrm>
            <a:custGeom>
              <a:avLst/>
              <a:gdLst/>
              <a:ahLst/>
              <a:cxnLst/>
              <a:rect l="l" t="t" r="r" b="b"/>
              <a:pathLst>
                <a:path w="8006080" h="599439">
                  <a:moveTo>
                    <a:pt x="0" y="599439"/>
                  </a:moveTo>
                  <a:lnTo>
                    <a:pt x="8006080" y="599439"/>
                  </a:lnTo>
                  <a:lnTo>
                    <a:pt x="8006080" y="0"/>
                  </a:lnTo>
                  <a:lnTo>
                    <a:pt x="0" y="0"/>
                  </a:lnTo>
                  <a:lnTo>
                    <a:pt x="0" y="599439"/>
                  </a:lnTo>
                  <a:close/>
                </a:path>
              </a:pathLst>
            </a:custGeom>
            <a:ln w="19049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5840" y="2682239"/>
              <a:ext cx="6400800" cy="731520"/>
            </a:xfrm>
            <a:custGeom>
              <a:avLst/>
              <a:gdLst/>
              <a:ahLst/>
              <a:cxnLst/>
              <a:rect l="l" t="t" r="r" b="b"/>
              <a:pathLst>
                <a:path w="6400800" h="731520">
                  <a:moveTo>
                    <a:pt x="6278880" y="0"/>
                  </a:moveTo>
                  <a:lnTo>
                    <a:pt x="121919" y="0"/>
                  </a:lnTo>
                  <a:lnTo>
                    <a:pt x="74462" y="9584"/>
                  </a:lnTo>
                  <a:lnTo>
                    <a:pt x="35709" y="35718"/>
                  </a:lnTo>
                  <a:lnTo>
                    <a:pt x="9580" y="74473"/>
                  </a:lnTo>
                  <a:lnTo>
                    <a:pt x="0" y="121920"/>
                  </a:lnTo>
                  <a:lnTo>
                    <a:pt x="0" y="609600"/>
                  </a:lnTo>
                  <a:lnTo>
                    <a:pt x="9580" y="657046"/>
                  </a:lnTo>
                  <a:lnTo>
                    <a:pt x="35709" y="695801"/>
                  </a:lnTo>
                  <a:lnTo>
                    <a:pt x="74462" y="721935"/>
                  </a:lnTo>
                  <a:lnTo>
                    <a:pt x="121919" y="731520"/>
                  </a:lnTo>
                  <a:lnTo>
                    <a:pt x="6278880" y="731520"/>
                  </a:lnTo>
                  <a:lnTo>
                    <a:pt x="6326326" y="721935"/>
                  </a:lnTo>
                  <a:lnTo>
                    <a:pt x="6365081" y="695801"/>
                  </a:lnTo>
                  <a:lnTo>
                    <a:pt x="6391215" y="657046"/>
                  </a:lnTo>
                  <a:lnTo>
                    <a:pt x="6400800" y="609600"/>
                  </a:lnTo>
                  <a:lnTo>
                    <a:pt x="6400800" y="121920"/>
                  </a:lnTo>
                  <a:lnTo>
                    <a:pt x="6391215" y="74473"/>
                  </a:lnTo>
                  <a:lnTo>
                    <a:pt x="6365081" y="35718"/>
                  </a:lnTo>
                  <a:lnTo>
                    <a:pt x="6326326" y="9584"/>
                  </a:lnTo>
                  <a:lnTo>
                    <a:pt x="6278880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5840" y="2682239"/>
              <a:ext cx="6400800" cy="731520"/>
            </a:xfrm>
            <a:custGeom>
              <a:avLst/>
              <a:gdLst/>
              <a:ahLst/>
              <a:cxnLst/>
              <a:rect l="l" t="t" r="r" b="b"/>
              <a:pathLst>
                <a:path w="6400800" h="731520">
                  <a:moveTo>
                    <a:pt x="0" y="121920"/>
                  </a:moveTo>
                  <a:lnTo>
                    <a:pt x="9580" y="74473"/>
                  </a:lnTo>
                  <a:lnTo>
                    <a:pt x="35709" y="35718"/>
                  </a:lnTo>
                  <a:lnTo>
                    <a:pt x="74462" y="9584"/>
                  </a:lnTo>
                  <a:lnTo>
                    <a:pt x="121919" y="0"/>
                  </a:lnTo>
                  <a:lnTo>
                    <a:pt x="6278880" y="0"/>
                  </a:lnTo>
                  <a:lnTo>
                    <a:pt x="6326326" y="9584"/>
                  </a:lnTo>
                  <a:lnTo>
                    <a:pt x="6365081" y="35718"/>
                  </a:lnTo>
                  <a:lnTo>
                    <a:pt x="6391215" y="74473"/>
                  </a:lnTo>
                  <a:lnTo>
                    <a:pt x="6400800" y="121920"/>
                  </a:lnTo>
                  <a:lnTo>
                    <a:pt x="6400800" y="609600"/>
                  </a:lnTo>
                  <a:lnTo>
                    <a:pt x="6391215" y="657046"/>
                  </a:lnTo>
                  <a:lnTo>
                    <a:pt x="6365081" y="695801"/>
                  </a:lnTo>
                  <a:lnTo>
                    <a:pt x="6326326" y="721935"/>
                  </a:lnTo>
                  <a:lnTo>
                    <a:pt x="6278880" y="731520"/>
                  </a:lnTo>
                  <a:lnTo>
                    <a:pt x="121919" y="731520"/>
                  </a:lnTo>
                  <a:lnTo>
                    <a:pt x="74462" y="721935"/>
                  </a:lnTo>
                  <a:lnTo>
                    <a:pt x="35709" y="695801"/>
                  </a:lnTo>
                  <a:lnTo>
                    <a:pt x="9580" y="657046"/>
                  </a:lnTo>
                  <a:lnTo>
                    <a:pt x="0" y="609600"/>
                  </a:lnTo>
                  <a:lnTo>
                    <a:pt x="0" y="12192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9435" y="3789679"/>
            <a:ext cx="8025130" cy="1004569"/>
            <a:chOff x="600075" y="3790315"/>
            <a:chExt cx="8025130" cy="1004569"/>
          </a:xfrm>
        </p:grpSpPr>
        <p:sp>
          <p:nvSpPr>
            <p:cNvPr id="12" name="object 12"/>
            <p:cNvSpPr/>
            <p:nvPr/>
          </p:nvSpPr>
          <p:spPr>
            <a:xfrm>
              <a:off x="609600" y="4185920"/>
              <a:ext cx="8006080" cy="599440"/>
            </a:xfrm>
            <a:custGeom>
              <a:avLst/>
              <a:gdLst/>
              <a:ahLst/>
              <a:cxnLst/>
              <a:rect l="l" t="t" r="r" b="b"/>
              <a:pathLst>
                <a:path w="8006080" h="599439">
                  <a:moveTo>
                    <a:pt x="0" y="599439"/>
                  </a:moveTo>
                  <a:lnTo>
                    <a:pt x="8006080" y="599439"/>
                  </a:lnTo>
                  <a:lnTo>
                    <a:pt x="8006080" y="0"/>
                  </a:lnTo>
                  <a:lnTo>
                    <a:pt x="0" y="0"/>
                  </a:lnTo>
                  <a:lnTo>
                    <a:pt x="0" y="599439"/>
                  </a:lnTo>
                  <a:close/>
                </a:path>
              </a:pathLst>
            </a:custGeom>
            <a:ln w="19049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5840" y="3799840"/>
              <a:ext cx="6400800" cy="731520"/>
            </a:xfrm>
            <a:custGeom>
              <a:avLst/>
              <a:gdLst/>
              <a:ahLst/>
              <a:cxnLst/>
              <a:rect l="l" t="t" r="r" b="b"/>
              <a:pathLst>
                <a:path w="6400800" h="731520">
                  <a:moveTo>
                    <a:pt x="6278880" y="0"/>
                  </a:moveTo>
                  <a:lnTo>
                    <a:pt x="121919" y="0"/>
                  </a:lnTo>
                  <a:lnTo>
                    <a:pt x="74462" y="9584"/>
                  </a:lnTo>
                  <a:lnTo>
                    <a:pt x="35709" y="35718"/>
                  </a:lnTo>
                  <a:lnTo>
                    <a:pt x="9580" y="74473"/>
                  </a:lnTo>
                  <a:lnTo>
                    <a:pt x="0" y="121920"/>
                  </a:lnTo>
                  <a:lnTo>
                    <a:pt x="0" y="609600"/>
                  </a:lnTo>
                  <a:lnTo>
                    <a:pt x="9580" y="657046"/>
                  </a:lnTo>
                  <a:lnTo>
                    <a:pt x="35709" y="695801"/>
                  </a:lnTo>
                  <a:lnTo>
                    <a:pt x="74462" y="721935"/>
                  </a:lnTo>
                  <a:lnTo>
                    <a:pt x="121919" y="731520"/>
                  </a:lnTo>
                  <a:lnTo>
                    <a:pt x="6278880" y="731520"/>
                  </a:lnTo>
                  <a:lnTo>
                    <a:pt x="6326326" y="721935"/>
                  </a:lnTo>
                  <a:lnTo>
                    <a:pt x="6365081" y="695801"/>
                  </a:lnTo>
                  <a:lnTo>
                    <a:pt x="6391215" y="657046"/>
                  </a:lnTo>
                  <a:lnTo>
                    <a:pt x="6400800" y="609600"/>
                  </a:lnTo>
                  <a:lnTo>
                    <a:pt x="6400800" y="121920"/>
                  </a:lnTo>
                  <a:lnTo>
                    <a:pt x="6391215" y="74473"/>
                  </a:lnTo>
                  <a:lnTo>
                    <a:pt x="6365081" y="35718"/>
                  </a:lnTo>
                  <a:lnTo>
                    <a:pt x="6326326" y="9584"/>
                  </a:lnTo>
                  <a:lnTo>
                    <a:pt x="6278880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5840" y="3799840"/>
              <a:ext cx="6400800" cy="731520"/>
            </a:xfrm>
            <a:custGeom>
              <a:avLst/>
              <a:gdLst/>
              <a:ahLst/>
              <a:cxnLst/>
              <a:rect l="l" t="t" r="r" b="b"/>
              <a:pathLst>
                <a:path w="6400800" h="731520">
                  <a:moveTo>
                    <a:pt x="0" y="121920"/>
                  </a:moveTo>
                  <a:lnTo>
                    <a:pt x="9580" y="74473"/>
                  </a:lnTo>
                  <a:lnTo>
                    <a:pt x="35709" y="35718"/>
                  </a:lnTo>
                  <a:lnTo>
                    <a:pt x="74462" y="9584"/>
                  </a:lnTo>
                  <a:lnTo>
                    <a:pt x="121919" y="0"/>
                  </a:lnTo>
                  <a:lnTo>
                    <a:pt x="6278880" y="0"/>
                  </a:lnTo>
                  <a:lnTo>
                    <a:pt x="6326326" y="9584"/>
                  </a:lnTo>
                  <a:lnTo>
                    <a:pt x="6365081" y="35718"/>
                  </a:lnTo>
                  <a:lnTo>
                    <a:pt x="6391215" y="74473"/>
                  </a:lnTo>
                  <a:lnTo>
                    <a:pt x="6400800" y="121920"/>
                  </a:lnTo>
                  <a:lnTo>
                    <a:pt x="6400800" y="609600"/>
                  </a:lnTo>
                  <a:lnTo>
                    <a:pt x="6391215" y="657046"/>
                  </a:lnTo>
                  <a:lnTo>
                    <a:pt x="6365081" y="695801"/>
                  </a:lnTo>
                  <a:lnTo>
                    <a:pt x="6326326" y="721935"/>
                  </a:lnTo>
                  <a:lnTo>
                    <a:pt x="6278880" y="731520"/>
                  </a:lnTo>
                  <a:lnTo>
                    <a:pt x="121919" y="731520"/>
                  </a:lnTo>
                  <a:lnTo>
                    <a:pt x="74462" y="721935"/>
                  </a:lnTo>
                  <a:lnTo>
                    <a:pt x="35709" y="695801"/>
                  </a:lnTo>
                  <a:lnTo>
                    <a:pt x="9580" y="657046"/>
                  </a:lnTo>
                  <a:lnTo>
                    <a:pt x="0" y="609600"/>
                  </a:lnTo>
                  <a:lnTo>
                    <a:pt x="0" y="12192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00075" y="4907915"/>
            <a:ext cx="8025130" cy="1004569"/>
            <a:chOff x="600075" y="4907915"/>
            <a:chExt cx="8025130" cy="1004569"/>
          </a:xfrm>
        </p:grpSpPr>
        <p:sp>
          <p:nvSpPr>
            <p:cNvPr id="16" name="object 16"/>
            <p:cNvSpPr/>
            <p:nvPr/>
          </p:nvSpPr>
          <p:spPr>
            <a:xfrm>
              <a:off x="609600" y="5293360"/>
              <a:ext cx="8006080" cy="609600"/>
            </a:xfrm>
            <a:custGeom>
              <a:avLst/>
              <a:gdLst/>
              <a:ahLst/>
              <a:cxnLst/>
              <a:rect l="l" t="t" r="r" b="b"/>
              <a:pathLst>
                <a:path w="8006080" h="609600">
                  <a:moveTo>
                    <a:pt x="0" y="609599"/>
                  </a:moveTo>
                  <a:lnTo>
                    <a:pt x="8006080" y="609599"/>
                  </a:lnTo>
                  <a:lnTo>
                    <a:pt x="800608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19050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5840" y="4917440"/>
              <a:ext cx="6400800" cy="731520"/>
            </a:xfrm>
            <a:custGeom>
              <a:avLst/>
              <a:gdLst/>
              <a:ahLst/>
              <a:cxnLst/>
              <a:rect l="l" t="t" r="r" b="b"/>
              <a:pathLst>
                <a:path w="6400800" h="731520">
                  <a:moveTo>
                    <a:pt x="6278880" y="0"/>
                  </a:moveTo>
                  <a:lnTo>
                    <a:pt x="121919" y="0"/>
                  </a:lnTo>
                  <a:lnTo>
                    <a:pt x="74462" y="9584"/>
                  </a:lnTo>
                  <a:lnTo>
                    <a:pt x="35709" y="35718"/>
                  </a:lnTo>
                  <a:lnTo>
                    <a:pt x="9580" y="74473"/>
                  </a:lnTo>
                  <a:lnTo>
                    <a:pt x="0" y="121920"/>
                  </a:lnTo>
                  <a:lnTo>
                    <a:pt x="0" y="609600"/>
                  </a:lnTo>
                  <a:lnTo>
                    <a:pt x="9580" y="657057"/>
                  </a:lnTo>
                  <a:lnTo>
                    <a:pt x="35709" y="695810"/>
                  </a:lnTo>
                  <a:lnTo>
                    <a:pt x="74462" y="721939"/>
                  </a:lnTo>
                  <a:lnTo>
                    <a:pt x="121919" y="731520"/>
                  </a:lnTo>
                  <a:lnTo>
                    <a:pt x="6278880" y="731520"/>
                  </a:lnTo>
                  <a:lnTo>
                    <a:pt x="6326326" y="721939"/>
                  </a:lnTo>
                  <a:lnTo>
                    <a:pt x="6365081" y="695810"/>
                  </a:lnTo>
                  <a:lnTo>
                    <a:pt x="6391215" y="657057"/>
                  </a:lnTo>
                  <a:lnTo>
                    <a:pt x="6400800" y="609600"/>
                  </a:lnTo>
                  <a:lnTo>
                    <a:pt x="6400800" y="121920"/>
                  </a:lnTo>
                  <a:lnTo>
                    <a:pt x="6391215" y="74473"/>
                  </a:lnTo>
                  <a:lnTo>
                    <a:pt x="6365081" y="35718"/>
                  </a:lnTo>
                  <a:lnTo>
                    <a:pt x="6326326" y="9584"/>
                  </a:lnTo>
                  <a:lnTo>
                    <a:pt x="6278880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5840" y="4917440"/>
              <a:ext cx="6400800" cy="731520"/>
            </a:xfrm>
            <a:custGeom>
              <a:avLst/>
              <a:gdLst/>
              <a:ahLst/>
              <a:cxnLst/>
              <a:rect l="l" t="t" r="r" b="b"/>
              <a:pathLst>
                <a:path w="6400800" h="731520">
                  <a:moveTo>
                    <a:pt x="0" y="121920"/>
                  </a:moveTo>
                  <a:lnTo>
                    <a:pt x="9580" y="74473"/>
                  </a:lnTo>
                  <a:lnTo>
                    <a:pt x="35709" y="35718"/>
                  </a:lnTo>
                  <a:lnTo>
                    <a:pt x="74462" y="9584"/>
                  </a:lnTo>
                  <a:lnTo>
                    <a:pt x="121919" y="0"/>
                  </a:lnTo>
                  <a:lnTo>
                    <a:pt x="6278880" y="0"/>
                  </a:lnTo>
                  <a:lnTo>
                    <a:pt x="6326326" y="9584"/>
                  </a:lnTo>
                  <a:lnTo>
                    <a:pt x="6365081" y="35718"/>
                  </a:lnTo>
                  <a:lnTo>
                    <a:pt x="6391215" y="74473"/>
                  </a:lnTo>
                  <a:lnTo>
                    <a:pt x="6400800" y="121920"/>
                  </a:lnTo>
                  <a:lnTo>
                    <a:pt x="6400800" y="609600"/>
                  </a:lnTo>
                  <a:lnTo>
                    <a:pt x="6391215" y="657057"/>
                  </a:lnTo>
                  <a:lnTo>
                    <a:pt x="6365081" y="695810"/>
                  </a:lnTo>
                  <a:lnTo>
                    <a:pt x="6326326" y="721939"/>
                  </a:lnTo>
                  <a:lnTo>
                    <a:pt x="6278880" y="731520"/>
                  </a:lnTo>
                  <a:lnTo>
                    <a:pt x="121919" y="731520"/>
                  </a:lnTo>
                  <a:lnTo>
                    <a:pt x="74462" y="721939"/>
                  </a:lnTo>
                  <a:lnTo>
                    <a:pt x="35709" y="695810"/>
                  </a:lnTo>
                  <a:lnTo>
                    <a:pt x="9580" y="657057"/>
                  </a:lnTo>
                  <a:lnTo>
                    <a:pt x="0" y="609600"/>
                  </a:lnTo>
                  <a:lnTo>
                    <a:pt x="0" y="12192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19200" y="1798319"/>
            <a:ext cx="5217795" cy="390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r>
              <a:rPr sz="2400" spc="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tool</a:t>
            </a:r>
            <a:endParaRPr sz="2400" dirty="0">
              <a:latin typeface="Times New Roman"/>
              <a:cs typeface="Times New Roman"/>
            </a:endParaRPr>
          </a:p>
          <a:p>
            <a:pPr marL="12700" marR="756285">
              <a:lnSpc>
                <a:spcPct val="305800"/>
              </a:lnSpc>
            </a:pP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Give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an 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overall 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view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database  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Organize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various</a:t>
            </a:r>
            <a:r>
              <a:rPr sz="2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users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ts val="2680"/>
              </a:lnSpc>
              <a:spcBef>
                <a:spcPts val="1695"/>
              </a:spcBef>
            </a:pP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an 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abstraction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creation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4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good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680"/>
              </a:lnSpc>
            </a:pP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database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42958" y="6641008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17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F207-A715-4184-8A7C-A629107F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7941310" cy="553998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Categories of Data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E4613-4B2B-419D-A0E2-280D7EB4E8E3}"/>
              </a:ext>
            </a:extLst>
          </p:cNvPr>
          <p:cNvSpPr txBox="1"/>
          <p:nvPr/>
        </p:nvSpPr>
        <p:spPr>
          <a:xfrm>
            <a:off x="228600" y="1424812"/>
            <a:ext cx="8686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High-level or conceptual data models:</a:t>
            </a:r>
          </a:p>
          <a:p>
            <a:r>
              <a:rPr lang="en-US" sz="2400" dirty="0"/>
              <a:t> provide concepts that are close to the way many users perceive data (E.g. Entity-Relationship Model)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Low-level or physical data models:</a:t>
            </a:r>
          </a:p>
          <a:p>
            <a:r>
              <a:rPr lang="en-US" sz="2400" dirty="0"/>
              <a:t>provide concepts that describe the details of how data is stored on the computer storage media, typically magnetic disks.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Representational (or implementation) data models:</a:t>
            </a:r>
          </a:p>
          <a:p>
            <a:r>
              <a:rPr lang="en-US" sz="2400" dirty="0"/>
              <a:t>provide concepts that may be easily understood by end users but that are not too far removed from the way data is organized in computer storage. </a:t>
            </a:r>
          </a:p>
          <a:p>
            <a:r>
              <a:rPr lang="en-US" sz="2400" dirty="0"/>
              <a:t>E.g. (Relational Model, Hierarchical Model, Network Model, OO Model, etc.)</a:t>
            </a:r>
          </a:p>
        </p:txBody>
      </p:sp>
    </p:spTree>
    <p:extLst>
      <p:ext uri="{BB962C8B-B14F-4D97-AF65-F5344CB8AC3E}">
        <p14:creationId xmlns:p14="http://schemas.microsoft.com/office/powerpoint/2010/main" val="2696929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9778" y="517588"/>
            <a:ext cx="56775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70" dirty="0">
                <a:solidFill>
                  <a:srgbClr val="000000"/>
                </a:solidFill>
                <a:latin typeface="Times New Roman"/>
                <a:cs typeface="Times New Roman"/>
              </a:rPr>
              <a:t>Types </a:t>
            </a:r>
            <a:r>
              <a:rPr sz="4000" b="1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sz="40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Database</a:t>
            </a:r>
            <a:r>
              <a:rPr sz="4000" b="1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Models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2557" y="1724592"/>
            <a:ext cx="7335285" cy="4522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968358" y="6641008"/>
            <a:ext cx="1104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721" y="1524000"/>
            <a:ext cx="8282558" cy="3180358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buClr>
                <a:srgbClr val="006FC0"/>
              </a:buClr>
              <a:tabLst>
                <a:tab pos="358140" algn="l"/>
                <a:tab pos="358775" algn="l"/>
              </a:tabLst>
            </a:pPr>
            <a:r>
              <a:rPr lang="en-US" sz="2800" spc="-30" dirty="0">
                <a:latin typeface="Times New Roman"/>
                <a:cs typeface="Times New Roman"/>
              </a:rPr>
              <a:t>What we have discussed so far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 marL="561975" lvl="1" indent="-254635">
              <a:lnSpc>
                <a:spcPct val="100000"/>
              </a:lnSpc>
              <a:spcBef>
                <a:spcPts val="880"/>
              </a:spcBef>
              <a:buClr>
                <a:srgbClr val="006FC0"/>
              </a:buClr>
              <a:buFont typeface="Wingdings"/>
              <a:buChar char=""/>
              <a:tabLst>
                <a:tab pos="561975" algn="l"/>
              </a:tabLst>
            </a:pPr>
            <a:r>
              <a:rPr lang="en-US" sz="2650" spc="-20" dirty="0">
                <a:latin typeface="Times New Roman"/>
                <a:cs typeface="Times New Roman"/>
              </a:rPr>
              <a:t>Data</a:t>
            </a:r>
          </a:p>
          <a:p>
            <a:pPr marL="561975" lvl="1" indent="-254635">
              <a:lnSpc>
                <a:spcPct val="100000"/>
              </a:lnSpc>
              <a:spcBef>
                <a:spcPts val="880"/>
              </a:spcBef>
              <a:buClr>
                <a:srgbClr val="006FC0"/>
              </a:buClr>
              <a:buFont typeface="Wingdings"/>
              <a:buChar char=""/>
              <a:tabLst>
                <a:tab pos="561975" algn="l"/>
              </a:tabLst>
            </a:pPr>
            <a:r>
              <a:rPr lang="en-US" sz="2650" spc="-20" dirty="0">
                <a:latin typeface="Times New Roman"/>
                <a:cs typeface="Times New Roman"/>
              </a:rPr>
              <a:t>Information</a:t>
            </a:r>
          </a:p>
          <a:p>
            <a:pPr marL="561975" lvl="1" indent="-254635">
              <a:lnSpc>
                <a:spcPct val="100000"/>
              </a:lnSpc>
              <a:spcBef>
                <a:spcPts val="880"/>
              </a:spcBef>
              <a:buClr>
                <a:srgbClr val="006FC0"/>
              </a:buClr>
              <a:buFont typeface="Wingdings"/>
              <a:buChar char=""/>
              <a:tabLst>
                <a:tab pos="561975" algn="l"/>
              </a:tabLst>
            </a:pPr>
            <a:r>
              <a:rPr lang="en-US" sz="2650" spc="-20" dirty="0">
                <a:latin typeface="Times New Roman"/>
                <a:cs typeface="Times New Roman"/>
              </a:rPr>
              <a:t>Why we store Data</a:t>
            </a:r>
          </a:p>
          <a:p>
            <a:pPr marL="561975" lvl="1" indent="-254635">
              <a:lnSpc>
                <a:spcPct val="100000"/>
              </a:lnSpc>
              <a:spcBef>
                <a:spcPts val="880"/>
              </a:spcBef>
              <a:buClr>
                <a:srgbClr val="006FC0"/>
              </a:buClr>
              <a:buFont typeface="Wingdings"/>
              <a:buChar char=""/>
              <a:tabLst>
                <a:tab pos="561975" algn="l"/>
              </a:tabLst>
            </a:pPr>
            <a:r>
              <a:rPr lang="en-US" sz="2650" spc="-20" dirty="0">
                <a:latin typeface="Times New Roman"/>
                <a:cs typeface="Times New Roman"/>
              </a:rPr>
              <a:t>Manual Databases</a:t>
            </a:r>
          </a:p>
          <a:p>
            <a:pPr marL="561975" lvl="1" indent="-254635">
              <a:lnSpc>
                <a:spcPct val="100000"/>
              </a:lnSpc>
              <a:spcBef>
                <a:spcPts val="880"/>
              </a:spcBef>
              <a:buClr>
                <a:srgbClr val="006FC0"/>
              </a:buClr>
              <a:buFont typeface="Wingdings"/>
              <a:buChar char=""/>
              <a:tabLst>
                <a:tab pos="561975" algn="l"/>
              </a:tabLst>
            </a:pPr>
            <a:r>
              <a:rPr lang="en-US" sz="2650" spc="-20" dirty="0">
                <a:latin typeface="Times New Roman"/>
                <a:cs typeface="Times New Roman"/>
              </a:rPr>
              <a:t>Database Applications</a:t>
            </a:r>
            <a:endParaRPr sz="26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785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2786" y="654049"/>
            <a:ext cx="62191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0" dirty="0"/>
              <a:t>The </a:t>
            </a:r>
            <a:r>
              <a:rPr sz="4000" spc="-15" dirty="0"/>
              <a:t>Evolution </a:t>
            </a:r>
            <a:r>
              <a:rPr sz="4000" spc="35" dirty="0"/>
              <a:t>of </a:t>
            </a:r>
            <a:r>
              <a:rPr sz="4000" spc="15" dirty="0"/>
              <a:t>Data</a:t>
            </a:r>
            <a:r>
              <a:rPr sz="4000" spc="-45" dirty="0"/>
              <a:t> </a:t>
            </a:r>
            <a:r>
              <a:rPr sz="4000" spc="-25" dirty="0"/>
              <a:t>Models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371600" y="1605280"/>
            <a:ext cx="6410959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87206" y="6641008"/>
            <a:ext cx="18796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spc="-30" dirty="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57" y="670242"/>
            <a:ext cx="23533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Flat</a:t>
            </a:r>
            <a:r>
              <a:rPr sz="4000" b="1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07" y="1996694"/>
            <a:ext cx="8166734" cy="328802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87020" marR="5080" indent="-274955" algn="just">
              <a:lnSpc>
                <a:spcPts val="3130"/>
              </a:lnSpc>
              <a:spcBef>
                <a:spcPts val="240"/>
              </a:spcBef>
              <a:buClr>
                <a:srgbClr val="006FC0"/>
              </a:buClr>
              <a:buFont typeface="Wingdings"/>
              <a:buChar char=""/>
              <a:tabLst>
                <a:tab pos="287655" algn="l"/>
              </a:tabLst>
            </a:pPr>
            <a:r>
              <a:rPr sz="2650" dirty="0">
                <a:latin typeface="Times New Roman"/>
                <a:cs typeface="Times New Roman"/>
              </a:rPr>
              <a:t>The </a:t>
            </a:r>
            <a:r>
              <a:rPr sz="2650" spc="-25" dirty="0">
                <a:latin typeface="Times New Roman"/>
                <a:cs typeface="Times New Roman"/>
              </a:rPr>
              <a:t>flat </a:t>
            </a:r>
            <a:r>
              <a:rPr sz="2650" spc="-30" dirty="0">
                <a:latin typeface="Times New Roman"/>
                <a:cs typeface="Times New Roman"/>
              </a:rPr>
              <a:t>model </a:t>
            </a:r>
            <a:r>
              <a:rPr sz="2650" spc="-15" dirty="0">
                <a:latin typeface="Times New Roman"/>
                <a:cs typeface="Times New Roman"/>
              </a:rPr>
              <a:t>consists </a:t>
            </a:r>
            <a:r>
              <a:rPr sz="2650" spc="15" dirty="0">
                <a:latin typeface="Times New Roman"/>
                <a:cs typeface="Times New Roman"/>
              </a:rPr>
              <a:t>of </a:t>
            </a:r>
            <a:r>
              <a:rPr sz="2650" spc="-5" dirty="0">
                <a:latin typeface="Times New Roman"/>
                <a:cs typeface="Times New Roman"/>
              </a:rPr>
              <a:t>a </a:t>
            </a:r>
            <a:r>
              <a:rPr sz="2650" spc="-30" dirty="0">
                <a:latin typeface="Times New Roman"/>
                <a:cs typeface="Times New Roman"/>
              </a:rPr>
              <a:t>single, </a:t>
            </a:r>
            <a:r>
              <a:rPr sz="2650" spc="-25" dirty="0">
                <a:solidFill>
                  <a:srgbClr val="FF0000"/>
                </a:solidFill>
                <a:latin typeface="Times New Roman"/>
                <a:cs typeface="Times New Roman"/>
              </a:rPr>
              <a:t>two-dimensional </a:t>
            </a:r>
            <a:r>
              <a:rPr sz="2650" spc="5" dirty="0">
                <a:solidFill>
                  <a:srgbClr val="FF0000"/>
                </a:solidFill>
                <a:latin typeface="Times New Roman"/>
                <a:cs typeface="Times New Roman"/>
              </a:rPr>
              <a:t>array 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spc="-25" dirty="0">
                <a:latin typeface="Times New Roman"/>
                <a:cs typeface="Times New Roman"/>
              </a:rPr>
              <a:t>of </a:t>
            </a:r>
            <a:r>
              <a:rPr sz="2650" spc="-15" dirty="0">
                <a:latin typeface="Times New Roman"/>
                <a:cs typeface="Times New Roman"/>
              </a:rPr>
              <a:t>data </a:t>
            </a:r>
            <a:r>
              <a:rPr sz="2650" spc="-30" dirty="0">
                <a:latin typeface="Times New Roman"/>
                <a:cs typeface="Times New Roman"/>
              </a:rPr>
              <a:t>elements, </a:t>
            </a:r>
            <a:r>
              <a:rPr sz="2650" spc="-25" dirty="0">
                <a:latin typeface="Times New Roman"/>
                <a:cs typeface="Times New Roman"/>
              </a:rPr>
              <a:t>where </a:t>
            </a:r>
            <a:r>
              <a:rPr sz="2650" spc="-5" dirty="0">
                <a:latin typeface="Times New Roman"/>
                <a:cs typeface="Times New Roman"/>
              </a:rPr>
              <a:t>all </a:t>
            </a:r>
            <a:r>
              <a:rPr sz="2650" spc="-20" dirty="0">
                <a:latin typeface="Times New Roman"/>
                <a:cs typeface="Times New Roman"/>
              </a:rPr>
              <a:t>members </a:t>
            </a:r>
            <a:r>
              <a:rPr sz="2650" spc="-25" dirty="0">
                <a:latin typeface="Times New Roman"/>
                <a:cs typeface="Times New Roman"/>
              </a:rPr>
              <a:t>of </a:t>
            </a:r>
            <a:r>
              <a:rPr sz="2650" spc="-5" dirty="0">
                <a:latin typeface="Times New Roman"/>
                <a:cs typeface="Times New Roman"/>
              </a:rPr>
              <a:t>a </a:t>
            </a:r>
            <a:r>
              <a:rPr sz="2650" spc="-40" dirty="0">
                <a:latin typeface="Times New Roman"/>
                <a:cs typeface="Times New Roman"/>
              </a:rPr>
              <a:t>given </a:t>
            </a:r>
            <a:r>
              <a:rPr sz="2650" spc="-30" dirty="0">
                <a:latin typeface="Times New Roman"/>
                <a:cs typeface="Times New Roman"/>
              </a:rPr>
              <a:t>column </a:t>
            </a:r>
            <a:r>
              <a:rPr sz="2650" dirty="0">
                <a:latin typeface="Times New Roman"/>
                <a:cs typeface="Times New Roman"/>
              </a:rPr>
              <a:t>are  </a:t>
            </a:r>
            <a:r>
              <a:rPr sz="2650" spc="-35" dirty="0">
                <a:latin typeface="Times New Roman"/>
                <a:cs typeface="Times New Roman"/>
              </a:rPr>
              <a:t>assumed </a:t>
            </a:r>
            <a:r>
              <a:rPr sz="2650" spc="25" dirty="0">
                <a:latin typeface="Times New Roman"/>
                <a:cs typeface="Times New Roman"/>
              </a:rPr>
              <a:t>to </a:t>
            </a:r>
            <a:r>
              <a:rPr sz="2650" spc="10" dirty="0">
                <a:latin typeface="Times New Roman"/>
                <a:cs typeface="Times New Roman"/>
              </a:rPr>
              <a:t>be </a:t>
            </a:r>
            <a:r>
              <a:rPr sz="2650" spc="-25" dirty="0">
                <a:latin typeface="Times New Roman"/>
                <a:cs typeface="Times New Roman"/>
              </a:rPr>
              <a:t>similar values, </a:t>
            </a:r>
            <a:r>
              <a:rPr sz="2650" spc="-10" dirty="0">
                <a:latin typeface="Times New Roman"/>
                <a:cs typeface="Times New Roman"/>
              </a:rPr>
              <a:t>and </a:t>
            </a:r>
            <a:r>
              <a:rPr sz="2650" dirty="0">
                <a:latin typeface="Times New Roman"/>
                <a:cs typeface="Times New Roman"/>
              </a:rPr>
              <a:t>all </a:t>
            </a:r>
            <a:r>
              <a:rPr sz="2650" spc="-20" dirty="0">
                <a:latin typeface="Times New Roman"/>
                <a:cs typeface="Times New Roman"/>
              </a:rPr>
              <a:t>members </a:t>
            </a:r>
            <a:r>
              <a:rPr sz="2650" spc="15" dirty="0">
                <a:latin typeface="Times New Roman"/>
                <a:cs typeface="Times New Roman"/>
              </a:rPr>
              <a:t>of </a:t>
            </a:r>
            <a:r>
              <a:rPr sz="2650" spc="-5" dirty="0">
                <a:latin typeface="Times New Roman"/>
                <a:cs typeface="Times New Roman"/>
              </a:rPr>
              <a:t>a </a:t>
            </a:r>
            <a:r>
              <a:rPr sz="2650" spc="-20" dirty="0">
                <a:latin typeface="Times New Roman"/>
                <a:cs typeface="Times New Roman"/>
              </a:rPr>
              <a:t>row</a:t>
            </a:r>
            <a:r>
              <a:rPr sz="2650" spc="-229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are  </a:t>
            </a:r>
            <a:r>
              <a:rPr sz="2650" spc="-35" dirty="0">
                <a:latin typeface="Times New Roman"/>
                <a:cs typeface="Times New Roman"/>
              </a:rPr>
              <a:t>assumed </a:t>
            </a:r>
            <a:r>
              <a:rPr sz="2650" spc="-15" dirty="0">
                <a:latin typeface="Times New Roman"/>
                <a:cs typeface="Times New Roman"/>
              </a:rPr>
              <a:t>to </a:t>
            </a:r>
            <a:r>
              <a:rPr sz="2650" spc="-30" dirty="0">
                <a:latin typeface="Times New Roman"/>
                <a:cs typeface="Times New Roman"/>
              </a:rPr>
              <a:t>be </a:t>
            </a:r>
            <a:r>
              <a:rPr sz="2650" spc="-20" dirty="0">
                <a:latin typeface="Times New Roman"/>
                <a:cs typeface="Times New Roman"/>
              </a:rPr>
              <a:t>related </a:t>
            </a:r>
            <a:r>
              <a:rPr sz="2650" spc="-15" dirty="0">
                <a:latin typeface="Times New Roman"/>
                <a:cs typeface="Times New Roman"/>
              </a:rPr>
              <a:t>to </a:t>
            </a:r>
            <a:r>
              <a:rPr sz="2650" spc="-35" dirty="0">
                <a:latin typeface="Times New Roman"/>
                <a:cs typeface="Times New Roman"/>
              </a:rPr>
              <a:t>one</a:t>
            </a:r>
            <a:r>
              <a:rPr sz="2650" spc="20" dirty="0">
                <a:latin typeface="Times New Roman"/>
                <a:cs typeface="Times New Roman"/>
              </a:rPr>
              <a:t> </a:t>
            </a:r>
            <a:r>
              <a:rPr sz="2650" spc="-45" dirty="0">
                <a:latin typeface="Times New Roman"/>
                <a:cs typeface="Times New Roman"/>
              </a:rPr>
              <a:t>another.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6FC0"/>
              </a:buClr>
              <a:buFont typeface="Wingdings"/>
              <a:buChar char=""/>
            </a:pPr>
            <a:endParaRPr sz="3250">
              <a:latin typeface="Times New Roman"/>
              <a:cs typeface="Times New Roman"/>
            </a:endParaRPr>
          </a:p>
          <a:p>
            <a:pPr marL="287020" marR="22860" indent="-274955" algn="just">
              <a:lnSpc>
                <a:spcPts val="3120"/>
              </a:lnSpc>
              <a:buClr>
                <a:srgbClr val="006FC0"/>
              </a:buClr>
              <a:buFont typeface="Wingdings"/>
              <a:buChar char=""/>
              <a:tabLst>
                <a:tab pos="287655" algn="l"/>
              </a:tabLst>
            </a:pPr>
            <a:r>
              <a:rPr sz="2650" spc="-25" dirty="0">
                <a:solidFill>
                  <a:srgbClr val="FF0000"/>
                </a:solidFill>
                <a:latin typeface="Times New Roman"/>
                <a:cs typeface="Times New Roman"/>
              </a:rPr>
              <a:t>Columns </a:t>
            </a:r>
            <a:r>
              <a:rPr sz="2650" spc="15" dirty="0">
                <a:latin typeface="Times New Roman"/>
                <a:cs typeface="Times New Roman"/>
              </a:rPr>
              <a:t>of </a:t>
            </a:r>
            <a:r>
              <a:rPr sz="2650" spc="-25" dirty="0">
                <a:latin typeface="Times New Roman"/>
                <a:cs typeface="Times New Roman"/>
              </a:rPr>
              <a:t>the </a:t>
            </a:r>
            <a:r>
              <a:rPr sz="2650" dirty="0">
                <a:latin typeface="Times New Roman"/>
                <a:cs typeface="Times New Roman"/>
              </a:rPr>
              <a:t>table </a:t>
            </a:r>
            <a:r>
              <a:rPr sz="2650" spc="-30" dirty="0">
                <a:latin typeface="Times New Roman"/>
                <a:cs typeface="Times New Roman"/>
              </a:rPr>
              <a:t>often </a:t>
            </a:r>
            <a:r>
              <a:rPr sz="2650" spc="-20" dirty="0">
                <a:latin typeface="Times New Roman"/>
                <a:cs typeface="Times New Roman"/>
              </a:rPr>
              <a:t>have </a:t>
            </a:r>
            <a:r>
              <a:rPr sz="2650" spc="-5" dirty="0">
                <a:latin typeface="Times New Roman"/>
                <a:cs typeface="Times New Roman"/>
              </a:rPr>
              <a:t>a </a:t>
            </a:r>
            <a:r>
              <a:rPr sz="2650" spc="-30" dirty="0">
                <a:solidFill>
                  <a:srgbClr val="FF0000"/>
                </a:solidFill>
                <a:latin typeface="Times New Roman"/>
                <a:cs typeface="Times New Roman"/>
              </a:rPr>
              <a:t>type </a:t>
            </a:r>
            <a:r>
              <a:rPr sz="2650" spc="-25" dirty="0">
                <a:solidFill>
                  <a:srgbClr val="FF0000"/>
                </a:solidFill>
                <a:latin typeface="Times New Roman"/>
                <a:cs typeface="Times New Roman"/>
              </a:rPr>
              <a:t>associated </a:t>
            </a:r>
            <a:r>
              <a:rPr sz="2650" spc="-35" dirty="0">
                <a:latin typeface="Times New Roman"/>
                <a:cs typeface="Times New Roman"/>
              </a:rPr>
              <a:t>with  </a:t>
            </a:r>
            <a:r>
              <a:rPr sz="2650" spc="-40" dirty="0">
                <a:latin typeface="Times New Roman"/>
                <a:cs typeface="Times New Roman"/>
              </a:rPr>
              <a:t>them,</a:t>
            </a:r>
            <a:r>
              <a:rPr sz="2650" spc="580" dirty="0">
                <a:latin typeface="Times New Roman"/>
                <a:cs typeface="Times New Roman"/>
              </a:rPr>
              <a:t> </a:t>
            </a:r>
            <a:r>
              <a:rPr sz="2650" spc="-25" dirty="0">
                <a:latin typeface="Times New Roman"/>
                <a:cs typeface="Times New Roman"/>
              </a:rPr>
              <a:t>defining </a:t>
            </a:r>
            <a:r>
              <a:rPr sz="2650" spc="-15" dirty="0">
                <a:latin typeface="Times New Roman"/>
                <a:cs typeface="Times New Roman"/>
              </a:rPr>
              <a:t>them  </a:t>
            </a:r>
            <a:r>
              <a:rPr sz="2650" spc="5" dirty="0">
                <a:latin typeface="Times New Roman"/>
                <a:cs typeface="Times New Roman"/>
              </a:rPr>
              <a:t>as </a:t>
            </a:r>
            <a:r>
              <a:rPr sz="2650" spc="-15" dirty="0">
                <a:latin typeface="Times New Roman"/>
                <a:cs typeface="Times New Roman"/>
              </a:rPr>
              <a:t>character  </a:t>
            </a:r>
            <a:r>
              <a:rPr sz="2650" spc="-5" dirty="0">
                <a:latin typeface="Times New Roman"/>
                <a:cs typeface="Times New Roman"/>
              </a:rPr>
              <a:t>data, </a:t>
            </a:r>
            <a:r>
              <a:rPr sz="2650" spc="-15" dirty="0">
                <a:latin typeface="Times New Roman"/>
                <a:cs typeface="Times New Roman"/>
              </a:rPr>
              <a:t>date </a:t>
            </a:r>
            <a:r>
              <a:rPr sz="2650" spc="-25" dirty="0">
                <a:latin typeface="Times New Roman"/>
                <a:cs typeface="Times New Roman"/>
              </a:rPr>
              <a:t>or </a:t>
            </a:r>
            <a:r>
              <a:rPr sz="2650" spc="-30" dirty="0">
                <a:latin typeface="Times New Roman"/>
                <a:cs typeface="Times New Roman"/>
              </a:rPr>
              <a:t>time  information, </a:t>
            </a:r>
            <a:r>
              <a:rPr sz="2650" spc="-35" dirty="0">
                <a:latin typeface="Times New Roman"/>
                <a:cs typeface="Times New Roman"/>
              </a:rPr>
              <a:t>integers, </a:t>
            </a:r>
            <a:r>
              <a:rPr sz="2650" spc="-30" dirty="0">
                <a:latin typeface="Times New Roman"/>
                <a:cs typeface="Times New Roman"/>
              </a:rPr>
              <a:t>or floating </a:t>
            </a:r>
            <a:r>
              <a:rPr sz="2650" spc="-35" dirty="0">
                <a:latin typeface="Times New Roman"/>
                <a:cs typeface="Times New Roman"/>
              </a:rPr>
              <a:t>point</a:t>
            </a:r>
            <a:r>
              <a:rPr sz="2650" spc="390" dirty="0">
                <a:latin typeface="Times New Roman"/>
                <a:cs typeface="Times New Roman"/>
              </a:rPr>
              <a:t> </a:t>
            </a:r>
            <a:r>
              <a:rPr sz="2650" spc="-35" dirty="0">
                <a:latin typeface="Times New Roman"/>
                <a:cs typeface="Times New Roman"/>
              </a:rPr>
              <a:t>numbers.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8935" y="654049"/>
            <a:ext cx="43402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0" dirty="0"/>
              <a:t>Example: </a:t>
            </a:r>
            <a:r>
              <a:rPr sz="4000" spc="-60" dirty="0"/>
              <a:t>Flat</a:t>
            </a:r>
            <a:r>
              <a:rPr sz="4000" spc="-405" dirty="0"/>
              <a:t> </a:t>
            </a:r>
            <a:r>
              <a:rPr sz="4000" dirty="0"/>
              <a:t>Model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2400" y="2062479"/>
            <a:ext cx="8768080" cy="3576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4950" y="654049"/>
            <a:ext cx="36258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15" dirty="0">
                <a:solidFill>
                  <a:srgbClr val="000000"/>
                </a:solidFill>
              </a:rPr>
              <a:t>Data</a:t>
            </a:r>
            <a:r>
              <a:rPr sz="4000" spc="-130" dirty="0">
                <a:solidFill>
                  <a:srgbClr val="000000"/>
                </a:solidFill>
              </a:rPr>
              <a:t> </a:t>
            </a:r>
            <a:r>
              <a:rPr sz="4000" spc="-25" dirty="0">
                <a:solidFill>
                  <a:srgbClr val="000000"/>
                </a:solidFill>
              </a:rPr>
              <a:t>Redundancy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8334" y="1554416"/>
            <a:ext cx="7886700" cy="463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400" spc="-25" dirty="0">
                <a:latin typeface="Times New Roman"/>
                <a:cs typeface="Times New Roman"/>
              </a:rPr>
              <a:t>Unnecessarily </a:t>
            </a:r>
            <a:r>
              <a:rPr sz="2400" spc="-30" dirty="0">
                <a:latin typeface="Times New Roman"/>
                <a:cs typeface="Times New Roman"/>
              </a:rPr>
              <a:t>storing same </a:t>
            </a:r>
            <a:r>
              <a:rPr sz="2400" spc="-15" dirty="0">
                <a:latin typeface="Times New Roman"/>
                <a:cs typeface="Times New Roman"/>
              </a:rPr>
              <a:t>data at </a:t>
            </a:r>
            <a:r>
              <a:rPr sz="2400" spc="-30" dirty="0">
                <a:latin typeface="Times New Roman"/>
                <a:cs typeface="Times New Roman"/>
              </a:rPr>
              <a:t>different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places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6FC0"/>
              </a:buClr>
              <a:buFont typeface="Wingdings"/>
              <a:buChar char=""/>
            </a:pPr>
            <a:endParaRPr sz="27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Clr>
                <a:srgbClr val="006FC0"/>
              </a:buClr>
              <a:buFont typeface="Wingdings"/>
              <a:buChar char=""/>
              <a:tabLst>
                <a:tab pos="267335" algn="l"/>
                <a:tab pos="3328035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Islands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Times New Roman"/>
                <a:cs typeface="Times New Roman"/>
              </a:rPr>
              <a:t>information</a:t>
            </a:r>
            <a:r>
              <a:rPr sz="2400" spc="-40" dirty="0">
                <a:latin typeface="Times New Roman"/>
                <a:cs typeface="Times New Roman"/>
              </a:rPr>
              <a:t>:	</a:t>
            </a:r>
            <a:r>
              <a:rPr sz="2400" spc="-20" dirty="0">
                <a:latin typeface="Times New Roman"/>
                <a:cs typeface="Times New Roman"/>
              </a:rPr>
              <a:t>Scattered </a:t>
            </a:r>
            <a:r>
              <a:rPr sz="2400" spc="-15" dirty="0">
                <a:latin typeface="Times New Roman"/>
                <a:cs typeface="Times New Roman"/>
              </a:rPr>
              <a:t>data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locations</a:t>
            </a:r>
            <a:endParaRPr sz="2400">
              <a:latin typeface="Times New Roman"/>
              <a:cs typeface="Times New Roman"/>
            </a:endParaRPr>
          </a:p>
          <a:p>
            <a:pPr marL="561975" lvl="1" indent="-244475">
              <a:lnSpc>
                <a:spcPts val="2430"/>
              </a:lnSpc>
              <a:spcBef>
                <a:spcPts val="315"/>
              </a:spcBef>
              <a:buClr>
                <a:srgbClr val="006FC0"/>
              </a:buClr>
              <a:buFont typeface="Wingdings"/>
              <a:buChar char=""/>
              <a:tabLst>
                <a:tab pos="561975" algn="l"/>
              </a:tabLst>
            </a:pPr>
            <a:r>
              <a:rPr sz="2250" spc="-35" dirty="0">
                <a:latin typeface="Times New Roman"/>
                <a:cs typeface="Times New Roman"/>
              </a:rPr>
              <a:t>Increases </a:t>
            </a:r>
            <a:r>
              <a:rPr sz="2250" dirty="0">
                <a:latin typeface="Times New Roman"/>
                <a:cs typeface="Times New Roman"/>
              </a:rPr>
              <a:t>the </a:t>
            </a:r>
            <a:r>
              <a:rPr sz="2250" spc="-5" dirty="0">
                <a:latin typeface="Times New Roman"/>
                <a:cs typeface="Times New Roman"/>
              </a:rPr>
              <a:t>probability of </a:t>
            </a:r>
            <a:r>
              <a:rPr sz="2250" spc="-35" dirty="0">
                <a:latin typeface="Times New Roman"/>
                <a:cs typeface="Times New Roman"/>
              </a:rPr>
              <a:t>having </a:t>
            </a:r>
            <a:r>
              <a:rPr sz="2250" spc="-20" dirty="0">
                <a:latin typeface="Times New Roman"/>
                <a:cs typeface="Times New Roman"/>
              </a:rPr>
              <a:t>different </a:t>
            </a:r>
            <a:r>
              <a:rPr sz="2250" spc="-30" dirty="0">
                <a:latin typeface="Times New Roman"/>
                <a:cs typeface="Times New Roman"/>
              </a:rPr>
              <a:t>versions </a:t>
            </a:r>
            <a:r>
              <a:rPr sz="2250" spc="-5" dirty="0">
                <a:latin typeface="Times New Roman"/>
                <a:cs typeface="Times New Roman"/>
              </a:rPr>
              <a:t>of </a:t>
            </a:r>
            <a:r>
              <a:rPr sz="2250" dirty="0">
                <a:latin typeface="Times New Roman"/>
                <a:cs typeface="Times New Roman"/>
              </a:rPr>
              <a:t>the</a:t>
            </a:r>
            <a:r>
              <a:rPr sz="2250" spc="-125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same</a:t>
            </a:r>
            <a:endParaRPr sz="2250">
              <a:latin typeface="Times New Roman"/>
              <a:cs typeface="Times New Roman"/>
            </a:endParaRPr>
          </a:p>
          <a:p>
            <a:pPr marL="561975">
              <a:lnSpc>
                <a:spcPts val="2430"/>
              </a:lnSpc>
            </a:pPr>
            <a:r>
              <a:rPr sz="2250" spc="-10" dirty="0">
                <a:latin typeface="Times New Roman"/>
                <a:cs typeface="Times New Roman"/>
              </a:rPr>
              <a:t>data</a:t>
            </a: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266700" indent="-244475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400" spc="-30" dirty="0">
                <a:latin typeface="Times New Roman"/>
                <a:cs typeface="Times New Roman"/>
              </a:rPr>
              <a:t>Implications</a:t>
            </a:r>
            <a:endParaRPr sz="2400">
              <a:latin typeface="Times New Roman"/>
              <a:cs typeface="Times New Roman"/>
            </a:endParaRPr>
          </a:p>
          <a:p>
            <a:pPr marL="561975" lvl="1" indent="-254635">
              <a:lnSpc>
                <a:spcPct val="100000"/>
              </a:lnSpc>
              <a:spcBef>
                <a:spcPts val="310"/>
              </a:spcBef>
              <a:buClr>
                <a:srgbClr val="006FC0"/>
              </a:buClr>
              <a:buFont typeface="Wingdings"/>
              <a:buChar char=""/>
              <a:tabLst>
                <a:tab pos="561975" algn="l"/>
              </a:tabLst>
            </a:pPr>
            <a:r>
              <a:rPr sz="2250" dirty="0">
                <a:latin typeface="Times New Roman"/>
                <a:cs typeface="Times New Roman"/>
              </a:rPr>
              <a:t>Poor </a:t>
            </a:r>
            <a:r>
              <a:rPr sz="2250" spc="-10" dirty="0">
                <a:latin typeface="Times New Roman"/>
                <a:cs typeface="Times New Roman"/>
              </a:rPr>
              <a:t>data</a:t>
            </a:r>
            <a:r>
              <a:rPr sz="2250" spc="-150" dirty="0">
                <a:latin typeface="Times New Roman"/>
                <a:cs typeface="Times New Roman"/>
              </a:rPr>
              <a:t> </a:t>
            </a:r>
            <a:r>
              <a:rPr sz="2250" spc="-15" dirty="0">
                <a:latin typeface="Times New Roman"/>
                <a:cs typeface="Times New Roman"/>
              </a:rPr>
              <a:t>security</a:t>
            </a:r>
            <a:endParaRPr sz="2250">
              <a:latin typeface="Times New Roman"/>
              <a:cs typeface="Times New Roman"/>
            </a:endParaRPr>
          </a:p>
          <a:p>
            <a:pPr marL="561975" lvl="1" indent="-254635">
              <a:lnSpc>
                <a:spcPct val="100000"/>
              </a:lnSpc>
              <a:spcBef>
                <a:spcPts val="350"/>
              </a:spcBef>
              <a:buClr>
                <a:srgbClr val="006FC0"/>
              </a:buClr>
              <a:buFont typeface="Wingdings"/>
              <a:buChar char=""/>
              <a:tabLst>
                <a:tab pos="561975" algn="l"/>
              </a:tabLst>
            </a:pPr>
            <a:r>
              <a:rPr sz="2250" spc="-15" dirty="0">
                <a:latin typeface="Times New Roman"/>
                <a:cs typeface="Times New Roman"/>
              </a:rPr>
              <a:t>Data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inconsistency</a:t>
            </a:r>
            <a:endParaRPr sz="2250">
              <a:latin typeface="Times New Roman"/>
              <a:cs typeface="Times New Roman"/>
            </a:endParaRPr>
          </a:p>
          <a:p>
            <a:pPr marL="561975" marR="275590" lvl="1" indent="-254635">
              <a:lnSpc>
                <a:spcPct val="77100"/>
              </a:lnSpc>
              <a:spcBef>
                <a:spcPts val="960"/>
              </a:spcBef>
              <a:buClr>
                <a:srgbClr val="006FC0"/>
              </a:buClr>
              <a:buFont typeface="Wingdings"/>
              <a:buChar char=""/>
              <a:tabLst>
                <a:tab pos="561975" algn="l"/>
              </a:tabLst>
            </a:pPr>
            <a:r>
              <a:rPr sz="2250" spc="-35" dirty="0">
                <a:latin typeface="Times New Roman"/>
                <a:cs typeface="Times New Roman"/>
              </a:rPr>
              <a:t>Increased </a:t>
            </a:r>
            <a:r>
              <a:rPr sz="2250" spc="-5" dirty="0">
                <a:latin typeface="Times New Roman"/>
                <a:cs typeface="Times New Roman"/>
              </a:rPr>
              <a:t>likelihood of </a:t>
            </a:r>
            <a:r>
              <a:rPr sz="2250" spc="-20" dirty="0">
                <a:latin typeface="Times New Roman"/>
                <a:cs typeface="Times New Roman"/>
              </a:rPr>
              <a:t>data-entry </a:t>
            </a:r>
            <a:r>
              <a:rPr sz="2250" spc="-25" dirty="0">
                <a:latin typeface="Times New Roman"/>
                <a:cs typeface="Times New Roman"/>
              </a:rPr>
              <a:t>errors </a:t>
            </a:r>
            <a:r>
              <a:rPr sz="2250" spc="-40" dirty="0">
                <a:latin typeface="Times New Roman"/>
                <a:cs typeface="Times New Roman"/>
              </a:rPr>
              <a:t>when </a:t>
            </a:r>
            <a:r>
              <a:rPr sz="2250" spc="-35" dirty="0">
                <a:latin typeface="Times New Roman"/>
                <a:cs typeface="Times New Roman"/>
              </a:rPr>
              <a:t>complex </a:t>
            </a:r>
            <a:r>
              <a:rPr sz="2250" spc="-15" dirty="0">
                <a:latin typeface="Times New Roman"/>
                <a:cs typeface="Times New Roman"/>
              </a:rPr>
              <a:t>entries  </a:t>
            </a:r>
            <a:r>
              <a:rPr sz="2250" spc="-25" dirty="0">
                <a:latin typeface="Times New Roman"/>
                <a:cs typeface="Times New Roman"/>
              </a:rPr>
              <a:t>are </a:t>
            </a:r>
            <a:r>
              <a:rPr sz="2250" spc="-50" dirty="0">
                <a:latin typeface="Times New Roman"/>
                <a:cs typeface="Times New Roman"/>
              </a:rPr>
              <a:t>made </a:t>
            </a:r>
            <a:r>
              <a:rPr sz="2250" dirty="0">
                <a:latin typeface="Times New Roman"/>
                <a:cs typeface="Times New Roman"/>
              </a:rPr>
              <a:t>in </a:t>
            </a:r>
            <a:r>
              <a:rPr sz="2250" spc="-20" dirty="0">
                <a:latin typeface="Times New Roman"/>
                <a:cs typeface="Times New Roman"/>
              </a:rPr>
              <a:t>different</a:t>
            </a:r>
            <a:r>
              <a:rPr sz="2250" spc="5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files</a:t>
            </a:r>
            <a:endParaRPr sz="2250">
              <a:latin typeface="Times New Roman"/>
              <a:cs typeface="Times New Roman"/>
            </a:endParaRPr>
          </a:p>
          <a:p>
            <a:pPr marL="561975" marR="5080" lvl="1" indent="-254635">
              <a:lnSpc>
                <a:spcPct val="77100"/>
              </a:lnSpc>
              <a:spcBef>
                <a:spcPts val="965"/>
              </a:spcBef>
              <a:buClr>
                <a:srgbClr val="006FC0"/>
              </a:buClr>
              <a:buFont typeface="Wingdings"/>
              <a:buChar char=""/>
              <a:tabLst>
                <a:tab pos="561975" algn="l"/>
              </a:tabLst>
            </a:pPr>
            <a:r>
              <a:rPr sz="2250" b="1" spc="-20" dirty="0">
                <a:latin typeface="Times New Roman"/>
                <a:cs typeface="Times New Roman"/>
              </a:rPr>
              <a:t>Data </a:t>
            </a:r>
            <a:r>
              <a:rPr sz="2250" b="1" spc="-15" dirty="0">
                <a:latin typeface="Times New Roman"/>
                <a:cs typeface="Times New Roman"/>
              </a:rPr>
              <a:t>anomaly</a:t>
            </a:r>
            <a:r>
              <a:rPr sz="2250" spc="-15" dirty="0">
                <a:latin typeface="Times New Roman"/>
                <a:cs typeface="Times New Roman"/>
              </a:rPr>
              <a:t>: </a:t>
            </a:r>
            <a:r>
              <a:rPr sz="2250" spc="-35" dirty="0">
                <a:latin typeface="Times New Roman"/>
                <a:cs typeface="Times New Roman"/>
              </a:rPr>
              <a:t>Develops </a:t>
            </a:r>
            <a:r>
              <a:rPr sz="2250" spc="-40" dirty="0">
                <a:latin typeface="Times New Roman"/>
                <a:cs typeface="Times New Roman"/>
              </a:rPr>
              <a:t>when </a:t>
            </a:r>
            <a:r>
              <a:rPr sz="2250" spc="-5" dirty="0">
                <a:latin typeface="Times New Roman"/>
                <a:cs typeface="Times New Roman"/>
              </a:rPr>
              <a:t>not </a:t>
            </a:r>
            <a:r>
              <a:rPr sz="2250" spc="-15" dirty="0">
                <a:latin typeface="Times New Roman"/>
                <a:cs typeface="Times New Roman"/>
              </a:rPr>
              <a:t>all </a:t>
            </a:r>
            <a:r>
              <a:rPr sz="2250" spc="-5" dirty="0">
                <a:latin typeface="Times New Roman"/>
                <a:cs typeface="Times New Roman"/>
              </a:rPr>
              <a:t>of </a:t>
            </a:r>
            <a:r>
              <a:rPr sz="2250" dirty="0">
                <a:latin typeface="Times New Roman"/>
                <a:cs typeface="Times New Roman"/>
              </a:rPr>
              <a:t>the </a:t>
            </a:r>
            <a:r>
              <a:rPr sz="2250" spc="-20" dirty="0">
                <a:latin typeface="Times New Roman"/>
                <a:cs typeface="Times New Roman"/>
              </a:rPr>
              <a:t>required </a:t>
            </a:r>
            <a:r>
              <a:rPr sz="2250" spc="-30" dirty="0">
                <a:latin typeface="Times New Roman"/>
                <a:cs typeface="Times New Roman"/>
              </a:rPr>
              <a:t>changes </a:t>
            </a:r>
            <a:r>
              <a:rPr sz="2250" dirty="0">
                <a:latin typeface="Times New Roman"/>
                <a:cs typeface="Times New Roman"/>
              </a:rPr>
              <a:t>in  the </a:t>
            </a:r>
            <a:r>
              <a:rPr sz="2250" spc="-15" dirty="0">
                <a:latin typeface="Times New Roman"/>
                <a:cs typeface="Times New Roman"/>
              </a:rPr>
              <a:t>redundant </a:t>
            </a:r>
            <a:r>
              <a:rPr sz="2250" spc="-10" dirty="0">
                <a:latin typeface="Times New Roman"/>
                <a:cs typeface="Times New Roman"/>
              </a:rPr>
              <a:t>data </a:t>
            </a:r>
            <a:r>
              <a:rPr sz="2250" spc="-25" dirty="0">
                <a:latin typeface="Times New Roman"/>
                <a:cs typeface="Times New Roman"/>
              </a:rPr>
              <a:t>are </a:t>
            </a:r>
            <a:r>
              <a:rPr sz="2250" spc="-50" dirty="0">
                <a:latin typeface="Times New Roman"/>
                <a:cs typeface="Times New Roman"/>
              </a:rPr>
              <a:t>made</a:t>
            </a:r>
            <a:r>
              <a:rPr sz="2250" spc="-90" dirty="0">
                <a:latin typeface="Times New Roman"/>
                <a:cs typeface="Times New Roman"/>
              </a:rPr>
              <a:t> </a:t>
            </a:r>
            <a:r>
              <a:rPr sz="2250" spc="-15" dirty="0">
                <a:latin typeface="Times New Roman"/>
                <a:cs typeface="Times New Roman"/>
              </a:rPr>
              <a:t>successfully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4714" y="654049"/>
            <a:ext cx="48209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80" dirty="0">
                <a:solidFill>
                  <a:srgbClr val="000000"/>
                </a:solidFill>
              </a:rPr>
              <a:t>Types </a:t>
            </a:r>
            <a:r>
              <a:rPr sz="4000" spc="35" dirty="0">
                <a:solidFill>
                  <a:srgbClr val="000000"/>
                </a:solidFill>
              </a:rPr>
              <a:t>of </a:t>
            </a:r>
            <a:r>
              <a:rPr sz="4000" spc="10" dirty="0">
                <a:solidFill>
                  <a:srgbClr val="000000"/>
                </a:solidFill>
              </a:rPr>
              <a:t>Data</a:t>
            </a:r>
            <a:r>
              <a:rPr sz="4000" spc="-225" dirty="0">
                <a:solidFill>
                  <a:srgbClr val="000000"/>
                </a:solidFill>
              </a:rPr>
              <a:t> </a:t>
            </a:r>
            <a:r>
              <a:rPr sz="4000" spc="-50" dirty="0">
                <a:solidFill>
                  <a:srgbClr val="000000"/>
                </a:solidFill>
              </a:rPr>
              <a:t>Anomaly</a:t>
            </a:r>
            <a:endParaRPr sz="40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650226" y="1635760"/>
            <a:ext cx="7859395" cy="3917315"/>
            <a:chOff x="650226" y="1635760"/>
            <a:chExt cx="7859395" cy="3917315"/>
          </a:xfrm>
        </p:grpSpPr>
        <p:sp>
          <p:nvSpPr>
            <p:cNvPr id="4" name="object 4"/>
            <p:cNvSpPr/>
            <p:nvPr/>
          </p:nvSpPr>
          <p:spPr>
            <a:xfrm>
              <a:off x="650226" y="2092899"/>
              <a:ext cx="7858786" cy="8281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5959" y="2118360"/>
              <a:ext cx="7772400" cy="731520"/>
            </a:xfrm>
            <a:custGeom>
              <a:avLst/>
              <a:gdLst/>
              <a:ahLst/>
              <a:cxnLst/>
              <a:rect l="l" t="t" r="r" b="b"/>
              <a:pathLst>
                <a:path w="7772400" h="731519">
                  <a:moveTo>
                    <a:pt x="77724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7772400" y="731520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CACAC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5959" y="2118360"/>
              <a:ext cx="7772400" cy="731520"/>
            </a:xfrm>
            <a:custGeom>
              <a:avLst/>
              <a:gdLst/>
              <a:ahLst/>
              <a:cxnLst/>
              <a:rect l="l" t="t" r="r" b="b"/>
              <a:pathLst>
                <a:path w="7772400" h="731519">
                  <a:moveTo>
                    <a:pt x="0" y="731520"/>
                  </a:moveTo>
                  <a:lnTo>
                    <a:pt x="7772400" y="73152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5839" y="1635760"/>
              <a:ext cx="5572760" cy="10007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0226" y="3413699"/>
              <a:ext cx="7858786" cy="8281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5959" y="3439160"/>
              <a:ext cx="7772400" cy="731520"/>
            </a:xfrm>
            <a:custGeom>
              <a:avLst/>
              <a:gdLst/>
              <a:ahLst/>
              <a:cxnLst/>
              <a:rect l="l" t="t" r="r" b="b"/>
              <a:pathLst>
                <a:path w="7772400" h="731520">
                  <a:moveTo>
                    <a:pt x="7772400" y="0"/>
                  </a:moveTo>
                  <a:lnTo>
                    <a:pt x="0" y="0"/>
                  </a:lnTo>
                  <a:lnTo>
                    <a:pt x="0" y="731519"/>
                  </a:lnTo>
                  <a:lnTo>
                    <a:pt x="7772400" y="731519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CACAC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5959" y="3439160"/>
              <a:ext cx="7772400" cy="731520"/>
            </a:xfrm>
            <a:custGeom>
              <a:avLst/>
              <a:gdLst/>
              <a:ahLst/>
              <a:cxnLst/>
              <a:rect l="l" t="t" r="r" b="b"/>
              <a:pathLst>
                <a:path w="7772400" h="731520">
                  <a:moveTo>
                    <a:pt x="0" y="731519"/>
                  </a:moveTo>
                  <a:lnTo>
                    <a:pt x="7772400" y="731519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7315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5839" y="2946400"/>
              <a:ext cx="5572760" cy="10109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0226" y="4724339"/>
              <a:ext cx="7858786" cy="8281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5959" y="4749800"/>
              <a:ext cx="7772400" cy="731520"/>
            </a:xfrm>
            <a:custGeom>
              <a:avLst/>
              <a:gdLst/>
              <a:ahLst/>
              <a:cxnLst/>
              <a:rect l="l" t="t" r="r" b="b"/>
              <a:pathLst>
                <a:path w="7772400" h="731520">
                  <a:moveTo>
                    <a:pt x="7772400" y="0"/>
                  </a:moveTo>
                  <a:lnTo>
                    <a:pt x="0" y="0"/>
                  </a:lnTo>
                  <a:lnTo>
                    <a:pt x="0" y="731519"/>
                  </a:lnTo>
                  <a:lnTo>
                    <a:pt x="7772400" y="731519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CACAC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5959" y="4749800"/>
              <a:ext cx="7772400" cy="731520"/>
            </a:xfrm>
            <a:custGeom>
              <a:avLst/>
              <a:gdLst/>
              <a:ahLst/>
              <a:cxnLst/>
              <a:rect l="l" t="t" r="r" b="b"/>
              <a:pathLst>
                <a:path w="7772400" h="731520">
                  <a:moveTo>
                    <a:pt x="0" y="731519"/>
                  </a:moveTo>
                  <a:lnTo>
                    <a:pt x="7772400" y="731519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7315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5839" y="4267200"/>
              <a:ext cx="5572760" cy="10007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10639" y="1852929"/>
            <a:ext cx="2953385" cy="3100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dirty="0">
                <a:latin typeface="Times New Roman"/>
                <a:cs typeface="Times New Roman"/>
              </a:rPr>
              <a:t>Update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spc="-25" dirty="0">
                <a:latin typeface="Times New Roman"/>
                <a:cs typeface="Times New Roman"/>
              </a:rPr>
              <a:t>Anomalies</a:t>
            </a:r>
            <a:endParaRPr sz="2850">
              <a:latin typeface="Times New Roman"/>
              <a:cs typeface="Times New Roman"/>
            </a:endParaRPr>
          </a:p>
          <a:p>
            <a:pPr marL="12700" marR="5080">
              <a:lnSpc>
                <a:spcPct val="303300"/>
              </a:lnSpc>
            </a:pPr>
            <a:r>
              <a:rPr sz="2850" spc="-20" dirty="0">
                <a:latin typeface="Times New Roman"/>
                <a:cs typeface="Times New Roman"/>
              </a:rPr>
              <a:t>Insertion </a:t>
            </a:r>
            <a:r>
              <a:rPr sz="2850" spc="-25" dirty="0">
                <a:latin typeface="Times New Roman"/>
                <a:cs typeface="Times New Roman"/>
              </a:rPr>
              <a:t>Anomalies  </a:t>
            </a:r>
            <a:r>
              <a:rPr sz="2850" spc="-10" dirty="0">
                <a:latin typeface="Times New Roman"/>
                <a:cs typeface="Times New Roman"/>
              </a:rPr>
              <a:t>Deletion</a:t>
            </a:r>
            <a:r>
              <a:rPr sz="2850" spc="60" dirty="0">
                <a:latin typeface="Times New Roman"/>
                <a:cs typeface="Times New Roman"/>
              </a:rPr>
              <a:t> </a:t>
            </a:r>
            <a:r>
              <a:rPr sz="2850" spc="-25" dirty="0">
                <a:latin typeface="Times New Roman"/>
                <a:cs typeface="Times New Roman"/>
              </a:rPr>
              <a:t>Anomalies</a:t>
            </a:r>
            <a:endParaRPr sz="2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0526" y="348297"/>
            <a:ext cx="17462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35" dirty="0"/>
              <a:t>Exercise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72134" y="4419917"/>
            <a:ext cx="8089265" cy="239649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47980" indent="-335915">
              <a:lnSpc>
                <a:spcPct val="100000"/>
              </a:lnSpc>
              <a:spcBef>
                <a:spcPts val="925"/>
              </a:spcBef>
              <a:buClr>
                <a:srgbClr val="006FC0"/>
              </a:buClr>
              <a:buAutoNum type="arabicPeriod"/>
              <a:tabLst>
                <a:tab pos="347980" algn="l"/>
                <a:tab pos="348615" algn="l"/>
              </a:tabLst>
            </a:pPr>
            <a:r>
              <a:rPr sz="1850" spc="-40" dirty="0">
                <a:latin typeface="Times New Roman"/>
                <a:cs typeface="Times New Roman"/>
              </a:rPr>
              <a:t>How</a:t>
            </a:r>
            <a:r>
              <a:rPr sz="1850" spc="-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many</a:t>
            </a:r>
            <a:r>
              <a:rPr sz="1850" spc="-10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records</a:t>
            </a:r>
            <a:r>
              <a:rPr sz="1850" spc="-135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Times New Roman"/>
                <a:cs typeface="Times New Roman"/>
              </a:rPr>
              <a:t>does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the</a:t>
            </a:r>
            <a:r>
              <a:rPr sz="1850" spc="-155" dirty="0">
                <a:latin typeface="Times New Roman"/>
                <a:cs typeface="Times New Roman"/>
              </a:rPr>
              <a:t> </a:t>
            </a:r>
            <a:r>
              <a:rPr sz="1850" spc="-15" dirty="0">
                <a:latin typeface="Times New Roman"/>
                <a:cs typeface="Times New Roman"/>
              </a:rPr>
              <a:t>file</a:t>
            </a:r>
            <a:r>
              <a:rPr sz="1850" spc="-7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contain?</a:t>
            </a:r>
            <a:r>
              <a:rPr sz="1850" spc="-155" dirty="0">
                <a:latin typeface="Times New Roman"/>
                <a:cs typeface="Times New Roman"/>
              </a:rPr>
              <a:t> </a:t>
            </a:r>
            <a:r>
              <a:rPr sz="1850" spc="-40" dirty="0">
                <a:latin typeface="Times New Roman"/>
                <a:cs typeface="Times New Roman"/>
              </a:rPr>
              <a:t>How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many</a:t>
            </a:r>
            <a:r>
              <a:rPr sz="1850" spc="-18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fields</a:t>
            </a:r>
            <a:r>
              <a:rPr sz="1850" spc="-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are</a:t>
            </a:r>
            <a:r>
              <a:rPr sz="1850" spc="-7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there</a:t>
            </a:r>
            <a:r>
              <a:rPr sz="1850" spc="-7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per</a:t>
            </a:r>
            <a:r>
              <a:rPr sz="1850" spc="-114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record?</a:t>
            </a:r>
            <a:endParaRPr sz="1850">
              <a:latin typeface="Times New Roman"/>
              <a:cs typeface="Times New Roman"/>
            </a:endParaRPr>
          </a:p>
          <a:p>
            <a:pPr marL="347980" marR="5080" indent="-335915">
              <a:lnSpc>
                <a:spcPts val="2170"/>
              </a:lnSpc>
              <a:spcBef>
                <a:spcPts val="935"/>
              </a:spcBef>
              <a:buClr>
                <a:srgbClr val="006FC0"/>
              </a:buClr>
              <a:buAutoNum type="arabicPeriod"/>
              <a:tabLst>
                <a:tab pos="347980" algn="l"/>
                <a:tab pos="348615" algn="l"/>
              </a:tabLst>
            </a:pPr>
            <a:r>
              <a:rPr sz="1850" spc="-15" dirty="0">
                <a:latin typeface="Times New Roman"/>
                <a:cs typeface="Times New Roman"/>
              </a:rPr>
              <a:t>What</a:t>
            </a:r>
            <a:r>
              <a:rPr sz="1850" spc="-9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problem</a:t>
            </a:r>
            <a:r>
              <a:rPr sz="1850" spc="-13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would</a:t>
            </a:r>
            <a:r>
              <a:rPr sz="1850" spc="-18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you</a:t>
            </a:r>
            <a:r>
              <a:rPr sz="1850" spc="-10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encounter</a:t>
            </a:r>
            <a:r>
              <a:rPr sz="1850" spc="-114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if</a:t>
            </a:r>
            <a:r>
              <a:rPr sz="1850" spc="-11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you</a:t>
            </a:r>
            <a:r>
              <a:rPr sz="1850" spc="-10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wanted</a:t>
            </a:r>
            <a:r>
              <a:rPr sz="1850" spc="-105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to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Times New Roman"/>
                <a:cs typeface="Times New Roman"/>
              </a:rPr>
              <a:t>produce</a:t>
            </a:r>
            <a:r>
              <a:rPr sz="1850" spc="-15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a</a:t>
            </a:r>
            <a:r>
              <a:rPr sz="1850" spc="-160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listing </a:t>
            </a:r>
            <a:r>
              <a:rPr sz="1850" spc="10" dirty="0">
                <a:latin typeface="Times New Roman"/>
                <a:cs typeface="Times New Roman"/>
              </a:rPr>
              <a:t>by</a:t>
            </a:r>
            <a:r>
              <a:rPr sz="1850" spc="-100" dirty="0">
                <a:latin typeface="Times New Roman"/>
                <a:cs typeface="Times New Roman"/>
              </a:rPr>
              <a:t> </a:t>
            </a:r>
            <a:r>
              <a:rPr sz="1850" spc="-30" dirty="0">
                <a:latin typeface="Times New Roman"/>
                <a:cs typeface="Times New Roman"/>
              </a:rPr>
              <a:t>city?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-40" dirty="0">
                <a:latin typeface="Times New Roman"/>
                <a:cs typeface="Times New Roman"/>
              </a:rPr>
              <a:t>How  </a:t>
            </a:r>
            <a:r>
              <a:rPr sz="1850" spc="5" dirty="0">
                <a:latin typeface="Times New Roman"/>
                <a:cs typeface="Times New Roman"/>
              </a:rPr>
              <a:t>would</a:t>
            </a:r>
            <a:r>
              <a:rPr sz="1850" spc="-10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you</a:t>
            </a:r>
            <a:r>
              <a:rPr sz="1850" spc="-10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solve</a:t>
            </a:r>
            <a:r>
              <a:rPr sz="1850" spc="-160" dirty="0">
                <a:latin typeface="Times New Roman"/>
                <a:cs typeface="Times New Roman"/>
              </a:rPr>
              <a:t> </a:t>
            </a:r>
            <a:r>
              <a:rPr sz="1850" spc="-15" dirty="0">
                <a:latin typeface="Times New Roman"/>
                <a:cs typeface="Times New Roman"/>
              </a:rPr>
              <a:t>this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problem</a:t>
            </a:r>
            <a:r>
              <a:rPr sz="1850" spc="-135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Times New Roman"/>
                <a:cs typeface="Times New Roman"/>
              </a:rPr>
              <a:t>by</a:t>
            </a:r>
            <a:r>
              <a:rPr sz="1850" spc="-180" dirty="0">
                <a:latin typeface="Times New Roman"/>
                <a:cs typeface="Times New Roman"/>
              </a:rPr>
              <a:t> </a:t>
            </a:r>
            <a:r>
              <a:rPr sz="1850" spc="-15" dirty="0">
                <a:latin typeface="Times New Roman"/>
                <a:cs typeface="Times New Roman"/>
              </a:rPr>
              <a:t>altering</a:t>
            </a:r>
            <a:r>
              <a:rPr sz="1850" spc="-2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the</a:t>
            </a:r>
            <a:r>
              <a:rPr sz="1850" spc="-80" dirty="0">
                <a:latin typeface="Times New Roman"/>
                <a:cs typeface="Times New Roman"/>
              </a:rPr>
              <a:t> </a:t>
            </a:r>
            <a:r>
              <a:rPr sz="1850" spc="-15" dirty="0">
                <a:latin typeface="Times New Roman"/>
                <a:cs typeface="Times New Roman"/>
              </a:rPr>
              <a:t>file</a:t>
            </a:r>
            <a:r>
              <a:rPr sz="1850" spc="-8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structure?</a:t>
            </a:r>
            <a:endParaRPr sz="1850">
              <a:latin typeface="Times New Roman"/>
              <a:cs typeface="Times New Roman"/>
            </a:endParaRPr>
          </a:p>
          <a:p>
            <a:pPr marL="347980" marR="289560" indent="-335915">
              <a:lnSpc>
                <a:spcPts val="2160"/>
              </a:lnSpc>
              <a:spcBef>
                <a:spcPts val="880"/>
              </a:spcBef>
              <a:buClr>
                <a:srgbClr val="006FC0"/>
              </a:buClr>
              <a:buAutoNum type="arabicPeriod"/>
              <a:tabLst>
                <a:tab pos="347980" algn="l"/>
                <a:tab pos="348615" algn="l"/>
              </a:tabLst>
            </a:pPr>
            <a:r>
              <a:rPr sz="1850" spc="10" dirty="0">
                <a:latin typeface="Times New Roman"/>
                <a:cs typeface="Times New Roman"/>
              </a:rPr>
              <a:t>If</a:t>
            </a:r>
            <a:r>
              <a:rPr sz="1850" spc="-3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you</a:t>
            </a:r>
            <a:r>
              <a:rPr sz="1850" spc="-10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wanted</a:t>
            </a:r>
            <a:r>
              <a:rPr sz="1850" spc="-100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to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produce</a:t>
            </a:r>
            <a:r>
              <a:rPr sz="1850" spc="-15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a</a:t>
            </a:r>
            <a:r>
              <a:rPr sz="1850" spc="-155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listing </a:t>
            </a:r>
            <a:r>
              <a:rPr sz="1850" spc="10" dirty="0">
                <a:latin typeface="Times New Roman"/>
                <a:cs typeface="Times New Roman"/>
              </a:rPr>
              <a:t>of</a:t>
            </a:r>
            <a:r>
              <a:rPr sz="1850" spc="-3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the</a:t>
            </a:r>
            <a:r>
              <a:rPr sz="1850" spc="-75" dirty="0">
                <a:latin typeface="Times New Roman"/>
                <a:cs typeface="Times New Roman"/>
              </a:rPr>
              <a:t> </a:t>
            </a:r>
            <a:r>
              <a:rPr sz="1850" spc="-15" dirty="0">
                <a:latin typeface="Times New Roman"/>
                <a:cs typeface="Times New Roman"/>
              </a:rPr>
              <a:t>file</a:t>
            </a:r>
            <a:r>
              <a:rPr sz="1850" spc="-7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contents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Times New Roman"/>
                <a:cs typeface="Times New Roman"/>
              </a:rPr>
              <a:t>by</a:t>
            </a:r>
            <a:r>
              <a:rPr sz="1850" spc="-10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customer</a:t>
            </a:r>
            <a:r>
              <a:rPr sz="1850" spc="-110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last</a:t>
            </a:r>
            <a:r>
              <a:rPr sz="1850" spc="-9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name</a:t>
            </a:r>
            <a:r>
              <a:rPr sz="1850" spc="-75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Times New Roman"/>
                <a:cs typeface="Times New Roman"/>
              </a:rPr>
              <a:t>how  </a:t>
            </a:r>
            <a:r>
              <a:rPr sz="1850" spc="5" dirty="0">
                <a:latin typeface="Times New Roman"/>
                <a:cs typeface="Times New Roman"/>
              </a:rPr>
              <a:t>would </a:t>
            </a:r>
            <a:r>
              <a:rPr sz="1850" spc="-10" dirty="0">
                <a:latin typeface="Times New Roman"/>
                <a:cs typeface="Times New Roman"/>
              </a:rPr>
              <a:t>you </a:t>
            </a:r>
            <a:r>
              <a:rPr sz="1850" spc="-25" dirty="0">
                <a:latin typeface="Times New Roman"/>
                <a:cs typeface="Times New Roman"/>
              </a:rPr>
              <a:t>alter </a:t>
            </a:r>
            <a:r>
              <a:rPr sz="1850" spc="-5" dirty="0">
                <a:latin typeface="Times New Roman"/>
                <a:cs typeface="Times New Roman"/>
              </a:rPr>
              <a:t>the </a:t>
            </a:r>
            <a:r>
              <a:rPr sz="1850" spc="-15" dirty="0">
                <a:latin typeface="Times New Roman"/>
                <a:cs typeface="Times New Roman"/>
              </a:rPr>
              <a:t>file</a:t>
            </a:r>
            <a:r>
              <a:rPr sz="1850" spc="-29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structure?</a:t>
            </a:r>
            <a:endParaRPr sz="1850">
              <a:latin typeface="Times New Roman"/>
              <a:cs typeface="Times New Roman"/>
            </a:endParaRPr>
          </a:p>
          <a:p>
            <a:pPr marL="347980" marR="584200" indent="-335915">
              <a:lnSpc>
                <a:spcPts val="2160"/>
              </a:lnSpc>
              <a:spcBef>
                <a:spcPts val="885"/>
              </a:spcBef>
              <a:buClr>
                <a:srgbClr val="006FC0"/>
              </a:buClr>
              <a:buAutoNum type="arabicPeriod"/>
              <a:tabLst>
                <a:tab pos="347980" algn="l"/>
                <a:tab pos="348615" algn="l"/>
              </a:tabLst>
            </a:pPr>
            <a:r>
              <a:rPr sz="1850" spc="-15" dirty="0">
                <a:latin typeface="Times New Roman"/>
                <a:cs typeface="Times New Roman"/>
              </a:rPr>
              <a:t>What</a:t>
            </a:r>
            <a:r>
              <a:rPr sz="1850" spc="-9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data</a:t>
            </a:r>
            <a:r>
              <a:rPr sz="1850" spc="-7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redundancies</a:t>
            </a:r>
            <a:r>
              <a:rPr sz="1850" spc="-135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Times New Roman"/>
                <a:cs typeface="Times New Roman"/>
              </a:rPr>
              <a:t>do</a:t>
            </a:r>
            <a:r>
              <a:rPr sz="1850" spc="-10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you</a:t>
            </a:r>
            <a:r>
              <a:rPr sz="1850" spc="-95" dirty="0">
                <a:latin typeface="Times New Roman"/>
                <a:cs typeface="Times New Roman"/>
              </a:rPr>
              <a:t> </a:t>
            </a:r>
            <a:r>
              <a:rPr sz="1850" spc="-15" dirty="0">
                <a:latin typeface="Times New Roman"/>
                <a:cs typeface="Times New Roman"/>
              </a:rPr>
              <a:t>detect?</a:t>
            </a:r>
            <a:r>
              <a:rPr sz="1850" spc="-75" dirty="0">
                <a:latin typeface="Times New Roman"/>
                <a:cs typeface="Times New Roman"/>
              </a:rPr>
              <a:t> </a:t>
            </a:r>
            <a:r>
              <a:rPr sz="1850" spc="-40" dirty="0">
                <a:latin typeface="Times New Roman"/>
                <a:cs typeface="Times New Roman"/>
              </a:rPr>
              <a:t>How</a:t>
            </a:r>
            <a:r>
              <a:rPr sz="1850" spc="-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could</a:t>
            </a:r>
            <a:r>
              <a:rPr sz="1850" spc="-9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those</a:t>
            </a:r>
            <a:r>
              <a:rPr sz="1850" spc="-15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redundancies</a:t>
            </a:r>
            <a:r>
              <a:rPr sz="1850" spc="-135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lead</a:t>
            </a:r>
            <a:r>
              <a:rPr sz="1850" spc="-95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to  </a:t>
            </a:r>
            <a:r>
              <a:rPr sz="1850" spc="-10" dirty="0">
                <a:latin typeface="Times New Roman"/>
                <a:cs typeface="Times New Roman"/>
              </a:rPr>
              <a:t>anomalies?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7206" y="6626542"/>
            <a:ext cx="1879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0880" y="1107440"/>
            <a:ext cx="7802880" cy="3261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657" y="1879599"/>
            <a:ext cx="8237855" cy="4208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Font typeface="Wingdings"/>
              <a:buChar char=""/>
              <a:tabLst>
                <a:tab pos="287655" algn="l"/>
              </a:tabLst>
            </a:pPr>
            <a:r>
              <a:rPr sz="2400" spc="-10" dirty="0">
                <a:latin typeface="Times New Roman"/>
                <a:cs typeface="Times New Roman"/>
              </a:rPr>
              <a:t>Data </a:t>
            </a:r>
            <a:r>
              <a:rPr sz="2400" spc="-15" dirty="0">
                <a:latin typeface="Times New Roman"/>
                <a:cs typeface="Times New Roman"/>
              </a:rPr>
              <a:t>is organized </a:t>
            </a:r>
            <a:r>
              <a:rPr sz="2400" spc="-35" dirty="0">
                <a:latin typeface="Times New Roman"/>
                <a:cs typeface="Times New Roman"/>
              </a:rPr>
              <a:t>into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tree-like structure</a:t>
            </a:r>
            <a:r>
              <a:rPr sz="2400" spc="-1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implying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single 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upward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link </a:t>
            </a:r>
            <a:r>
              <a:rPr sz="2400" spc="-55" dirty="0">
                <a:latin typeface="Times New Roman"/>
                <a:cs typeface="Times New Roman"/>
              </a:rPr>
              <a:t>in </a:t>
            </a:r>
            <a:r>
              <a:rPr sz="2400" spc="-25" dirty="0">
                <a:latin typeface="Times New Roman"/>
                <a:cs typeface="Times New Roman"/>
              </a:rPr>
              <a:t>each </a:t>
            </a:r>
            <a:r>
              <a:rPr sz="2400" spc="-10" dirty="0">
                <a:latin typeface="Times New Roman"/>
                <a:cs typeface="Times New Roman"/>
              </a:rPr>
              <a:t>record </a:t>
            </a:r>
            <a:r>
              <a:rPr sz="2400" spc="-15" dirty="0">
                <a:latin typeface="Times New Roman"/>
                <a:cs typeface="Times New Roman"/>
              </a:rPr>
              <a:t>to </a:t>
            </a:r>
            <a:r>
              <a:rPr sz="2400" spc="-20" dirty="0">
                <a:latin typeface="Times New Roman"/>
                <a:cs typeface="Times New Roman"/>
              </a:rPr>
              <a:t>describe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20" dirty="0">
                <a:latin typeface="Times New Roman"/>
                <a:cs typeface="Times New Roman"/>
              </a:rPr>
              <a:t>nesting, </a:t>
            </a:r>
            <a:r>
              <a:rPr sz="2400" spc="-10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5" dirty="0">
                <a:latin typeface="Times New Roman"/>
                <a:cs typeface="Times New Roman"/>
              </a:rPr>
              <a:t>sort  </a:t>
            </a:r>
            <a:r>
              <a:rPr sz="2400" spc="-20" dirty="0">
                <a:latin typeface="Times New Roman"/>
                <a:cs typeface="Times New Roman"/>
              </a:rPr>
              <a:t>field </a:t>
            </a:r>
            <a:r>
              <a:rPr sz="2400" spc="-15" dirty="0">
                <a:latin typeface="Times New Roman"/>
                <a:cs typeface="Times New Roman"/>
              </a:rPr>
              <a:t>to </a:t>
            </a:r>
            <a:r>
              <a:rPr sz="2400" spc="-40" dirty="0">
                <a:latin typeface="Times New Roman"/>
                <a:cs typeface="Times New Roman"/>
              </a:rPr>
              <a:t>keep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records </a:t>
            </a:r>
            <a:r>
              <a:rPr sz="2400" spc="-5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particular </a:t>
            </a:r>
            <a:r>
              <a:rPr sz="2400" spc="-5" dirty="0">
                <a:latin typeface="Times New Roman"/>
                <a:cs typeface="Times New Roman"/>
              </a:rPr>
              <a:t>order </a:t>
            </a:r>
            <a:r>
              <a:rPr sz="2400" spc="-15" dirty="0">
                <a:latin typeface="Times New Roman"/>
                <a:cs typeface="Times New Roman"/>
              </a:rPr>
              <a:t>in </a:t>
            </a:r>
            <a:r>
              <a:rPr sz="2400" spc="-25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same-level  </a:t>
            </a:r>
            <a:r>
              <a:rPr sz="2400" spc="-70" dirty="0">
                <a:latin typeface="Times New Roman"/>
                <a:cs typeface="Times New Roman"/>
              </a:rPr>
              <a:t>list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6FC0"/>
              </a:buClr>
              <a:buFont typeface="Wingdings"/>
              <a:buChar char=""/>
            </a:pPr>
            <a:endParaRPr sz="3000">
              <a:latin typeface="Times New Roman"/>
              <a:cs typeface="Times New Roman"/>
            </a:endParaRPr>
          </a:p>
          <a:p>
            <a:pPr marL="287020" marR="15875" indent="-274955" algn="just">
              <a:lnSpc>
                <a:spcPct val="100000"/>
              </a:lnSpc>
              <a:buClr>
                <a:srgbClr val="006FC0"/>
              </a:buClr>
              <a:buFont typeface="Wingdings"/>
              <a:buChar char=""/>
              <a:tabLst>
                <a:tab pos="287655" algn="l"/>
              </a:tabLst>
            </a:pPr>
            <a:r>
              <a:rPr sz="2400" spc="-5" dirty="0">
                <a:latin typeface="Times New Roman"/>
                <a:cs typeface="Times New Roman"/>
              </a:rPr>
              <a:t>Hierarchical </a:t>
            </a:r>
            <a:r>
              <a:rPr sz="2400" spc="-10" dirty="0">
                <a:latin typeface="Times New Roman"/>
                <a:cs typeface="Times New Roman"/>
              </a:rPr>
              <a:t>structures </a:t>
            </a:r>
            <a:r>
              <a:rPr sz="2400" spc="-5" dirty="0">
                <a:latin typeface="Times New Roman"/>
                <a:cs typeface="Times New Roman"/>
              </a:rPr>
              <a:t>were </a:t>
            </a:r>
            <a:r>
              <a:rPr sz="2400" dirty="0">
                <a:latin typeface="Times New Roman"/>
                <a:cs typeface="Times New Roman"/>
              </a:rPr>
              <a:t>widely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spc="-55" dirty="0">
                <a:latin typeface="Times New Roman"/>
                <a:cs typeface="Times New Roman"/>
              </a:rPr>
              <a:t>in </a:t>
            </a:r>
            <a:r>
              <a:rPr sz="2400" spc="15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early </a:t>
            </a:r>
            <a:r>
              <a:rPr sz="2400" dirty="0">
                <a:latin typeface="Times New Roman"/>
                <a:cs typeface="Times New Roman"/>
              </a:rPr>
              <a:t>mainframe  </a:t>
            </a:r>
            <a:r>
              <a:rPr sz="2400" spc="-25" dirty="0">
                <a:latin typeface="Times New Roman"/>
                <a:cs typeface="Times New Roman"/>
              </a:rPr>
              <a:t>database management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systems,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6FC0"/>
              </a:buClr>
              <a:buFont typeface="Wingdings"/>
              <a:buChar char=""/>
            </a:pPr>
            <a:endParaRPr sz="3050">
              <a:latin typeface="Times New Roman"/>
              <a:cs typeface="Times New Roman"/>
            </a:endParaRPr>
          </a:p>
          <a:p>
            <a:pPr marL="287020" marR="8255" indent="-274955" algn="just">
              <a:lnSpc>
                <a:spcPct val="100000"/>
              </a:lnSpc>
              <a:buClr>
                <a:srgbClr val="006FC0"/>
              </a:buClr>
              <a:buFont typeface="Wingdings"/>
              <a:buChar char=""/>
              <a:tabLst>
                <a:tab pos="287655" algn="l"/>
              </a:tabLst>
            </a:pPr>
            <a:r>
              <a:rPr sz="2400" spc="-15" dirty="0">
                <a:latin typeface="Times New Roman"/>
                <a:cs typeface="Times New Roman"/>
              </a:rPr>
              <a:t>This </a:t>
            </a:r>
            <a:r>
              <a:rPr sz="2400" dirty="0">
                <a:latin typeface="Times New Roman"/>
                <a:cs typeface="Times New Roman"/>
              </a:rPr>
              <a:t>structure </a:t>
            </a:r>
            <a:r>
              <a:rPr sz="2400" spc="-10" dirty="0">
                <a:latin typeface="Times New Roman"/>
                <a:cs typeface="Times New Roman"/>
              </a:rPr>
              <a:t>allows </a:t>
            </a:r>
            <a:r>
              <a:rPr sz="2400" dirty="0">
                <a:latin typeface="Times New Roman"/>
                <a:cs typeface="Times New Roman"/>
              </a:rPr>
              <a:t>one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1:M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relationship </a:t>
            </a:r>
            <a:r>
              <a:rPr sz="2400" spc="-15" dirty="0">
                <a:latin typeface="Times New Roman"/>
                <a:cs typeface="Times New Roman"/>
              </a:rPr>
              <a:t>between </a:t>
            </a:r>
            <a:r>
              <a:rPr sz="2400" spc="-5" dirty="0">
                <a:latin typeface="Times New Roman"/>
                <a:cs typeface="Times New Roman"/>
              </a:rPr>
              <a:t>two </a:t>
            </a:r>
            <a:r>
              <a:rPr sz="2400" spc="-15" dirty="0">
                <a:latin typeface="Times New Roman"/>
                <a:cs typeface="Times New Roman"/>
              </a:rPr>
              <a:t>types </a:t>
            </a:r>
            <a:r>
              <a:rPr sz="2400" spc="-5" dirty="0">
                <a:latin typeface="Times New Roman"/>
                <a:cs typeface="Times New Roman"/>
              </a:rPr>
              <a:t>of  </a:t>
            </a:r>
            <a:r>
              <a:rPr sz="2400" spc="-20" dirty="0">
                <a:latin typeface="Times New Roman"/>
                <a:cs typeface="Times New Roman"/>
              </a:rPr>
              <a:t>data. </a:t>
            </a:r>
            <a:r>
              <a:rPr sz="2400" spc="-15" dirty="0">
                <a:latin typeface="Times New Roman"/>
                <a:cs typeface="Times New Roman"/>
              </a:rPr>
              <a:t>This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structure </a:t>
            </a:r>
            <a:r>
              <a:rPr sz="2400" spc="-55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very </a:t>
            </a:r>
            <a:r>
              <a:rPr sz="2400" spc="-20" dirty="0">
                <a:latin typeface="Times New Roman"/>
                <a:cs typeface="Times New Roman"/>
              </a:rPr>
              <a:t>efficient </a:t>
            </a:r>
            <a:r>
              <a:rPr sz="2400" spc="-15" dirty="0">
                <a:latin typeface="Times New Roman"/>
                <a:cs typeface="Times New Roman"/>
              </a:rPr>
              <a:t>to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describe </a:t>
            </a:r>
            <a:r>
              <a:rPr sz="2400" spc="5" dirty="0">
                <a:latin typeface="Times New Roman"/>
                <a:cs typeface="Times New Roman"/>
              </a:rPr>
              <a:t>many  </a:t>
            </a:r>
            <a:r>
              <a:rPr sz="2400" spc="-30" dirty="0">
                <a:latin typeface="Times New Roman"/>
                <a:cs typeface="Times New Roman"/>
              </a:rPr>
              <a:t>relationships </a:t>
            </a:r>
            <a:r>
              <a:rPr sz="2400" spc="-55" dirty="0">
                <a:latin typeface="Times New Roman"/>
                <a:cs typeface="Times New Roman"/>
              </a:rPr>
              <a:t>in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15" dirty="0">
                <a:latin typeface="Times New Roman"/>
                <a:cs typeface="Times New Roman"/>
              </a:rPr>
              <a:t>real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world.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6735" y="775652"/>
            <a:ext cx="40005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30" dirty="0"/>
              <a:t>Hierarchical</a:t>
            </a:r>
            <a:r>
              <a:rPr sz="4000" spc="290" dirty="0"/>
              <a:t> </a:t>
            </a:r>
            <a:r>
              <a:rPr sz="4000" spc="5" dirty="0"/>
              <a:t>Model</a:t>
            </a:r>
            <a:endParaRPr sz="4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4960" y="654049"/>
            <a:ext cx="59950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0" dirty="0"/>
              <a:t>Example: </a:t>
            </a:r>
            <a:r>
              <a:rPr sz="4000" spc="-35" dirty="0"/>
              <a:t>Hierarchical</a:t>
            </a:r>
            <a:r>
              <a:rPr sz="4000" spc="-204" dirty="0"/>
              <a:t> </a:t>
            </a:r>
            <a:r>
              <a:rPr sz="4000" spc="-20" dirty="0"/>
              <a:t>model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90880" y="2133600"/>
            <a:ext cx="7477759" cy="309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8935" y="654049"/>
            <a:ext cx="43414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0" dirty="0"/>
              <a:t>Network </a:t>
            </a:r>
            <a:r>
              <a:rPr sz="4000" spc="10" dirty="0"/>
              <a:t>Data</a:t>
            </a:r>
            <a:r>
              <a:rPr sz="4000" spc="-335" dirty="0"/>
              <a:t> </a:t>
            </a:r>
            <a:r>
              <a:rPr sz="4000" dirty="0"/>
              <a:t>Model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8334" y="1625218"/>
            <a:ext cx="8074659" cy="4401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400" spc="-25" dirty="0">
                <a:latin typeface="Times New Roman"/>
                <a:cs typeface="Times New Roman"/>
              </a:rPr>
              <a:t>An </a:t>
            </a:r>
            <a:r>
              <a:rPr sz="2400" spc="-40" dirty="0">
                <a:latin typeface="Times New Roman"/>
                <a:cs typeface="Times New Roman"/>
              </a:rPr>
              <a:t>extension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30" dirty="0">
                <a:latin typeface="Times New Roman"/>
                <a:cs typeface="Times New Roman"/>
              </a:rPr>
              <a:t>Hierarchical model. </a:t>
            </a:r>
            <a:r>
              <a:rPr sz="2400" spc="-10" dirty="0">
                <a:latin typeface="Times New Roman"/>
                <a:cs typeface="Times New Roman"/>
              </a:rPr>
              <a:t>Data </a:t>
            </a:r>
            <a:r>
              <a:rPr sz="2400" spc="-55" dirty="0">
                <a:latin typeface="Times New Roman"/>
                <a:cs typeface="Times New Roman"/>
              </a:rPr>
              <a:t>is </a:t>
            </a:r>
            <a:r>
              <a:rPr sz="2400" spc="-40" dirty="0">
                <a:latin typeface="Times New Roman"/>
                <a:cs typeface="Times New Roman"/>
              </a:rPr>
              <a:t>organized </a:t>
            </a:r>
            <a:r>
              <a:rPr sz="2400" spc="-5" dirty="0">
                <a:latin typeface="Times New Roman"/>
                <a:cs typeface="Times New Roman"/>
              </a:rPr>
              <a:t>more  </a:t>
            </a:r>
            <a:r>
              <a:rPr sz="2400" spc="-75" dirty="0">
                <a:latin typeface="Times New Roman"/>
                <a:cs typeface="Times New Roman"/>
              </a:rPr>
              <a:t>like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20" dirty="0">
                <a:latin typeface="Times New Roman"/>
                <a:cs typeface="Times New Roman"/>
              </a:rPr>
              <a:t>graph, </a:t>
            </a:r>
            <a:r>
              <a:rPr sz="2400" spc="-10" dirty="0">
                <a:latin typeface="Times New Roman"/>
                <a:cs typeface="Times New Roman"/>
              </a:rPr>
              <a:t>and are </a:t>
            </a:r>
            <a:r>
              <a:rPr sz="2400" spc="-50" dirty="0">
                <a:latin typeface="Times New Roman"/>
                <a:cs typeface="Times New Roman"/>
              </a:rPr>
              <a:t>allowed </a:t>
            </a:r>
            <a:r>
              <a:rPr sz="2400" spc="-15" dirty="0">
                <a:latin typeface="Times New Roman"/>
                <a:cs typeface="Times New Roman"/>
              </a:rPr>
              <a:t>to </a:t>
            </a:r>
            <a:r>
              <a:rPr sz="2400" spc="-30" dirty="0">
                <a:latin typeface="Times New Roman"/>
                <a:cs typeface="Times New Roman"/>
              </a:rPr>
              <a:t>have </a:t>
            </a:r>
            <a:r>
              <a:rPr sz="2400" spc="-10" dirty="0">
                <a:latin typeface="Times New Roman"/>
                <a:cs typeface="Times New Roman"/>
              </a:rPr>
              <a:t>more </a:t>
            </a:r>
            <a:r>
              <a:rPr sz="2400" spc="-15" dirty="0">
                <a:latin typeface="Times New Roman"/>
                <a:cs typeface="Times New Roman"/>
              </a:rPr>
              <a:t>than </a:t>
            </a:r>
            <a:r>
              <a:rPr sz="2400" dirty="0">
                <a:latin typeface="Times New Roman"/>
                <a:cs typeface="Times New Roman"/>
              </a:rPr>
              <a:t>one </a:t>
            </a:r>
            <a:r>
              <a:rPr sz="2400" spc="-10" dirty="0">
                <a:latin typeface="Times New Roman"/>
                <a:cs typeface="Times New Roman"/>
              </a:rPr>
              <a:t>parent  </a:t>
            </a:r>
            <a:r>
              <a:rPr sz="2400" spc="-5" dirty="0">
                <a:latin typeface="Times New Roman"/>
                <a:cs typeface="Times New Roman"/>
              </a:rPr>
              <a:t>node.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6FC0"/>
              </a:buClr>
              <a:buFont typeface="Wingdings"/>
              <a:buChar char=""/>
            </a:pPr>
            <a:endParaRPr sz="32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400" spc="-30" dirty="0">
                <a:latin typeface="Times New Roman"/>
                <a:cs typeface="Times New Roman"/>
              </a:rPr>
              <a:t>Improve </a:t>
            </a:r>
            <a:r>
              <a:rPr sz="2400" spc="-20" dirty="0">
                <a:latin typeface="Times New Roman"/>
                <a:cs typeface="Times New Roman"/>
              </a:rPr>
              <a:t>database </a:t>
            </a:r>
            <a:r>
              <a:rPr sz="2400" spc="-10" dirty="0">
                <a:latin typeface="Times New Roman"/>
                <a:cs typeface="Times New Roman"/>
              </a:rPr>
              <a:t>performance and </a:t>
            </a:r>
            <a:r>
              <a:rPr sz="2400" spc="-35" dirty="0">
                <a:latin typeface="Times New Roman"/>
                <a:cs typeface="Times New Roman"/>
              </a:rPr>
              <a:t>impose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20" dirty="0">
                <a:latin typeface="Times New Roman"/>
                <a:cs typeface="Times New Roman"/>
              </a:rPr>
              <a:t>database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standard.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C0"/>
              </a:buClr>
              <a:buFont typeface="Wingdings"/>
              <a:buChar char=""/>
            </a:pPr>
            <a:endParaRPr sz="345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400" spc="-25" dirty="0">
                <a:latin typeface="Times New Roman"/>
                <a:cs typeface="Times New Roman"/>
              </a:rPr>
              <a:t>Depicts </a:t>
            </a:r>
            <a:r>
              <a:rPr sz="2400" spc="-10" dirty="0">
                <a:latin typeface="Times New Roman"/>
                <a:cs typeface="Times New Roman"/>
              </a:rPr>
              <a:t>both one-to-many </a:t>
            </a:r>
            <a:r>
              <a:rPr sz="2400" spc="-5" dirty="0">
                <a:latin typeface="Times New Roman"/>
                <a:cs typeface="Times New Roman"/>
              </a:rPr>
              <a:t>(1:M) </a:t>
            </a:r>
            <a:r>
              <a:rPr sz="2400" spc="-10" dirty="0">
                <a:latin typeface="Times New Roman"/>
                <a:cs typeface="Times New Roman"/>
              </a:rPr>
              <a:t>and </a:t>
            </a:r>
            <a:r>
              <a:rPr sz="2400" spc="-20" dirty="0">
                <a:latin typeface="Times New Roman"/>
                <a:cs typeface="Times New Roman"/>
              </a:rPr>
              <a:t>many-to-many</a:t>
            </a:r>
            <a:r>
              <a:rPr sz="2400" spc="5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(M:N)</a:t>
            </a:r>
            <a:endParaRPr sz="24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</a:pPr>
            <a:r>
              <a:rPr sz="2400" spc="-35" dirty="0">
                <a:latin typeface="Times New Roman"/>
                <a:cs typeface="Times New Roman"/>
              </a:rPr>
              <a:t>relationships.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Times New Roman"/>
              <a:cs typeface="Times New Roman"/>
            </a:endParaRPr>
          </a:p>
          <a:p>
            <a:pPr marL="266700" marR="1153795" indent="-254635">
              <a:lnSpc>
                <a:spcPct val="100000"/>
              </a:lnSpc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400" spc="-15" dirty="0">
                <a:latin typeface="Times New Roman"/>
                <a:cs typeface="Times New Roman"/>
              </a:rPr>
              <a:t>This </a:t>
            </a:r>
            <a:r>
              <a:rPr sz="2400" spc="-30" dirty="0">
                <a:latin typeface="Times New Roman"/>
                <a:cs typeface="Times New Roman"/>
              </a:rPr>
              <a:t>was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20" dirty="0">
                <a:latin typeface="Times New Roman"/>
                <a:cs typeface="Times New Roman"/>
              </a:rPr>
              <a:t>most </a:t>
            </a:r>
            <a:r>
              <a:rPr sz="2400" spc="-50" dirty="0">
                <a:latin typeface="Times New Roman"/>
                <a:cs typeface="Times New Roman"/>
              </a:rPr>
              <a:t>widely </a:t>
            </a:r>
            <a:r>
              <a:rPr sz="2400" spc="-20" dirty="0">
                <a:latin typeface="Times New Roman"/>
                <a:cs typeface="Times New Roman"/>
              </a:rPr>
              <a:t>used database </a:t>
            </a:r>
            <a:r>
              <a:rPr sz="2400" spc="-30" dirty="0">
                <a:latin typeface="Times New Roman"/>
                <a:cs typeface="Times New Roman"/>
              </a:rPr>
              <a:t>model, </a:t>
            </a:r>
            <a:r>
              <a:rPr sz="2400" spc="-5" dirty="0">
                <a:latin typeface="Times New Roman"/>
                <a:cs typeface="Times New Roman"/>
              </a:rPr>
              <a:t>before  </a:t>
            </a:r>
            <a:r>
              <a:rPr sz="2400" spc="-35" dirty="0">
                <a:latin typeface="Times New Roman"/>
                <a:cs typeface="Times New Roman"/>
              </a:rPr>
              <a:t>Relational </a:t>
            </a:r>
            <a:r>
              <a:rPr sz="2400" dirty="0">
                <a:latin typeface="Times New Roman"/>
                <a:cs typeface="Times New Roman"/>
              </a:rPr>
              <a:t>Model </a:t>
            </a:r>
            <a:r>
              <a:rPr sz="2400" spc="-30" dirty="0">
                <a:latin typeface="Times New Roman"/>
                <a:cs typeface="Times New Roman"/>
              </a:rPr>
              <a:t>was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introduced.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1101" y="654049"/>
            <a:ext cx="52698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0" dirty="0"/>
              <a:t>Example: </a:t>
            </a:r>
            <a:r>
              <a:rPr sz="4000" spc="20" dirty="0"/>
              <a:t>Network</a:t>
            </a:r>
            <a:r>
              <a:rPr sz="4000" spc="-715" dirty="0"/>
              <a:t> </a:t>
            </a:r>
            <a:r>
              <a:rPr sz="4000" spc="-20" dirty="0"/>
              <a:t>model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14400" y="1513839"/>
            <a:ext cx="3769360" cy="2834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24400" y="4399279"/>
            <a:ext cx="4196080" cy="2306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086" y="654049"/>
            <a:ext cx="6199949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spc="-50" dirty="0"/>
              <a:t>Today..</a:t>
            </a:r>
            <a:br>
              <a:rPr lang="en-US" sz="4000" spc="-50" dirty="0"/>
            </a:br>
            <a:r>
              <a:rPr sz="4000" spc="-50" dirty="0"/>
              <a:t>Learning</a:t>
            </a:r>
            <a:r>
              <a:rPr sz="4000" spc="320" dirty="0"/>
              <a:t> </a:t>
            </a:r>
            <a:r>
              <a:rPr sz="4000" spc="-40" dirty="0"/>
              <a:t>Objectives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8968358" y="6641008"/>
            <a:ext cx="1104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2087439"/>
            <a:ext cx="8282558" cy="3557384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buClr>
                <a:srgbClr val="006FC0"/>
              </a:buClr>
              <a:tabLst>
                <a:tab pos="358140" algn="l"/>
                <a:tab pos="358775" algn="l"/>
              </a:tabLst>
            </a:pPr>
            <a:r>
              <a:rPr sz="2800" spc="-3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this </a:t>
            </a:r>
            <a:r>
              <a:rPr sz="2800" spc="-15" dirty="0">
                <a:latin typeface="Times New Roman"/>
                <a:cs typeface="Times New Roman"/>
              </a:rPr>
              <a:t>lecture, </a:t>
            </a:r>
            <a:r>
              <a:rPr sz="2800" spc="-30" dirty="0">
                <a:latin typeface="Times New Roman"/>
                <a:cs typeface="Times New Roman"/>
              </a:rPr>
              <a:t>you </a:t>
            </a:r>
            <a:r>
              <a:rPr sz="2800" spc="-40" dirty="0">
                <a:latin typeface="Times New Roman"/>
                <a:cs typeface="Times New Roman"/>
              </a:rPr>
              <a:t>will</a:t>
            </a:r>
            <a:r>
              <a:rPr sz="2800" spc="3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learn: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561975" lvl="1" indent="-254635">
              <a:lnSpc>
                <a:spcPct val="100000"/>
              </a:lnSpc>
              <a:spcBef>
                <a:spcPts val="880"/>
              </a:spcBef>
              <a:buClr>
                <a:srgbClr val="006FC0"/>
              </a:buClr>
              <a:buFont typeface="Wingdings"/>
              <a:buChar char=""/>
              <a:tabLst>
                <a:tab pos="561975" algn="l"/>
              </a:tabLst>
            </a:pPr>
            <a:r>
              <a:rPr lang="en-US" sz="2650" spc="-20" dirty="0">
                <a:latin typeface="Times New Roman"/>
                <a:cs typeface="Times New Roman"/>
              </a:rPr>
              <a:t>Types of Data Processing </a:t>
            </a:r>
            <a:endParaRPr lang="en-US" sz="2650" spc="-35" dirty="0">
              <a:latin typeface="Times New Roman"/>
              <a:cs typeface="Times New Roman"/>
            </a:endParaRPr>
          </a:p>
          <a:p>
            <a:pPr marL="561975" lvl="1" indent="-254635">
              <a:lnSpc>
                <a:spcPct val="100000"/>
              </a:lnSpc>
              <a:spcBef>
                <a:spcPts val="880"/>
              </a:spcBef>
              <a:buClr>
                <a:srgbClr val="006FC0"/>
              </a:buClr>
              <a:buFont typeface="Wingdings"/>
              <a:buChar char=""/>
              <a:tabLst>
                <a:tab pos="561975" algn="l"/>
              </a:tabLst>
            </a:pPr>
            <a:r>
              <a:rPr lang="en-US" sz="2650" spc="-35" dirty="0">
                <a:latin typeface="Times New Roman"/>
                <a:cs typeface="Times New Roman"/>
              </a:rPr>
              <a:t>Basic file terminology</a:t>
            </a:r>
            <a:endParaRPr sz="2650" dirty="0">
              <a:latin typeface="Times New Roman"/>
              <a:cs typeface="Times New Roman"/>
            </a:endParaRPr>
          </a:p>
          <a:p>
            <a:pPr marL="561975" marR="127635" lvl="1" indent="-254635">
              <a:lnSpc>
                <a:spcPts val="3130"/>
              </a:lnSpc>
              <a:spcBef>
                <a:spcPts val="969"/>
              </a:spcBef>
              <a:buClr>
                <a:srgbClr val="006FC0"/>
              </a:buClr>
              <a:buFont typeface="Wingdings"/>
              <a:buChar char=""/>
              <a:tabLst>
                <a:tab pos="561975" algn="l"/>
              </a:tabLst>
            </a:pPr>
            <a:r>
              <a:rPr sz="2650" spc="-30" dirty="0">
                <a:latin typeface="Times New Roman"/>
                <a:cs typeface="Times New Roman"/>
              </a:rPr>
              <a:t>About </a:t>
            </a:r>
            <a:r>
              <a:rPr sz="2650" spc="-10" dirty="0">
                <a:latin typeface="Times New Roman"/>
                <a:cs typeface="Times New Roman"/>
              </a:rPr>
              <a:t>data </a:t>
            </a:r>
            <a:r>
              <a:rPr sz="2650" spc="-40" dirty="0">
                <a:latin typeface="Times New Roman"/>
                <a:cs typeface="Times New Roman"/>
              </a:rPr>
              <a:t>modeling </a:t>
            </a:r>
            <a:r>
              <a:rPr sz="2650" spc="-10" dirty="0">
                <a:latin typeface="Times New Roman"/>
                <a:cs typeface="Times New Roman"/>
              </a:rPr>
              <a:t>and </a:t>
            </a:r>
            <a:r>
              <a:rPr sz="2650" spc="-40" dirty="0">
                <a:latin typeface="Times New Roman"/>
                <a:cs typeface="Times New Roman"/>
              </a:rPr>
              <a:t>why </a:t>
            </a:r>
            <a:r>
              <a:rPr sz="2650" spc="-10" dirty="0">
                <a:latin typeface="Times New Roman"/>
                <a:cs typeface="Times New Roman"/>
              </a:rPr>
              <a:t>data </a:t>
            </a:r>
            <a:r>
              <a:rPr sz="2650" spc="-40" dirty="0">
                <a:latin typeface="Times New Roman"/>
                <a:cs typeface="Times New Roman"/>
              </a:rPr>
              <a:t>models </a:t>
            </a:r>
            <a:r>
              <a:rPr sz="2650" spc="5" dirty="0">
                <a:latin typeface="Times New Roman"/>
                <a:cs typeface="Times New Roman"/>
              </a:rPr>
              <a:t>are  </a:t>
            </a:r>
            <a:r>
              <a:rPr sz="2650" spc="-25" dirty="0">
                <a:latin typeface="Times New Roman"/>
                <a:cs typeface="Times New Roman"/>
              </a:rPr>
              <a:t>important</a:t>
            </a:r>
            <a:endParaRPr sz="2650" dirty="0">
              <a:latin typeface="Times New Roman"/>
              <a:cs typeface="Times New Roman"/>
            </a:endParaRPr>
          </a:p>
          <a:p>
            <a:pPr marL="561975" lvl="1" indent="-254635">
              <a:lnSpc>
                <a:spcPct val="100000"/>
              </a:lnSpc>
              <a:spcBef>
                <a:spcPts val="725"/>
              </a:spcBef>
              <a:buClr>
                <a:srgbClr val="006FC0"/>
              </a:buClr>
              <a:buFont typeface="Wingdings"/>
              <a:buChar char=""/>
              <a:tabLst>
                <a:tab pos="561975" algn="l"/>
              </a:tabLst>
            </a:pPr>
            <a:r>
              <a:rPr sz="2650" spc="-30" dirty="0">
                <a:latin typeface="Times New Roman"/>
                <a:cs typeface="Times New Roman"/>
              </a:rPr>
              <a:t>About </a:t>
            </a:r>
            <a:r>
              <a:rPr sz="2650" spc="-25" dirty="0">
                <a:latin typeface="Times New Roman"/>
                <a:cs typeface="Times New Roman"/>
              </a:rPr>
              <a:t>the basic </a:t>
            </a:r>
            <a:r>
              <a:rPr sz="2650" spc="-30" dirty="0">
                <a:latin typeface="Times New Roman"/>
                <a:cs typeface="Times New Roman"/>
              </a:rPr>
              <a:t>data-modeling </a:t>
            </a:r>
            <a:r>
              <a:rPr sz="2650" spc="-25" dirty="0">
                <a:latin typeface="Times New Roman"/>
                <a:cs typeface="Times New Roman"/>
              </a:rPr>
              <a:t>building</a:t>
            </a:r>
            <a:r>
              <a:rPr sz="2650" spc="100" dirty="0">
                <a:latin typeface="Times New Roman"/>
                <a:cs typeface="Times New Roman"/>
              </a:rPr>
              <a:t> </a:t>
            </a:r>
            <a:r>
              <a:rPr sz="2650" spc="-25" dirty="0">
                <a:latin typeface="Times New Roman"/>
                <a:cs typeface="Times New Roman"/>
              </a:rPr>
              <a:t>blocks</a:t>
            </a:r>
            <a:endParaRPr sz="2650" dirty="0">
              <a:latin typeface="Times New Roman"/>
              <a:cs typeface="Times New Roman"/>
            </a:endParaRPr>
          </a:p>
          <a:p>
            <a:pPr marL="561975" marR="5080" lvl="1" indent="-254635">
              <a:lnSpc>
                <a:spcPts val="3120"/>
              </a:lnSpc>
              <a:spcBef>
                <a:spcPts val="980"/>
              </a:spcBef>
              <a:buClr>
                <a:srgbClr val="006FC0"/>
              </a:buClr>
              <a:buFont typeface="Wingdings"/>
              <a:buChar char=""/>
              <a:tabLst>
                <a:tab pos="561975" algn="l"/>
              </a:tabLst>
            </a:pPr>
            <a:r>
              <a:rPr sz="2650" spc="-15" dirty="0">
                <a:latin typeface="Times New Roman"/>
                <a:cs typeface="Times New Roman"/>
              </a:rPr>
              <a:t>What </a:t>
            </a:r>
            <a:r>
              <a:rPr lang="en-US" sz="2650" spc="-15" dirty="0">
                <a:latin typeface="Times New Roman"/>
                <a:cs typeface="Times New Roman"/>
              </a:rPr>
              <a:t>are </a:t>
            </a:r>
            <a:r>
              <a:rPr sz="2650" spc="-35" dirty="0">
                <a:latin typeface="Times New Roman"/>
                <a:cs typeface="Times New Roman"/>
              </a:rPr>
              <a:t>business </a:t>
            </a:r>
            <a:r>
              <a:rPr sz="2650" spc="-10" dirty="0">
                <a:latin typeface="Times New Roman"/>
                <a:cs typeface="Times New Roman"/>
              </a:rPr>
              <a:t>rules </a:t>
            </a:r>
            <a:r>
              <a:rPr sz="2650" spc="5" dirty="0">
                <a:latin typeface="Times New Roman"/>
                <a:cs typeface="Times New Roman"/>
              </a:rPr>
              <a:t>are </a:t>
            </a:r>
            <a:r>
              <a:rPr sz="2650" spc="-10" dirty="0">
                <a:latin typeface="Times New Roman"/>
                <a:cs typeface="Times New Roman"/>
              </a:rPr>
              <a:t>and </a:t>
            </a:r>
            <a:r>
              <a:rPr sz="2650" spc="-30" dirty="0">
                <a:latin typeface="Times New Roman"/>
                <a:cs typeface="Times New Roman"/>
              </a:rPr>
              <a:t>how they</a:t>
            </a:r>
            <a:r>
              <a:rPr sz="2650" spc="-110" dirty="0">
                <a:latin typeface="Times New Roman"/>
                <a:cs typeface="Times New Roman"/>
              </a:rPr>
              <a:t> </a:t>
            </a:r>
            <a:r>
              <a:rPr sz="2650" spc="-35" dirty="0">
                <a:latin typeface="Times New Roman"/>
                <a:cs typeface="Times New Roman"/>
              </a:rPr>
              <a:t>influence  </a:t>
            </a:r>
            <a:r>
              <a:rPr sz="2650" spc="-15" dirty="0">
                <a:latin typeface="Times New Roman"/>
                <a:cs typeface="Times New Roman"/>
              </a:rPr>
              <a:t>database</a:t>
            </a:r>
            <a:r>
              <a:rPr sz="2650" spc="-80" dirty="0">
                <a:latin typeface="Times New Roman"/>
                <a:cs typeface="Times New Roman"/>
              </a:rPr>
              <a:t> </a:t>
            </a:r>
            <a:r>
              <a:rPr sz="2650" spc="-40" dirty="0">
                <a:latin typeface="Times New Roman"/>
                <a:cs typeface="Times New Roman"/>
              </a:rPr>
              <a:t>design</a:t>
            </a:r>
            <a:endParaRPr sz="26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8630" marR="5080" indent="-1718945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20" dirty="0"/>
              <a:t>Object-Oriented </a:t>
            </a:r>
            <a:r>
              <a:rPr dirty="0"/>
              <a:t>Data </a:t>
            </a:r>
            <a:r>
              <a:rPr spc="-35" dirty="0"/>
              <a:t>Model </a:t>
            </a:r>
            <a:r>
              <a:rPr spc="5" dirty="0"/>
              <a:t>(OODM)  </a:t>
            </a:r>
            <a:r>
              <a:rPr spc="-20" dirty="0"/>
              <a:t>or </a:t>
            </a:r>
            <a:r>
              <a:rPr spc="-25" dirty="0"/>
              <a:t>Semantic </a:t>
            </a:r>
            <a:r>
              <a:rPr dirty="0"/>
              <a:t>Data</a:t>
            </a:r>
            <a:r>
              <a:rPr spc="285" dirty="0"/>
              <a:t> </a:t>
            </a:r>
            <a:r>
              <a:rPr spc="-3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8334" y="2164714"/>
            <a:ext cx="7388225" cy="3495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800" b="1" spc="10" dirty="0">
                <a:latin typeface="Times New Roman"/>
                <a:cs typeface="Times New Roman"/>
              </a:rPr>
              <a:t>Object</a:t>
            </a:r>
            <a:r>
              <a:rPr sz="2800" spc="1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Contains </a:t>
            </a:r>
            <a:r>
              <a:rPr sz="2800" spc="20" dirty="0">
                <a:latin typeface="Times New Roman"/>
                <a:cs typeface="Times New Roman"/>
              </a:rPr>
              <a:t>data and </a:t>
            </a:r>
            <a:r>
              <a:rPr sz="2800" spc="-15" dirty="0">
                <a:latin typeface="Times New Roman"/>
                <a:cs typeface="Times New Roman"/>
              </a:rPr>
              <a:t>their </a:t>
            </a:r>
            <a:r>
              <a:rPr sz="2800" spc="-5" dirty="0">
                <a:latin typeface="Times New Roman"/>
                <a:cs typeface="Times New Roman"/>
              </a:rPr>
              <a:t>relationships</a:t>
            </a:r>
            <a:r>
              <a:rPr sz="2800" spc="-3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with  </a:t>
            </a:r>
            <a:r>
              <a:rPr sz="2800" spc="-5" dirty="0">
                <a:latin typeface="Times New Roman"/>
                <a:cs typeface="Times New Roman"/>
              </a:rPr>
              <a:t>operations </a:t>
            </a:r>
            <a:r>
              <a:rPr sz="2800" spc="20" dirty="0">
                <a:latin typeface="Times New Roman"/>
                <a:cs typeface="Times New Roman"/>
              </a:rPr>
              <a:t>that are </a:t>
            </a:r>
            <a:r>
              <a:rPr sz="2800" spc="-15" dirty="0">
                <a:latin typeface="Times New Roman"/>
                <a:cs typeface="Times New Roman"/>
              </a:rPr>
              <a:t>performed </a:t>
            </a:r>
            <a:r>
              <a:rPr sz="2800" spc="-20" dirty="0">
                <a:latin typeface="Times New Roman"/>
                <a:cs typeface="Times New Roman"/>
              </a:rPr>
              <a:t>on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it</a:t>
            </a:r>
            <a:endParaRPr sz="2800">
              <a:latin typeface="Times New Roman"/>
              <a:cs typeface="Times New Roman"/>
            </a:endParaRPr>
          </a:p>
          <a:p>
            <a:pPr marL="561975" lvl="1" indent="-244475">
              <a:lnSpc>
                <a:spcPct val="100000"/>
              </a:lnSpc>
              <a:spcBef>
                <a:spcPts val="880"/>
              </a:spcBef>
              <a:buClr>
                <a:srgbClr val="006FC0"/>
              </a:buClr>
              <a:buFont typeface="Wingdings"/>
              <a:buChar char=""/>
              <a:tabLst>
                <a:tab pos="561975" algn="l"/>
              </a:tabLst>
            </a:pPr>
            <a:r>
              <a:rPr sz="2650" spc="-20" dirty="0">
                <a:latin typeface="Times New Roman"/>
                <a:cs typeface="Times New Roman"/>
              </a:rPr>
              <a:t>Basic building </a:t>
            </a:r>
            <a:r>
              <a:rPr sz="2650" spc="-35" dirty="0">
                <a:latin typeface="Times New Roman"/>
                <a:cs typeface="Times New Roman"/>
              </a:rPr>
              <a:t>block </a:t>
            </a:r>
            <a:r>
              <a:rPr sz="2650" spc="-45" dirty="0">
                <a:latin typeface="Times New Roman"/>
                <a:cs typeface="Times New Roman"/>
              </a:rPr>
              <a:t>for </a:t>
            </a:r>
            <a:r>
              <a:rPr sz="2650" spc="-20" dirty="0">
                <a:latin typeface="Times New Roman"/>
                <a:cs typeface="Times New Roman"/>
              </a:rPr>
              <a:t>autonomous</a:t>
            </a:r>
            <a:r>
              <a:rPr sz="2650" spc="50" dirty="0">
                <a:latin typeface="Times New Roman"/>
                <a:cs typeface="Times New Roman"/>
              </a:rPr>
              <a:t> </a:t>
            </a:r>
            <a:r>
              <a:rPr sz="2650" spc="-20" dirty="0">
                <a:latin typeface="Times New Roman"/>
                <a:cs typeface="Times New Roman"/>
              </a:rPr>
              <a:t>structures</a:t>
            </a:r>
            <a:endParaRPr sz="2650">
              <a:latin typeface="Times New Roman"/>
              <a:cs typeface="Times New Roman"/>
            </a:endParaRPr>
          </a:p>
          <a:p>
            <a:pPr marL="561975" lvl="1" indent="-244475">
              <a:lnSpc>
                <a:spcPct val="100000"/>
              </a:lnSpc>
              <a:spcBef>
                <a:spcPts val="825"/>
              </a:spcBef>
              <a:buClr>
                <a:srgbClr val="006FC0"/>
              </a:buClr>
              <a:buFont typeface="Wingdings"/>
              <a:buChar char=""/>
              <a:tabLst>
                <a:tab pos="561975" algn="l"/>
              </a:tabLst>
            </a:pPr>
            <a:r>
              <a:rPr sz="2650" spc="-30" dirty="0">
                <a:latin typeface="Times New Roman"/>
                <a:cs typeface="Times New Roman"/>
              </a:rPr>
              <a:t>Abstraction </a:t>
            </a:r>
            <a:r>
              <a:rPr sz="2650" spc="-25" dirty="0">
                <a:latin typeface="Times New Roman"/>
                <a:cs typeface="Times New Roman"/>
              </a:rPr>
              <a:t>of </a:t>
            </a:r>
            <a:r>
              <a:rPr sz="2650" spc="-30" dirty="0">
                <a:latin typeface="Times New Roman"/>
                <a:cs typeface="Times New Roman"/>
              </a:rPr>
              <a:t>real-world</a:t>
            </a:r>
            <a:r>
              <a:rPr sz="2650" spc="135" dirty="0">
                <a:latin typeface="Times New Roman"/>
                <a:cs typeface="Times New Roman"/>
              </a:rPr>
              <a:t> </a:t>
            </a:r>
            <a:r>
              <a:rPr sz="2650" spc="-30" dirty="0">
                <a:latin typeface="Times New Roman"/>
                <a:cs typeface="Times New Roman"/>
              </a:rPr>
              <a:t>entity</a:t>
            </a:r>
            <a:endParaRPr sz="26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06FC0"/>
              </a:buClr>
              <a:buFont typeface="Wingdings"/>
              <a:buChar char=""/>
            </a:pPr>
            <a:endParaRPr sz="425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800" spc="-10" dirty="0">
                <a:latin typeface="Times New Roman"/>
                <a:cs typeface="Times New Roman"/>
              </a:rPr>
              <a:t>Attributes </a:t>
            </a:r>
            <a:r>
              <a:rPr sz="2800" dirty="0">
                <a:latin typeface="Times New Roman"/>
                <a:cs typeface="Times New Roman"/>
              </a:rPr>
              <a:t>- </a:t>
            </a:r>
            <a:r>
              <a:rPr sz="2800" spc="-10" dirty="0">
                <a:latin typeface="Times New Roman"/>
                <a:cs typeface="Times New Roman"/>
              </a:rPr>
              <a:t>Describe </a:t>
            </a:r>
            <a:r>
              <a:rPr sz="2800" spc="15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properties </a:t>
            </a:r>
            <a:r>
              <a:rPr sz="2800" spc="-2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</a:rPr>
              <a:t>an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object</a:t>
            </a:r>
            <a:endParaRPr sz="28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885"/>
              </a:spcBef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800" dirty="0">
                <a:latin typeface="Times New Roman"/>
                <a:cs typeface="Times New Roman"/>
              </a:rPr>
              <a:t>Methods – </a:t>
            </a:r>
            <a:r>
              <a:rPr sz="2800" spc="-15" dirty="0">
                <a:latin typeface="Times New Roman"/>
                <a:cs typeface="Times New Roman"/>
              </a:rPr>
              <a:t>Describe </a:t>
            </a:r>
            <a:r>
              <a:rPr sz="2800" spc="15" dirty="0">
                <a:latin typeface="Times New Roman"/>
                <a:cs typeface="Times New Roman"/>
              </a:rPr>
              <a:t>the </a:t>
            </a:r>
            <a:r>
              <a:rPr sz="2800" spc="-25" dirty="0">
                <a:latin typeface="Times New Roman"/>
                <a:cs typeface="Times New Roman"/>
              </a:rPr>
              <a:t>behavior of </a:t>
            </a:r>
            <a:r>
              <a:rPr sz="2800" spc="15" dirty="0">
                <a:latin typeface="Times New Roman"/>
                <a:cs typeface="Times New Roman"/>
              </a:rPr>
              <a:t>an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object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591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20" dirty="0"/>
              <a:t>Object-Oriented </a:t>
            </a:r>
            <a:r>
              <a:rPr dirty="0"/>
              <a:t>Data </a:t>
            </a:r>
            <a:r>
              <a:rPr spc="-35" dirty="0"/>
              <a:t>Model</a:t>
            </a:r>
            <a:r>
              <a:rPr spc="415" dirty="0"/>
              <a:t> </a:t>
            </a:r>
            <a:r>
              <a:rPr spc="5" dirty="0"/>
              <a:t>(OODM)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8334" y="2164714"/>
            <a:ext cx="7767320" cy="3363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800" b="1" dirty="0">
                <a:latin typeface="Times New Roman"/>
                <a:cs typeface="Times New Roman"/>
              </a:rPr>
              <a:t>Class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-40" dirty="0">
                <a:latin typeface="Times New Roman"/>
                <a:cs typeface="Times New Roman"/>
              </a:rPr>
              <a:t>Collection </a:t>
            </a:r>
            <a:r>
              <a:rPr sz="2800" spc="-25" dirty="0">
                <a:latin typeface="Times New Roman"/>
                <a:cs typeface="Times New Roman"/>
              </a:rPr>
              <a:t>of </a:t>
            </a:r>
            <a:r>
              <a:rPr sz="2800" spc="-20" dirty="0">
                <a:latin typeface="Times New Roman"/>
                <a:cs typeface="Times New Roman"/>
              </a:rPr>
              <a:t>similar objects with </a:t>
            </a:r>
            <a:r>
              <a:rPr sz="2800" spc="10" dirty="0">
                <a:latin typeface="Times New Roman"/>
                <a:cs typeface="Times New Roman"/>
              </a:rPr>
              <a:t>shared  </a:t>
            </a:r>
            <a:r>
              <a:rPr sz="2800" spc="15" dirty="0">
                <a:latin typeface="Times New Roman"/>
                <a:cs typeface="Times New Roman"/>
              </a:rPr>
              <a:t>structure </a:t>
            </a:r>
            <a:r>
              <a:rPr sz="2800" spc="20" dirty="0">
                <a:latin typeface="Times New Roman"/>
                <a:cs typeface="Times New Roman"/>
              </a:rPr>
              <a:t>and </a:t>
            </a:r>
            <a:r>
              <a:rPr sz="2800" spc="-20" dirty="0">
                <a:latin typeface="Times New Roman"/>
                <a:cs typeface="Times New Roman"/>
              </a:rPr>
              <a:t>behavior </a:t>
            </a:r>
            <a:r>
              <a:rPr sz="2800" spc="-25" dirty="0">
                <a:latin typeface="Times New Roman"/>
                <a:cs typeface="Times New Roman"/>
              </a:rPr>
              <a:t>organized </a:t>
            </a:r>
            <a:r>
              <a:rPr sz="2800" spc="-30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class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hierarchy</a:t>
            </a:r>
            <a:endParaRPr sz="2800">
              <a:latin typeface="Times New Roman"/>
              <a:cs typeface="Times New Roman"/>
            </a:endParaRPr>
          </a:p>
          <a:p>
            <a:pPr marL="561975" marR="123825" lvl="1" indent="-254635">
              <a:lnSpc>
                <a:spcPct val="100000"/>
              </a:lnSpc>
              <a:spcBef>
                <a:spcPts val="890"/>
              </a:spcBef>
              <a:buClr>
                <a:srgbClr val="006FC0"/>
              </a:buClr>
              <a:buFont typeface="Wingdings"/>
              <a:buChar char=""/>
              <a:tabLst>
                <a:tab pos="56197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Class </a:t>
            </a:r>
            <a:r>
              <a:rPr sz="2800" b="1" spc="-10" dirty="0">
                <a:latin typeface="Times New Roman"/>
                <a:cs typeface="Times New Roman"/>
              </a:rPr>
              <a:t>hierarchy</a:t>
            </a:r>
            <a:r>
              <a:rPr sz="2800" spc="-10" dirty="0">
                <a:latin typeface="Times New Roman"/>
                <a:cs typeface="Times New Roman"/>
              </a:rPr>
              <a:t>: </a:t>
            </a:r>
            <a:r>
              <a:rPr sz="2800" spc="-20" dirty="0">
                <a:latin typeface="Times New Roman"/>
                <a:cs typeface="Times New Roman"/>
              </a:rPr>
              <a:t>Resembles </a:t>
            </a:r>
            <a:r>
              <a:rPr sz="2800" spc="15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upside-down tree  </a:t>
            </a:r>
            <a:r>
              <a:rPr sz="2800" spc="-30" dirty="0">
                <a:latin typeface="Times New Roman"/>
                <a:cs typeface="Times New Roman"/>
              </a:rPr>
              <a:t>in </a:t>
            </a:r>
            <a:r>
              <a:rPr sz="2800" spc="-20" dirty="0">
                <a:latin typeface="Times New Roman"/>
                <a:cs typeface="Times New Roman"/>
              </a:rPr>
              <a:t>which </a:t>
            </a:r>
            <a:r>
              <a:rPr sz="2800" spc="-15" dirty="0">
                <a:latin typeface="Times New Roman"/>
                <a:cs typeface="Times New Roman"/>
              </a:rPr>
              <a:t>each </a:t>
            </a:r>
            <a:r>
              <a:rPr sz="2800" spc="-10" dirty="0">
                <a:latin typeface="Times New Roman"/>
                <a:cs typeface="Times New Roman"/>
              </a:rPr>
              <a:t>class </a:t>
            </a:r>
            <a:r>
              <a:rPr sz="2800" spc="20" dirty="0">
                <a:latin typeface="Times New Roman"/>
                <a:cs typeface="Times New Roman"/>
              </a:rPr>
              <a:t>has </a:t>
            </a:r>
            <a:r>
              <a:rPr sz="2800" spc="-20" dirty="0">
                <a:latin typeface="Times New Roman"/>
                <a:cs typeface="Times New Roman"/>
              </a:rPr>
              <a:t>only </a:t>
            </a:r>
            <a:r>
              <a:rPr sz="2800" spc="-5" dirty="0">
                <a:latin typeface="Times New Roman"/>
                <a:cs typeface="Times New Roman"/>
              </a:rPr>
              <a:t>one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parent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006FC0"/>
              </a:buClr>
              <a:buFont typeface="Wingdings"/>
              <a:buChar char=""/>
            </a:pPr>
            <a:endParaRPr sz="4500">
              <a:latin typeface="Times New Roman"/>
              <a:cs typeface="Times New Roman"/>
            </a:endParaRPr>
          </a:p>
          <a:p>
            <a:pPr marL="266700" marR="123825" indent="-254635">
              <a:lnSpc>
                <a:spcPct val="100000"/>
              </a:lnSpc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800" b="1" spc="5" dirty="0">
                <a:latin typeface="Times New Roman"/>
                <a:cs typeface="Times New Roman"/>
              </a:rPr>
              <a:t>Inheritance</a:t>
            </a:r>
            <a:r>
              <a:rPr sz="2800" spc="5" dirty="0">
                <a:latin typeface="Times New Roman"/>
                <a:cs typeface="Times New Roman"/>
              </a:rPr>
              <a:t>: </a:t>
            </a:r>
            <a:r>
              <a:rPr sz="2800" spc="-25" dirty="0">
                <a:latin typeface="Times New Roman"/>
                <a:cs typeface="Times New Roman"/>
              </a:rPr>
              <a:t>Object </a:t>
            </a:r>
            <a:r>
              <a:rPr sz="2800" spc="-10" dirty="0">
                <a:latin typeface="Times New Roman"/>
                <a:cs typeface="Times New Roman"/>
              </a:rPr>
              <a:t>inherits </a:t>
            </a:r>
            <a:r>
              <a:rPr sz="2800" spc="-5" dirty="0">
                <a:latin typeface="Times New Roman"/>
                <a:cs typeface="Times New Roman"/>
              </a:rPr>
              <a:t>methods </a:t>
            </a:r>
            <a:r>
              <a:rPr sz="2800" spc="20" dirty="0">
                <a:latin typeface="Times New Roman"/>
                <a:cs typeface="Times New Roman"/>
              </a:rPr>
              <a:t>and </a:t>
            </a:r>
            <a:r>
              <a:rPr sz="2800" spc="5" dirty="0">
                <a:latin typeface="Times New Roman"/>
                <a:cs typeface="Times New Roman"/>
              </a:rPr>
              <a:t>attributes  </a:t>
            </a:r>
            <a:r>
              <a:rPr sz="2800" spc="-2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</a:rPr>
              <a:t>parent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8405" y="654049"/>
            <a:ext cx="674433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0" dirty="0"/>
              <a:t>Example: Object </a:t>
            </a:r>
            <a:r>
              <a:rPr sz="4000" spc="-25" dirty="0"/>
              <a:t>Oriented</a:t>
            </a:r>
            <a:r>
              <a:rPr sz="4000" spc="-100" dirty="0"/>
              <a:t> </a:t>
            </a:r>
            <a:r>
              <a:rPr sz="4000" spc="-20" dirty="0"/>
              <a:t>model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919668" y="1896233"/>
            <a:ext cx="5235321" cy="3775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7435" y="654049"/>
            <a:ext cx="44862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0" dirty="0"/>
              <a:t>The </a:t>
            </a:r>
            <a:r>
              <a:rPr sz="4000" spc="-25" dirty="0"/>
              <a:t>Relational</a:t>
            </a:r>
            <a:r>
              <a:rPr sz="4000" spc="180" dirty="0"/>
              <a:t> </a:t>
            </a:r>
            <a:r>
              <a:rPr sz="4000" spc="5" dirty="0"/>
              <a:t>Model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8334" y="1625218"/>
            <a:ext cx="7677784" cy="4258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marR="332105" indent="-254635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800" spc="-5" dirty="0">
                <a:latin typeface="Times New Roman"/>
                <a:cs typeface="Times New Roman"/>
              </a:rPr>
              <a:t>Foundation </a:t>
            </a:r>
            <a:r>
              <a:rPr sz="2800" spc="-30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mathematical </a:t>
            </a:r>
            <a:r>
              <a:rPr sz="2800" spc="-15" dirty="0">
                <a:latin typeface="Times New Roman"/>
                <a:cs typeface="Times New Roman"/>
              </a:rPr>
              <a:t>concept </a:t>
            </a:r>
            <a:r>
              <a:rPr sz="2800" dirty="0">
                <a:latin typeface="Times New Roman"/>
                <a:cs typeface="Times New Roman"/>
              </a:rPr>
              <a:t>known </a:t>
            </a:r>
            <a:r>
              <a:rPr sz="2800" spc="15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a  </a:t>
            </a:r>
            <a:r>
              <a:rPr sz="2800" spc="-15" dirty="0">
                <a:latin typeface="Times New Roman"/>
                <a:cs typeface="Times New Roman"/>
              </a:rPr>
              <a:t>relation</a:t>
            </a:r>
            <a:endParaRPr sz="28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890"/>
              </a:spcBef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800" spc="-5" dirty="0">
                <a:latin typeface="Times New Roman"/>
                <a:cs typeface="Times New Roman"/>
              </a:rPr>
              <a:t>Based </a:t>
            </a:r>
            <a:r>
              <a:rPr sz="2800" spc="-20" dirty="0">
                <a:latin typeface="Times New Roman"/>
                <a:cs typeface="Times New Roman"/>
              </a:rPr>
              <a:t>on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relation</a:t>
            </a:r>
            <a:endParaRPr sz="2800">
              <a:latin typeface="Times New Roman"/>
              <a:cs typeface="Times New Roman"/>
            </a:endParaRPr>
          </a:p>
          <a:p>
            <a:pPr marL="561975" marR="314960" lvl="1" indent="-254635">
              <a:lnSpc>
                <a:spcPts val="3130"/>
              </a:lnSpc>
              <a:spcBef>
                <a:spcPts val="1025"/>
              </a:spcBef>
              <a:buClr>
                <a:srgbClr val="006FC0"/>
              </a:buClr>
              <a:buFont typeface="Wingdings"/>
              <a:buChar char=""/>
              <a:tabLst>
                <a:tab pos="561975" algn="l"/>
              </a:tabLst>
            </a:pPr>
            <a:r>
              <a:rPr sz="2650" b="1" spc="-5" dirty="0">
                <a:latin typeface="Times New Roman"/>
                <a:cs typeface="Times New Roman"/>
              </a:rPr>
              <a:t>Relation </a:t>
            </a:r>
            <a:r>
              <a:rPr sz="2650" spc="-25" dirty="0">
                <a:latin typeface="Times New Roman"/>
                <a:cs typeface="Times New Roman"/>
              </a:rPr>
              <a:t>or </a:t>
            </a:r>
            <a:r>
              <a:rPr sz="2650" b="1" spc="-15" dirty="0">
                <a:latin typeface="Times New Roman"/>
                <a:cs typeface="Times New Roman"/>
              </a:rPr>
              <a:t>table</a:t>
            </a:r>
            <a:r>
              <a:rPr sz="2650" spc="-15" dirty="0">
                <a:latin typeface="Times New Roman"/>
                <a:cs typeface="Times New Roman"/>
              </a:rPr>
              <a:t>: </a:t>
            </a:r>
            <a:r>
              <a:rPr sz="2650" spc="-10" dirty="0">
                <a:latin typeface="Times New Roman"/>
                <a:cs typeface="Times New Roman"/>
              </a:rPr>
              <a:t>Matrix </a:t>
            </a:r>
            <a:r>
              <a:rPr sz="2650" spc="-50" dirty="0">
                <a:latin typeface="Times New Roman"/>
                <a:cs typeface="Times New Roman"/>
              </a:rPr>
              <a:t>composed </a:t>
            </a:r>
            <a:r>
              <a:rPr sz="2650" spc="-25" dirty="0">
                <a:latin typeface="Times New Roman"/>
                <a:cs typeface="Times New Roman"/>
              </a:rPr>
              <a:t>of </a:t>
            </a:r>
            <a:r>
              <a:rPr sz="2650" spc="-35" dirty="0">
                <a:latin typeface="Times New Roman"/>
                <a:cs typeface="Times New Roman"/>
              </a:rPr>
              <a:t>intersecting  </a:t>
            </a:r>
            <a:r>
              <a:rPr sz="2650" spc="-10" dirty="0">
                <a:latin typeface="Times New Roman"/>
                <a:cs typeface="Times New Roman"/>
              </a:rPr>
              <a:t>tuple and</a:t>
            </a:r>
            <a:r>
              <a:rPr sz="2650" spc="-130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attribute</a:t>
            </a:r>
            <a:endParaRPr sz="2650">
              <a:latin typeface="Times New Roman"/>
              <a:cs typeface="Times New Roman"/>
            </a:endParaRPr>
          </a:p>
          <a:p>
            <a:pPr marL="826135" lvl="2" indent="-224154">
              <a:lnSpc>
                <a:spcPct val="100000"/>
              </a:lnSpc>
              <a:spcBef>
                <a:spcPts val="815"/>
              </a:spcBef>
              <a:buClr>
                <a:srgbClr val="006FC0"/>
              </a:buClr>
              <a:buFont typeface="Wingdings"/>
              <a:buChar char=""/>
              <a:tabLst>
                <a:tab pos="826769" algn="l"/>
              </a:tabLst>
            </a:pPr>
            <a:r>
              <a:rPr sz="2400" b="1" spc="-55" dirty="0">
                <a:latin typeface="Times New Roman"/>
                <a:cs typeface="Times New Roman"/>
              </a:rPr>
              <a:t>Tuple</a:t>
            </a:r>
            <a:r>
              <a:rPr sz="2400" spc="-55" dirty="0">
                <a:latin typeface="Times New Roman"/>
                <a:cs typeface="Times New Roman"/>
              </a:rPr>
              <a:t>: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Rows</a:t>
            </a:r>
            <a:endParaRPr sz="2400">
              <a:latin typeface="Times New Roman"/>
              <a:cs typeface="Times New Roman"/>
            </a:endParaRPr>
          </a:p>
          <a:p>
            <a:pPr marL="826135" lvl="2" indent="-224154">
              <a:lnSpc>
                <a:spcPct val="100000"/>
              </a:lnSpc>
              <a:spcBef>
                <a:spcPts val="885"/>
              </a:spcBef>
              <a:buClr>
                <a:srgbClr val="006FC0"/>
              </a:buClr>
              <a:buFont typeface="Wingdings"/>
              <a:buChar char=""/>
              <a:tabLst>
                <a:tab pos="826769" algn="l"/>
              </a:tabLst>
            </a:pPr>
            <a:r>
              <a:rPr sz="2400" b="1" spc="-25" dirty="0">
                <a:latin typeface="Times New Roman"/>
                <a:cs typeface="Times New Roman"/>
              </a:rPr>
              <a:t>Attribute</a:t>
            </a:r>
            <a:r>
              <a:rPr sz="2400" spc="-25" dirty="0">
                <a:latin typeface="Times New Roman"/>
                <a:cs typeface="Times New Roman"/>
              </a:rPr>
              <a:t>: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Columns</a:t>
            </a:r>
            <a:endParaRPr sz="2400">
              <a:latin typeface="Times New Roman"/>
              <a:cs typeface="Times New Roman"/>
            </a:endParaRPr>
          </a:p>
          <a:p>
            <a:pPr marL="266700" marR="5080" indent="-254635">
              <a:lnSpc>
                <a:spcPct val="100000"/>
              </a:lnSpc>
              <a:spcBef>
                <a:spcPts val="885"/>
              </a:spcBef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relationship </a:t>
            </a:r>
            <a:r>
              <a:rPr sz="2800" spc="-3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maintained </a:t>
            </a:r>
            <a:r>
              <a:rPr sz="2800" spc="20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storing a </a:t>
            </a:r>
            <a:r>
              <a:rPr sz="2800" spc="-25" dirty="0">
                <a:latin typeface="Times New Roman"/>
                <a:cs typeface="Times New Roman"/>
              </a:rPr>
              <a:t>common  </a:t>
            </a:r>
            <a:r>
              <a:rPr sz="2800" spc="-30" dirty="0">
                <a:latin typeface="Times New Roman"/>
                <a:cs typeface="Times New Roman"/>
              </a:rPr>
              <a:t>field.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679" y="654049"/>
            <a:ext cx="56457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0" dirty="0"/>
              <a:t>Example: </a:t>
            </a:r>
            <a:r>
              <a:rPr sz="4000" spc="-25" dirty="0"/>
              <a:t>Relational</a:t>
            </a:r>
            <a:r>
              <a:rPr sz="4000" spc="-390" dirty="0"/>
              <a:t> </a:t>
            </a:r>
            <a:r>
              <a:rPr sz="4000" spc="5" dirty="0"/>
              <a:t>Model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05280" y="1981200"/>
            <a:ext cx="5933440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57" y="823213"/>
            <a:ext cx="64566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Relational </a:t>
            </a:r>
            <a:r>
              <a:rPr sz="40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Model</a:t>
            </a:r>
            <a:r>
              <a:rPr sz="40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[Properties]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9112" y="2119312"/>
            <a:ext cx="7788909" cy="293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Font typeface="Wingdings"/>
              <a:buChar char=""/>
              <a:tabLst>
                <a:tab pos="287020" algn="l"/>
                <a:tab pos="287655" algn="l"/>
              </a:tabLst>
            </a:pPr>
            <a:r>
              <a:rPr sz="2400" spc="-25" dirty="0">
                <a:latin typeface="Times New Roman"/>
                <a:cs typeface="Times New Roman"/>
              </a:rPr>
              <a:t>Each </a:t>
            </a:r>
            <a:r>
              <a:rPr sz="2400" spc="-40" dirty="0">
                <a:latin typeface="Times New Roman"/>
                <a:cs typeface="Times New Roman"/>
              </a:rPr>
              <a:t>relation </a:t>
            </a:r>
            <a:r>
              <a:rPr sz="2400" dirty="0">
                <a:latin typeface="Times New Roman"/>
                <a:cs typeface="Times New Roman"/>
              </a:rPr>
              <a:t>(or </a:t>
            </a:r>
            <a:r>
              <a:rPr sz="2400" spc="-35" dirty="0">
                <a:latin typeface="Times New Roman"/>
                <a:cs typeface="Times New Roman"/>
              </a:rPr>
              <a:t>table) </a:t>
            </a:r>
            <a:r>
              <a:rPr sz="2400" spc="-5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25" dirty="0">
                <a:latin typeface="Times New Roman"/>
                <a:cs typeface="Times New Roman"/>
              </a:rPr>
              <a:t>database </a:t>
            </a:r>
            <a:r>
              <a:rPr sz="2400" spc="-10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20" dirty="0">
                <a:latin typeface="Times New Roman"/>
                <a:cs typeface="Times New Roman"/>
              </a:rPr>
              <a:t>unique</a:t>
            </a:r>
            <a:r>
              <a:rPr sz="2400" spc="4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name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C0"/>
              </a:buClr>
              <a:buFont typeface="Wingdings"/>
              <a:buChar char=""/>
            </a:pPr>
            <a:endParaRPr sz="2850">
              <a:latin typeface="Times New Roman"/>
              <a:cs typeface="Times New Roman"/>
            </a:endParaRPr>
          </a:p>
          <a:p>
            <a:pPr marL="287020" marR="5080" indent="-274955">
              <a:lnSpc>
                <a:spcPts val="2560"/>
              </a:lnSpc>
              <a:spcBef>
                <a:spcPts val="5"/>
              </a:spcBef>
              <a:buClr>
                <a:srgbClr val="006FC0"/>
              </a:buClr>
              <a:buFont typeface="Wingdings"/>
              <a:buChar char=""/>
              <a:tabLst>
                <a:tab pos="287020" algn="l"/>
                <a:tab pos="287655" algn="l"/>
                <a:tab pos="3678554" algn="l"/>
              </a:tabLst>
            </a:pPr>
            <a:r>
              <a:rPr sz="2400" spc="-30" dirty="0">
                <a:latin typeface="Times New Roman"/>
                <a:cs typeface="Times New Roman"/>
              </a:rPr>
              <a:t>An </a:t>
            </a:r>
            <a:r>
              <a:rPr sz="2400" spc="-15" dirty="0">
                <a:latin typeface="Times New Roman"/>
                <a:cs typeface="Times New Roman"/>
              </a:rPr>
              <a:t>entry at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intersection	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25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row </a:t>
            </a:r>
            <a:r>
              <a:rPr sz="2400" spc="-10" dirty="0">
                <a:latin typeface="Times New Roman"/>
                <a:cs typeface="Times New Roman"/>
              </a:rPr>
              <a:t>and </a:t>
            </a:r>
            <a:r>
              <a:rPr sz="2400" spc="-30" dirty="0">
                <a:latin typeface="Times New Roman"/>
                <a:cs typeface="Times New Roman"/>
              </a:rPr>
              <a:t>column </a:t>
            </a:r>
            <a:r>
              <a:rPr sz="2400" spc="-55" dirty="0">
                <a:latin typeface="Times New Roman"/>
                <a:cs typeface="Times New Roman"/>
              </a:rPr>
              <a:t>is </a:t>
            </a:r>
            <a:r>
              <a:rPr sz="2400" spc="-35" dirty="0">
                <a:latin typeface="Times New Roman"/>
                <a:cs typeface="Times New Roman"/>
              </a:rPr>
              <a:t>atomic  </a:t>
            </a:r>
            <a:r>
              <a:rPr sz="2400" dirty="0">
                <a:latin typeface="Times New Roman"/>
                <a:cs typeface="Times New Roman"/>
              </a:rPr>
              <a:t>(or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single-valued)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C0"/>
              </a:buClr>
              <a:buFont typeface="Wingdings"/>
              <a:buChar char=""/>
            </a:pPr>
            <a:endParaRPr sz="245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buClr>
                <a:srgbClr val="006FC0"/>
              </a:buClr>
              <a:buFont typeface="Wingdings"/>
              <a:buChar char=""/>
              <a:tabLst>
                <a:tab pos="287020" algn="l"/>
                <a:tab pos="287655" algn="l"/>
              </a:tabLst>
            </a:pPr>
            <a:r>
              <a:rPr sz="2400" spc="-25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row </a:t>
            </a:r>
            <a:r>
              <a:rPr sz="2400" spc="-55" dirty="0">
                <a:latin typeface="Times New Roman"/>
                <a:cs typeface="Times New Roman"/>
              </a:rPr>
              <a:t>is </a:t>
            </a:r>
            <a:r>
              <a:rPr sz="2400" spc="-20" dirty="0">
                <a:latin typeface="Times New Roman"/>
                <a:cs typeface="Times New Roman"/>
              </a:rPr>
              <a:t>unique; </a:t>
            </a:r>
            <a:r>
              <a:rPr sz="2400" spc="10" dirty="0">
                <a:latin typeface="Times New Roman"/>
                <a:cs typeface="Times New Roman"/>
              </a:rPr>
              <a:t>No </a:t>
            </a:r>
            <a:r>
              <a:rPr sz="2400" spc="-30" dirty="0">
                <a:latin typeface="Times New Roman"/>
                <a:cs typeface="Times New Roman"/>
              </a:rPr>
              <a:t>two </a:t>
            </a:r>
            <a:r>
              <a:rPr sz="2400" spc="-15" dirty="0">
                <a:latin typeface="Times New Roman"/>
                <a:cs typeface="Times New Roman"/>
              </a:rPr>
              <a:t>rows </a:t>
            </a:r>
            <a:r>
              <a:rPr sz="2400" spc="-5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40" dirty="0">
                <a:latin typeface="Times New Roman"/>
                <a:cs typeface="Times New Roman"/>
              </a:rPr>
              <a:t>relation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44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identical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C0"/>
              </a:buClr>
              <a:buFont typeface="Wingdings"/>
              <a:buChar char=""/>
            </a:pPr>
            <a:endParaRPr sz="255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buClr>
                <a:srgbClr val="006FC0"/>
              </a:buClr>
              <a:buFont typeface="Wingdings"/>
              <a:buChar char=""/>
              <a:tabLst>
                <a:tab pos="287020" algn="l"/>
                <a:tab pos="287655" algn="l"/>
              </a:tabLst>
            </a:pPr>
            <a:r>
              <a:rPr sz="2400" spc="-25" dirty="0">
                <a:latin typeface="Times New Roman"/>
                <a:cs typeface="Times New Roman"/>
              </a:rPr>
              <a:t>Each </a:t>
            </a:r>
            <a:r>
              <a:rPr sz="2400" spc="-30" dirty="0">
                <a:latin typeface="Times New Roman"/>
                <a:cs typeface="Times New Roman"/>
              </a:rPr>
              <a:t>attribute </a:t>
            </a:r>
            <a:r>
              <a:rPr sz="2400" dirty="0">
                <a:latin typeface="Times New Roman"/>
                <a:cs typeface="Times New Roman"/>
              </a:rPr>
              <a:t>(or </a:t>
            </a:r>
            <a:r>
              <a:rPr sz="2400" spc="-25" dirty="0">
                <a:latin typeface="Times New Roman"/>
                <a:cs typeface="Times New Roman"/>
              </a:rPr>
              <a:t>column) </a:t>
            </a:r>
            <a:r>
              <a:rPr sz="2400" spc="-50" dirty="0">
                <a:latin typeface="Times New Roman"/>
                <a:cs typeface="Times New Roman"/>
              </a:rPr>
              <a:t>within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35" dirty="0">
                <a:latin typeface="Times New Roman"/>
                <a:cs typeface="Times New Roman"/>
              </a:rPr>
              <a:t>table </a:t>
            </a:r>
            <a:r>
              <a:rPr sz="2400" spc="-10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20" dirty="0">
                <a:latin typeface="Times New Roman"/>
                <a:cs typeface="Times New Roman"/>
              </a:rPr>
              <a:t>unique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name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57" y="351155"/>
            <a:ext cx="40551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Relational</a:t>
            </a:r>
            <a:r>
              <a:rPr sz="40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Objects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134" y="1777999"/>
            <a:ext cx="7680959" cy="1419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800" spc="-40" dirty="0">
                <a:latin typeface="Times New Roman"/>
                <a:cs typeface="Times New Roman"/>
              </a:rPr>
              <a:t>Tables </a:t>
            </a:r>
            <a:r>
              <a:rPr sz="2800" spc="15" dirty="0">
                <a:latin typeface="Times New Roman"/>
                <a:cs typeface="Times New Roman"/>
              </a:rPr>
              <a:t>are </a:t>
            </a:r>
            <a:r>
              <a:rPr sz="2800" spc="-15" dirty="0">
                <a:latin typeface="Times New Roman"/>
                <a:cs typeface="Times New Roman"/>
              </a:rPr>
              <a:t>comprised </a:t>
            </a:r>
            <a:r>
              <a:rPr sz="2800" spc="-2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rows </a:t>
            </a:r>
            <a:r>
              <a:rPr sz="2800" spc="20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40" dirty="0">
                <a:latin typeface="Times New Roman"/>
                <a:cs typeface="Times New Roman"/>
              </a:rPr>
              <a:t>fixed </a:t>
            </a:r>
            <a:r>
              <a:rPr sz="2800" spc="5" dirty="0">
                <a:latin typeface="Times New Roman"/>
                <a:cs typeface="Times New Roman"/>
              </a:rPr>
              <a:t>number </a:t>
            </a:r>
            <a:r>
              <a:rPr sz="2800" spc="-20" dirty="0">
                <a:latin typeface="Times New Roman"/>
                <a:cs typeface="Times New Roman"/>
              </a:rPr>
              <a:t>of  </a:t>
            </a:r>
            <a:r>
              <a:rPr sz="2800" dirty="0">
                <a:latin typeface="Times New Roman"/>
                <a:cs typeface="Times New Roman"/>
              </a:rPr>
              <a:t>named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columns.</a:t>
            </a:r>
            <a:endParaRPr sz="28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890"/>
              </a:spcBef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800" spc="5" dirty="0">
                <a:latin typeface="Times New Roman"/>
                <a:cs typeface="Times New Roman"/>
              </a:rPr>
              <a:t>Data </a:t>
            </a:r>
            <a:r>
              <a:rPr sz="2800" spc="-30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presented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spc="1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user </a:t>
            </a:r>
            <a:r>
              <a:rPr sz="2800" spc="15" dirty="0">
                <a:latin typeface="Times New Roman"/>
                <a:cs typeface="Times New Roman"/>
              </a:rPr>
              <a:t>as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tables: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7650" y="3727450"/>
          <a:ext cx="6096000" cy="1752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5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Column</a:t>
                      </a:r>
                      <a:r>
                        <a:rPr sz="185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2A45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5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Column</a:t>
                      </a:r>
                      <a:r>
                        <a:rPr sz="185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2A45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5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Column</a:t>
                      </a:r>
                      <a:r>
                        <a:rPr sz="185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2A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81330" y="4289527"/>
            <a:ext cx="711200" cy="116967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00" spc="-10" dirty="0">
                <a:latin typeface="Times New Roman"/>
                <a:cs typeface="Times New Roman"/>
              </a:rPr>
              <a:t>Row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50" spc="-5" dirty="0">
                <a:latin typeface="Times New Roman"/>
                <a:cs typeface="Times New Roman"/>
              </a:rPr>
              <a:t>Row</a:t>
            </a:r>
            <a:r>
              <a:rPr sz="1850" spc="-14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675"/>
              </a:spcBef>
            </a:pPr>
            <a:r>
              <a:rPr sz="2000" spc="15" dirty="0">
                <a:latin typeface="Times New Roman"/>
                <a:cs typeface="Times New Roman"/>
              </a:rPr>
              <a:t>Row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57" y="522287"/>
            <a:ext cx="405637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Relational</a:t>
            </a:r>
            <a:r>
              <a:rPr sz="40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Objects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3217" y="1587245"/>
            <a:ext cx="8393430" cy="2508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Columns </a:t>
            </a:r>
            <a:r>
              <a:rPr sz="2800" spc="20" dirty="0">
                <a:latin typeface="Times New Roman"/>
                <a:cs typeface="Times New Roman"/>
              </a:rPr>
              <a:t>are </a:t>
            </a:r>
            <a:r>
              <a:rPr sz="2800" spc="5" dirty="0">
                <a:latin typeface="Times New Roman"/>
                <a:cs typeface="Times New Roman"/>
              </a:rPr>
              <a:t>attributes </a:t>
            </a:r>
            <a:r>
              <a:rPr sz="2800" spc="-5" dirty="0">
                <a:latin typeface="Times New Roman"/>
                <a:cs typeface="Times New Roman"/>
              </a:rPr>
              <a:t>describing </a:t>
            </a:r>
            <a:r>
              <a:rPr sz="2800" spc="15" dirty="0">
                <a:latin typeface="Times New Roman"/>
                <a:cs typeface="Times New Roman"/>
              </a:rPr>
              <a:t>an </a:t>
            </a:r>
            <a:r>
              <a:rPr sz="2800" spc="-35" dirty="0">
                <a:latin typeface="Times New Roman"/>
                <a:cs typeface="Times New Roman"/>
              </a:rPr>
              <a:t>entity. </a:t>
            </a:r>
            <a:r>
              <a:rPr sz="2800" spc="-10" dirty="0">
                <a:latin typeface="Times New Roman"/>
                <a:cs typeface="Times New Roman"/>
              </a:rPr>
              <a:t>Each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column  </a:t>
            </a:r>
            <a:r>
              <a:rPr sz="2800" spc="10" dirty="0">
                <a:latin typeface="Times New Roman"/>
                <a:cs typeface="Times New Roman"/>
              </a:rPr>
              <a:t>must </a:t>
            </a:r>
            <a:r>
              <a:rPr sz="2800" spc="-15" dirty="0">
                <a:latin typeface="Times New Roman"/>
                <a:cs typeface="Times New Roman"/>
              </a:rPr>
              <a:t>have </a:t>
            </a:r>
            <a:r>
              <a:rPr sz="2800" spc="15" dirty="0">
                <a:latin typeface="Times New Roman"/>
                <a:cs typeface="Times New Roman"/>
              </a:rPr>
              <a:t>an </a:t>
            </a:r>
            <a:r>
              <a:rPr sz="2800" dirty="0">
                <a:latin typeface="Times New Roman"/>
                <a:cs typeface="Times New Roman"/>
              </a:rPr>
              <a:t>unique </a:t>
            </a:r>
            <a:r>
              <a:rPr sz="2800" spc="10" dirty="0">
                <a:latin typeface="Times New Roman"/>
                <a:cs typeface="Times New Roman"/>
              </a:rPr>
              <a:t>name </a:t>
            </a:r>
            <a:r>
              <a:rPr sz="2800" spc="20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20" dirty="0">
                <a:latin typeface="Times New Roman"/>
                <a:cs typeface="Times New Roman"/>
              </a:rPr>
              <a:t>data</a:t>
            </a:r>
            <a:r>
              <a:rPr sz="2800" spc="-43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>
              <a:latin typeface="Times New Roman"/>
              <a:cs typeface="Times New Roman"/>
            </a:endParaRPr>
          </a:p>
          <a:p>
            <a:pPr marL="368935" marR="1737360">
              <a:lnSpc>
                <a:spcPct val="128800"/>
              </a:lnSpc>
              <a:spcBef>
                <a:spcPts val="5"/>
              </a:spcBef>
            </a:pPr>
            <a:r>
              <a:rPr sz="2800" spc="5" dirty="0">
                <a:latin typeface="Times New Roman"/>
                <a:cs typeface="Times New Roman"/>
              </a:rPr>
              <a:t>Structure </a:t>
            </a:r>
            <a:r>
              <a:rPr sz="2800" spc="-2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20" dirty="0">
                <a:latin typeface="Times New Roman"/>
                <a:cs typeface="Times New Roman"/>
              </a:rPr>
              <a:t>relation </a:t>
            </a:r>
            <a:r>
              <a:rPr sz="2800" spc="-10" dirty="0">
                <a:latin typeface="Times New Roman"/>
                <a:cs typeface="Times New Roman"/>
              </a:rPr>
              <a:t>(e.g. </a:t>
            </a:r>
            <a:r>
              <a:rPr sz="2800" spc="-30" dirty="0">
                <a:latin typeface="Times New Roman"/>
                <a:cs typeface="Times New Roman"/>
              </a:rPr>
              <a:t>Employee)  </a:t>
            </a:r>
            <a:r>
              <a:rPr sz="2800" spc="-25" dirty="0">
                <a:latin typeface="Times New Roman"/>
                <a:cs typeface="Times New Roman"/>
              </a:rPr>
              <a:t>Employee(Name, </a:t>
            </a:r>
            <a:r>
              <a:rPr sz="2800" spc="-15" dirty="0">
                <a:latin typeface="Times New Roman"/>
                <a:cs typeface="Times New Roman"/>
              </a:rPr>
              <a:t>Designation,</a:t>
            </a:r>
            <a:r>
              <a:rPr sz="2800" spc="3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Department)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534" y="5688329"/>
            <a:ext cx="14446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5" dirty="0">
                <a:latin typeface="Times New Roman"/>
                <a:cs typeface="Times New Roman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35" dirty="0">
                <a:latin typeface="Times New Roman"/>
                <a:cs typeface="Times New Roman"/>
              </a:rPr>
              <a:t>p</a:t>
            </a:r>
            <a:r>
              <a:rPr sz="2800" spc="-60" dirty="0">
                <a:latin typeface="Times New Roman"/>
                <a:cs typeface="Times New Roman"/>
              </a:rPr>
              <a:t>l</a:t>
            </a:r>
            <a:r>
              <a:rPr sz="2800" spc="-40" dirty="0">
                <a:latin typeface="Times New Roman"/>
                <a:cs typeface="Times New Roman"/>
              </a:rPr>
              <a:t>oy</a:t>
            </a:r>
            <a:r>
              <a:rPr sz="2800" spc="-4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93950" y="4810125"/>
          <a:ext cx="4495800" cy="173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953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5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2A45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5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Designation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2A45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Department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2A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170" y="573786"/>
            <a:ext cx="40551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Relational</a:t>
            </a:r>
            <a:r>
              <a:rPr sz="40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Objects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384" y="1930780"/>
            <a:ext cx="7381875" cy="1958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marR="5080">
              <a:lnSpc>
                <a:spcPct val="100000"/>
              </a:lnSpc>
              <a:spcBef>
                <a:spcPts val="105"/>
              </a:spcBef>
            </a:pPr>
            <a:r>
              <a:rPr sz="2800" spc="-25" dirty="0">
                <a:latin typeface="Times New Roman"/>
                <a:cs typeface="Times New Roman"/>
              </a:rPr>
              <a:t>Rows </a:t>
            </a:r>
            <a:r>
              <a:rPr sz="2800" spc="2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records </a:t>
            </a:r>
            <a:r>
              <a:rPr sz="2800" spc="20" dirty="0">
                <a:latin typeface="Times New Roman"/>
                <a:cs typeface="Times New Roman"/>
              </a:rPr>
              <a:t>that </a:t>
            </a:r>
            <a:r>
              <a:rPr sz="2800" spc="5" dirty="0">
                <a:latin typeface="Times New Roman"/>
                <a:cs typeface="Times New Roman"/>
              </a:rPr>
              <a:t>present </a:t>
            </a:r>
            <a:r>
              <a:rPr sz="2800" spc="-15" dirty="0">
                <a:latin typeface="Times New Roman"/>
                <a:cs typeface="Times New Roman"/>
              </a:rPr>
              <a:t>information </a:t>
            </a:r>
            <a:r>
              <a:rPr sz="2800" spc="10" dirty="0">
                <a:latin typeface="Times New Roman"/>
                <a:cs typeface="Times New Roman"/>
              </a:rPr>
              <a:t>about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 particular </a:t>
            </a:r>
            <a:r>
              <a:rPr sz="2800" spc="-5" dirty="0">
                <a:latin typeface="Times New Roman"/>
                <a:cs typeface="Times New Roman"/>
              </a:rPr>
              <a:t>entity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occurrence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30" dirty="0">
                <a:latin typeface="Times New Roman"/>
                <a:cs typeface="Times New Roman"/>
              </a:rPr>
              <a:t>Employee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51050" y="3422650"/>
          <a:ext cx="6705600" cy="2316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981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5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2A45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5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Designation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2A4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Department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2A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981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50" dirty="0">
                          <a:latin typeface="Times New Roman"/>
                          <a:cs typeface="Times New Roman"/>
                        </a:rPr>
                        <a:t>Jason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50" spc="5" dirty="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sz="1850" spc="-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20" dirty="0">
                          <a:latin typeface="Times New Roman"/>
                          <a:cs typeface="Times New Roman"/>
                        </a:rPr>
                        <a:t>Engineer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50" spc="10" dirty="0">
                          <a:latin typeface="Times New Roman"/>
                          <a:cs typeface="Times New Roman"/>
                        </a:rPr>
                        <a:t>SE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131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50" dirty="0">
                          <a:latin typeface="Times New Roman"/>
                          <a:cs typeface="Times New Roman"/>
                        </a:rPr>
                        <a:t>Shavantha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50" spc="-35" dirty="0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sz="185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20" dirty="0">
                          <a:latin typeface="Times New Roman"/>
                          <a:cs typeface="Times New Roman"/>
                        </a:rPr>
                        <a:t>Engineer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50" spc="-60" dirty="0">
                          <a:latin typeface="Times New Roman"/>
                          <a:cs typeface="Times New Roman"/>
                        </a:rPr>
                        <a:t>DA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068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50" spc="5" dirty="0">
                          <a:latin typeface="Times New Roman"/>
                          <a:cs typeface="Times New Roman"/>
                        </a:rPr>
                        <a:t>Roshni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50" dirty="0">
                          <a:latin typeface="Times New Roman"/>
                          <a:cs typeface="Times New Roman"/>
                        </a:rPr>
                        <a:t>Solution</a:t>
                      </a:r>
                      <a:r>
                        <a:rPr sz="185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20" dirty="0">
                          <a:latin typeface="Times New Roman"/>
                          <a:cs typeface="Times New Roman"/>
                        </a:rPr>
                        <a:t>Engineer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50" spc="-114" dirty="0">
                          <a:latin typeface="Times New Roman"/>
                          <a:cs typeface="Times New Roman"/>
                        </a:rPr>
                        <a:t>BS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44" y="517588"/>
            <a:ext cx="64433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Relational </a:t>
            </a:r>
            <a:r>
              <a:rPr sz="40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model</a:t>
            </a:r>
            <a:r>
              <a:rPr sz="4000" b="1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terminology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975" y="1859280"/>
            <a:ext cx="7760970" cy="38785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955">
              <a:lnSpc>
                <a:spcPts val="2720"/>
              </a:lnSpc>
              <a:spcBef>
                <a:spcPts val="105"/>
              </a:spcBef>
              <a:buClr>
                <a:srgbClr val="006FC0"/>
              </a:buClr>
              <a:buFont typeface="Wingdings"/>
              <a:buChar char=""/>
              <a:tabLst>
                <a:tab pos="287020" algn="l"/>
                <a:tab pos="287655" algn="l"/>
              </a:tabLst>
            </a:pPr>
            <a:r>
              <a:rPr sz="2400" dirty="0">
                <a:latin typeface="Times New Roman"/>
                <a:cs typeface="Times New Roman"/>
              </a:rPr>
              <a:t>Row </a:t>
            </a:r>
            <a:r>
              <a:rPr sz="2400" spc="-55" dirty="0">
                <a:latin typeface="Times New Roman"/>
                <a:cs typeface="Times New Roman"/>
              </a:rPr>
              <a:t>is </a:t>
            </a:r>
            <a:r>
              <a:rPr sz="2400" spc="-50" dirty="0">
                <a:latin typeface="Times New Roman"/>
                <a:cs typeface="Times New Roman"/>
              </a:rPr>
              <a:t>called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‘tuple’</a:t>
            </a:r>
            <a:endParaRPr sz="2400">
              <a:latin typeface="Times New Roman"/>
              <a:cs typeface="Times New Roman"/>
            </a:endParaRPr>
          </a:p>
          <a:p>
            <a:pPr marL="287020" indent="-274955">
              <a:lnSpc>
                <a:spcPts val="2605"/>
              </a:lnSpc>
              <a:buClr>
                <a:srgbClr val="006FC0"/>
              </a:buClr>
              <a:buFont typeface="Wingdings"/>
              <a:buChar char=""/>
              <a:tabLst>
                <a:tab pos="287020" algn="l"/>
                <a:tab pos="287655" algn="l"/>
              </a:tabLst>
            </a:pPr>
            <a:r>
              <a:rPr sz="2400" spc="-25" dirty="0">
                <a:latin typeface="Times New Roman"/>
                <a:cs typeface="Times New Roman"/>
              </a:rPr>
              <a:t>Column </a:t>
            </a:r>
            <a:r>
              <a:rPr sz="2400" spc="-15" dirty="0">
                <a:latin typeface="Times New Roman"/>
                <a:cs typeface="Times New Roman"/>
              </a:rPr>
              <a:t>header </a:t>
            </a:r>
            <a:r>
              <a:rPr sz="2400" spc="-55" dirty="0">
                <a:latin typeface="Times New Roman"/>
                <a:cs typeface="Times New Roman"/>
              </a:rPr>
              <a:t>is </a:t>
            </a:r>
            <a:r>
              <a:rPr sz="2400" spc="-50" dirty="0">
                <a:latin typeface="Times New Roman"/>
                <a:cs typeface="Times New Roman"/>
              </a:rPr>
              <a:t>called </a:t>
            </a:r>
            <a:r>
              <a:rPr sz="2400" spc="-15" dirty="0">
                <a:latin typeface="Times New Roman"/>
                <a:cs typeface="Times New Roman"/>
              </a:rPr>
              <a:t>an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‘attribute’</a:t>
            </a:r>
            <a:endParaRPr sz="2400">
              <a:latin typeface="Times New Roman"/>
              <a:cs typeface="Times New Roman"/>
            </a:endParaRPr>
          </a:p>
          <a:p>
            <a:pPr marL="287020" indent="-274955">
              <a:lnSpc>
                <a:spcPts val="2605"/>
              </a:lnSpc>
              <a:buClr>
                <a:srgbClr val="006FC0"/>
              </a:buClr>
              <a:buFont typeface="Wingdings"/>
              <a:buChar char=""/>
              <a:tabLst>
                <a:tab pos="287020" algn="l"/>
                <a:tab pos="287655" algn="l"/>
              </a:tabLst>
            </a:pPr>
            <a:r>
              <a:rPr sz="2400" spc="-50" dirty="0">
                <a:latin typeface="Times New Roman"/>
                <a:cs typeface="Times New Roman"/>
              </a:rPr>
              <a:t>Table </a:t>
            </a:r>
            <a:r>
              <a:rPr sz="2400" spc="-55" dirty="0">
                <a:latin typeface="Times New Roman"/>
                <a:cs typeface="Times New Roman"/>
              </a:rPr>
              <a:t>is </a:t>
            </a:r>
            <a:r>
              <a:rPr sz="2400" spc="-50" dirty="0">
                <a:latin typeface="Times New Roman"/>
                <a:cs typeface="Times New Roman"/>
              </a:rPr>
              <a:t>called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‘relation’</a:t>
            </a:r>
            <a:endParaRPr sz="2400">
              <a:latin typeface="Times New Roman"/>
              <a:cs typeface="Times New Roman"/>
            </a:endParaRPr>
          </a:p>
          <a:p>
            <a:pPr marL="287020" indent="-274955">
              <a:lnSpc>
                <a:spcPts val="2445"/>
              </a:lnSpc>
              <a:buClr>
                <a:srgbClr val="006FC0"/>
              </a:buClr>
              <a:buFont typeface="Wingdings"/>
              <a:buChar char=""/>
              <a:tabLst>
                <a:tab pos="287020" algn="l"/>
                <a:tab pos="287655" algn="l"/>
              </a:tabLst>
            </a:pPr>
            <a:r>
              <a:rPr sz="2400" spc="15" dirty="0">
                <a:latin typeface="Times New Roman"/>
                <a:cs typeface="Times New Roman"/>
              </a:rPr>
              <a:t>The </a:t>
            </a:r>
            <a:r>
              <a:rPr sz="2400" spc="-15" dirty="0">
                <a:latin typeface="Times New Roman"/>
                <a:cs typeface="Times New Roman"/>
              </a:rPr>
              <a:t>data </a:t>
            </a:r>
            <a:r>
              <a:rPr sz="2400" spc="-30" dirty="0">
                <a:latin typeface="Times New Roman"/>
                <a:cs typeface="Times New Roman"/>
              </a:rPr>
              <a:t>type </a:t>
            </a:r>
            <a:r>
              <a:rPr sz="2400" spc="-35" dirty="0">
                <a:latin typeface="Times New Roman"/>
                <a:cs typeface="Times New Roman"/>
              </a:rPr>
              <a:t>describing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30" dirty="0">
                <a:latin typeface="Times New Roman"/>
                <a:cs typeface="Times New Roman"/>
              </a:rPr>
              <a:t>type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40" dirty="0">
                <a:latin typeface="Times New Roman"/>
                <a:cs typeface="Times New Roman"/>
              </a:rPr>
              <a:t>values </a:t>
            </a:r>
            <a:r>
              <a:rPr sz="2400" spc="-15" dirty="0">
                <a:latin typeface="Times New Roman"/>
                <a:cs typeface="Times New Roman"/>
              </a:rPr>
              <a:t>that </a:t>
            </a:r>
            <a:r>
              <a:rPr sz="2400" spc="-20" dirty="0">
                <a:latin typeface="Times New Roman"/>
                <a:cs typeface="Times New Roman"/>
              </a:rPr>
              <a:t>can </a:t>
            </a:r>
            <a:r>
              <a:rPr sz="2400" spc="-15" dirty="0">
                <a:latin typeface="Times New Roman"/>
                <a:cs typeface="Times New Roman"/>
              </a:rPr>
              <a:t>appear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287020">
              <a:lnSpc>
                <a:spcPts val="2600"/>
              </a:lnSpc>
            </a:pPr>
            <a:r>
              <a:rPr sz="2400" spc="-25" dirty="0">
                <a:latin typeface="Times New Roman"/>
                <a:cs typeface="Times New Roman"/>
              </a:rPr>
              <a:t>each </a:t>
            </a:r>
            <a:r>
              <a:rPr sz="2400" spc="-30" dirty="0">
                <a:latin typeface="Times New Roman"/>
                <a:cs typeface="Times New Roman"/>
              </a:rPr>
              <a:t>column </a:t>
            </a:r>
            <a:r>
              <a:rPr sz="2400" spc="-55" dirty="0">
                <a:latin typeface="Times New Roman"/>
                <a:cs typeface="Times New Roman"/>
              </a:rPr>
              <a:t>is </a:t>
            </a:r>
            <a:r>
              <a:rPr sz="2400" spc="-50" dirty="0">
                <a:latin typeface="Times New Roman"/>
                <a:cs typeface="Times New Roman"/>
              </a:rPr>
              <a:t>called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‘domain’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60"/>
              </a:lnSpc>
              <a:spcBef>
                <a:spcPts val="2325"/>
              </a:spcBef>
            </a:pPr>
            <a:r>
              <a:rPr sz="2400" spc="-20" dirty="0">
                <a:latin typeface="Times New Roman"/>
                <a:cs typeface="Times New Roman"/>
              </a:rPr>
              <a:t>E.g.</a:t>
            </a:r>
            <a:endParaRPr sz="2400">
              <a:latin typeface="Times New Roman"/>
              <a:cs typeface="Times New Roman"/>
            </a:endParaRPr>
          </a:p>
          <a:p>
            <a:pPr marL="399415">
              <a:lnSpc>
                <a:spcPts val="2430"/>
              </a:lnSpc>
            </a:pPr>
            <a:r>
              <a:rPr sz="2250" spc="-40" dirty="0">
                <a:latin typeface="Times New Roman"/>
                <a:cs typeface="Times New Roman"/>
              </a:rPr>
              <a:t>Employee ages: </a:t>
            </a:r>
            <a:r>
              <a:rPr sz="2250" spc="-45" dirty="0">
                <a:latin typeface="Times New Roman"/>
                <a:cs typeface="Times New Roman"/>
              </a:rPr>
              <a:t>value </a:t>
            </a:r>
            <a:r>
              <a:rPr sz="2250" spc="-35" dirty="0">
                <a:latin typeface="Times New Roman"/>
                <a:cs typeface="Times New Roman"/>
              </a:rPr>
              <a:t>between </a:t>
            </a:r>
            <a:r>
              <a:rPr sz="2250" spc="-5" dirty="0">
                <a:latin typeface="Times New Roman"/>
                <a:cs typeface="Times New Roman"/>
              </a:rPr>
              <a:t>15 </a:t>
            </a:r>
            <a:r>
              <a:rPr sz="2250" spc="-10" dirty="0">
                <a:latin typeface="Times New Roman"/>
                <a:cs typeface="Times New Roman"/>
              </a:rPr>
              <a:t>&amp; </a:t>
            </a:r>
            <a:r>
              <a:rPr sz="2250" spc="-5" dirty="0">
                <a:latin typeface="Times New Roman"/>
                <a:cs typeface="Times New Roman"/>
              </a:rPr>
              <a:t>80 </a:t>
            </a:r>
            <a:r>
              <a:rPr sz="2250" spc="-45" dirty="0">
                <a:latin typeface="Times New Roman"/>
                <a:cs typeface="Times New Roman"/>
              </a:rPr>
              <a:t>years</a:t>
            </a:r>
            <a:r>
              <a:rPr sz="2250" spc="2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old</a:t>
            </a:r>
            <a:endParaRPr sz="2250">
              <a:latin typeface="Times New Roman"/>
              <a:cs typeface="Times New Roman"/>
            </a:endParaRPr>
          </a:p>
          <a:p>
            <a:pPr marL="399415">
              <a:lnSpc>
                <a:spcPts val="2550"/>
              </a:lnSpc>
            </a:pPr>
            <a:r>
              <a:rPr sz="2250" spc="-35" dirty="0">
                <a:latin typeface="Times New Roman"/>
                <a:cs typeface="Times New Roman"/>
              </a:rPr>
              <a:t>The </a:t>
            </a:r>
            <a:r>
              <a:rPr sz="2250" spc="-45" dirty="0">
                <a:latin typeface="Times New Roman"/>
                <a:cs typeface="Times New Roman"/>
              </a:rPr>
              <a:t>above </a:t>
            </a:r>
            <a:r>
              <a:rPr sz="2250" dirty="0">
                <a:latin typeface="Times New Roman"/>
                <a:cs typeface="Times New Roman"/>
              </a:rPr>
              <a:t>is </a:t>
            </a:r>
            <a:r>
              <a:rPr sz="2250" spc="-20" dirty="0">
                <a:latin typeface="Times New Roman"/>
                <a:cs typeface="Times New Roman"/>
              </a:rPr>
              <a:t>called </a:t>
            </a:r>
            <a:r>
              <a:rPr sz="2250" spc="-25" dirty="0">
                <a:latin typeface="Times New Roman"/>
                <a:cs typeface="Times New Roman"/>
              </a:rPr>
              <a:t>‘</a:t>
            </a:r>
            <a:r>
              <a:rPr sz="2250" spc="-25" dirty="0">
                <a:solidFill>
                  <a:srgbClr val="FF0000"/>
                </a:solidFill>
                <a:latin typeface="Times New Roman"/>
                <a:cs typeface="Times New Roman"/>
              </a:rPr>
              <a:t>logical </a:t>
            </a:r>
            <a:r>
              <a:rPr sz="2250" spc="-10" dirty="0">
                <a:solidFill>
                  <a:srgbClr val="FF0000"/>
                </a:solidFill>
                <a:latin typeface="Times New Roman"/>
                <a:cs typeface="Times New Roman"/>
              </a:rPr>
              <a:t>definitions </a:t>
            </a:r>
            <a:r>
              <a:rPr sz="2250" spc="-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250" spc="-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0" spc="-25" dirty="0">
                <a:solidFill>
                  <a:srgbClr val="FF0000"/>
                </a:solidFill>
                <a:latin typeface="Times New Roman"/>
                <a:cs typeface="Times New Roman"/>
              </a:rPr>
              <a:t>domains</a:t>
            </a:r>
            <a:r>
              <a:rPr sz="2250" spc="-25" dirty="0">
                <a:latin typeface="Times New Roman"/>
                <a:cs typeface="Times New Roman"/>
              </a:rPr>
              <a:t>’.</a:t>
            </a:r>
            <a:endParaRPr sz="2250">
              <a:latin typeface="Times New Roman"/>
              <a:cs typeface="Times New Roman"/>
            </a:endParaRPr>
          </a:p>
          <a:p>
            <a:pPr marL="399415">
              <a:lnSpc>
                <a:spcPts val="2555"/>
              </a:lnSpc>
              <a:spcBef>
                <a:spcPts val="2190"/>
              </a:spcBef>
            </a:pPr>
            <a:r>
              <a:rPr sz="2250" spc="-5" dirty="0">
                <a:latin typeface="Times New Roman"/>
                <a:cs typeface="Times New Roman"/>
              </a:rPr>
              <a:t>A </a:t>
            </a:r>
            <a:r>
              <a:rPr sz="2250" spc="-10" dirty="0">
                <a:latin typeface="Times New Roman"/>
                <a:cs typeface="Times New Roman"/>
              </a:rPr>
              <a:t>data </a:t>
            </a:r>
            <a:r>
              <a:rPr sz="2250" spc="-25" dirty="0">
                <a:latin typeface="Times New Roman"/>
                <a:cs typeface="Times New Roman"/>
              </a:rPr>
              <a:t>type </a:t>
            </a:r>
            <a:r>
              <a:rPr sz="2250" spc="-5" dirty="0">
                <a:latin typeface="Times New Roman"/>
                <a:cs typeface="Times New Roman"/>
              </a:rPr>
              <a:t>or </a:t>
            </a:r>
            <a:r>
              <a:rPr sz="2250" spc="-45" dirty="0">
                <a:latin typeface="Times New Roman"/>
                <a:cs typeface="Times New Roman"/>
              </a:rPr>
              <a:t>format </a:t>
            </a:r>
            <a:r>
              <a:rPr sz="2250" spc="-30" dirty="0">
                <a:latin typeface="Times New Roman"/>
                <a:cs typeface="Times New Roman"/>
              </a:rPr>
              <a:t>can </a:t>
            </a:r>
            <a:r>
              <a:rPr sz="2250" spc="-15" dirty="0">
                <a:latin typeface="Times New Roman"/>
                <a:cs typeface="Times New Roman"/>
              </a:rPr>
              <a:t>also </a:t>
            </a:r>
            <a:r>
              <a:rPr sz="2250" spc="-5" dirty="0">
                <a:latin typeface="Times New Roman"/>
                <a:cs typeface="Times New Roman"/>
              </a:rPr>
              <a:t>be </a:t>
            </a:r>
            <a:r>
              <a:rPr sz="2250" spc="-20" dirty="0">
                <a:latin typeface="Times New Roman"/>
                <a:cs typeface="Times New Roman"/>
              </a:rPr>
              <a:t>specified </a:t>
            </a:r>
            <a:r>
              <a:rPr sz="2250" spc="-15" dirty="0">
                <a:latin typeface="Times New Roman"/>
                <a:cs typeface="Times New Roman"/>
              </a:rPr>
              <a:t>for </a:t>
            </a:r>
            <a:r>
              <a:rPr sz="2250" spc="-35" dirty="0">
                <a:latin typeface="Times New Roman"/>
                <a:cs typeface="Times New Roman"/>
              </a:rPr>
              <a:t>each</a:t>
            </a:r>
            <a:r>
              <a:rPr sz="2250" spc="-285" dirty="0">
                <a:latin typeface="Times New Roman"/>
                <a:cs typeface="Times New Roman"/>
              </a:rPr>
              <a:t> </a:t>
            </a:r>
            <a:r>
              <a:rPr sz="2250" spc="-30" dirty="0">
                <a:latin typeface="Times New Roman"/>
                <a:cs typeface="Times New Roman"/>
              </a:rPr>
              <a:t>domain.</a:t>
            </a:r>
            <a:endParaRPr sz="2250">
              <a:latin typeface="Times New Roman"/>
              <a:cs typeface="Times New Roman"/>
            </a:endParaRPr>
          </a:p>
          <a:p>
            <a:pPr marL="399415">
              <a:lnSpc>
                <a:spcPts val="2555"/>
              </a:lnSpc>
            </a:pPr>
            <a:r>
              <a:rPr sz="2250" spc="-35" dirty="0">
                <a:latin typeface="Times New Roman"/>
                <a:cs typeface="Times New Roman"/>
              </a:rPr>
              <a:t>e.g. </a:t>
            </a:r>
            <a:r>
              <a:rPr sz="2250" spc="-40" dirty="0">
                <a:latin typeface="Times New Roman"/>
                <a:cs typeface="Times New Roman"/>
              </a:rPr>
              <a:t>The </a:t>
            </a:r>
            <a:r>
              <a:rPr sz="2250" spc="-45" dirty="0">
                <a:latin typeface="Times New Roman"/>
                <a:cs typeface="Times New Roman"/>
              </a:rPr>
              <a:t>employee </a:t>
            </a:r>
            <a:r>
              <a:rPr sz="2250" spc="-50" dirty="0">
                <a:latin typeface="Times New Roman"/>
                <a:cs typeface="Times New Roman"/>
              </a:rPr>
              <a:t>age </a:t>
            </a:r>
            <a:r>
              <a:rPr sz="2250" dirty="0">
                <a:latin typeface="Times New Roman"/>
                <a:cs typeface="Times New Roman"/>
              </a:rPr>
              <a:t>is </a:t>
            </a:r>
            <a:r>
              <a:rPr sz="2250" spc="-25" dirty="0">
                <a:latin typeface="Times New Roman"/>
                <a:cs typeface="Times New Roman"/>
              </a:rPr>
              <a:t>an </a:t>
            </a:r>
            <a:r>
              <a:rPr sz="2250" spc="-25" dirty="0">
                <a:solidFill>
                  <a:srgbClr val="FF0000"/>
                </a:solidFill>
                <a:latin typeface="Times New Roman"/>
                <a:cs typeface="Times New Roman"/>
              </a:rPr>
              <a:t>integer </a:t>
            </a:r>
            <a:r>
              <a:rPr sz="2250" spc="-35" dirty="0">
                <a:latin typeface="Times New Roman"/>
                <a:cs typeface="Times New Roman"/>
              </a:rPr>
              <a:t>between </a:t>
            </a:r>
            <a:r>
              <a:rPr sz="2250" spc="-5" dirty="0">
                <a:latin typeface="Times New Roman"/>
                <a:cs typeface="Times New Roman"/>
              </a:rPr>
              <a:t>15 </a:t>
            </a:r>
            <a:r>
              <a:rPr sz="2250" spc="-20" dirty="0">
                <a:latin typeface="Times New Roman"/>
                <a:cs typeface="Times New Roman"/>
              </a:rPr>
              <a:t>and</a:t>
            </a:r>
            <a:r>
              <a:rPr sz="2250" spc="28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80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590" t="26086" r="11932" b="7609"/>
          <a:stretch/>
        </p:blipFill>
        <p:spPr>
          <a:xfrm>
            <a:off x="609600" y="1676400"/>
            <a:ext cx="7924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60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670242"/>
            <a:ext cx="64516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Relational </a:t>
            </a:r>
            <a:r>
              <a:rPr sz="40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Model</a:t>
            </a:r>
            <a:r>
              <a:rPr sz="4000" b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[Properties]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557" y="2001900"/>
            <a:ext cx="7710170" cy="3196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/>
              <a:buChar char=""/>
              <a:tabLst>
                <a:tab pos="287655" algn="l"/>
              </a:tabLst>
            </a:pPr>
            <a:r>
              <a:rPr sz="2650" dirty="0">
                <a:latin typeface="Times New Roman"/>
                <a:cs typeface="Times New Roman"/>
              </a:rPr>
              <a:t>The </a:t>
            </a:r>
            <a:r>
              <a:rPr sz="2650" spc="-40" dirty="0">
                <a:latin typeface="Times New Roman"/>
                <a:cs typeface="Times New Roman"/>
              </a:rPr>
              <a:t>sequence </a:t>
            </a:r>
            <a:r>
              <a:rPr sz="2650" spc="-25" dirty="0">
                <a:latin typeface="Times New Roman"/>
                <a:cs typeface="Times New Roman"/>
              </a:rPr>
              <a:t>of </a:t>
            </a:r>
            <a:r>
              <a:rPr sz="2650" spc="-30" dirty="0">
                <a:latin typeface="Times New Roman"/>
                <a:cs typeface="Times New Roman"/>
              </a:rPr>
              <a:t>columns </a:t>
            </a:r>
            <a:r>
              <a:rPr sz="2650" spc="-35" dirty="0">
                <a:latin typeface="Times New Roman"/>
                <a:cs typeface="Times New Roman"/>
              </a:rPr>
              <a:t>(left </a:t>
            </a:r>
            <a:r>
              <a:rPr sz="2650" spc="-15" dirty="0">
                <a:latin typeface="Times New Roman"/>
                <a:cs typeface="Times New Roman"/>
              </a:rPr>
              <a:t>to </a:t>
            </a:r>
            <a:r>
              <a:rPr sz="2650" spc="-25" dirty="0">
                <a:latin typeface="Times New Roman"/>
                <a:cs typeface="Times New Roman"/>
              </a:rPr>
              <a:t>right) </a:t>
            </a:r>
            <a:r>
              <a:rPr sz="2650" spc="-15" dirty="0">
                <a:latin typeface="Times New Roman"/>
                <a:cs typeface="Times New Roman"/>
              </a:rPr>
              <a:t>is</a:t>
            </a:r>
            <a:r>
              <a:rPr sz="2650" spc="100" dirty="0">
                <a:latin typeface="Times New Roman"/>
                <a:cs typeface="Times New Roman"/>
              </a:rPr>
              <a:t> </a:t>
            </a:r>
            <a:r>
              <a:rPr sz="2650" spc="-35" dirty="0">
                <a:latin typeface="Times New Roman"/>
                <a:cs typeface="Times New Roman"/>
              </a:rPr>
              <a:t>insignificant;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6FC0"/>
              </a:buClr>
              <a:buFont typeface="Wingdings"/>
              <a:buChar char=""/>
            </a:pPr>
            <a:endParaRPr sz="2550">
              <a:latin typeface="Times New Roman"/>
              <a:cs typeface="Times New Roman"/>
            </a:endParaRPr>
          </a:p>
          <a:p>
            <a:pPr marL="287020" marR="208279" indent="-274955">
              <a:lnSpc>
                <a:spcPts val="2560"/>
              </a:lnSpc>
              <a:buClr>
                <a:srgbClr val="006FC0"/>
              </a:buClr>
              <a:buFont typeface="Wingdings"/>
              <a:buChar char=""/>
              <a:tabLst>
                <a:tab pos="287655" algn="l"/>
              </a:tabLst>
            </a:pPr>
            <a:r>
              <a:rPr sz="2650" dirty="0">
                <a:latin typeface="Times New Roman"/>
                <a:cs typeface="Times New Roman"/>
              </a:rPr>
              <a:t>The </a:t>
            </a:r>
            <a:r>
              <a:rPr sz="2650" spc="-30" dirty="0">
                <a:latin typeface="Times New Roman"/>
                <a:cs typeface="Times New Roman"/>
              </a:rPr>
              <a:t>columns </a:t>
            </a:r>
            <a:r>
              <a:rPr sz="2650" spc="-25" dirty="0">
                <a:latin typeface="Times New Roman"/>
                <a:cs typeface="Times New Roman"/>
              </a:rPr>
              <a:t>of </a:t>
            </a:r>
            <a:r>
              <a:rPr sz="2650" spc="-5" dirty="0">
                <a:latin typeface="Times New Roman"/>
                <a:cs typeface="Times New Roman"/>
              </a:rPr>
              <a:t>a </a:t>
            </a:r>
            <a:r>
              <a:rPr sz="2650" spc="-20" dirty="0">
                <a:latin typeface="Times New Roman"/>
                <a:cs typeface="Times New Roman"/>
              </a:rPr>
              <a:t>relation can </a:t>
            </a:r>
            <a:r>
              <a:rPr sz="2650" spc="-25" dirty="0">
                <a:latin typeface="Times New Roman"/>
                <a:cs typeface="Times New Roman"/>
              </a:rPr>
              <a:t>be </a:t>
            </a:r>
            <a:r>
              <a:rPr sz="2650" spc="-35" dirty="0">
                <a:latin typeface="Times New Roman"/>
                <a:cs typeface="Times New Roman"/>
              </a:rPr>
              <a:t>interchanged </a:t>
            </a:r>
            <a:r>
              <a:rPr sz="2650" spc="-25" dirty="0">
                <a:latin typeface="Times New Roman"/>
                <a:cs typeface="Times New Roman"/>
              </a:rPr>
              <a:t>without  </a:t>
            </a:r>
            <a:r>
              <a:rPr sz="2650" spc="-30" dirty="0">
                <a:latin typeface="Times New Roman"/>
                <a:cs typeface="Times New Roman"/>
              </a:rPr>
              <a:t>changing </a:t>
            </a:r>
            <a:r>
              <a:rPr sz="2650" spc="-25" dirty="0">
                <a:latin typeface="Times New Roman"/>
                <a:cs typeface="Times New Roman"/>
              </a:rPr>
              <a:t>the </a:t>
            </a:r>
            <a:r>
              <a:rPr sz="2650" spc="-35" dirty="0">
                <a:latin typeface="Times New Roman"/>
                <a:cs typeface="Times New Roman"/>
              </a:rPr>
              <a:t>meaning </a:t>
            </a:r>
            <a:r>
              <a:rPr sz="2650" spc="-25" dirty="0">
                <a:latin typeface="Times New Roman"/>
                <a:cs typeface="Times New Roman"/>
              </a:rPr>
              <a:t>or </a:t>
            </a:r>
            <a:r>
              <a:rPr sz="2650" spc="-15" dirty="0">
                <a:latin typeface="Times New Roman"/>
                <a:cs typeface="Times New Roman"/>
              </a:rPr>
              <a:t>use </a:t>
            </a:r>
            <a:r>
              <a:rPr sz="2650" spc="-25" dirty="0">
                <a:latin typeface="Times New Roman"/>
                <a:cs typeface="Times New Roman"/>
              </a:rPr>
              <a:t>of the</a:t>
            </a:r>
            <a:r>
              <a:rPr sz="2650" spc="95" dirty="0">
                <a:latin typeface="Times New Roman"/>
                <a:cs typeface="Times New Roman"/>
              </a:rPr>
              <a:t> </a:t>
            </a:r>
            <a:r>
              <a:rPr sz="2650" spc="-20" dirty="0">
                <a:latin typeface="Times New Roman"/>
                <a:cs typeface="Times New Roman"/>
              </a:rPr>
              <a:t>relation</a:t>
            </a:r>
            <a:endParaRPr sz="265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2450"/>
              </a:spcBef>
              <a:buClr>
                <a:srgbClr val="006FC0"/>
              </a:buClr>
              <a:buFont typeface="Wingdings"/>
              <a:buChar char=""/>
              <a:tabLst>
                <a:tab pos="287655" algn="l"/>
              </a:tabLst>
            </a:pPr>
            <a:r>
              <a:rPr sz="2650" dirty="0">
                <a:latin typeface="Times New Roman"/>
                <a:cs typeface="Times New Roman"/>
              </a:rPr>
              <a:t>The </a:t>
            </a:r>
            <a:r>
              <a:rPr sz="2650" spc="-40" dirty="0">
                <a:latin typeface="Times New Roman"/>
                <a:cs typeface="Times New Roman"/>
              </a:rPr>
              <a:t>sequence </a:t>
            </a:r>
            <a:r>
              <a:rPr sz="2650" spc="-25" dirty="0">
                <a:latin typeface="Times New Roman"/>
                <a:cs typeface="Times New Roman"/>
              </a:rPr>
              <a:t>of </a:t>
            </a:r>
            <a:r>
              <a:rPr sz="2650" spc="-35" dirty="0">
                <a:latin typeface="Times New Roman"/>
                <a:cs typeface="Times New Roman"/>
              </a:rPr>
              <a:t>rows </a:t>
            </a:r>
            <a:r>
              <a:rPr sz="2650" spc="-20" dirty="0">
                <a:latin typeface="Times New Roman"/>
                <a:cs typeface="Times New Roman"/>
              </a:rPr>
              <a:t>(top </a:t>
            </a:r>
            <a:r>
              <a:rPr sz="2650" spc="-15" dirty="0">
                <a:latin typeface="Times New Roman"/>
                <a:cs typeface="Times New Roman"/>
              </a:rPr>
              <a:t>to </a:t>
            </a:r>
            <a:r>
              <a:rPr sz="2650" spc="-35" dirty="0">
                <a:latin typeface="Times New Roman"/>
                <a:cs typeface="Times New Roman"/>
              </a:rPr>
              <a:t>bottom) </a:t>
            </a:r>
            <a:r>
              <a:rPr sz="2650" spc="-15" dirty="0">
                <a:latin typeface="Times New Roman"/>
                <a:cs typeface="Times New Roman"/>
              </a:rPr>
              <a:t>is</a:t>
            </a:r>
            <a:r>
              <a:rPr sz="2650" spc="90" dirty="0">
                <a:latin typeface="Times New Roman"/>
                <a:cs typeface="Times New Roman"/>
              </a:rPr>
              <a:t> </a:t>
            </a:r>
            <a:r>
              <a:rPr sz="2650" spc="-35" dirty="0">
                <a:latin typeface="Times New Roman"/>
                <a:cs typeface="Times New Roman"/>
              </a:rPr>
              <a:t>insignificant;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6FC0"/>
              </a:buClr>
              <a:buFont typeface="Wingdings"/>
              <a:buChar char=""/>
            </a:pPr>
            <a:endParaRPr sz="2550">
              <a:latin typeface="Times New Roman"/>
              <a:cs typeface="Times New Roman"/>
            </a:endParaRPr>
          </a:p>
          <a:p>
            <a:pPr marL="287020" marR="5080" indent="-274955">
              <a:lnSpc>
                <a:spcPts val="2560"/>
              </a:lnSpc>
              <a:buClr>
                <a:srgbClr val="006FC0"/>
              </a:buClr>
              <a:buFont typeface="Wingdings"/>
              <a:buChar char=""/>
              <a:tabLst>
                <a:tab pos="287655" algn="l"/>
              </a:tabLst>
            </a:pPr>
            <a:r>
              <a:rPr sz="2650" spc="-35" dirty="0">
                <a:latin typeface="Times New Roman"/>
                <a:cs typeface="Times New Roman"/>
              </a:rPr>
              <a:t>Rows </a:t>
            </a:r>
            <a:r>
              <a:rPr sz="2650" spc="-25" dirty="0">
                <a:latin typeface="Times New Roman"/>
                <a:cs typeface="Times New Roman"/>
              </a:rPr>
              <a:t>of </a:t>
            </a:r>
            <a:r>
              <a:rPr sz="2650" spc="-5" dirty="0">
                <a:latin typeface="Times New Roman"/>
                <a:cs typeface="Times New Roman"/>
              </a:rPr>
              <a:t>a </a:t>
            </a:r>
            <a:r>
              <a:rPr sz="2650" spc="-20" dirty="0">
                <a:latin typeface="Times New Roman"/>
                <a:cs typeface="Times New Roman"/>
              </a:rPr>
              <a:t>relation may </a:t>
            </a:r>
            <a:r>
              <a:rPr sz="2650" spc="-25" dirty="0">
                <a:latin typeface="Times New Roman"/>
                <a:cs typeface="Times New Roman"/>
              </a:rPr>
              <a:t>be </a:t>
            </a:r>
            <a:r>
              <a:rPr sz="2650" spc="-35" dirty="0">
                <a:latin typeface="Times New Roman"/>
                <a:cs typeface="Times New Roman"/>
              </a:rPr>
              <a:t>interchanged </a:t>
            </a:r>
            <a:r>
              <a:rPr sz="2650" spc="-25" dirty="0">
                <a:latin typeface="Times New Roman"/>
                <a:cs typeface="Times New Roman"/>
              </a:rPr>
              <a:t>or </a:t>
            </a:r>
            <a:r>
              <a:rPr sz="2650" spc="-35" dirty="0">
                <a:latin typeface="Times New Roman"/>
                <a:cs typeface="Times New Roman"/>
              </a:rPr>
              <a:t>stored </a:t>
            </a:r>
            <a:r>
              <a:rPr sz="2650" spc="-15" dirty="0">
                <a:latin typeface="Times New Roman"/>
                <a:cs typeface="Times New Roman"/>
              </a:rPr>
              <a:t>in any  </a:t>
            </a:r>
            <a:r>
              <a:rPr sz="2650" spc="-40" dirty="0">
                <a:latin typeface="Times New Roman"/>
                <a:cs typeface="Times New Roman"/>
              </a:rPr>
              <a:t>sequence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57" y="594360"/>
            <a:ext cx="47771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Relational</a:t>
            </a:r>
            <a:r>
              <a:rPr sz="4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constraints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375" y="2027568"/>
            <a:ext cx="7836534" cy="326644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545"/>
              </a:spcBef>
              <a:buClr>
                <a:srgbClr val="006FC0"/>
              </a:buClr>
              <a:buFont typeface="Wingdings"/>
              <a:buChar char=""/>
              <a:tabLst>
                <a:tab pos="378460" algn="l"/>
                <a:tab pos="379095" algn="l"/>
              </a:tabLst>
            </a:pPr>
            <a:r>
              <a:rPr sz="2800" b="1" spc="-30" dirty="0">
                <a:latin typeface="Times New Roman"/>
                <a:cs typeface="Times New Roman"/>
              </a:rPr>
              <a:t>Domain</a:t>
            </a:r>
            <a:r>
              <a:rPr sz="2800" b="1" spc="13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constraints</a:t>
            </a:r>
            <a:endParaRPr sz="2800">
              <a:latin typeface="Times New Roman"/>
              <a:cs typeface="Times New Roman"/>
            </a:endParaRPr>
          </a:p>
          <a:p>
            <a:pPr marL="673735" lvl="1" indent="-274955">
              <a:lnSpc>
                <a:spcPct val="100000"/>
              </a:lnSpc>
              <a:spcBef>
                <a:spcPts val="320"/>
              </a:spcBef>
              <a:buClr>
                <a:srgbClr val="006FC0"/>
              </a:buClr>
              <a:buFont typeface="Wingdings"/>
              <a:buChar char=""/>
              <a:tabLst>
                <a:tab pos="673100" algn="l"/>
                <a:tab pos="673735" algn="l"/>
              </a:tabLst>
            </a:pPr>
            <a:r>
              <a:rPr sz="2000" spc="-20" dirty="0">
                <a:latin typeface="Times New Roman"/>
                <a:cs typeface="Times New Roman"/>
              </a:rPr>
              <a:t>specifies </a:t>
            </a:r>
            <a:r>
              <a:rPr sz="2000" spc="5" dirty="0">
                <a:latin typeface="Times New Roman"/>
                <a:cs typeface="Times New Roman"/>
              </a:rPr>
              <a:t>that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-20" dirty="0">
                <a:latin typeface="Times New Roman"/>
                <a:cs typeface="Times New Roman"/>
              </a:rPr>
              <a:t>value </a:t>
            </a:r>
            <a:r>
              <a:rPr sz="2000" spc="15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each </a:t>
            </a:r>
            <a:r>
              <a:rPr sz="2000" spc="-5" dirty="0">
                <a:latin typeface="Times New Roman"/>
                <a:cs typeface="Times New Roman"/>
              </a:rPr>
              <a:t>attribute </a:t>
            </a:r>
            <a:r>
              <a:rPr sz="2000" spc="25" dirty="0">
                <a:latin typeface="Times New Roman"/>
                <a:cs typeface="Times New Roman"/>
              </a:rPr>
              <a:t>‘A </a:t>
            </a:r>
            <a:r>
              <a:rPr sz="2000" spc="10" dirty="0">
                <a:latin typeface="Times New Roman"/>
                <a:cs typeface="Times New Roman"/>
              </a:rPr>
              <a:t>'must </a:t>
            </a:r>
            <a:r>
              <a:rPr sz="2000" spc="15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an atomic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value.</a:t>
            </a:r>
            <a:endParaRPr sz="2000">
              <a:latin typeface="Times New Roman"/>
              <a:cs typeface="Times New Roman"/>
            </a:endParaRPr>
          </a:p>
          <a:p>
            <a:pPr marL="673735">
              <a:lnSpc>
                <a:spcPct val="100000"/>
              </a:lnSpc>
              <a:spcBef>
                <a:spcPts val="5"/>
              </a:spcBef>
            </a:pPr>
            <a:r>
              <a:rPr sz="2000" spc="10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from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-20" dirty="0">
                <a:latin typeface="Times New Roman"/>
                <a:cs typeface="Times New Roman"/>
              </a:rPr>
              <a:t>specified</a:t>
            </a:r>
            <a:r>
              <a:rPr sz="2000" dirty="0">
                <a:latin typeface="Times New Roman"/>
                <a:cs typeface="Times New Roman"/>
              </a:rPr>
              <a:t> domain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buClr>
                <a:srgbClr val="006FC0"/>
              </a:buClr>
              <a:buFont typeface="Wingdings"/>
              <a:buChar char=""/>
              <a:tabLst>
                <a:tab pos="287655" algn="l"/>
              </a:tabLst>
            </a:pPr>
            <a:r>
              <a:rPr sz="2800" b="1" spc="5" dirty="0">
                <a:latin typeface="Times New Roman"/>
                <a:cs typeface="Times New Roman"/>
              </a:rPr>
              <a:t>Key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constraints</a:t>
            </a:r>
            <a:endParaRPr sz="2800">
              <a:latin typeface="Times New Roman"/>
              <a:cs typeface="Times New Roman"/>
            </a:endParaRPr>
          </a:p>
          <a:p>
            <a:pPr marL="673735" marR="5080" lvl="1" indent="-274955" algn="just">
              <a:lnSpc>
                <a:spcPct val="100000"/>
              </a:lnSpc>
              <a:spcBef>
                <a:spcPts val="325"/>
              </a:spcBef>
              <a:buClr>
                <a:srgbClr val="006FC0"/>
              </a:buClr>
              <a:buFont typeface="Wingdings"/>
              <a:buChar char=""/>
              <a:tabLst>
                <a:tab pos="673735" algn="l"/>
              </a:tabLst>
            </a:pPr>
            <a:r>
              <a:rPr sz="2000" spc="-25" dirty="0">
                <a:latin typeface="Times New Roman"/>
                <a:cs typeface="Times New Roman"/>
              </a:rPr>
              <a:t>There </a:t>
            </a:r>
            <a:r>
              <a:rPr sz="2000" spc="-4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15" dirty="0">
                <a:latin typeface="Times New Roman"/>
                <a:cs typeface="Times New Roman"/>
              </a:rPr>
              <a:t>sub </a:t>
            </a:r>
            <a:r>
              <a:rPr sz="2000" dirty="0">
                <a:latin typeface="Times New Roman"/>
                <a:cs typeface="Times New Roman"/>
              </a:rPr>
              <a:t>set </a:t>
            </a:r>
            <a:r>
              <a:rPr sz="2000" spc="15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attributes </a:t>
            </a:r>
            <a:r>
              <a:rPr sz="2000" spc="1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5" dirty="0">
                <a:latin typeface="Times New Roman"/>
                <a:cs typeface="Times New Roman"/>
              </a:rPr>
              <a:t>relational </a:t>
            </a:r>
            <a:r>
              <a:rPr sz="2000" spc="10" dirty="0">
                <a:latin typeface="Times New Roman"/>
                <a:cs typeface="Times New Roman"/>
              </a:rPr>
              <a:t>schema </a:t>
            </a:r>
            <a:r>
              <a:rPr sz="2000" spc="-25" dirty="0">
                <a:latin typeface="Times New Roman"/>
                <a:cs typeface="Times New Roman"/>
              </a:rPr>
              <a:t>with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property  that </a:t>
            </a:r>
            <a:r>
              <a:rPr sz="2000" spc="15" dirty="0">
                <a:latin typeface="Times New Roman"/>
                <a:cs typeface="Times New Roman"/>
              </a:rPr>
              <a:t>no </a:t>
            </a:r>
            <a:r>
              <a:rPr sz="2000" dirty="0">
                <a:latin typeface="Times New Roman"/>
                <a:cs typeface="Times New Roman"/>
              </a:rPr>
              <a:t>two </a:t>
            </a:r>
            <a:r>
              <a:rPr sz="2000" spc="-5" dirty="0">
                <a:latin typeface="Times New Roman"/>
                <a:cs typeface="Times New Roman"/>
              </a:rPr>
              <a:t>tuples </a:t>
            </a:r>
            <a:r>
              <a:rPr sz="2000" spc="5" dirty="0">
                <a:latin typeface="Times New Roman"/>
                <a:cs typeface="Times New Roman"/>
              </a:rPr>
              <a:t>should </a:t>
            </a:r>
            <a:r>
              <a:rPr sz="2000" spc="-5" dirty="0">
                <a:latin typeface="Times New Roman"/>
                <a:cs typeface="Times New Roman"/>
              </a:rPr>
              <a:t>have </a:t>
            </a:r>
            <a:r>
              <a:rPr sz="2000" spc="10" dirty="0">
                <a:latin typeface="Times New Roman"/>
                <a:cs typeface="Times New Roman"/>
              </a:rPr>
              <a:t>the same </a:t>
            </a:r>
            <a:r>
              <a:rPr sz="2000" dirty="0">
                <a:latin typeface="Times New Roman"/>
                <a:cs typeface="Times New Roman"/>
              </a:rPr>
              <a:t>combination </a:t>
            </a:r>
            <a:r>
              <a:rPr sz="2000" spc="15" dirty="0">
                <a:latin typeface="Times New Roman"/>
                <a:cs typeface="Times New Roman"/>
              </a:rPr>
              <a:t>of </a:t>
            </a:r>
            <a:r>
              <a:rPr sz="2000" spc="-20" dirty="0">
                <a:latin typeface="Times New Roman"/>
                <a:cs typeface="Times New Roman"/>
              </a:rPr>
              <a:t>values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1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attributes.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0350" y="1342389"/>
            <a:ext cx="35725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35" dirty="0"/>
              <a:t>Relational</a:t>
            </a:r>
            <a:r>
              <a:rPr sz="4000" spc="229" dirty="0"/>
              <a:t> </a:t>
            </a:r>
            <a:r>
              <a:rPr sz="4000" spc="5" dirty="0"/>
              <a:t>Model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66700" marR="426084" indent="-254635">
              <a:lnSpc>
                <a:spcPct val="90100"/>
              </a:lnSpc>
              <a:spcBef>
                <a:spcPts val="340"/>
              </a:spcBef>
              <a:buClr>
                <a:srgbClr val="006FC0"/>
              </a:buClr>
              <a:buFont typeface="Wingdings"/>
              <a:buChar char=""/>
              <a:tabLst>
                <a:tab pos="266700" algn="l"/>
                <a:tab pos="267335" algn="l"/>
              </a:tabLst>
            </a:pPr>
            <a:r>
              <a:rPr dirty="0"/>
              <a:t>Structural </a:t>
            </a:r>
            <a:r>
              <a:rPr spc="5" dirty="0"/>
              <a:t>independence </a:t>
            </a:r>
            <a:r>
              <a:rPr spc="-40" dirty="0"/>
              <a:t>is  </a:t>
            </a:r>
            <a:r>
              <a:rPr spc="15" dirty="0"/>
              <a:t>promoted </a:t>
            </a:r>
            <a:r>
              <a:rPr dirty="0"/>
              <a:t>using</a:t>
            </a:r>
            <a:r>
              <a:rPr spc="-290" dirty="0"/>
              <a:t> </a:t>
            </a:r>
            <a:r>
              <a:rPr spc="10" dirty="0"/>
              <a:t>independent  </a:t>
            </a:r>
            <a:r>
              <a:rPr spc="-10" dirty="0"/>
              <a:t>tables</a:t>
            </a:r>
          </a:p>
          <a:p>
            <a:pPr marL="266700" indent="-254635">
              <a:lnSpc>
                <a:spcPts val="2285"/>
              </a:lnSpc>
              <a:spcBef>
                <a:spcPts val="640"/>
              </a:spcBef>
              <a:buClr>
                <a:srgbClr val="006FC0"/>
              </a:buClr>
              <a:buFont typeface="Wingdings"/>
              <a:buChar char=""/>
              <a:tabLst>
                <a:tab pos="266700" algn="l"/>
                <a:tab pos="267335" algn="l"/>
              </a:tabLst>
            </a:pPr>
            <a:r>
              <a:rPr spc="-40" dirty="0"/>
              <a:t>Tabular </a:t>
            </a:r>
            <a:r>
              <a:rPr spc="-35" dirty="0"/>
              <a:t>view</a:t>
            </a:r>
            <a:r>
              <a:rPr spc="260" dirty="0"/>
              <a:t> </a:t>
            </a:r>
            <a:r>
              <a:rPr spc="-5" dirty="0"/>
              <a:t>improves</a:t>
            </a:r>
          </a:p>
          <a:p>
            <a:pPr marL="266700">
              <a:lnSpc>
                <a:spcPts val="2285"/>
              </a:lnSpc>
            </a:pPr>
            <a:r>
              <a:rPr spc="10" dirty="0"/>
              <a:t>conceptual</a:t>
            </a:r>
            <a:r>
              <a:rPr spc="-185" dirty="0"/>
              <a:t> </a:t>
            </a:r>
            <a:r>
              <a:rPr spc="-25" dirty="0"/>
              <a:t>simplicity</a:t>
            </a:r>
          </a:p>
          <a:p>
            <a:pPr marL="266700" marR="5080" indent="-254635">
              <a:lnSpc>
                <a:spcPts val="2160"/>
              </a:lnSpc>
              <a:spcBef>
                <a:spcPts val="1000"/>
              </a:spcBef>
              <a:buClr>
                <a:srgbClr val="006FC0"/>
              </a:buClr>
              <a:buFont typeface="Wingdings"/>
              <a:buChar char=""/>
              <a:tabLst>
                <a:tab pos="266700" algn="l"/>
                <a:tab pos="267335" algn="l"/>
              </a:tabLst>
            </a:pPr>
            <a:r>
              <a:rPr dirty="0"/>
              <a:t>Ad </a:t>
            </a:r>
            <a:r>
              <a:rPr spc="20" dirty="0"/>
              <a:t>hoc </a:t>
            </a:r>
            <a:r>
              <a:rPr spc="5" dirty="0"/>
              <a:t>query </a:t>
            </a:r>
            <a:r>
              <a:rPr spc="-20" dirty="0"/>
              <a:t>capability </a:t>
            </a:r>
            <a:r>
              <a:rPr spc="-40" dirty="0"/>
              <a:t>is </a:t>
            </a:r>
            <a:r>
              <a:rPr spc="5" dirty="0"/>
              <a:t>based  </a:t>
            </a:r>
            <a:r>
              <a:rPr spc="15" dirty="0"/>
              <a:t>on</a:t>
            </a:r>
            <a:r>
              <a:rPr spc="-70" dirty="0"/>
              <a:t> </a:t>
            </a:r>
            <a:r>
              <a:rPr dirty="0"/>
              <a:t>SQL</a:t>
            </a:r>
          </a:p>
          <a:p>
            <a:pPr marL="266700" marR="715010" indent="-254635">
              <a:lnSpc>
                <a:spcPts val="2160"/>
              </a:lnSpc>
              <a:spcBef>
                <a:spcPts val="885"/>
              </a:spcBef>
              <a:buClr>
                <a:srgbClr val="006FC0"/>
              </a:buClr>
              <a:buFont typeface="Wingdings"/>
              <a:buChar char=""/>
              <a:tabLst>
                <a:tab pos="266700" algn="l"/>
                <a:tab pos="267335" algn="l"/>
              </a:tabLst>
            </a:pPr>
            <a:r>
              <a:rPr spc="-10" dirty="0"/>
              <a:t>Isolates </a:t>
            </a:r>
            <a:r>
              <a:rPr spc="10" dirty="0"/>
              <a:t>the </a:t>
            </a:r>
            <a:r>
              <a:rPr spc="5" dirty="0"/>
              <a:t>end </a:t>
            </a:r>
            <a:r>
              <a:rPr spc="10" dirty="0"/>
              <a:t>user</a:t>
            </a:r>
            <a:r>
              <a:rPr spc="-185" dirty="0"/>
              <a:t> </a:t>
            </a:r>
            <a:r>
              <a:rPr spc="-10" dirty="0"/>
              <a:t>from  </a:t>
            </a:r>
            <a:r>
              <a:rPr spc="-15" dirty="0"/>
              <a:t>physical-level</a:t>
            </a:r>
            <a:r>
              <a:rPr spc="135" dirty="0"/>
              <a:t> </a:t>
            </a:r>
            <a:r>
              <a:rPr spc="-20" dirty="0"/>
              <a:t>details</a:t>
            </a:r>
          </a:p>
          <a:p>
            <a:pPr marL="266700" marR="288290" indent="-254635">
              <a:lnSpc>
                <a:spcPts val="2160"/>
              </a:lnSpc>
              <a:spcBef>
                <a:spcPts val="890"/>
              </a:spcBef>
              <a:buClr>
                <a:srgbClr val="006FC0"/>
              </a:buClr>
              <a:buFont typeface="Wingdings"/>
              <a:buChar char=""/>
              <a:tabLst>
                <a:tab pos="266700" algn="l"/>
                <a:tab pos="267335" algn="l"/>
              </a:tabLst>
            </a:pPr>
            <a:r>
              <a:rPr dirty="0"/>
              <a:t>Improves </a:t>
            </a:r>
            <a:r>
              <a:rPr spc="-5" dirty="0"/>
              <a:t>implementation</a:t>
            </a:r>
            <a:r>
              <a:rPr spc="-135" dirty="0"/>
              <a:t> </a:t>
            </a:r>
            <a:r>
              <a:rPr spc="5" dirty="0"/>
              <a:t>and  management</a:t>
            </a:r>
            <a:r>
              <a:rPr spc="-105" dirty="0"/>
              <a:t> </a:t>
            </a:r>
            <a:r>
              <a:rPr spc="-25" dirty="0"/>
              <a:t>simplicity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1159" y="2250439"/>
            <a:ext cx="4033520" cy="457200"/>
          </a:xfrm>
          <a:prstGeom prst="rect">
            <a:avLst/>
          </a:prstGeom>
          <a:solidFill>
            <a:srgbClr val="318E96">
              <a:alpha val="25097"/>
            </a:srgbClr>
          </a:solidFill>
          <a:ln w="12700">
            <a:solidFill>
              <a:srgbClr val="438085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585"/>
              </a:spcBef>
            </a:pPr>
            <a:r>
              <a:rPr sz="19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Advantages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479" y="2250439"/>
            <a:ext cx="4043679" cy="457200"/>
          </a:xfrm>
          <a:prstGeom prst="rect">
            <a:avLst/>
          </a:prstGeom>
          <a:solidFill>
            <a:srgbClr val="318E96">
              <a:alpha val="25097"/>
            </a:srgbClr>
          </a:solidFill>
          <a:ln w="12700">
            <a:solidFill>
              <a:srgbClr val="438085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44450" algn="ctr">
              <a:lnSpc>
                <a:spcPct val="100000"/>
              </a:lnSpc>
              <a:spcBef>
                <a:spcPts val="585"/>
              </a:spcBef>
            </a:pPr>
            <a:r>
              <a:rPr sz="19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Disadvantages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4010" y="2735262"/>
            <a:ext cx="3774440" cy="239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Font typeface="Wingdings"/>
              <a:buChar char=""/>
              <a:tabLst>
                <a:tab pos="266700" algn="l"/>
                <a:tab pos="267335" algn="l"/>
              </a:tabLst>
            </a:pPr>
            <a:r>
              <a:rPr sz="2000" spc="-5" dirty="0">
                <a:latin typeface="Times New Roman"/>
                <a:cs typeface="Times New Roman"/>
              </a:rPr>
              <a:t>Requires </a:t>
            </a:r>
            <a:r>
              <a:rPr sz="2000" spc="5" dirty="0">
                <a:latin typeface="Times New Roman"/>
                <a:cs typeface="Times New Roman"/>
              </a:rPr>
              <a:t>substantial </a:t>
            </a:r>
            <a:r>
              <a:rPr sz="2000" dirty="0">
                <a:latin typeface="Times New Roman"/>
                <a:cs typeface="Times New Roman"/>
              </a:rPr>
              <a:t>hardware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and  system </a:t>
            </a:r>
            <a:r>
              <a:rPr sz="2000" spc="-5" dirty="0">
                <a:latin typeface="Times New Roman"/>
                <a:cs typeface="Times New Roman"/>
              </a:rPr>
              <a:t>software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overhead</a:t>
            </a:r>
            <a:endParaRPr sz="2000">
              <a:latin typeface="Times New Roman"/>
              <a:cs typeface="Times New Roman"/>
            </a:endParaRPr>
          </a:p>
          <a:p>
            <a:pPr marL="266700" marR="29845" indent="-254635">
              <a:lnSpc>
                <a:spcPct val="100000"/>
              </a:lnSpc>
              <a:spcBef>
                <a:spcPts val="890"/>
              </a:spcBef>
              <a:buClr>
                <a:srgbClr val="006FC0"/>
              </a:buClr>
              <a:buFont typeface="Wingdings"/>
              <a:buChar char=""/>
              <a:tabLst>
                <a:tab pos="266700" algn="l"/>
                <a:tab pos="267335" algn="l"/>
              </a:tabLst>
            </a:pPr>
            <a:r>
              <a:rPr sz="2000" spc="15" dirty="0">
                <a:latin typeface="Times New Roman"/>
                <a:cs typeface="Times New Roman"/>
              </a:rPr>
              <a:t>Conceptual </a:t>
            </a:r>
            <a:r>
              <a:rPr sz="2000" spc="-25" dirty="0">
                <a:latin typeface="Times New Roman"/>
                <a:cs typeface="Times New Roman"/>
              </a:rPr>
              <a:t>simplicity </a:t>
            </a:r>
            <a:r>
              <a:rPr sz="2000" spc="-35" dirty="0">
                <a:latin typeface="Times New Roman"/>
                <a:cs typeface="Times New Roman"/>
              </a:rPr>
              <a:t>gives  </a:t>
            </a:r>
            <a:r>
              <a:rPr sz="2000" dirty="0">
                <a:latin typeface="Times New Roman"/>
                <a:cs typeface="Times New Roman"/>
              </a:rPr>
              <a:t>untrained </a:t>
            </a:r>
            <a:r>
              <a:rPr sz="2000" spc="5" dirty="0">
                <a:latin typeface="Times New Roman"/>
                <a:cs typeface="Times New Roman"/>
              </a:rPr>
              <a:t>people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tools to </a:t>
            </a:r>
            <a:r>
              <a:rPr sz="2000" spc="20" dirty="0">
                <a:latin typeface="Times New Roman"/>
                <a:cs typeface="Times New Roman"/>
              </a:rPr>
              <a:t>use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5" dirty="0">
                <a:latin typeface="Times New Roman"/>
                <a:cs typeface="Times New Roman"/>
              </a:rPr>
              <a:t>good </a:t>
            </a:r>
            <a:r>
              <a:rPr sz="2000" spc="10" dirty="0">
                <a:latin typeface="Times New Roman"/>
                <a:cs typeface="Times New Roman"/>
              </a:rPr>
              <a:t>system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poorly</a:t>
            </a:r>
            <a:endParaRPr sz="2000">
              <a:latin typeface="Times New Roman"/>
              <a:cs typeface="Times New Roman"/>
            </a:endParaRPr>
          </a:p>
          <a:p>
            <a:pPr marL="266700" marR="869950" indent="-254635">
              <a:lnSpc>
                <a:spcPct val="100000"/>
              </a:lnSpc>
              <a:spcBef>
                <a:spcPts val="975"/>
              </a:spcBef>
              <a:buClr>
                <a:srgbClr val="006FC0"/>
              </a:buClr>
              <a:buFont typeface="Wingdings"/>
              <a:buChar char=""/>
              <a:tabLst>
                <a:tab pos="266700" algn="l"/>
                <a:tab pos="267335" algn="l"/>
              </a:tabLst>
            </a:pP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spc="15" dirty="0">
                <a:latin typeface="Times New Roman"/>
                <a:cs typeface="Times New Roman"/>
              </a:rPr>
              <a:t>promote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  </a:t>
            </a:r>
            <a:r>
              <a:rPr sz="2000" spc="5" dirty="0">
                <a:latin typeface="Times New Roman"/>
                <a:cs typeface="Times New Roman"/>
              </a:rPr>
              <a:t>problems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595" y="654049"/>
            <a:ext cx="446786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A </a:t>
            </a:r>
            <a:r>
              <a:rPr sz="4000" spc="-35" dirty="0"/>
              <a:t>Relational</a:t>
            </a:r>
            <a:r>
              <a:rPr sz="4000" spc="25" dirty="0"/>
              <a:t> </a:t>
            </a:r>
            <a:r>
              <a:rPr sz="4000" spc="-25" dirty="0"/>
              <a:t>Diagram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38960" y="1757679"/>
            <a:ext cx="546608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0526" y="654049"/>
            <a:ext cx="174561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35" dirty="0"/>
              <a:t>Exercise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8334" y="1625218"/>
            <a:ext cx="790067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800" dirty="0">
                <a:latin typeface="Times New Roman"/>
                <a:cs typeface="Times New Roman"/>
              </a:rPr>
              <a:t>Create </a:t>
            </a:r>
            <a:r>
              <a:rPr sz="2800" spc="1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relational </a:t>
            </a:r>
            <a:r>
              <a:rPr sz="2800" spc="5" dirty="0">
                <a:latin typeface="Times New Roman"/>
                <a:cs typeface="Times New Roman"/>
              </a:rPr>
              <a:t>diagram to show </a:t>
            </a:r>
            <a:r>
              <a:rPr sz="2800" spc="15" dirty="0">
                <a:latin typeface="Times New Roman"/>
                <a:cs typeface="Times New Roman"/>
              </a:rPr>
              <a:t>the</a:t>
            </a:r>
            <a:r>
              <a:rPr sz="2800" spc="-2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relationship  </a:t>
            </a:r>
            <a:r>
              <a:rPr sz="2800" spc="-15" dirty="0">
                <a:latin typeface="Times New Roman"/>
                <a:cs typeface="Times New Roman"/>
              </a:rPr>
              <a:t>between </a:t>
            </a:r>
            <a:r>
              <a:rPr sz="2800" spc="-40" dirty="0">
                <a:latin typeface="Times New Roman"/>
                <a:cs typeface="Times New Roman"/>
              </a:rPr>
              <a:t>DIRECTOR </a:t>
            </a:r>
            <a:r>
              <a:rPr sz="2800" spc="20" dirty="0">
                <a:latin typeface="Times New Roman"/>
                <a:cs typeface="Times New Roman"/>
              </a:rPr>
              <a:t>and</a:t>
            </a:r>
            <a:r>
              <a:rPr sz="2800" spc="-43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PLAY.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0" y="2997200"/>
            <a:ext cx="4165600" cy="340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58390" marR="5080" indent="-1454785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Relational </a:t>
            </a:r>
            <a:r>
              <a:rPr spc="10" dirty="0"/>
              <a:t>Database </a:t>
            </a:r>
            <a:r>
              <a:rPr spc="-35" dirty="0"/>
              <a:t>Management  </a:t>
            </a:r>
            <a:r>
              <a:rPr spc="-20" dirty="0"/>
              <a:t>System(RDBMS)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8334" y="2103374"/>
            <a:ext cx="7833359" cy="2824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marR="5080" indent="-254635" algn="just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45" dirty="0">
                <a:latin typeface="Times New Roman"/>
                <a:cs typeface="Times New Roman"/>
              </a:rPr>
              <a:t>collection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5" dirty="0">
                <a:latin typeface="Times New Roman"/>
                <a:cs typeface="Times New Roman"/>
              </a:rPr>
              <a:t>programs </a:t>
            </a:r>
            <a:r>
              <a:rPr sz="2400" spc="-10" dirty="0">
                <a:latin typeface="Times New Roman"/>
                <a:cs typeface="Times New Roman"/>
              </a:rPr>
              <a:t>and </a:t>
            </a:r>
            <a:r>
              <a:rPr sz="2400" spc="-35" dirty="0">
                <a:latin typeface="Times New Roman"/>
                <a:cs typeface="Times New Roman"/>
              </a:rPr>
              <a:t>capabilities </a:t>
            </a:r>
            <a:r>
              <a:rPr sz="2400" spc="-15" dirty="0">
                <a:latin typeface="Times New Roman"/>
                <a:cs typeface="Times New Roman"/>
              </a:rPr>
              <a:t>that </a:t>
            </a:r>
            <a:r>
              <a:rPr sz="2400" spc="-30" dirty="0">
                <a:latin typeface="Times New Roman"/>
                <a:cs typeface="Times New Roman"/>
              </a:rPr>
              <a:t>enable </a:t>
            </a:r>
            <a:r>
              <a:rPr sz="2400" spc="-40" dirty="0">
                <a:latin typeface="Times New Roman"/>
                <a:cs typeface="Times New Roman"/>
              </a:rPr>
              <a:t>IT </a:t>
            </a:r>
            <a:r>
              <a:rPr sz="2400" spc="-25" dirty="0">
                <a:latin typeface="Times New Roman"/>
                <a:cs typeface="Times New Roman"/>
              </a:rPr>
              <a:t>teams  </a:t>
            </a:r>
            <a:r>
              <a:rPr sz="2400" spc="-10" dirty="0">
                <a:latin typeface="Times New Roman"/>
                <a:cs typeface="Times New Roman"/>
              </a:rPr>
              <a:t>and others </a:t>
            </a:r>
            <a:r>
              <a:rPr sz="2400" spc="-15" dirty="0">
                <a:latin typeface="Times New Roman"/>
                <a:cs typeface="Times New Roman"/>
              </a:rPr>
              <a:t>to </a:t>
            </a:r>
            <a:r>
              <a:rPr sz="2400" spc="-20" dirty="0">
                <a:latin typeface="Times New Roman"/>
                <a:cs typeface="Times New Roman"/>
              </a:rPr>
              <a:t>create, </a:t>
            </a:r>
            <a:r>
              <a:rPr sz="2400" spc="-15" dirty="0">
                <a:latin typeface="Times New Roman"/>
                <a:cs typeface="Times New Roman"/>
              </a:rPr>
              <a:t>update, </a:t>
            </a:r>
            <a:r>
              <a:rPr sz="2400" spc="-40" dirty="0">
                <a:latin typeface="Times New Roman"/>
                <a:cs typeface="Times New Roman"/>
              </a:rPr>
              <a:t>administer </a:t>
            </a:r>
            <a:r>
              <a:rPr sz="2400" spc="-10" dirty="0">
                <a:latin typeface="Times New Roman"/>
                <a:cs typeface="Times New Roman"/>
              </a:rPr>
              <a:t>and </a:t>
            </a:r>
            <a:r>
              <a:rPr sz="2400" spc="-30" dirty="0">
                <a:latin typeface="Times New Roman"/>
                <a:cs typeface="Times New Roman"/>
              </a:rPr>
              <a:t>otherwise interact  </a:t>
            </a:r>
            <a:r>
              <a:rPr sz="2400" spc="-50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35" dirty="0">
                <a:latin typeface="Times New Roman"/>
                <a:cs typeface="Times New Roman"/>
              </a:rPr>
              <a:t>relational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database.</a:t>
            </a:r>
            <a:endParaRPr sz="2400">
              <a:latin typeface="Times New Roman"/>
              <a:cs typeface="Times New Roman"/>
            </a:endParaRPr>
          </a:p>
          <a:p>
            <a:pPr marL="266700" indent="-254635" algn="just">
              <a:lnSpc>
                <a:spcPct val="100000"/>
              </a:lnSpc>
              <a:spcBef>
                <a:spcPts val="895"/>
              </a:spcBef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spc="-30" dirty="0">
                <a:latin typeface="Times New Roman"/>
                <a:cs typeface="Times New Roman"/>
              </a:rPr>
              <a:t>commercial </a:t>
            </a:r>
            <a:r>
              <a:rPr sz="2400" spc="10" dirty="0">
                <a:latin typeface="Times New Roman"/>
                <a:cs typeface="Times New Roman"/>
              </a:rPr>
              <a:t>RDBMS </a:t>
            </a:r>
            <a:r>
              <a:rPr sz="2400" spc="-20" dirty="0">
                <a:latin typeface="Times New Roman"/>
                <a:cs typeface="Times New Roman"/>
              </a:rPr>
              <a:t>use </a:t>
            </a:r>
            <a:r>
              <a:rPr sz="2400" spc="-10" dirty="0">
                <a:latin typeface="Times New Roman"/>
                <a:cs typeface="Times New Roman"/>
              </a:rPr>
              <a:t>Structured </a:t>
            </a:r>
            <a:r>
              <a:rPr sz="2400" dirty="0">
                <a:latin typeface="Times New Roman"/>
                <a:cs typeface="Times New Roman"/>
              </a:rPr>
              <a:t>Query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 marL="266700" algn="just">
              <a:lnSpc>
                <a:spcPct val="100000"/>
              </a:lnSpc>
              <a:spcBef>
                <a:spcPts val="5"/>
              </a:spcBef>
            </a:pP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u="sng" spc="5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Times New Roman"/>
                <a:cs typeface="Times New Roman"/>
                <a:hlinkClick r:id="rId2"/>
              </a:rPr>
              <a:t>SQL</a:t>
            </a:r>
            <a:r>
              <a:rPr sz="2400" spc="5" dirty="0">
                <a:latin typeface="Times New Roman"/>
                <a:cs typeface="Times New Roman"/>
              </a:rPr>
              <a:t>) </a:t>
            </a:r>
            <a:r>
              <a:rPr sz="2400" spc="-15" dirty="0">
                <a:latin typeface="Times New Roman"/>
                <a:cs typeface="Times New Roman"/>
              </a:rPr>
              <a:t>to </a:t>
            </a:r>
            <a:r>
              <a:rPr sz="2400" spc="-30" dirty="0">
                <a:latin typeface="Times New Roman"/>
                <a:cs typeface="Times New Roman"/>
              </a:rPr>
              <a:t>access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database.</a:t>
            </a:r>
            <a:endParaRPr sz="2400">
              <a:latin typeface="Times New Roman"/>
              <a:cs typeface="Times New Roman"/>
            </a:endParaRPr>
          </a:p>
          <a:p>
            <a:pPr marL="266700" indent="-254635" algn="just">
              <a:lnSpc>
                <a:spcPct val="100000"/>
              </a:lnSpc>
              <a:spcBef>
                <a:spcPts val="965"/>
              </a:spcBef>
              <a:buClr>
                <a:srgbClr val="006FC0"/>
              </a:buClr>
              <a:buFont typeface="Wingdings"/>
              <a:buChar char=""/>
              <a:tabLst>
                <a:tab pos="267335" algn="l"/>
              </a:tabLst>
            </a:pPr>
            <a:r>
              <a:rPr sz="2400" spc="-25" dirty="0">
                <a:latin typeface="Times New Roman"/>
                <a:cs typeface="Times New Roman"/>
              </a:rPr>
              <a:t>Makes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35" dirty="0">
                <a:latin typeface="Times New Roman"/>
                <a:cs typeface="Times New Roman"/>
              </a:rPr>
              <a:t>relational </a:t>
            </a:r>
            <a:r>
              <a:rPr sz="2400" spc="-15" dirty="0">
                <a:latin typeface="Times New Roman"/>
                <a:cs typeface="Times New Roman"/>
              </a:rPr>
              <a:t>data </a:t>
            </a:r>
            <a:r>
              <a:rPr sz="2400" spc="-10" dirty="0">
                <a:latin typeface="Times New Roman"/>
                <a:cs typeface="Times New Roman"/>
              </a:rPr>
              <a:t>model </a:t>
            </a:r>
            <a:r>
              <a:rPr sz="2400" spc="-45" dirty="0">
                <a:latin typeface="Times New Roman"/>
                <a:cs typeface="Times New Roman"/>
              </a:rPr>
              <a:t>easier </a:t>
            </a:r>
            <a:r>
              <a:rPr sz="2400" spc="-15" dirty="0">
                <a:latin typeface="Times New Roman"/>
                <a:cs typeface="Times New Roman"/>
              </a:rPr>
              <a:t>to understand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5"/>
              </a:spcBef>
            </a:pPr>
            <a:r>
              <a:rPr sz="2400" spc="-40" dirty="0">
                <a:latin typeface="Times New Roman"/>
                <a:cs typeface="Times New Roman"/>
              </a:rPr>
              <a:t>implement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83437" y="4724400"/>
            <a:ext cx="2650962" cy="1990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1101" y="959230"/>
            <a:ext cx="52349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Standard </a:t>
            </a:r>
            <a:r>
              <a:rPr spc="10" dirty="0"/>
              <a:t>Database</a:t>
            </a:r>
            <a:r>
              <a:rPr spc="-130" dirty="0"/>
              <a:t> </a:t>
            </a:r>
            <a:r>
              <a:rPr spc="-25" dirty="0"/>
              <a:t>Concepts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28319" y="1828800"/>
            <a:ext cx="8006080" cy="894080"/>
          </a:xfrm>
          <a:custGeom>
            <a:avLst/>
            <a:gdLst/>
            <a:ahLst/>
            <a:cxnLst/>
            <a:rect l="l" t="t" r="r" b="b"/>
            <a:pathLst>
              <a:path w="8006080" h="894080">
                <a:moveTo>
                  <a:pt x="7857108" y="0"/>
                </a:moveTo>
                <a:lnTo>
                  <a:pt x="149021" y="0"/>
                </a:lnTo>
                <a:lnTo>
                  <a:pt x="101916" y="7592"/>
                </a:lnTo>
                <a:lnTo>
                  <a:pt x="61008" y="28736"/>
                </a:lnTo>
                <a:lnTo>
                  <a:pt x="28750" y="60981"/>
                </a:lnTo>
                <a:lnTo>
                  <a:pt x="7596" y="101876"/>
                </a:lnTo>
                <a:lnTo>
                  <a:pt x="0" y="148971"/>
                </a:lnTo>
                <a:lnTo>
                  <a:pt x="0" y="745109"/>
                </a:lnTo>
                <a:lnTo>
                  <a:pt x="7596" y="792203"/>
                </a:lnTo>
                <a:lnTo>
                  <a:pt x="28750" y="833098"/>
                </a:lnTo>
                <a:lnTo>
                  <a:pt x="61008" y="865343"/>
                </a:lnTo>
                <a:lnTo>
                  <a:pt x="101916" y="886487"/>
                </a:lnTo>
                <a:lnTo>
                  <a:pt x="149021" y="894079"/>
                </a:lnTo>
                <a:lnTo>
                  <a:pt x="7857108" y="894079"/>
                </a:lnTo>
                <a:lnTo>
                  <a:pt x="7904203" y="886487"/>
                </a:lnTo>
                <a:lnTo>
                  <a:pt x="7945098" y="865343"/>
                </a:lnTo>
                <a:lnTo>
                  <a:pt x="7977343" y="833098"/>
                </a:lnTo>
                <a:lnTo>
                  <a:pt x="7998487" y="792203"/>
                </a:lnTo>
                <a:lnTo>
                  <a:pt x="8006080" y="745109"/>
                </a:lnTo>
                <a:lnTo>
                  <a:pt x="8006080" y="148971"/>
                </a:lnTo>
                <a:lnTo>
                  <a:pt x="7998487" y="101876"/>
                </a:lnTo>
                <a:lnTo>
                  <a:pt x="7977343" y="60981"/>
                </a:lnTo>
                <a:lnTo>
                  <a:pt x="7945098" y="28736"/>
                </a:lnTo>
                <a:lnTo>
                  <a:pt x="7904203" y="7592"/>
                </a:lnTo>
                <a:lnTo>
                  <a:pt x="7857108" y="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8319" y="3647440"/>
            <a:ext cx="8006080" cy="894080"/>
          </a:xfrm>
          <a:custGeom>
            <a:avLst/>
            <a:gdLst/>
            <a:ahLst/>
            <a:cxnLst/>
            <a:rect l="l" t="t" r="r" b="b"/>
            <a:pathLst>
              <a:path w="8006080" h="894079">
                <a:moveTo>
                  <a:pt x="7857108" y="0"/>
                </a:moveTo>
                <a:lnTo>
                  <a:pt x="149021" y="0"/>
                </a:lnTo>
                <a:lnTo>
                  <a:pt x="101916" y="7592"/>
                </a:lnTo>
                <a:lnTo>
                  <a:pt x="61008" y="28736"/>
                </a:lnTo>
                <a:lnTo>
                  <a:pt x="28750" y="60981"/>
                </a:lnTo>
                <a:lnTo>
                  <a:pt x="7596" y="101876"/>
                </a:lnTo>
                <a:lnTo>
                  <a:pt x="0" y="148971"/>
                </a:lnTo>
                <a:lnTo>
                  <a:pt x="0" y="745109"/>
                </a:lnTo>
                <a:lnTo>
                  <a:pt x="7596" y="792203"/>
                </a:lnTo>
                <a:lnTo>
                  <a:pt x="28750" y="833098"/>
                </a:lnTo>
                <a:lnTo>
                  <a:pt x="61008" y="865343"/>
                </a:lnTo>
                <a:lnTo>
                  <a:pt x="101916" y="886487"/>
                </a:lnTo>
                <a:lnTo>
                  <a:pt x="149021" y="894080"/>
                </a:lnTo>
                <a:lnTo>
                  <a:pt x="7857108" y="894080"/>
                </a:lnTo>
                <a:lnTo>
                  <a:pt x="7904203" y="886487"/>
                </a:lnTo>
                <a:lnTo>
                  <a:pt x="7945098" y="865343"/>
                </a:lnTo>
                <a:lnTo>
                  <a:pt x="7977343" y="833098"/>
                </a:lnTo>
                <a:lnTo>
                  <a:pt x="7998487" y="792203"/>
                </a:lnTo>
                <a:lnTo>
                  <a:pt x="8006080" y="745109"/>
                </a:lnTo>
                <a:lnTo>
                  <a:pt x="8006080" y="148971"/>
                </a:lnTo>
                <a:lnTo>
                  <a:pt x="7998487" y="101876"/>
                </a:lnTo>
                <a:lnTo>
                  <a:pt x="7977343" y="60981"/>
                </a:lnTo>
                <a:lnTo>
                  <a:pt x="7945098" y="28736"/>
                </a:lnTo>
                <a:lnTo>
                  <a:pt x="7904203" y="7592"/>
                </a:lnTo>
                <a:lnTo>
                  <a:pt x="7857108" y="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9132" y="1996058"/>
            <a:ext cx="7711440" cy="3725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Schema</a:t>
            </a:r>
            <a:endParaRPr sz="3050">
              <a:latin typeface="Times New Roman"/>
              <a:cs typeface="Times New Roman"/>
            </a:endParaRPr>
          </a:p>
          <a:p>
            <a:pPr marL="271780" indent="-234315">
              <a:lnSpc>
                <a:spcPts val="2685"/>
              </a:lnSpc>
              <a:spcBef>
                <a:spcPts val="2525"/>
              </a:spcBef>
              <a:buChar char="•"/>
              <a:tabLst>
                <a:tab pos="271145" algn="l"/>
                <a:tab pos="271780" algn="l"/>
              </a:tabLst>
            </a:pPr>
            <a:r>
              <a:rPr sz="2400" spc="-15" dirty="0">
                <a:latin typeface="Times New Roman"/>
                <a:cs typeface="Times New Roman"/>
              </a:rPr>
              <a:t>Conceptual </a:t>
            </a:r>
            <a:r>
              <a:rPr sz="2400" spc="-35" dirty="0">
                <a:latin typeface="Times New Roman"/>
                <a:cs typeface="Times New Roman"/>
              </a:rPr>
              <a:t>organization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30" dirty="0">
                <a:latin typeface="Times New Roman"/>
                <a:cs typeface="Times New Roman"/>
              </a:rPr>
              <a:t>entire </a:t>
            </a:r>
            <a:r>
              <a:rPr sz="2400" spc="-25" dirty="0">
                <a:latin typeface="Times New Roman"/>
                <a:cs typeface="Times New Roman"/>
              </a:rPr>
              <a:t>database </a:t>
            </a:r>
            <a:r>
              <a:rPr sz="2400" spc="-15" dirty="0">
                <a:latin typeface="Times New Roman"/>
                <a:cs typeface="Times New Roman"/>
              </a:rPr>
              <a:t>as </a:t>
            </a:r>
            <a:r>
              <a:rPr sz="2400" spc="-55" dirty="0">
                <a:latin typeface="Times New Roman"/>
                <a:cs typeface="Times New Roman"/>
              </a:rPr>
              <a:t>viewed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L="271780">
              <a:lnSpc>
                <a:spcPts val="2685"/>
              </a:lnSpc>
            </a:pP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25" dirty="0">
                <a:latin typeface="Times New Roman"/>
                <a:cs typeface="Times New Roman"/>
              </a:rPr>
              <a:t>database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administrator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Subschema</a:t>
            </a:r>
            <a:endParaRPr sz="3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Times New Roman"/>
              <a:cs typeface="Times New Roman"/>
            </a:endParaRPr>
          </a:p>
          <a:p>
            <a:pPr marL="271780" marR="5080" indent="-234315">
              <a:lnSpc>
                <a:spcPct val="86200"/>
              </a:lnSpc>
              <a:buChar char="•"/>
              <a:tabLst>
                <a:tab pos="271145" algn="l"/>
                <a:tab pos="271780" algn="l"/>
              </a:tabLst>
            </a:pPr>
            <a:r>
              <a:rPr sz="2400" spc="-20" dirty="0">
                <a:latin typeface="Times New Roman"/>
                <a:cs typeface="Times New Roman"/>
              </a:rPr>
              <a:t>Portion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25" dirty="0">
                <a:latin typeface="Times New Roman"/>
                <a:cs typeface="Times New Roman"/>
              </a:rPr>
              <a:t>database </a:t>
            </a:r>
            <a:r>
              <a:rPr sz="2400" spc="-30" dirty="0">
                <a:latin typeface="Times New Roman"/>
                <a:cs typeface="Times New Roman"/>
              </a:rPr>
              <a:t>seen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45" dirty="0">
                <a:latin typeface="Times New Roman"/>
                <a:cs typeface="Times New Roman"/>
              </a:rPr>
              <a:t>application </a:t>
            </a:r>
            <a:r>
              <a:rPr sz="2400" spc="-20" dirty="0">
                <a:latin typeface="Times New Roman"/>
                <a:cs typeface="Times New Roman"/>
              </a:rPr>
              <a:t>programs </a:t>
            </a:r>
            <a:r>
              <a:rPr sz="2400" spc="-15" dirty="0">
                <a:latin typeface="Times New Roman"/>
                <a:cs typeface="Times New Roman"/>
              </a:rPr>
              <a:t>that  </a:t>
            </a:r>
            <a:r>
              <a:rPr sz="2400" spc="-5" dirty="0">
                <a:latin typeface="Times New Roman"/>
                <a:cs typeface="Times New Roman"/>
              </a:rPr>
              <a:t>produce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35" dirty="0">
                <a:latin typeface="Times New Roman"/>
                <a:cs typeface="Times New Roman"/>
              </a:rPr>
              <a:t>desired </a:t>
            </a:r>
            <a:r>
              <a:rPr sz="2400" spc="-30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15" dirty="0">
                <a:latin typeface="Times New Roman"/>
                <a:cs typeface="Times New Roman"/>
              </a:rPr>
              <a:t>data </a:t>
            </a:r>
            <a:r>
              <a:rPr sz="2400" spc="-55" dirty="0">
                <a:latin typeface="Times New Roman"/>
                <a:cs typeface="Times New Roman"/>
              </a:rPr>
              <a:t>within </a:t>
            </a:r>
            <a:r>
              <a:rPr sz="2400" spc="-10" dirty="0">
                <a:latin typeface="Times New Roman"/>
                <a:cs typeface="Times New Roman"/>
              </a:rPr>
              <a:t>the  </a:t>
            </a:r>
            <a:r>
              <a:rPr sz="2400" spc="-25" dirty="0">
                <a:latin typeface="Times New Roman"/>
                <a:cs typeface="Times New Roman"/>
              </a:rPr>
              <a:t>database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1101" y="959230"/>
            <a:ext cx="52349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Standard </a:t>
            </a:r>
            <a:r>
              <a:rPr spc="10" dirty="0"/>
              <a:t>Database</a:t>
            </a:r>
            <a:r>
              <a:rPr spc="-130" dirty="0"/>
              <a:t> </a:t>
            </a:r>
            <a:r>
              <a:rPr spc="-25" dirty="0"/>
              <a:t>Concepts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62000" y="1757679"/>
            <a:ext cx="7620000" cy="1270000"/>
          </a:xfrm>
          <a:custGeom>
            <a:avLst/>
            <a:gdLst/>
            <a:ahLst/>
            <a:cxnLst/>
            <a:rect l="l" t="t" r="r" b="b"/>
            <a:pathLst>
              <a:path w="7620000" h="1270000">
                <a:moveTo>
                  <a:pt x="7408291" y="0"/>
                </a:moveTo>
                <a:lnTo>
                  <a:pt x="211670" y="0"/>
                </a:lnTo>
                <a:lnTo>
                  <a:pt x="163136" y="5589"/>
                </a:lnTo>
                <a:lnTo>
                  <a:pt x="118583" y="21510"/>
                </a:lnTo>
                <a:lnTo>
                  <a:pt x="79281" y="46496"/>
                </a:lnTo>
                <a:lnTo>
                  <a:pt x="46501" y="79277"/>
                </a:lnTo>
                <a:lnTo>
                  <a:pt x="21514" y="118585"/>
                </a:lnTo>
                <a:lnTo>
                  <a:pt x="5590" y="163152"/>
                </a:lnTo>
                <a:lnTo>
                  <a:pt x="0" y="211709"/>
                </a:lnTo>
                <a:lnTo>
                  <a:pt x="0" y="1058291"/>
                </a:lnTo>
                <a:lnTo>
                  <a:pt x="5590" y="1106847"/>
                </a:lnTo>
                <a:lnTo>
                  <a:pt x="21514" y="1151414"/>
                </a:lnTo>
                <a:lnTo>
                  <a:pt x="46501" y="1190722"/>
                </a:lnTo>
                <a:lnTo>
                  <a:pt x="79281" y="1223503"/>
                </a:lnTo>
                <a:lnTo>
                  <a:pt x="118583" y="1248489"/>
                </a:lnTo>
                <a:lnTo>
                  <a:pt x="163136" y="1264410"/>
                </a:lnTo>
                <a:lnTo>
                  <a:pt x="211670" y="1270000"/>
                </a:lnTo>
                <a:lnTo>
                  <a:pt x="7408291" y="1270000"/>
                </a:lnTo>
                <a:lnTo>
                  <a:pt x="7456847" y="1264410"/>
                </a:lnTo>
                <a:lnTo>
                  <a:pt x="7501414" y="1248489"/>
                </a:lnTo>
                <a:lnTo>
                  <a:pt x="7540722" y="1223503"/>
                </a:lnTo>
                <a:lnTo>
                  <a:pt x="7573503" y="1190722"/>
                </a:lnTo>
                <a:lnTo>
                  <a:pt x="7598489" y="1151414"/>
                </a:lnTo>
                <a:lnTo>
                  <a:pt x="7614410" y="1106847"/>
                </a:lnTo>
                <a:lnTo>
                  <a:pt x="7620000" y="1058291"/>
                </a:lnTo>
                <a:lnTo>
                  <a:pt x="7620000" y="211709"/>
                </a:lnTo>
                <a:lnTo>
                  <a:pt x="7614410" y="163152"/>
                </a:lnTo>
                <a:lnTo>
                  <a:pt x="7598489" y="118585"/>
                </a:lnTo>
                <a:lnTo>
                  <a:pt x="7573503" y="79277"/>
                </a:lnTo>
                <a:lnTo>
                  <a:pt x="7540722" y="46496"/>
                </a:lnTo>
                <a:lnTo>
                  <a:pt x="7501414" y="21510"/>
                </a:lnTo>
                <a:lnTo>
                  <a:pt x="7456847" y="5589"/>
                </a:lnTo>
                <a:lnTo>
                  <a:pt x="7408291" y="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1067" y="2092959"/>
            <a:ext cx="6934200" cy="17075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35"/>
              </a:spcBef>
            </a:pPr>
            <a:r>
              <a:rPr sz="32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32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manipulation </a:t>
            </a:r>
            <a:r>
              <a:rPr sz="325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sz="325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(DML)</a:t>
            </a:r>
            <a:endParaRPr sz="3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Times New Roman"/>
              <a:cs typeface="Times New Roman"/>
            </a:endParaRPr>
          </a:p>
          <a:p>
            <a:pPr marL="245745" marR="5080" indent="-233679">
              <a:lnSpc>
                <a:spcPts val="2640"/>
              </a:lnSpc>
              <a:buChar char="•"/>
              <a:tabLst>
                <a:tab pos="246379" algn="l"/>
              </a:tabLst>
            </a:pPr>
            <a:r>
              <a:rPr sz="2650" spc="-35" dirty="0">
                <a:latin typeface="Times New Roman"/>
                <a:cs typeface="Times New Roman"/>
              </a:rPr>
              <a:t>Environment </a:t>
            </a:r>
            <a:r>
              <a:rPr sz="2650" spc="-10" dirty="0">
                <a:latin typeface="Times New Roman"/>
                <a:cs typeface="Times New Roman"/>
              </a:rPr>
              <a:t>in </a:t>
            </a:r>
            <a:r>
              <a:rPr sz="2650" spc="-40" dirty="0">
                <a:latin typeface="Times New Roman"/>
                <a:cs typeface="Times New Roman"/>
              </a:rPr>
              <a:t>which </a:t>
            </a:r>
            <a:r>
              <a:rPr sz="2650" spc="-10" dirty="0">
                <a:latin typeface="Times New Roman"/>
                <a:cs typeface="Times New Roman"/>
              </a:rPr>
              <a:t>data </a:t>
            </a:r>
            <a:r>
              <a:rPr sz="2650" spc="-15" dirty="0">
                <a:latin typeface="Times New Roman"/>
                <a:cs typeface="Times New Roman"/>
              </a:rPr>
              <a:t>can </a:t>
            </a:r>
            <a:r>
              <a:rPr sz="2650" spc="-25" dirty="0">
                <a:latin typeface="Times New Roman"/>
                <a:cs typeface="Times New Roman"/>
              </a:rPr>
              <a:t>be managed </a:t>
            </a:r>
            <a:r>
              <a:rPr sz="2650" spc="-10" dirty="0">
                <a:latin typeface="Times New Roman"/>
                <a:cs typeface="Times New Roman"/>
              </a:rPr>
              <a:t>and is  </a:t>
            </a:r>
            <a:r>
              <a:rPr sz="2650" spc="-25" dirty="0">
                <a:latin typeface="Times New Roman"/>
                <a:cs typeface="Times New Roman"/>
              </a:rPr>
              <a:t>used </a:t>
            </a:r>
            <a:r>
              <a:rPr sz="2650" spc="-10" dirty="0">
                <a:latin typeface="Times New Roman"/>
                <a:cs typeface="Times New Roman"/>
              </a:rPr>
              <a:t>to </a:t>
            </a:r>
            <a:r>
              <a:rPr sz="2650" spc="-35" dirty="0">
                <a:latin typeface="Times New Roman"/>
                <a:cs typeface="Times New Roman"/>
              </a:rPr>
              <a:t>work </a:t>
            </a:r>
            <a:r>
              <a:rPr sz="2650" spc="-30" dirty="0">
                <a:latin typeface="Times New Roman"/>
                <a:cs typeface="Times New Roman"/>
              </a:rPr>
              <a:t>with </a:t>
            </a:r>
            <a:r>
              <a:rPr sz="2650" spc="-25" dirty="0">
                <a:latin typeface="Times New Roman"/>
                <a:cs typeface="Times New Roman"/>
              </a:rPr>
              <a:t>the </a:t>
            </a:r>
            <a:r>
              <a:rPr sz="2650" spc="-10" dirty="0">
                <a:latin typeface="Times New Roman"/>
                <a:cs typeface="Times New Roman"/>
              </a:rPr>
              <a:t>data in </a:t>
            </a:r>
            <a:r>
              <a:rPr sz="2650" spc="-25" dirty="0">
                <a:latin typeface="Times New Roman"/>
                <a:cs typeface="Times New Roman"/>
              </a:rPr>
              <a:t>the</a:t>
            </a:r>
            <a:r>
              <a:rPr sz="2650" spc="-15" dirty="0">
                <a:latin typeface="Times New Roman"/>
                <a:cs typeface="Times New Roman"/>
              </a:rPr>
              <a:t> database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" y="4084320"/>
            <a:ext cx="7620000" cy="1280160"/>
          </a:xfrm>
          <a:custGeom>
            <a:avLst/>
            <a:gdLst/>
            <a:ahLst/>
            <a:cxnLst/>
            <a:rect l="l" t="t" r="r" b="b"/>
            <a:pathLst>
              <a:path w="7620000" h="1280160">
                <a:moveTo>
                  <a:pt x="7406640" y="0"/>
                </a:moveTo>
                <a:lnTo>
                  <a:pt x="213372" y="0"/>
                </a:lnTo>
                <a:lnTo>
                  <a:pt x="164448" y="5633"/>
                </a:lnTo>
                <a:lnTo>
                  <a:pt x="119536" y="21682"/>
                </a:lnTo>
                <a:lnTo>
                  <a:pt x="79918" y="46866"/>
                </a:lnTo>
                <a:lnTo>
                  <a:pt x="46875" y="79905"/>
                </a:lnTo>
                <a:lnTo>
                  <a:pt x="21687" y="119520"/>
                </a:lnTo>
                <a:lnTo>
                  <a:pt x="5635" y="164432"/>
                </a:lnTo>
                <a:lnTo>
                  <a:pt x="0" y="213359"/>
                </a:lnTo>
                <a:lnTo>
                  <a:pt x="0" y="1066799"/>
                </a:lnTo>
                <a:lnTo>
                  <a:pt x="5635" y="1115727"/>
                </a:lnTo>
                <a:lnTo>
                  <a:pt x="21687" y="1160639"/>
                </a:lnTo>
                <a:lnTo>
                  <a:pt x="46875" y="1200254"/>
                </a:lnTo>
                <a:lnTo>
                  <a:pt x="79918" y="1233293"/>
                </a:lnTo>
                <a:lnTo>
                  <a:pt x="119536" y="1258477"/>
                </a:lnTo>
                <a:lnTo>
                  <a:pt x="164448" y="1274526"/>
                </a:lnTo>
                <a:lnTo>
                  <a:pt x="213372" y="1280159"/>
                </a:lnTo>
                <a:lnTo>
                  <a:pt x="7406640" y="1280159"/>
                </a:lnTo>
                <a:lnTo>
                  <a:pt x="7455567" y="1274526"/>
                </a:lnTo>
                <a:lnTo>
                  <a:pt x="7500479" y="1258477"/>
                </a:lnTo>
                <a:lnTo>
                  <a:pt x="7540094" y="1233293"/>
                </a:lnTo>
                <a:lnTo>
                  <a:pt x="7573133" y="1200254"/>
                </a:lnTo>
                <a:lnTo>
                  <a:pt x="7598317" y="1160639"/>
                </a:lnTo>
                <a:lnTo>
                  <a:pt x="7614366" y="1115727"/>
                </a:lnTo>
                <a:lnTo>
                  <a:pt x="7620000" y="1066799"/>
                </a:lnTo>
                <a:lnTo>
                  <a:pt x="7620000" y="213359"/>
                </a:lnTo>
                <a:lnTo>
                  <a:pt x="7614366" y="164432"/>
                </a:lnTo>
                <a:lnTo>
                  <a:pt x="7598317" y="119520"/>
                </a:lnTo>
                <a:lnTo>
                  <a:pt x="7573133" y="79905"/>
                </a:lnTo>
                <a:lnTo>
                  <a:pt x="7540094" y="46866"/>
                </a:lnTo>
                <a:lnTo>
                  <a:pt x="7500479" y="21682"/>
                </a:lnTo>
                <a:lnTo>
                  <a:pt x="7455567" y="5633"/>
                </a:lnTo>
                <a:lnTo>
                  <a:pt x="7406640" y="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8530" y="4428426"/>
            <a:ext cx="7117080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Schema </a:t>
            </a:r>
            <a:r>
              <a:rPr sz="325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32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definition </a:t>
            </a:r>
            <a:r>
              <a:rPr sz="325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sz="325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5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(DDL)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1067" y="5516245"/>
            <a:ext cx="6593205" cy="76390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5745" marR="5080" indent="-233679">
              <a:lnSpc>
                <a:spcPts val="2640"/>
              </a:lnSpc>
              <a:spcBef>
                <a:spcPts val="630"/>
              </a:spcBef>
              <a:buChar char="•"/>
              <a:tabLst>
                <a:tab pos="246379" algn="l"/>
              </a:tabLst>
            </a:pPr>
            <a:r>
              <a:rPr sz="2650" spc="-25" dirty="0">
                <a:latin typeface="Times New Roman"/>
                <a:cs typeface="Times New Roman"/>
              </a:rPr>
              <a:t>Enables the </a:t>
            </a:r>
            <a:r>
              <a:rPr sz="2650" spc="-15" dirty="0">
                <a:latin typeface="Times New Roman"/>
                <a:cs typeface="Times New Roman"/>
              </a:rPr>
              <a:t>database </a:t>
            </a:r>
            <a:r>
              <a:rPr sz="2650" spc="-25" dirty="0">
                <a:latin typeface="Times New Roman"/>
                <a:cs typeface="Times New Roman"/>
              </a:rPr>
              <a:t>administrator </a:t>
            </a:r>
            <a:r>
              <a:rPr sz="2650" spc="-15" dirty="0">
                <a:latin typeface="Times New Roman"/>
                <a:cs typeface="Times New Roman"/>
              </a:rPr>
              <a:t>to </a:t>
            </a:r>
            <a:r>
              <a:rPr sz="2650" spc="-45" dirty="0">
                <a:latin typeface="Times New Roman"/>
                <a:cs typeface="Times New Roman"/>
              </a:rPr>
              <a:t>define </a:t>
            </a:r>
            <a:r>
              <a:rPr sz="2650" spc="-25" dirty="0">
                <a:latin typeface="Times New Roman"/>
                <a:cs typeface="Times New Roman"/>
              </a:rPr>
              <a:t>the  </a:t>
            </a:r>
            <a:r>
              <a:rPr sz="2650" spc="-50" dirty="0">
                <a:latin typeface="Times New Roman"/>
                <a:cs typeface="Times New Roman"/>
              </a:rPr>
              <a:t>schema</a:t>
            </a:r>
            <a:r>
              <a:rPr sz="2650" spc="155" dirty="0">
                <a:latin typeface="Times New Roman"/>
                <a:cs typeface="Times New Roman"/>
              </a:rPr>
              <a:t> </a:t>
            </a:r>
            <a:r>
              <a:rPr sz="2650" spc="-45" dirty="0">
                <a:latin typeface="Times New Roman"/>
                <a:cs typeface="Times New Roman"/>
              </a:rPr>
              <a:t>components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0784" y="4163832"/>
            <a:ext cx="3118104" cy="2390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740" y="1839214"/>
            <a:ext cx="7230109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100"/>
              </a:spcBef>
              <a:buChar char="•"/>
              <a:tabLst>
                <a:tab pos="203200" algn="l"/>
              </a:tabLst>
            </a:pPr>
            <a:r>
              <a:rPr sz="2400" spc="-5" dirty="0">
                <a:latin typeface="Arial"/>
                <a:cs typeface="Arial"/>
              </a:rPr>
              <a:t>Data is stored in files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202565" indent="-190500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sz="2400" spc="-5" dirty="0">
                <a:latin typeface="Arial"/>
                <a:cs typeface="Arial"/>
              </a:rPr>
              <a:t>Each </a:t>
            </a:r>
            <a:r>
              <a:rPr sz="2400" dirty="0">
                <a:latin typeface="Arial"/>
                <a:cs typeface="Arial"/>
              </a:rPr>
              <a:t>file </a:t>
            </a:r>
            <a:r>
              <a:rPr sz="2400" spc="-5" dirty="0">
                <a:latin typeface="Arial"/>
                <a:cs typeface="Arial"/>
              </a:rPr>
              <a:t>has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specific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format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202565" indent="-190500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sz="2400" dirty="0">
                <a:latin typeface="Arial"/>
                <a:cs typeface="Arial"/>
              </a:rPr>
              <a:t>Programs </a:t>
            </a:r>
            <a:r>
              <a:rPr sz="2400" spc="-5" dirty="0">
                <a:latin typeface="Arial"/>
                <a:cs typeface="Arial"/>
              </a:rPr>
              <a:t>that use </a:t>
            </a:r>
            <a:r>
              <a:rPr sz="2400" dirty="0">
                <a:latin typeface="Arial"/>
                <a:cs typeface="Arial"/>
              </a:rPr>
              <a:t>these </a:t>
            </a:r>
            <a:r>
              <a:rPr sz="2400" spc="-5" dirty="0">
                <a:latin typeface="Arial"/>
                <a:cs typeface="Arial"/>
              </a:rPr>
              <a:t>files depend 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knowledge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about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format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00477" y="580136"/>
            <a:ext cx="45440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File </a:t>
            </a:r>
            <a:r>
              <a:rPr dirty="0"/>
              <a:t>based</a:t>
            </a:r>
            <a:r>
              <a:rPr spc="-65" dirty="0"/>
              <a:t> </a:t>
            </a:r>
            <a:r>
              <a:rPr dirty="0"/>
              <a:t>systems: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317" y="580136"/>
            <a:ext cx="5594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File </a:t>
            </a:r>
            <a:r>
              <a:rPr dirty="0"/>
              <a:t>Processing</a:t>
            </a:r>
            <a:r>
              <a:rPr spc="-55" dirty="0"/>
              <a:t> </a:t>
            </a:r>
            <a:r>
              <a:rPr spc="-5" dirty="0"/>
              <a:t>Systems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1012" y="2347912"/>
            <a:ext cx="6644005" cy="1847850"/>
            <a:chOff x="481012" y="2347912"/>
            <a:chExt cx="6644005" cy="1847850"/>
          </a:xfrm>
        </p:grpSpPr>
        <p:sp>
          <p:nvSpPr>
            <p:cNvPr id="4" name="object 4"/>
            <p:cNvSpPr/>
            <p:nvPr/>
          </p:nvSpPr>
          <p:spPr>
            <a:xfrm>
              <a:off x="490537" y="2357374"/>
              <a:ext cx="6624574" cy="182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5775" y="2352675"/>
              <a:ext cx="6634480" cy="1838325"/>
            </a:xfrm>
            <a:custGeom>
              <a:avLst/>
              <a:gdLst/>
              <a:ahLst/>
              <a:cxnLst/>
              <a:rect l="l" t="t" r="r" b="b"/>
              <a:pathLst>
                <a:path w="6634480" h="1838325">
                  <a:moveTo>
                    <a:pt x="0" y="1838325"/>
                  </a:moveTo>
                  <a:lnTo>
                    <a:pt x="6634099" y="1838325"/>
                  </a:lnTo>
                  <a:lnTo>
                    <a:pt x="6634099" y="0"/>
                  </a:lnTo>
                  <a:lnTo>
                    <a:pt x="0" y="0"/>
                  </a:lnTo>
                  <a:lnTo>
                    <a:pt x="0" y="1838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428811" y="4557712"/>
            <a:ext cx="6553200" cy="1724025"/>
            <a:chOff x="2428811" y="4557712"/>
            <a:chExt cx="6553200" cy="1724025"/>
          </a:xfrm>
        </p:grpSpPr>
        <p:sp>
          <p:nvSpPr>
            <p:cNvPr id="7" name="object 7"/>
            <p:cNvSpPr/>
            <p:nvPr/>
          </p:nvSpPr>
          <p:spPr>
            <a:xfrm>
              <a:off x="2438399" y="4732235"/>
              <a:ext cx="6523149" cy="15399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3573" y="4562475"/>
              <a:ext cx="6543675" cy="1714500"/>
            </a:xfrm>
            <a:custGeom>
              <a:avLst/>
              <a:gdLst/>
              <a:ahLst/>
              <a:cxnLst/>
              <a:rect l="l" t="t" r="r" b="b"/>
              <a:pathLst>
                <a:path w="6543675" h="1714500">
                  <a:moveTo>
                    <a:pt x="0" y="1714500"/>
                  </a:moveTo>
                  <a:lnTo>
                    <a:pt x="6543675" y="1714500"/>
                  </a:lnTo>
                  <a:lnTo>
                    <a:pt x="6543675" y="0"/>
                  </a:lnTo>
                  <a:lnTo>
                    <a:pt x="0" y="0"/>
                  </a:lnTo>
                  <a:lnTo>
                    <a:pt x="0" y="17145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302891"/>
            <a:ext cx="4799965" cy="35375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Limited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data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Mapping and</a:t>
            </a:r>
            <a:r>
              <a:rPr sz="24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Access</a:t>
            </a:r>
            <a:endParaRPr sz="2400">
              <a:latin typeface="Candara"/>
              <a:cs typeface="Candara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Data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Redundancy</a:t>
            </a:r>
            <a:endParaRPr sz="2400">
              <a:latin typeface="Candara"/>
              <a:cs typeface="Candara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Data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Dependence</a:t>
            </a:r>
            <a:endParaRPr sz="2400">
              <a:latin typeface="Candara"/>
              <a:cs typeface="Candara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Data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inconsistency</a:t>
            </a:r>
            <a:endParaRPr sz="2400">
              <a:latin typeface="Candara"/>
              <a:cs typeface="Candara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Data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Isolation</a:t>
            </a:r>
            <a:endParaRPr sz="2400">
              <a:latin typeface="Candara"/>
              <a:cs typeface="Candara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Security is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less</a:t>
            </a:r>
            <a:endParaRPr sz="2400">
              <a:latin typeface="Candara"/>
              <a:cs typeface="Candara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Integrity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is</a:t>
            </a:r>
            <a:r>
              <a:rPr sz="24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limited</a:t>
            </a:r>
            <a:endParaRPr sz="2400">
              <a:latin typeface="Candara"/>
              <a:cs typeface="Candara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Concurrent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Access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is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limited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5454" y="580136"/>
            <a:ext cx="76193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Disadvantages of file</a:t>
            </a:r>
            <a:r>
              <a:rPr spc="-85" dirty="0"/>
              <a:t> </a:t>
            </a:r>
            <a:r>
              <a:rPr dirty="0"/>
              <a:t>processing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0695" y="2014728"/>
            <a:ext cx="8182609" cy="34804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6385" marR="113030" indent="-274320">
              <a:lnSpc>
                <a:spcPts val="2380"/>
              </a:lnSpc>
              <a:spcBef>
                <a:spcPts val="390"/>
              </a:spcBef>
              <a:buFont typeface="Symbol"/>
              <a:buChar char=""/>
              <a:tabLst>
                <a:tab pos="286385" algn="l"/>
                <a:tab pos="287020" algn="l"/>
              </a:tabLst>
            </a:pP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The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need of database systems arose in the 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early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1960s in response  to the traditional file processing</a:t>
            </a:r>
            <a:r>
              <a:rPr sz="2200" spc="-4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system.</a:t>
            </a:r>
            <a:endParaRPr sz="22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"/>
            </a:pPr>
            <a:endParaRPr sz="1900" dirty="0">
              <a:latin typeface="Candara"/>
              <a:cs typeface="Candara"/>
            </a:endParaRPr>
          </a:p>
          <a:p>
            <a:pPr marL="286385" marR="5080" indent="-274320">
              <a:lnSpc>
                <a:spcPts val="2380"/>
              </a:lnSpc>
              <a:buFont typeface="Symbol"/>
              <a:buChar char=""/>
              <a:tabLst>
                <a:tab pos="286385" algn="l"/>
                <a:tab pos="287020" algn="l"/>
              </a:tabLst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In the database approach, the 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data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is stored in the form of files,  and a number 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of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application programs are 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written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by programmers  to add, modify, delete, and retrieve data to and from appropriate  files.</a:t>
            </a:r>
            <a:endParaRPr sz="22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"/>
            </a:pPr>
            <a:endParaRPr sz="2350" dirty="0">
              <a:latin typeface="Candara"/>
              <a:cs typeface="Candara"/>
            </a:endParaRPr>
          </a:p>
          <a:p>
            <a:pPr marL="285115" marR="259079" indent="-273050">
              <a:lnSpc>
                <a:spcPts val="2380"/>
              </a:lnSpc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Traditional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database applications vs. Big data storage systems, or  NOSQL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systems</a:t>
            </a:r>
            <a:endParaRPr sz="2200" dirty="0">
              <a:latin typeface="Candara"/>
              <a:cs typeface="Candara"/>
            </a:endParaRPr>
          </a:p>
          <a:p>
            <a:pPr marL="588645" lvl="1" indent="-273685">
              <a:lnSpc>
                <a:spcPct val="100000"/>
              </a:lnSpc>
              <a:spcBef>
                <a:spcPts val="204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provide </a:t>
            </a:r>
            <a:r>
              <a:rPr sz="2000" b="1" spc="-5" dirty="0">
                <a:solidFill>
                  <a:srgbClr val="073D86"/>
                </a:solidFill>
                <a:latin typeface="Candara"/>
                <a:cs typeface="Candara"/>
              </a:rPr>
              <a:t>cloud</a:t>
            </a:r>
            <a:r>
              <a:rPr sz="2000" b="1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073D86"/>
                </a:solidFill>
                <a:latin typeface="Candara"/>
                <a:cs typeface="Candara"/>
              </a:rPr>
              <a:t>storage</a:t>
            </a:r>
            <a:endParaRPr sz="2000" dirty="0">
              <a:latin typeface="Candara"/>
              <a:cs typeface="Candara"/>
            </a:endParaRPr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FF155EAC-97C0-4DD9-8FB9-E03B2985D4CA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762000"/>
            <a:ext cx="8229600" cy="12527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Database Concepts</a:t>
            </a:r>
          </a:p>
          <a:p>
            <a:pPr algn="l"/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tx1"/>
                </a:solidFill>
              </a:rPr>
              <a:t>Example of a simple</a:t>
            </a:r>
            <a:r>
              <a:rPr b="1" spc="-90" dirty="0">
                <a:solidFill>
                  <a:schemeClr val="tx1"/>
                </a:solidFill>
              </a:rPr>
              <a:t> </a:t>
            </a:r>
            <a:r>
              <a:rPr b="1" spc="-5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" name="object 3"/>
          <p:cNvSpPr/>
          <p:nvPr/>
        </p:nvSpPr>
        <p:spPr>
          <a:xfrm>
            <a:off x="1889125" y="1524000"/>
            <a:ext cx="4370451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7AEB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1671</Words>
  <Application>Microsoft Office PowerPoint</Application>
  <PresentationFormat>On-screen Show (4:3)</PresentationFormat>
  <Paragraphs>283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Candara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Today.. Learning Objectives</vt:lpstr>
      <vt:lpstr>PowerPoint Presentation</vt:lpstr>
      <vt:lpstr>File based systems:</vt:lpstr>
      <vt:lpstr>File Processing Systems</vt:lpstr>
      <vt:lpstr>Disadvantages of file processing</vt:lpstr>
      <vt:lpstr>PowerPoint Presentation</vt:lpstr>
      <vt:lpstr>Example of a simple database</vt:lpstr>
      <vt:lpstr>PowerPoint Presentation</vt:lpstr>
      <vt:lpstr>Characteristics of the Database Approach</vt:lpstr>
      <vt:lpstr>Data Hierarchy</vt:lpstr>
      <vt:lpstr>Basic File Terminology</vt:lpstr>
      <vt:lpstr>Sample Basic File</vt:lpstr>
      <vt:lpstr>PowerPoint Presentation</vt:lpstr>
      <vt:lpstr>Data Modeling and Data Models</vt:lpstr>
      <vt:lpstr>Importance of Data Models</vt:lpstr>
      <vt:lpstr>Categories of Data Models</vt:lpstr>
      <vt:lpstr>Types of Database Models</vt:lpstr>
      <vt:lpstr>The Evolution of Data Models</vt:lpstr>
      <vt:lpstr>Flat model</vt:lpstr>
      <vt:lpstr>Example: Flat Model</vt:lpstr>
      <vt:lpstr>Data Redundancy</vt:lpstr>
      <vt:lpstr>Types of Data Anomaly</vt:lpstr>
      <vt:lpstr>Exercise</vt:lpstr>
      <vt:lpstr>Hierarchical Model</vt:lpstr>
      <vt:lpstr>Example: Hierarchical model</vt:lpstr>
      <vt:lpstr>Network Data Model</vt:lpstr>
      <vt:lpstr>Example: Network model</vt:lpstr>
      <vt:lpstr>The Object-Oriented Data Model (OODM)  or Semantic Data Model</vt:lpstr>
      <vt:lpstr>The Object-Oriented Data Model (OODM)</vt:lpstr>
      <vt:lpstr>Example: Object Oriented model</vt:lpstr>
      <vt:lpstr>The Relational Model</vt:lpstr>
      <vt:lpstr>Example: Relational Model</vt:lpstr>
      <vt:lpstr>Relational Model [Properties]</vt:lpstr>
      <vt:lpstr>Relational Objects</vt:lpstr>
      <vt:lpstr>Relational Objects</vt:lpstr>
      <vt:lpstr>Relational Objects</vt:lpstr>
      <vt:lpstr>Relational model terminology</vt:lpstr>
      <vt:lpstr>Relational Model [Properties]</vt:lpstr>
      <vt:lpstr>Relational constraints</vt:lpstr>
      <vt:lpstr>Relational Model</vt:lpstr>
      <vt:lpstr>A Relational Diagram</vt:lpstr>
      <vt:lpstr>Exercise</vt:lpstr>
      <vt:lpstr>Relational Database Management  System(RDBMS)</vt:lpstr>
      <vt:lpstr>Standard Database Concepts</vt:lpstr>
      <vt:lpstr>Standard Database Concepts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Systems:  Design, Implementation, and Management Ninth Edition</dc:title>
  <dc:creator>Manoja</dc:creator>
  <cp:lastModifiedBy>Manoja Weerasekara</cp:lastModifiedBy>
  <cp:revision>9</cp:revision>
  <dcterms:created xsi:type="dcterms:W3CDTF">2021-01-07T04:51:56Z</dcterms:created>
  <dcterms:modified xsi:type="dcterms:W3CDTF">2021-07-05T03:20:14Z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2021-01-07T00:00:00Z</vt:filetime>
  </property>
</Properties>
</file>