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handoutMasterIdLst>
    <p:handoutMasterId r:id="rId36"/>
  </p:handoutMasterIdLst>
  <p:sldIdLst>
    <p:sldId id="365" r:id="rId2"/>
    <p:sldId id="378" r:id="rId3"/>
    <p:sldId id="379" r:id="rId4"/>
    <p:sldId id="366" r:id="rId5"/>
    <p:sldId id="367" r:id="rId6"/>
    <p:sldId id="384" r:id="rId7"/>
    <p:sldId id="396" r:id="rId8"/>
    <p:sldId id="370" r:id="rId9"/>
    <p:sldId id="382" r:id="rId10"/>
    <p:sldId id="386" r:id="rId11"/>
    <p:sldId id="397" r:id="rId12"/>
    <p:sldId id="371" r:id="rId13"/>
    <p:sldId id="383" r:id="rId14"/>
    <p:sldId id="388" r:id="rId15"/>
    <p:sldId id="398" r:id="rId16"/>
    <p:sldId id="372" r:id="rId17"/>
    <p:sldId id="405" r:id="rId18"/>
    <p:sldId id="390" r:id="rId19"/>
    <p:sldId id="373" r:id="rId20"/>
    <p:sldId id="392" r:id="rId21"/>
    <p:sldId id="399" r:id="rId22"/>
    <p:sldId id="400" r:id="rId23"/>
    <p:sldId id="374" r:id="rId24"/>
    <p:sldId id="393" r:id="rId25"/>
    <p:sldId id="401" r:id="rId26"/>
    <p:sldId id="402" r:id="rId27"/>
    <p:sldId id="375" r:id="rId28"/>
    <p:sldId id="376" r:id="rId29"/>
    <p:sldId id="377" r:id="rId30"/>
    <p:sldId id="404" r:id="rId31"/>
    <p:sldId id="403" r:id="rId32"/>
    <p:sldId id="395" r:id="rId33"/>
    <p:sldId id="27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94622" autoAdjust="0"/>
  </p:normalViewPr>
  <p:slideViewPr>
    <p:cSldViewPr>
      <p:cViewPr varScale="1">
        <p:scale>
          <a:sx n="68" d="100"/>
          <a:sy n="68" d="100"/>
        </p:scale>
        <p:origin x="74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6A1F09-1B34-47EC-8CF2-943967778F7F}" type="datetimeFigureOut">
              <a:rPr lang="en-US" smtClean="0"/>
              <a:pPr/>
              <a:t>8/16/2021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B2FFAD-5AD3-4A18-B503-0814A60C78C4}" type="slidenum">
              <a:rPr lang="en-US" smtClean="0"/>
              <a:pPr/>
              <a:t>‹#›</a:t>
            </a:fld>
            <a:endParaRPr lang="en-US"/>
          </a:p>
        </p:txBody>
      </p:sp>
    </p:spTree>
    <p:extLst>
      <p:ext uri="{BB962C8B-B14F-4D97-AF65-F5344CB8AC3E}">
        <p14:creationId xmlns:p14="http://schemas.microsoft.com/office/powerpoint/2010/main" val="3058165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360BB-88F8-4C30-89B7-71EE3FDEE947}" type="datetimeFigureOut">
              <a:rPr lang="en-US" smtClean="0"/>
              <a:pPr/>
              <a:t>8/16/2021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3EEC7-3CE3-461A-B84A-66AD13FB8E09}" type="slidenum">
              <a:rPr lang="en-US" smtClean="0"/>
              <a:pPr/>
              <a:t>‹#›</a:t>
            </a:fld>
            <a:endParaRPr lang="en-US"/>
          </a:p>
        </p:txBody>
      </p:sp>
    </p:spTree>
    <p:extLst>
      <p:ext uri="{BB962C8B-B14F-4D97-AF65-F5344CB8AC3E}">
        <p14:creationId xmlns:p14="http://schemas.microsoft.com/office/powerpoint/2010/main" val="4261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3EEC7-3CE3-461A-B84A-66AD13FB8E09}" type="slidenum">
              <a:rPr lang="en-US" smtClean="0"/>
              <a:pPr/>
              <a:t>14</a:t>
            </a:fld>
            <a:endParaRPr lang="en-US"/>
          </a:p>
        </p:txBody>
      </p:sp>
    </p:spTree>
    <p:extLst>
      <p:ext uri="{BB962C8B-B14F-4D97-AF65-F5344CB8AC3E}">
        <p14:creationId xmlns:p14="http://schemas.microsoft.com/office/powerpoint/2010/main" val="242208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3EEC7-3CE3-461A-B84A-66AD13FB8E09}" type="slidenum">
              <a:rPr lang="en-US" smtClean="0"/>
              <a:pPr/>
              <a:t>16</a:t>
            </a:fld>
            <a:endParaRPr lang="en-US"/>
          </a:p>
        </p:txBody>
      </p:sp>
    </p:spTree>
    <p:extLst>
      <p:ext uri="{BB962C8B-B14F-4D97-AF65-F5344CB8AC3E}">
        <p14:creationId xmlns:p14="http://schemas.microsoft.com/office/powerpoint/2010/main" val="295566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3EEC7-3CE3-461A-B84A-66AD13FB8E09}" type="slidenum">
              <a:rPr lang="en-US" smtClean="0"/>
              <a:pPr/>
              <a:t>21</a:t>
            </a:fld>
            <a:endParaRPr lang="en-US"/>
          </a:p>
        </p:txBody>
      </p:sp>
    </p:spTree>
    <p:extLst>
      <p:ext uri="{BB962C8B-B14F-4D97-AF65-F5344CB8AC3E}">
        <p14:creationId xmlns:p14="http://schemas.microsoft.com/office/powerpoint/2010/main" val="66824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3EEC7-3CE3-461A-B84A-66AD13FB8E09}" type="slidenum">
              <a:rPr lang="en-US" smtClean="0"/>
              <a:pPr/>
              <a:t>22</a:t>
            </a:fld>
            <a:endParaRPr lang="en-US"/>
          </a:p>
        </p:txBody>
      </p:sp>
    </p:spTree>
    <p:extLst>
      <p:ext uri="{BB962C8B-B14F-4D97-AF65-F5344CB8AC3E}">
        <p14:creationId xmlns:p14="http://schemas.microsoft.com/office/powerpoint/2010/main" val="344388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3EEC7-3CE3-461A-B84A-66AD13FB8E09}" type="slidenum">
              <a:rPr lang="en-US" smtClean="0"/>
              <a:pPr/>
              <a:t>31</a:t>
            </a:fld>
            <a:endParaRPr lang="en-US"/>
          </a:p>
        </p:txBody>
      </p:sp>
    </p:spTree>
    <p:extLst>
      <p:ext uri="{BB962C8B-B14F-4D97-AF65-F5344CB8AC3E}">
        <p14:creationId xmlns:p14="http://schemas.microsoft.com/office/powerpoint/2010/main" val="25274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C208F-76BE-4342-8C8A-74DD5372BDE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C208F-76BE-4342-8C8A-74DD5372BDE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CBC208F-76BE-4342-8C8A-74DD5372BDE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C208F-76BE-4342-8C8A-74DD5372BDE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C208F-76BE-4342-8C8A-74DD5372BDEA}"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CBC208F-76BE-4342-8C8A-74DD5372BDEA}"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BD04-6064-4D81-AC01-37C293B75632}"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C208F-76BE-4342-8C8A-74DD5372BDEA}"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BC208F-76BE-4342-8C8A-74DD5372BDEA}"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CBC208F-76BE-4342-8C8A-74DD5372BDEA}"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CBC208F-76BE-4342-8C8A-74DD5372BDEA}"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BD04-6064-4D81-AC01-37C293B75632}"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C208F-76BE-4342-8C8A-74DD5372BDEA}"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BD04-6064-4D81-AC01-37C293B75632}"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CBC208F-76BE-4342-8C8A-74DD5372BDEA}" type="datetimeFigureOut">
              <a:rPr lang="en-US" smtClean="0"/>
              <a:pPr/>
              <a:t>8/16/2021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801BD04-6064-4D81-AC01-37C293B75632}"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95600"/>
            <a:ext cx="8229600" cy="1252728"/>
          </a:xfrm>
        </p:spPr>
        <p:txBody>
          <a:bodyPr>
            <a:normAutofit fontScale="90000"/>
          </a:bodyPr>
          <a:lstStyle/>
          <a:p>
            <a:r>
              <a:rPr lang="en-US" b="1" dirty="0">
                <a:solidFill>
                  <a:schemeClr val="tx1"/>
                </a:solidFill>
              </a:rPr>
              <a:t>Lecture-07</a:t>
            </a:r>
            <a:br>
              <a:rPr lang="en-US" b="1" dirty="0">
                <a:solidFill>
                  <a:schemeClr val="tx1"/>
                </a:solidFill>
              </a:rPr>
            </a:br>
            <a:r>
              <a:rPr lang="en-US" b="1" dirty="0">
                <a:solidFill>
                  <a:schemeClr val="tx1"/>
                </a:solidFill>
              </a:rPr>
              <a:t> Relational Database Design </a:t>
            </a:r>
            <a:br>
              <a:rPr lang="en-US" b="1" dirty="0">
                <a:solidFill>
                  <a:schemeClr val="tx1"/>
                </a:solidFill>
              </a:rPr>
            </a:br>
            <a:r>
              <a:rPr lang="en-US" b="1" dirty="0">
                <a:solidFill>
                  <a:schemeClr val="tx1"/>
                </a:solidFill>
              </a:rPr>
              <a:t>by </a:t>
            </a:r>
            <a:br>
              <a:rPr lang="en-US" b="1" dirty="0">
                <a:solidFill>
                  <a:schemeClr val="tx1"/>
                </a:solidFill>
              </a:rPr>
            </a:br>
            <a:r>
              <a:rPr lang="en-US" b="1" dirty="0">
                <a:solidFill>
                  <a:schemeClr val="tx1"/>
                </a:solidFill>
              </a:rPr>
              <a:t>ER- to-Relational Mapping</a:t>
            </a:r>
          </a:p>
        </p:txBody>
      </p:sp>
    </p:spTree>
    <p:extLst>
      <p:ext uri="{BB962C8B-B14F-4D97-AF65-F5344CB8AC3E}">
        <p14:creationId xmlns:p14="http://schemas.microsoft.com/office/powerpoint/2010/main" val="212434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3CBAD-96F9-4925-A3A2-1066148DC467}"/>
              </a:ext>
            </a:extLst>
          </p:cNvPr>
          <p:cNvPicPr>
            <a:picLocks noChangeAspect="1"/>
          </p:cNvPicPr>
          <p:nvPr/>
        </p:nvPicPr>
        <p:blipFill rotWithShape="1">
          <a:blip r:embed="rId2"/>
          <a:srcRect l="20834" t="33696" r="28333" b="27767"/>
          <a:stretch/>
        </p:blipFill>
        <p:spPr>
          <a:xfrm>
            <a:off x="457200" y="1752600"/>
            <a:ext cx="8686800" cy="37025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3CBAD-96F9-4925-A3A2-1066148DC467}"/>
              </a:ext>
            </a:extLst>
          </p:cNvPr>
          <p:cNvPicPr>
            <a:picLocks noChangeAspect="1"/>
          </p:cNvPicPr>
          <p:nvPr/>
        </p:nvPicPr>
        <p:blipFill rotWithShape="1">
          <a:blip r:embed="rId2"/>
          <a:srcRect l="20834" t="33696" r="28333" b="27767"/>
          <a:stretch/>
        </p:blipFill>
        <p:spPr>
          <a:xfrm>
            <a:off x="228600" y="304800"/>
            <a:ext cx="6019800" cy="2565817"/>
          </a:xfrm>
          <a:prstGeom prst="rect">
            <a:avLst/>
          </a:prstGeom>
        </p:spPr>
      </p:pic>
      <p:graphicFrame>
        <p:nvGraphicFramePr>
          <p:cNvPr id="3" name="Table 3">
            <a:extLst>
              <a:ext uri="{FF2B5EF4-FFF2-40B4-BE49-F238E27FC236}">
                <a16:creationId xmlns:a16="http://schemas.microsoft.com/office/drawing/2014/main" id="{4D2CE743-5D35-46B9-9DA2-ACC3545BD35E}"/>
              </a:ext>
            </a:extLst>
          </p:cNvPr>
          <p:cNvGraphicFramePr>
            <a:graphicFrameLocks noGrp="1"/>
          </p:cNvGraphicFramePr>
          <p:nvPr>
            <p:extLst>
              <p:ext uri="{D42A27DB-BD31-4B8C-83A1-F6EECF244321}">
                <p14:modId xmlns:p14="http://schemas.microsoft.com/office/powerpoint/2010/main" val="230675394"/>
              </p:ext>
            </p:extLst>
          </p:nvPr>
        </p:nvGraphicFramePr>
        <p:xfrm>
          <a:off x="1219200" y="3421966"/>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05797354"/>
                    </a:ext>
                  </a:extLst>
                </a:gridCol>
                <a:gridCol w="2032000">
                  <a:extLst>
                    <a:ext uri="{9D8B030D-6E8A-4147-A177-3AD203B41FA5}">
                      <a16:colId xmlns:a16="http://schemas.microsoft.com/office/drawing/2014/main" val="2613922162"/>
                    </a:ext>
                  </a:extLst>
                </a:gridCol>
                <a:gridCol w="2032000">
                  <a:extLst>
                    <a:ext uri="{9D8B030D-6E8A-4147-A177-3AD203B41FA5}">
                      <a16:colId xmlns:a16="http://schemas.microsoft.com/office/drawing/2014/main" val="650987893"/>
                    </a:ext>
                  </a:extLst>
                </a:gridCol>
              </a:tblGrid>
              <a:tr h="370840">
                <a:tc>
                  <a:txBody>
                    <a:bodyPr/>
                    <a:lstStyle/>
                    <a:p>
                      <a:pPr algn="ctr"/>
                      <a:r>
                        <a:rPr lang="en-US" u="sng" dirty="0">
                          <a:solidFill>
                            <a:sysClr val="windowText" lastClr="000000"/>
                          </a:solidFill>
                          <a:highlight>
                            <a:srgbClr val="FFFF00"/>
                          </a:highlight>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Ecity</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graphicFrame>
        <p:nvGraphicFramePr>
          <p:cNvPr id="5" name="Table 3">
            <a:extLst>
              <a:ext uri="{FF2B5EF4-FFF2-40B4-BE49-F238E27FC236}">
                <a16:creationId xmlns:a16="http://schemas.microsoft.com/office/drawing/2014/main" id="{FE1ADBE8-FFA0-4BDB-BC0A-F2DEF7BE0D02}"/>
              </a:ext>
            </a:extLst>
          </p:cNvPr>
          <p:cNvGraphicFramePr>
            <a:graphicFrameLocks noGrp="1"/>
          </p:cNvGraphicFramePr>
          <p:nvPr>
            <p:extLst>
              <p:ext uri="{D42A27DB-BD31-4B8C-83A1-F6EECF244321}">
                <p14:modId xmlns:p14="http://schemas.microsoft.com/office/powerpoint/2010/main" val="1727862154"/>
              </p:ext>
            </p:extLst>
          </p:nvPr>
        </p:nvGraphicFramePr>
        <p:xfrm>
          <a:off x="1228578" y="4495800"/>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05797354"/>
                    </a:ext>
                  </a:extLst>
                </a:gridCol>
                <a:gridCol w="2032000">
                  <a:extLst>
                    <a:ext uri="{9D8B030D-6E8A-4147-A177-3AD203B41FA5}">
                      <a16:colId xmlns:a16="http://schemas.microsoft.com/office/drawing/2014/main" val="2613922162"/>
                    </a:ext>
                  </a:extLst>
                </a:gridCol>
                <a:gridCol w="2032000">
                  <a:extLst>
                    <a:ext uri="{9D8B030D-6E8A-4147-A177-3AD203B41FA5}">
                      <a16:colId xmlns:a16="http://schemas.microsoft.com/office/drawing/2014/main" val="650987893"/>
                    </a:ext>
                  </a:extLst>
                </a:gridCol>
              </a:tblGrid>
              <a:tr h="370840">
                <a:tc>
                  <a:txBody>
                    <a:bodyPr/>
                    <a:lstStyle/>
                    <a:p>
                      <a:pPr algn="ctr"/>
                      <a:r>
                        <a:rPr lang="en-US" u="sng" dirty="0">
                          <a:solidFill>
                            <a:sysClr val="windowText" lastClr="000000"/>
                          </a:solidFill>
                          <a:highlight>
                            <a:srgbClr val="FFFF00"/>
                          </a:highlight>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sng" dirty="0">
                          <a:solidFill>
                            <a:sysClr val="windowText" lastClr="000000"/>
                          </a:solidFill>
                          <a:highlight>
                            <a:srgbClr val="FFFF00"/>
                          </a:highligh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relationship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sp>
        <p:nvSpPr>
          <p:cNvPr id="6" name="TextBox 5">
            <a:extLst>
              <a:ext uri="{FF2B5EF4-FFF2-40B4-BE49-F238E27FC236}">
                <a16:creationId xmlns:a16="http://schemas.microsoft.com/office/drawing/2014/main" id="{10226CE5-B869-4E40-B874-D4BA5F5EFD9F}"/>
              </a:ext>
            </a:extLst>
          </p:cNvPr>
          <p:cNvSpPr txBox="1"/>
          <p:nvPr/>
        </p:nvSpPr>
        <p:spPr>
          <a:xfrm>
            <a:off x="762000" y="3004441"/>
            <a:ext cx="1702191" cy="369332"/>
          </a:xfrm>
          <a:prstGeom prst="rect">
            <a:avLst/>
          </a:prstGeom>
          <a:noFill/>
        </p:spPr>
        <p:txBody>
          <a:bodyPr wrap="square" rtlCol="0">
            <a:spAutoFit/>
          </a:bodyPr>
          <a:lstStyle/>
          <a:p>
            <a:r>
              <a:rPr lang="en-US" dirty="0"/>
              <a:t>Employee</a:t>
            </a:r>
          </a:p>
        </p:txBody>
      </p:sp>
      <p:sp>
        <p:nvSpPr>
          <p:cNvPr id="7" name="TextBox 6">
            <a:extLst>
              <a:ext uri="{FF2B5EF4-FFF2-40B4-BE49-F238E27FC236}">
                <a16:creationId xmlns:a16="http://schemas.microsoft.com/office/drawing/2014/main" id="{72F9205C-2EE1-4F17-88A7-44CE19B24905}"/>
              </a:ext>
            </a:extLst>
          </p:cNvPr>
          <p:cNvSpPr txBox="1"/>
          <p:nvPr/>
        </p:nvSpPr>
        <p:spPr>
          <a:xfrm>
            <a:off x="762000" y="4078275"/>
            <a:ext cx="1702191" cy="369332"/>
          </a:xfrm>
          <a:prstGeom prst="rect">
            <a:avLst/>
          </a:prstGeom>
          <a:noFill/>
        </p:spPr>
        <p:txBody>
          <a:bodyPr wrap="square" rtlCol="0">
            <a:spAutoFit/>
          </a:bodyPr>
          <a:lstStyle/>
          <a:p>
            <a:r>
              <a:rPr lang="en-US" dirty="0"/>
              <a:t>Weak Entity</a:t>
            </a:r>
          </a:p>
        </p:txBody>
      </p:sp>
      <p:cxnSp>
        <p:nvCxnSpPr>
          <p:cNvPr id="9" name="Straight Arrow Connector 8">
            <a:extLst>
              <a:ext uri="{FF2B5EF4-FFF2-40B4-BE49-F238E27FC236}">
                <a16:creationId xmlns:a16="http://schemas.microsoft.com/office/drawing/2014/main" id="{9F059D11-7359-48FA-A0B3-0A5EF77B35CF}"/>
              </a:ext>
            </a:extLst>
          </p:cNvPr>
          <p:cNvCxnSpPr>
            <a:cxnSpLocks/>
          </p:cNvCxnSpPr>
          <p:nvPr/>
        </p:nvCxnSpPr>
        <p:spPr>
          <a:xfrm flipV="1">
            <a:off x="2209800" y="3763639"/>
            <a:ext cx="0" cy="70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37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1027"/>
          <p:cNvSpPr>
            <a:spLocks noGrp="1" noChangeArrowheads="1"/>
          </p:cNvSpPr>
          <p:nvPr>
            <p:ph type="body" idx="4294967295"/>
          </p:nvPr>
        </p:nvSpPr>
        <p:spPr>
          <a:xfrm>
            <a:off x="228600" y="609600"/>
            <a:ext cx="8658225" cy="6019800"/>
          </a:xfrm>
        </p:spPr>
        <p:txBody>
          <a:bodyPr>
            <a:normAutofit/>
          </a:bodyPr>
          <a:lstStyle/>
          <a:p>
            <a:pPr>
              <a:lnSpc>
                <a:spcPct val="80000"/>
              </a:lnSpc>
              <a:buNone/>
            </a:pPr>
            <a:r>
              <a:rPr lang="en-US" sz="2800" b="1" dirty="0">
                <a:solidFill>
                  <a:schemeClr val="tx1"/>
                </a:solidFill>
                <a:latin typeface="Arial" charset="0"/>
              </a:rPr>
              <a:t>Step 3: Mapping of Binary 1:1 Relation Types</a:t>
            </a:r>
          </a:p>
          <a:p>
            <a:pPr>
              <a:lnSpc>
                <a:spcPct val="80000"/>
              </a:lnSpc>
              <a:buFont typeface="Wingdings" pitchFamily="2" charset="2"/>
              <a:buNone/>
            </a:pPr>
            <a:endParaRPr lang="en-US" sz="1800" b="1" dirty="0">
              <a:solidFill>
                <a:schemeClr val="tx1"/>
              </a:solidFill>
              <a:latin typeface="Arial" charset="0"/>
            </a:endParaRPr>
          </a:p>
          <a:p>
            <a:pPr>
              <a:lnSpc>
                <a:spcPct val="80000"/>
              </a:lnSpc>
              <a:buFont typeface="Wingdings" pitchFamily="2" charset="2"/>
              <a:buNone/>
            </a:pPr>
            <a:r>
              <a:rPr lang="en-US" sz="800" dirty="0">
                <a:solidFill>
                  <a:schemeClr val="tx1"/>
                </a:solidFill>
              </a:rPr>
              <a:t>                 </a:t>
            </a:r>
            <a:r>
              <a:rPr lang="en-US" sz="2800" dirty="0">
                <a:solidFill>
                  <a:schemeClr val="tx1"/>
                </a:solidFill>
              </a:rPr>
              <a:t>For each binary 1:1 relationship type R in the ER schema, identify the relations S and T that correspond to the entity types participating in R. There are three possible approaches:</a:t>
            </a:r>
          </a:p>
          <a:p>
            <a:pPr>
              <a:lnSpc>
                <a:spcPct val="80000"/>
              </a:lnSpc>
              <a:buFont typeface="Wingdings" pitchFamily="2" charset="2"/>
              <a:buNone/>
            </a:pPr>
            <a:endParaRPr lang="en-US" sz="1600" dirty="0">
              <a:solidFill>
                <a:schemeClr val="tx1"/>
              </a:solidFill>
            </a:endParaRPr>
          </a:p>
          <a:p>
            <a:pPr>
              <a:lnSpc>
                <a:spcPct val="80000"/>
              </a:lnSpc>
              <a:buFont typeface="Wingdings" pitchFamily="2" charset="2"/>
              <a:buNone/>
            </a:pPr>
            <a:r>
              <a:rPr lang="en-US" sz="1800" dirty="0">
                <a:solidFill>
                  <a:schemeClr val="tx1"/>
                </a:solidFill>
              </a:rPr>
              <a:t>      </a:t>
            </a:r>
            <a:r>
              <a:rPr lang="en-US" dirty="0">
                <a:solidFill>
                  <a:schemeClr val="tx1"/>
                </a:solidFill>
              </a:rPr>
              <a:t>(1) </a:t>
            </a:r>
            <a:r>
              <a:rPr lang="en-US" u="sng" dirty="0">
                <a:solidFill>
                  <a:schemeClr val="tx1"/>
                </a:solidFill>
              </a:rPr>
              <a:t>Foreign Key approach:</a:t>
            </a:r>
            <a:r>
              <a:rPr lang="en-US" dirty="0">
                <a:solidFill>
                  <a:schemeClr val="tx1"/>
                </a:solidFill>
              </a:rPr>
              <a:t> Choose one of the relations-S, say-and include a foreign key in S the primary key of T. It is better to choose an entity type with </a:t>
            </a:r>
            <a:r>
              <a:rPr lang="en-US" i="1" dirty="0">
                <a:solidFill>
                  <a:schemeClr val="tx1"/>
                </a:solidFill>
              </a:rPr>
              <a:t>total participation </a:t>
            </a:r>
            <a:r>
              <a:rPr lang="en-US" dirty="0">
                <a:solidFill>
                  <a:schemeClr val="tx1"/>
                </a:solidFill>
              </a:rPr>
              <a:t>in R in the role of S. </a:t>
            </a:r>
          </a:p>
          <a:p>
            <a:pPr>
              <a:lnSpc>
                <a:spcPct val="80000"/>
              </a:lnSpc>
              <a:buFont typeface="Wingdings" pitchFamily="2" charset="2"/>
              <a:buNone/>
            </a:pPr>
            <a:r>
              <a:rPr lang="en-US" dirty="0">
                <a:solidFill>
                  <a:schemeClr val="tx1"/>
                </a:solidFill>
              </a:rPr>
              <a:t>      </a:t>
            </a:r>
            <a:r>
              <a:rPr lang="en-US" b="1" dirty="0">
                <a:solidFill>
                  <a:schemeClr val="tx1"/>
                </a:solidFill>
              </a:rPr>
              <a:t>Example</a:t>
            </a:r>
            <a:r>
              <a:rPr lang="en-US" dirty="0">
                <a:solidFill>
                  <a:schemeClr val="tx1"/>
                </a:solidFill>
              </a:rPr>
              <a:t>: 1:1 relation MANAGES is mapped by choosing the participating entity type DEPARTMENT to serve in the role of S, because its participation in the MANAGES relationship type is total.</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a:t>
            </a:r>
          </a:p>
          <a:p>
            <a:pPr>
              <a:lnSpc>
                <a:spcPct val="80000"/>
              </a:lnSpc>
              <a:buFont typeface="Wingdings" pitchFamily="2" charset="2"/>
              <a:buNone/>
            </a:pPr>
            <a:endParaRPr lang="en-US" sz="8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1027"/>
          <p:cNvSpPr>
            <a:spLocks noGrp="1" noChangeArrowheads="1"/>
          </p:cNvSpPr>
          <p:nvPr>
            <p:ph type="body" idx="4294967295"/>
          </p:nvPr>
        </p:nvSpPr>
        <p:spPr>
          <a:xfrm>
            <a:off x="228600" y="1066800"/>
            <a:ext cx="8658225" cy="5181600"/>
          </a:xfrm>
        </p:spPr>
        <p:txBody>
          <a:bodyPr>
            <a:normAutofit/>
          </a:bodyPr>
          <a:lstStyle/>
          <a:p>
            <a:pPr>
              <a:lnSpc>
                <a:spcPct val="80000"/>
              </a:lnSpc>
              <a:buNone/>
            </a:pPr>
            <a:r>
              <a:rPr lang="en-US" sz="2800" b="1" dirty="0">
                <a:solidFill>
                  <a:schemeClr val="tx1"/>
                </a:solidFill>
                <a:latin typeface="Arial" charset="0"/>
              </a:rPr>
              <a:t>Step 3: Mapping of Binary 1:1 Relation Types</a:t>
            </a:r>
          </a:p>
          <a:p>
            <a:pPr>
              <a:lnSpc>
                <a:spcPct val="80000"/>
              </a:lnSpc>
              <a:buFont typeface="Wingdings" pitchFamily="2" charset="2"/>
              <a:buNone/>
            </a:pPr>
            <a:endParaRPr lang="en-US" sz="1800" b="1" dirty="0">
              <a:solidFill>
                <a:schemeClr val="tx1"/>
              </a:solidFill>
              <a:latin typeface="Arial" charset="0"/>
            </a:endParaRP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dirty="0">
                <a:solidFill>
                  <a:schemeClr val="tx1"/>
                </a:solidFill>
              </a:rPr>
              <a:t>     (2) </a:t>
            </a:r>
            <a:r>
              <a:rPr lang="en-US" u="sng" dirty="0">
                <a:solidFill>
                  <a:schemeClr val="tx1"/>
                </a:solidFill>
              </a:rPr>
              <a:t>Merged relation option:</a:t>
            </a:r>
            <a:r>
              <a:rPr lang="en-US" dirty="0">
                <a:solidFill>
                  <a:schemeClr val="tx1"/>
                </a:solidFill>
              </a:rPr>
              <a:t> An alternate mapping of a 1:1 relationship type is possible by merging the two entity types and the relationship into a single relation. This may be appropriate when </a:t>
            </a:r>
            <a:r>
              <a:rPr lang="en-US" i="1" dirty="0">
                <a:solidFill>
                  <a:srgbClr val="FF0000"/>
                </a:solidFill>
              </a:rPr>
              <a:t>both</a:t>
            </a:r>
            <a:r>
              <a:rPr lang="en-US" dirty="0">
                <a:solidFill>
                  <a:srgbClr val="FF0000"/>
                </a:solidFill>
              </a:rPr>
              <a:t> </a:t>
            </a:r>
            <a:r>
              <a:rPr lang="en-US" i="1" dirty="0">
                <a:solidFill>
                  <a:srgbClr val="FF0000"/>
                </a:solidFill>
              </a:rPr>
              <a:t>participations are total</a:t>
            </a:r>
            <a:r>
              <a:rPr lang="en-US" i="1" dirty="0">
                <a:solidFill>
                  <a:schemeClr val="tx1"/>
                </a:solidFill>
              </a:rPr>
              <a:t>.</a:t>
            </a:r>
          </a:p>
          <a:p>
            <a:pPr>
              <a:lnSpc>
                <a:spcPct val="80000"/>
              </a:lnSpc>
              <a:buFont typeface="Wingdings" pitchFamily="2" charset="2"/>
              <a:buNone/>
            </a:pPr>
            <a:endParaRPr lang="en-US" i="1" dirty="0">
              <a:solidFill>
                <a:schemeClr val="tx1"/>
              </a:solidFill>
            </a:endParaRPr>
          </a:p>
          <a:p>
            <a:pPr>
              <a:lnSpc>
                <a:spcPct val="80000"/>
              </a:lnSpc>
              <a:buFont typeface="Wingdings" pitchFamily="2" charset="2"/>
              <a:buNone/>
            </a:pPr>
            <a:r>
              <a:rPr lang="en-US" i="1" dirty="0">
                <a:solidFill>
                  <a:schemeClr val="tx1"/>
                </a:solidFill>
              </a:rPr>
              <a:t>     </a:t>
            </a:r>
            <a:r>
              <a:rPr lang="en-US" dirty="0">
                <a:solidFill>
                  <a:schemeClr val="tx1"/>
                </a:solidFill>
              </a:rPr>
              <a:t>(3) </a:t>
            </a:r>
            <a:r>
              <a:rPr lang="en-US" u="sng" dirty="0">
                <a:solidFill>
                  <a:schemeClr val="tx1"/>
                </a:solidFill>
              </a:rPr>
              <a:t>Cross-reference or relationship relation option:</a:t>
            </a:r>
            <a:r>
              <a:rPr lang="en-US" dirty="0">
                <a:solidFill>
                  <a:schemeClr val="tx1"/>
                </a:solidFill>
              </a:rPr>
              <a:t> The third alternative is to set up a third relation R for the purpose of cross-referencing the primary keys of the two relations S and T representing the entity types. </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endParaRPr lang="en-US" sz="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0089C4-2AFC-4B8C-953C-67BB59FB6937}"/>
              </a:ext>
            </a:extLst>
          </p:cNvPr>
          <p:cNvPicPr>
            <a:picLocks noChangeAspect="1"/>
          </p:cNvPicPr>
          <p:nvPr/>
        </p:nvPicPr>
        <p:blipFill rotWithShape="1">
          <a:blip r:embed="rId3"/>
          <a:srcRect l="20834" t="35178" r="28333" b="27767"/>
          <a:stretch/>
        </p:blipFill>
        <p:spPr>
          <a:xfrm>
            <a:off x="381000" y="1257300"/>
            <a:ext cx="8382000" cy="4343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0089C4-2AFC-4B8C-953C-67BB59FB6937}"/>
              </a:ext>
            </a:extLst>
          </p:cNvPr>
          <p:cNvPicPr>
            <a:picLocks noChangeAspect="1"/>
          </p:cNvPicPr>
          <p:nvPr/>
        </p:nvPicPr>
        <p:blipFill rotWithShape="1">
          <a:blip r:embed="rId2"/>
          <a:srcRect l="20834" t="35178" r="28333" b="27767"/>
          <a:stretch/>
        </p:blipFill>
        <p:spPr>
          <a:xfrm>
            <a:off x="381000" y="304800"/>
            <a:ext cx="6858000" cy="3048000"/>
          </a:xfrm>
          <a:prstGeom prst="rect">
            <a:avLst/>
          </a:prstGeom>
        </p:spPr>
      </p:pic>
      <p:graphicFrame>
        <p:nvGraphicFramePr>
          <p:cNvPr id="3" name="Table 3">
            <a:extLst>
              <a:ext uri="{FF2B5EF4-FFF2-40B4-BE49-F238E27FC236}">
                <a16:creationId xmlns:a16="http://schemas.microsoft.com/office/drawing/2014/main" id="{88316D9D-B0ED-4370-A0BB-7AA62A1B1301}"/>
              </a:ext>
            </a:extLst>
          </p:cNvPr>
          <p:cNvGraphicFramePr>
            <a:graphicFrameLocks noGrp="1"/>
          </p:cNvGraphicFramePr>
          <p:nvPr>
            <p:extLst>
              <p:ext uri="{D42A27DB-BD31-4B8C-83A1-F6EECF244321}">
                <p14:modId xmlns:p14="http://schemas.microsoft.com/office/powerpoint/2010/main" val="666378845"/>
              </p:ext>
            </p:extLst>
          </p:nvPr>
        </p:nvGraphicFramePr>
        <p:xfrm>
          <a:off x="1143000" y="3810000"/>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05797354"/>
                    </a:ext>
                  </a:extLst>
                </a:gridCol>
                <a:gridCol w="2032000">
                  <a:extLst>
                    <a:ext uri="{9D8B030D-6E8A-4147-A177-3AD203B41FA5}">
                      <a16:colId xmlns:a16="http://schemas.microsoft.com/office/drawing/2014/main" val="2613922162"/>
                    </a:ext>
                  </a:extLst>
                </a:gridCol>
                <a:gridCol w="2032000">
                  <a:extLst>
                    <a:ext uri="{9D8B030D-6E8A-4147-A177-3AD203B41FA5}">
                      <a16:colId xmlns:a16="http://schemas.microsoft.com/office/drawing/2014/main" val="650987893"/>
                    </a:ext>
                  </a:extLst>
                </a:gridCol>
              </a:tblGrid>
              <a:tr h="370840">
                <a:tc>
                  <a:txBody>
                    <a:bodyPr/>
                    <a:lstStyle/>
                    <a:p>
                      <a:pPr algn="ctr"/>
                      <a:r>
                        <a:rPr lang="en-US" u="sng" dirty="0">
                          <a:solidFill>
                            <a:sysClr val="windowText" lastClr="000000"/>
                          </a:solidFill>
                          <a:highlight>
                            <a:srgbClr val="FFFF00"/>
                          </a:highlight>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Ecity</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graphicFrame>
        <p:nvGraphicFramePr>
          <p:cNvPr id="4" name="Table 3">
            <a:extLst>
              <a:ext uri="{FF2B5EF4-FFF2-40B4-BE49-F238E27FC236}">
                <a16:creationId xmlns:a16="http://schemas.microsoft.com/office/drawing/2014/main" id="{FBD79E30-C08D-40A9-832C-68DC75CC7B46}"/>
              </a:ext>
            </a:extLst>
          </p:cNvPr>
          <p:cNvGraphicFramePr>
            <a:graphicFrameLocks noGrp="1"/>
          </p:cNvGraphicFramePr>
          <p:nvPr>
            <p:extLst>
              <p:ext uri="{D42A27DB-BD31-4B8C-83A1-F6EECF244321}">
                <p14:modId xmlns:p14="http://schemas.microsoft.com/office/powerpoint/2010/main" val="2707291577"/>
              </p:ext>
            </p:extLst>
          </p:nvPr>
        </p:nvGraphicFramePr>
        <p:xfrm>
          <a:off x="1117209" y="5029200"/>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05797354"/>
                    </a:ext>
                  </a:extLst>
                </a:gridCol>
                <a:gridCol w="2032000">
                  <a:extLst>
                    <a:ext uri="{9D8B030D-6E8A-4147-A177-3AD203B41FA5}">
                      <a16:colId xmlns:a16="http://schemas.microsoft.com/office/drawing/2014/main" val="2613922162"/>
                    </a:ext>
                  </a:extLst>
                </a:gridCol>
                <a:gridCol w="2032000">
                  <a:extLst>
                    <a:ext uri="{9D8B030D-6E8A-4147-A177-3AD203B41FA5}">
                      <a16:colId xmlns:a16="http://schemas.microsoft.com/office/drawing/2014/main" val="650987893"/>
                    </a:ext>
                  </a:extLst>
                </a:gridCol>
              </a:tblGrid>
              <a:tr h="370840">
                <a:tc>
                  <a:txBody>
                    <a:bodyPr/>
                    <a:lstStyle/>
                    <a:p>
                      <a:pPr algn="ctr"/>
                      <a:r>
                        <a:rPr lang="en-US" u="none" dirty="0">
                          <a:solidFill>
                            <a:sysClr val="windowText" lastClr="000000"/>
                          </a:solidFill>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sng" dirty="0" err="1">
                          <a:solidFill>
                            <a:sysClr val="windowText" lastClr="000000"/>
                          </a:solidFill>
                          <a:highlight>
                            <a:srgbClr val="FFFF00"/>
                          </a:highlight>
                        </a:rPr>
                        <a:t>Dnum</a:t>
                      </a:r>
                      <a:endParaRPr lang="en-US" u="sng"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Dname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sp>
        <p:nvSpPr>
          <p:cNvPr id="5" name="TextBox 4">
            <a:extLst>
              <a:ext uri="{FF2B5EF4-FFF2-40B4-BE49-F238E27FC236}">
                <a16:creationId xmlns:a16="http://schemas.microsoft.com/office/drawing/2014/main" id="{345DFDFC-FB58-4036-B22E-D3D830C35EB6}"/>
              </a:ext>
            </a:extLst>
          </p:cNvPr>
          <p:cNvSpPr txBox="1"/>
          <p:nvPr/>
        </p:nvSpPr>
        <p:spPr>
          <a:xfrm>
            <a:off x="1117209" y="3364468"/>
            <a:ext cx="1702191" cy="369332"/>
          </a:xfrm>
          <a:prstGeom prst="rect">
            <a:avLst/>
          </a:prstGeom>
          <a:noFill/>
        </p:spPr>
        <p:txBody>
          <a:bodyPr wrap="square" rtlCol="0">
            <a:spAutoFit/>
          </a:bodyPr>
          <a:lstStyle/>
          <a:p>
            <a:r>
              <a:rPr lang="en-US" dirty="0"/>
              <a:t>Employee</a:t>
            </a:r>
          </a:p>
        </p:txBody>
      </p:sp>
      <p:sp>
        <p:nvSpPr>
          <p:cNvPr id="6" name="TextBox 5">
            <a:extLst>
              <a:ext uri="{FF2B5EF4-FFF2-40B4-BE49-F238E27FC236}">
                <a16:creationId xmlns:a16="http://schemas.microsoft.com/office/drawing/2014/main" id="{02D60107-2512-4B2E-8450-546F6791203A}"/>
              </a:ext>
            </a:extLst>
          </p:cNvPr>
          <p:cNvSpPr txBox="1"/>
          <p:nvPr/>
        </p:nvSpPr>
        <p:spPr>
          <a:xfrm>
            <a:off x="1117208" y="4570438"/>
            <a:ext cx="1702191" cy="369332"/>
          </a:xfrm>
          <a:prstGeom prst="rect">
            <a:avLst/>
          </a:prstGeom>
          <a:noFill/>
        </p:spPr>
        <p:txBody>
          <a:bodyPr wrap="square" rtlCol="0">
            <a:spAutoFit/>
          </a:bodyPr>
          <a:lstStyle/>
          <a:p>
            <a:r>
              <a:rPr lang="en-US" dirty="0"/>
              <a:t>Department</a:t>
            </a:r>
          </a:p>
        </p:txBody>
      </p:sp>
      <p:cxnSp>
        <p:nvCxnSpPr>
          <p:cNvPr id="8" name="Straight Arrow Connector 7">
            <a:extLst>
              <a:ext uri="{FF2B5EF4-FFF2-40B4-BE49-F238E27FC236}">
                <a16:creationId xmlns:a16="http://schemas.microsoft.com/office/drawing/2014/main" id="{7D40AF81-3EBA-42E3-8B04-C41A4E2A9E1A}"/>
              </a:ext>
            </a:extLst>
          </p:cNvPr>
          <p:cNvCxnSpPr/>
          <p:nvPr/>
        </p:nvCxnSpPr>
        <p:spPr>
          <a:xfrm flipV="1">
            <a:off x="2438400" y="4180840"/>
            <a:ext cx="0" cy="848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67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body" idx="4294967295"/>
          </p:nvPr>
        </p:nvSpPr>
        <p:spPr>
          <a:xfrm>
            <a:off x="304800" y="990600"/>
            <a:ext cx="8248650" cy="4724400"/>
          </a:xfrm>
        </p:spPr>
        <p:txBody>
          <a:bodyPr/>
          <a:lstStyle/>
          <a:p>
            <a:r>
              <a:rPr lang="en-US" sz="2000" b="1" dirty="0">
                <a:solidFill>
                  <a:schemeClr val="tx1"/>
                </a:solidFill>
                <a:latin typeface="Arial" charset="0"/>
              </a:rPr>
              <a:t>Step 4: Mapping of Binary 1:N Relationship Types.</a:t>
            </a:r>
          </a:p>
          <a:p>
            <a:pPr>
              <a:buFont typeface="Wingdings" pitchFamily="2" charset="2"/>
              <a:buNone/>
            </a:pPr>
            <a:endParaRPr lang="en-US" sz="1400" b="1" dirty="0">
              <a:solidFill>
                <a:schemeClr val="tx1"/>
              </a:solidFill>
              <a:latin typeface="Arial" charset="0"/>
            </a:endParaRPr>
          </a:p>
          <a:p>
            <a:pPr lvl="1"/>
            <a:r>
              <a:rPr lang="en-US" sz="2000" dirty="0">
                <a:solidFill>
                  <a:schemeClr val="tx1"/>
                </a:solidFill>
              </a:rPr>
              <a:t>For each regular binary 1:N relationship type R, identify the relation S that represent the participating entity type at the N-side of the relationship type. </a:t>
            </a:r>
          </a:p>
          <a:p>
            <a:pPr lvl="1"/>
            <a:r>
              <a:rPr lang="en-US" sz="2000" dirty="0">
                <a:solidFill>
                  <a:schemeClr val="tx1"/>
                </a:solidFill>
              </a:rPr>
              <a:t>Include as foreign key in S the primary key of the relation T that represents the other entity type participating in R. </a:t>
            </a:r>
          </a:p>
          <a:p>
            <a:pPr lvl="1"/>
            <a:r>
              <a:rPr lang="en-US" sz="2000" dirty="0">
                <a:solidFill>
                  <a:schemeClr val="tx1"/>
                </a:solidFill>
              </a:rPr>
              <a:t>Include any simple attributes of the 1:N relation type as attributes of S.</a:t>
            </a:r>
            <a:r>
              <a:rPr lang="en-US" sz="1800" dirty="0">
                <a:solidFill>
                  <a:schemeClr val="tx1"/>
                </a:solidFill>
              </a:rPr>
              <a:t> </a:t>
            </a:r>
          </a:p>
          <a:p>
            <a:pPr>
              <a:buFont typeface="Wingdings" pitchFamily="2" charset="2"/>
              <a:buNone/>
            </a:pPr>
            <a:endParaRPr lang="en-US" sz="1000" dirty="0">
              <a:solidFill>
                <a:schemeClr val="tx1"/>
              </a:solidFill>
            </a:endParaRPr>
          </a:p>
          <a:p>
            <a:pPr lvl="1">
              <a:buFontTx/>
              <a:buNone/>
            </a:pPr>
            <a:r>
              <a:rPr lang="en-US" sz="1800" dirty="0">
                <a:solidFill>
                  <a:schemeClr val="tx1"/>
                </a:solidFill>
              </a:rPr>
              <a:t>     </a:t>
            </a:r>
            <a:r>
              <a:rPr lang="en-US" sz="2000" b="1" dirty="0">
                <a:solidFill>
                  <a:schemeClr val="tx1"/>
                </a:solidFill>
              </a:rPr>
              <a:t>Example:</a:t>
            </a:r>
            <a:r>
              <a:rPr lang="en-US" sz="2000" dirty="0">
                <a:solidFill>
                  <a:schemeClr val="tx1"/>
                </a:solidFill>
              </a:rPr>
              <a:t> 1:N relationship types WORKS_FOR, CONTROLS, and SUPERVISION in the figure. For WORKS_FOR we include the primary key DNUMBER of the DEPARTMENT relation as foreign key in the EMPLOYEE relation and call it DNO.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1BAD-08D1-4BA4-93B4-608530586156}"/>
              </a:ext>
            </a:extLst>
          </p:cNvPr>
          <p:cNvPicPr>
            <a:picLocks noChangeAspect="1"/>
          </p:cNvPicPr>
          <p:nvPr/>
        </p:nvPicPr>
        <p:blipFill rotWithShape="1">
          <a:blip r:embed="rId2"/>
          <a:srcRect l="20834" t="35178" r="28333" b="27767"/>
          <a:stretch/>
        </p:blipFill>
        <p:spPr>
          <a:xfrm>
            <a:off x="990600" y="1595646"/>
            <a:ext cx="7408333" cy="3037696"/>
          </a:xfrm>
          <a:prstGeom prst="rect">
            <a:avLst/>
          </a:prstGeom>
          <a:noFill/>
        </p:spPr>
      </p:pic>
    </p:spTree>
    <p:extLst>
      <p:ext uri="{BB962C8B-B14F-4D97-AF65-F5344CB8AC3E}">
        <p14:creationId xmlns:p14="http://schemas.microsoft.com/office/powerpoint/2010/main" val="26169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508E27-6F3A-4415-B2FA-3F417A049C1F}"/>
              </a:ext>
            </a:extLst>
          </p:cNvPr>
          <p:cNvPicPr>
            <a:picLocks noChangeAspect="1"/>
          </p:cNvPicPr>
          <p:nvPr/>
        </p:nvPicPr>
        <p:blipFill rotWithShape="1">
          <a:blip r:embed="rId2"/>
          <a:srcRect l="20834" t="35178" r="28333" b="27767"/>
          <a:stretch/>
        </p:blipFill>
        <p:spPr>
          <a:xfrm>
            <a:off x="1229164" y="304800"/>
            <a:ext cx="6685671" cy="2748198"/>
          </a:xfrm>
          <a:prstGeom prst="rect">
            <a:avLst/>
          </a:prstGeom>
        </p:spPr>
      </p:pic>
      <p:graphicFrame>
        <p:nvGraphicFramePr>
          <p:cNvPr id="4" name="Table 3">
            <a:extLst>
              <a:ext uri="{FF2B5EF4-FFF2-40B4-BE49-F238E27FC236}">
                <a16:creationId xmlns:a16="http://schemas.microsoft.com/office/drawing/2014/main" id="{CF55BF63-22B3-4296-8417-25F12BE35582}"/>
              </a:ext>
            </a:extLst>
          </p:cNvPr>
          <p:cNvGraphicFramePr>
            <a:graphicFrameLocks noGrp="1"/>
          </p:cNvGraphicFramePr>
          <p:nvPr>
            <p:extLst>
              <p:ext uri="{D42A27DB-BD31-4B8C-83A1-F6EECF244321}">
                <p14:modId xmlns:p14="http://schemas.microsoft.com/office/powerpoint/2010/main" val="308385869"/>
              </p:ext>
            </p:extLst>
          </p:nvPr>
        </p:nvGraphicFramePr>
        <p:xfrm>
          <a:off x="1143000" y="3810000"/>
          <a:ext cx="6685672" cy="370840"/>
        </p:xfrm>
        <a:graphic>
          <a:graphicData uri="http://schemas.openxmlformats.org/drawingml/2006/table">
            <a:tbl>
              <a:tblPr firstRow="1" bandRow="1">
                <a:tableStyleId>{5C22544A-7EE6-4342-B048-85BDC9FD1C3A}</a:tableStyleId>
              </a:tblPr>
              <a:tblGrid>
                <a:gridCol w="1671418">
                  <a:extLst>
                    <a:ext uri="{9D8B030D-6E8A-4147-A177-3AD203B41FA5}">
                      <a16:colId xmlns:a16="http://schemas.microsoft.com/office/drawing/2014/main" val="1705797354"/>
                    </a:ext>
                  </a:extLst>
                </a:gridCol>
                <a:gridCol w="1671418">
                  <a:extLst>
                    <a:ext uri="{9D8B030D-6E8A-4147-A177-3AD203B41FA5}">
                      <a16:colId xmlns:a16="http://schemas.microsoft.com/office/drawing/2014/main" val="1277953164"/>
                    </a:ext>
                  </a:extLst>
                </a:gridCol>
                <a:gridCol w="1671418">
                  <a:extLst>
                    <a:ext uri="{9D8B030D-6E8A-4147-A177-3AD203B41FA5}">
                      <a16:colId xmlns:a16="http://schemas.microsoft.com/office/drawing/2014/main" val="2613922162"/>
                    </a:ext>
                  </a:extLst>
                </a:gridCol>
                <a:gridCol w="1671418">
                  <a:extLst>
                    <a:ext uri="{9D8B030D-6E8A-4147-A177-3AD203B41FA5}">
                      <a16:colId xmlns:a16="http://schemas.microsoft.com/office/drawing/2014/main" val="650987893"/>
                    </a:ext>
                  </a:extLst>
                </a:gridCol>
              </a:tblGrid>
              <a:tr h="370840">
                <a:tc>
                  <a:txBody>
                    <a:bodyPr/>
                    <a:lstStyle/>
                    <a:p>
                      <a:pPr algn="ctr"/>
                      <a:r>
                        <a:rPr lang="en-US" u="sng" dirty="0">
                          <a:solidFill>
                            <a:sysClr val="windowText" lastClr="000000"/>
                          </a:solidFill>
                          <a:highlight>
                            <a:srgbClr val="FFFF00"/>
                          </a:highlight>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none" dirty="0" err="1">
                          <a:solidFill>
                            <a:sysClr val="windowText" lastClr="000000"/>
                          </a:solidFill>
                          <a:highlight>
                            <a:srgbClr val="FFFF00"/>
                          </a:highlight>
                        </a:rPr>
                        <a:t>Dnum</a:t>
                      </a:r>
                      <a:endParaRPr lang="en-US" u="none"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Ecity</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graphicFrame>
        <p:nvGraphicFramePr>
          <p:cNvPr id="5" name="Table 4">
            <a:extLst>
              <a:ext uri="{FF2B5EF4-FFF2-40B4-BE49-F238E27FC236}">
                <a16:creationId xmlns:a16="http://schemas.microsoft.com/office/drawing/2014/main" id="{6015C68C-D8DC-400F-8B19-819E9591646A}"/>
              </a:ext>
            </a:extLst>
          </p:cNvPr>
          <p:cNvGraphicFramePr>
            <a:graphicFrameLocks noGrp="1"/>
          </p:cNvGraphicFramePr>
          <p:nvPr>
            <p:extLst>
              <p:ext uri="{D42A27DB-BD31-4B8C-83A1-F6EECF244321}">
                <p14:modId xmlns:p14="http://schemas.microsoft.com/office/powerpoint/2010/main" val="3315681175"/>
              </p:ext>
            </p:extLst>
          </p:nvPr>
        </p:nvGraphicFramePr>
        <p:xfrm>
          <a:off x="1117209" y="5029200"/>
          <a:ext cx="4064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13922162"/>
                    </a:ext>
                  </a:extLst>
                </a:gridCol>
                <a:gridCol w="2032000">
                  <a:extLst>
                    <a:ext uri="{9D8B030D-6E8A-4147-A177-3AD203B41FA5}">
                      <a16:colId xmlns:a16="http://schemas.microsoft.com/office/drawing/2014/main" val="650987893"/>
                    </a:ext>
                  </a:extLst>
                </a:gridCol>
              </a:tblGrid>
              <a:tr h="370840">
                <a:tc>
                  <a:txBody>
                    <a:bodyPr/>
                    <a:lstStyle/>
                    <a:p>
                      <a:pPr algn="ctr"/>
                      <a:r>
                        <a:rPr lang="en-US" u="sng" dirty="0" err="1">
                          <a:solidFill>
                            <a:sysClr val="windowText" lastClr="000000"/>
                          </a:solidFill>
                          <a:highlight>
                            <a:srgbClr val="FFFF00"/>
                          </a:highlight>
                        </a:rPr>
                        <a:t>Dnum</a:t>
                      </a:r>
                      <a:endParaRPr lang="en-US" u="sng"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Dname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sp>
        <p:nvSpPr>
          <p:cNvPr id="6" name="TextBox 5">
            <a:extLst>
              <a:ext uri="{FF2B5EF4-FFF2-40B4-BE49-F238E27FC236}">
                <a16:creationId xmlns:a16="http://schemas.microsoft.com/office/drawing/2014/main" id="{15DD2659-BEBF-4444-9BBC-62BF3A718BE7}"/>
              </a:ext>
            </a:extLst>
          </p:cNvPr>
          <p:cNvSpPr txBox="1"/>
          <p:nvPr/>
        </p:nvSpPr>
        <p:spPr>
          <a:xfrm>
            <a:off x="1117209" y="3364468"/>
            <a:ext cx="1702191" cy="369332"/>
          </a:xfrm>
          <a:prstGeom prst="rect">
            <a:avLst/>
          </a:prstGeom>
          <a:noFill/>
        </p:spPr>
        <p:txBody>
          <a:bodyPr wrap="square" rtlCol="0">
            <a:spAutoFit/>
          </a:bodyPr>
          <a:lstStyle/>
          <a:p>
            <a:r>
              <a:rPr lang="en-US" dirty="0"/>
              <a:t>Employee</a:t>
            </a:r>
          </a:p>
        </p:txBody>
      </p:sp>
      <p:sp>
        <p:nvSpPr>
          <p:cNvPr id="7" name="TextBox 6">
            <a:extLst>
              <a:ext uri="{FF2B5EF4-FFF2-40B4-BE49-F238E27FC236}">
                <a16:creationId xmlns:a16="http://schemas.microsoft.com/office/drawing/2014/main" id="{690ACD3E-F12B-4606-BD18-67D62CD816AE}"/>
              </a:ext>
            </a:extLst>
          </p:cNvPr>
          <p:cNvSpPr txBox="1"/>
          <p:nvPr/>
        </p:nvSpPr>
        <p:spPr>
          <a:xfrm>
            <a:off x="1117208" y="4570438"/>
            <a:ext cx="1702191" cy="369332"/>
          </a:xfrm>
          <a:prstGeom prst="rect">
            <a:avLst/>
          </a:prstGeom>
          <a:noFill/>
        </p:spPr>
        <p:txBody>
          <a:bodyPr wrap="square" rtlCol="0">
            <a:spAutoFit/>
          </a:bodyPr>
          <a:lstStyle/>
          <a:p>
            <a:r>
              <a:rPr lang="en-US" dirty="0"/>
              <a:t>Department</a:t>
            </a:r>
          </a:p>
        </p:txBody>
      </p:sp>
      <p:cxnSp>
        <p:nvCxnSpPr>
          <p:cNvPr id="8" name="Straight Arrow Connector 7">
            <a:extLst>
              <a:ext uri="{FF2B5EF4-FFF2-40B4-BE49-F238E27FC236}">
                <a16:creationId xmlns:a16="http://schemas.microsoft.com/office/drawing/2014/main" id="{C21BA252-1BA2-46CC-A528-D82BABA53AB6}"/>
              </a:ext>
            </a:extLst>
          </p:cNvPr>
          <p:cNvCxnSpPr>
            <a:cxnSpLocks/>
          </p:cNvCxnSpPr>
          <p:nvPr/>
        </p:nvCxnSpPr>
        <p:spPr>
          <a:xfrm flipH="1">
            <a:off x="2362200" y="4201496"/>
            <a:ext cx="1143000" cy="82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4294967295"/>
          </p:nvPr>
        </p:nvSpPr>
        <p:spPr>
          <a:xfrm>
            <a:off x="304800" y="990600"/>
            <a:ext cx="8582025" cy="5019675"/>
          </a:xfrm>
        </p:spPr>
        <p:txBody>
          <a:bodyPr>
            <a:normAutofit/>
          </a:bodyPr>
          <a:lstStyle/>
          <a:p>
            <a:pPr>
              <a:lnSpc>
                <a:spcPct val="80000"/>
              </a:lnSpc>
              <a:buNone/>
            </a:pPr>
            <a:r>
              <a:rPr lang="en-US" b="1" dirty="0">
                <a:solidFill>
                  <a:schemeClr val="tx1"/>
                </a:solidFill>
                <a:latin typeface="Arial" charset="0"/>
              </a:rPr>
              <a:t>Step 5: Mapping of Binary M:N Relationship Types.</a:t>
            </a:r>
          </a:p>
          <a:p>
            <a:pPr>
              <a:lnSpc>
                <a:spcPct val="80000"/>
              </a:lnSpc>
              <a:buFont typeface="Wingdings" pitchFamily="2" charset="2"/>
              <a:buNone/>
            </a:pPr>
            <a:endParaRPr lang="en-US" b="1" dirty="0">
              <a:solidFill>
                <a:schemeClr val="tx1"/>
              </a:solidFill>
              <a:latin typeface="Arial" charset="0"/>
            </a:endParaRPr>
          </a:p>
          <a:p>
            <a:pPr lvl="1">
              <a:lnSpc>
                <a:spcPct val="80000"/>
              </a:lnSpc>
            </a:pPr>
            <a:r>
              <a:rPr lang="en-US" sz="2400" dirty="0">
                <a:solidFill>
                  <a:schemeClr val="tx1"/>
                </a:solidFill>
              </a:rPr>
              <a:t>For each regular binary M:N relationship type R, </a:t>
            </a:r>
            <a:r>
              <a:rPr lang="en-US" sz="2400" i="1" dirty="0">
                <a:solidFill>
                  <a:schemeClr val="tx1"/>
                </a:solidFill>
              </a:rPr>
              <a:t>create a new relation</a:t>
            </a:r>
            <a:r>
              <a:rPr lang="en-US" sz="2400" dirty="0">
                <a:solidFill>
                  <a:schemeClr val="tx1"/>
                </a:solidFill>
              </a:rPr>
              <a:t> S to represent R. </a:t>
            </a:r>
          </a:p>
          <a:p>
            <a:pPr lvl="1">
              <a:lnSpc>
                <a:spcPct val="80000"/>
              </a:lnSpc>
              <a:buNone/>
            </a:pPr>
            <a:endParaRPr lang="en-US" sz="2400" dirty="0">
              <a:solidFill>
                <a:schemeClr val="tx1"/>
              </a:solidFill>
            </a:endParaRPr>
          </a:p>
          <a:p>
            <a:pPr lvl="1">
              <a:lnSpc>
                <a:spcPct val="80000"/>
              </a:lnSpc>
            </a:pPr>
            <a:r>
              <a:rPr lang="en-US" sz="2400" dirty="0">
                <a:solidFill>
                  <a:schemeClr val="tx1"/>
                </a:solidFill>
              </a:rPr>
              <a:t>Include as foreign key attributes in S the primary keys of the relations that represent the participating entity types; </a:t>
            </a:r>
            <a:r>
              <a:rPr lang="en-US" sz="2400" i="1" dirty="0">
                <a:solidFill>
                  <a:schemeClr val="tx1"/>
                </a:solidFill>
              </a:rPr>
              <a:t>their combination will form the primary key</a:t>
            </a:r>
            <a:r>
              <a:rPr lang="en-US" sz="2400" dirty="0">
                <a:solidFill>
                  <a:schemeClr val="tx1"/>
                </a:solidFill>
              </a:rPr>
              <a:t> of S. </a:t>
            </a:r>
          </a:p>
          <a:p>
            <a:pPr lvl="1">
              <a:lnSpc>
                <a:spcPct val="80000"/>
              </a:lnSpc>
              <a:buNone/>
            </a:pPr>
            <a:endParaRPr lang="en-US" sz="2400" dirty="0">
              <a:solidFill>
                <a:schemeClr val="tx1"/>
              </a:solidFill>
            </a:endParaRPr>
          </a:p>
          <a:p>
            <a:pPr lvl="1">
              <a:lnSpc>
                <a:spcPct val="80000"/>
              </a:lnSpc>
            </a:pPr>
            <a:r>
              <a:rPr lang="en-US" sz="2400" dirty="0">
                <a:solidFill>
                  <a:schemeClr val="tx1"/>
                </a:solidFill>
              </a:rPr>
              <a:t>Also include any simple attributes of the M:N relationship type (or simple components of composite attributes) as attributes of S.</a:t>
            </a:r>
          </a:p>
          <a:p>
            <a:pPr lvl="1">
              <a:lnSpc>
                <a:spcPct val="80000"/>
              </a:lnSpc>
              <a:buFontTx/>
              <a:buNone/>
            </a:pPr>
            <a:r>
              <a:rPr lang="en-US" sz="1800" dirty="0">
                <a:solidFill>
                  <a:schemeClr val="tx1"/>
                </a:solidFill>
              </a:rPr>
              <a:t>     </a:t>
            </a:r>
          </a:p>
          <a:p>
            <a:pPr lvl="1">
              <a:lnSpc>
                <a:spcPct val="80000"/>
              </a:lnSpc>
              <a:buFontTx/>
              <a:buNone/>
            </a:pPr>
            <a:r>
              <a:rPr lang="en-US" sz="2000" dirty="0">
                <a:solidFill>
                  <a:schemeClr val="tx1"/>
                </a:solidFill>
              </a:rPr>
              <a:t>     </a:t>
            </a:r>
            <a:endParaRPr lang="en-US" sz="16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7" name="Picture 1027" descr="3.2.gif                                                        0001035BEeyore                         B91DCF3B:"/>
          <p:cNvPicPr>
            <a:picLocks noGrp="1" noChangeAspect="1" noChangeArrowheads="1"/>
          </p:cNvPicPr>
          <p:nvPr>
            <p:ph idx="4294967295"/>
          </p:nvPr>
        </p:nvPicPr>
        <p:blipFill>
          <a:blip r:embed="rId2"/>
          <a:srcRect/>
          <a:stretch>
            <a:fillRect/>
          </a:stretch>
        </p:blipFill>
        <p:spPr>
          <a:xfrm>
            <a:off x="228600" y="0"/>
            <a:ext cx="8915400" cy="68580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4294967295"/>
          </p:nvPr>
        </p:nvSpPr>
        <p:spPr>
          <a:xfrm>
            <a:off x="304800" y="990600"/>
            <a:ext cx="8582025" cy="5019675"/>
          </a:xfrm>
        </p:spPr>
        <p:txBody>
          <a:bodyPr/>
          <a:lstStyle/>
          <a:p>
            <a:pPr>
              <a:lnSpc>
                <a:spcPct val="80000"/>
              </a:lnSpc>
              <a:buNone/>
            </a:pPr>
            <a:r>
              <a:rPr lang="en-US" sz="2000" b="1" dirty="0">
                <a:solidFill>
                  <a:schemeClr val="tx1"/>
                </a:solidFill>
                <a:latin typeface="Arial" charset="0"/>
              </a:rPr>
              <a:t>Step 5: Mapping of Binary M:N Relationship Types.</a:t>
            </a:r>
          </a:p>
          <a:p>
            <a:pPr>
              <a:lnSpc>
                <a:spcPct val="80000"/>
              </a:lnSpc>
              <a:buFont typeface="Wingdings" pitchFamily="2" charset="2"/>
              <a:buNone/>
            </a:pPr>
            <a:endParaRPr lang="en-US" sz="2000" b="1" dirty="0">
              <a:solidFill>
                <a:schemeClr val="tx1"/>
              </a:solidFill>
              <a:latin typeface="Arial" charset="0"/>
            </a:endParaRPr>
          </a:p>
          <a:p>
            <a:pPr lvl="1">
              <a:lnSpc>
                <a:spcPct val="80000"/>
              </a:lnSpc>
              <a:buFontTx/>
              <a:buNone/>
            </a:pPr>
            <a:r>
              <a:rPr lang="en-US" sz="1600" dirty="0">
                <a:solidFill>
                  <a:schemeClr val="tx1"/>
                </a:solidFill>
              </a:rPr>
              <a:t>     </a:t>
            </a:r>
          </a:p>
          <a:p>
            <a:pPr lvl="1">
              <a:lnSpc>
                <a:spcPct val="80000"/>
              </a:lnSpc>
              <a:buFontTx/>
              <a:buNone/>
            </a:pPr>
            <a:r>
              <a:rPr lang="en-US" sz="1800" dirty="0">
                <a:solidFill>
                  <a:schemeClr val="tx1"/>
                </a:solidFill>
              </a:rPr>
              <a:t>     </a:t>
            </a:r>
            <a:r>
              <a:rPr lang="en-US" sz="2000" b="1" dirty="0">
                <a:solidFill>
                  <a:schemeClr val="tx1"/>
                </a:solidFill>
              </a:rPr>
              <a:t>Example:</a:t>
            </a:r>
            <a:r>
              <a:rPr lang="en-US" sz="2000" dirty="0">
                <a:solidFill>
                  <a:schemeClr val="tx1"/>
                </a:solidFill>
              </a:rPr>
              <a:t> </a:t>
            </a:r>
          </a:p>
          <a:p>
            <a:pPr lvl="1">
              <a:lnSpc>
                <a:spcPct val="80000"/>
              </a:lnSpc>
              <a:buFontTx/>
              <a:buNone/>
            </a:pPr>
            <a:endParaRPr lang="en-US" sz="2000" dirty="0">
              <a:solidFill>
                <a:schemeClr val="tx1"/>
              </a:solidFill>
            </a:endParaRPr>
          </a:p>
          <a:p>
            <a:pPr lvl="1">
              <a:lnSpc>
                <a:spcPct val="80000"/>
              </a:lnSpc>
              <a:buFontTx/>
              <a:buNone/>
            </a:pPr>
            <a:r>
              <a:rPr lang="en-US" sz="2000" dirty="0">
                <a:solidFill>
                  <a:schemeClr val="tx1"/>
                </a:solidFill>
              </a:rPr>
              <a:t>The M:N relationship type WORKS_ON from the ER  diagram is mapped by creating a relation WORKS_ON in the relational database schema. </a:t>
            </a:r>
          </a:p>
          <a:p>
            <a:pPr lvl="1">
              <a:lnSpc>
                <a:spcPct val="80000"/>
              </a:lnSpc>
              <a:buFontTx/>
              <a:buNone/>
            </a:pPr>
            <a:endParaRPr lang="en-US" sz="2000" dirty="0">
              <a:solidFill>
                <a:schemeClr val="tx1"/>
              </a:solidFill>
            </a:endParaRPr>
          </a:p>
          <a:p>
            <a:pPr lvl="1">
              <a:lnSpc>
                <a:spcPct val="80000"/>
              </a:lnSpc>
              <a:buFontTx/>
              <a:buNone/>
            </a:pPr>
            <a:r>
              <a:rPr lang="en-US" sz="2000" dirty="0">
                <a:solidFill>
                  <a:schemeClr val="tx1"/>
                </a:solidFill>
              </a:rPr>
              <a:t>The primary keys of the PROJECT and EMPLOYEE relations are included as foreign keys in WORKS_ON and renamed PNO and ESSN, respectively. </a:t>
            </a:r>
          </a:p>
          <a:p>
            <a:pPr lvl="1">
              <a:lnSpc>
                <a:spcPct val="80000"/>
              </a:lnSpc>
              <a:buFontTx/>
              <a:buNone/>
            </a:pPr>
            <a:endParaRPr lang="en-US" sz="2000" dirty="0">
              <a:solidFill>
                <a:schemeClr val="tx1"/>
              </a:solidFill>
            </a:endParaRPr>
          </a:p>
          <a:p>
            <a:pPr lvl="1">
              <a:lnSpc>
                <a:spcPct val="80000"/>
              </a:lnSpc>
              <a:buFontTx/>
              <a:buNone/>
            </a:pPr>
            <a:r>
              <a:rPr lang="en-US" sz="2000" dirty="0">
                <a:solidFill>
                  <a:schemeClr val="tx1"/>
                </a:solidFill>
              </a:rPr>
              <a:t>    Attribute HOURS in WORKS_ON represents the HOURS attribute of the relation type. The primary key of the WORKS_ON relation is the combination of the foreign key attributes {ESSN, PNO}.  </a:t>
            </a:r>
            <a:endParaRPr lang="en-US" sz="1400" dirty="0">
              <a:solidFill>
                <a:schemeClr val="tx1"/>
              </a:solidFill>
            </a:endParaRPr>
          </a:p>
          <a:p>
            <a:pPr lvl="1">
              <a:lnSpc>
                <a:spcPct val="80000"/>
              </a:lnSpc>
              <a:buFontTx/>
              <a:buNone/>
            </a:pPr>
            <a:endParaRPr lang="en-US"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8FADEA-0D09-4C13-B5BC-43C500977E07}"/>
              </a:ext>
            </a:extLst>
          </p:cNvPr>
          <p:cNvPicPr>
            <a:picLocks noChangeAspect="1"/>
          </p:cNvPicPr>
          <p:nvPr/>
        </p:nvPicPr>
        <p:blipFill rotWithShape="1">
          <a:blip r:embed="rId3"/>
          <a:srcRect l="20833" t="33696" r="19167" b="27767"/>
          <a:stretch/>
        </p:blipFill>
        <p:spPr>
          <a:xfrm>
            <a:off x="533400" y="838200"/>
            <a:ext cx="8352692" cy="4419600"/>
          </a:xfrm>
          <a:prstGeom prst="rect">
            <a:avLst/>
          </a:prstGeom>
        </p:spPr>
      </p:pic>
    </p:spTree>
    <p:extLst>
      <p:ext uri="{BB962C8B-B14F-4D97-AF65-F5344CB8AC3E}">
        <p14:creationId xmlns:p14="http://schemas.microsoft.com/office/powerpoint/2010/main" val="313303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FB1EF0-E09F-4F60-9A09-CD09D933C2E0}"/>
              </a:ext>
            </a:extLst>
          </p:cNvPr>
          <p:cNvGraphicFramePr>
            <a:graphicFrameLocks noGrp="1"/>
          </p:cNvGraphicFramePr>
          <p:nvPr>
            <p:extLst>
              <p:ext uri="{D42A27DB-BD31-4B8C-83A1-F6EECF244321}">
                <p14:modId xmlns:p14="http://schemas.microsoft.com/office/powerpoint/2010/main" val="332710736"/>
              </p:ext>
            </p:extLst>
          </p:nvPr>
        </p:nvGraphicFramePr>
        <p:xfrm>
          <a:off x="1143000" y="3810000"/>
          <a:ext cx="5014254" cy="370840"/>
        </p:xfrm>
        <a:graphic>
          <a:graphicData uri="http://schemas.openxmlformats.org/drawingml/2006/table">
            <a:tbl>
              <a:tblPr firstRow="1" bandRow="1">
                <a:tableStyleId>{5C22544A-7EE6-4342-B048-85BDC9FD1C3A}</a:tableStyleId>
              </a:tblPr>
              <a:tblGrid>
                <a:gridCol w="1671418">
                  <a:extLst>
                    <a:ext uri="{9D8B030D-6E8A-4147-A177-3AD203B41FA5}">
                      <a16:colId xmlns:a16="http://schemas.microsoft.com/office/drawing/2014/main" val="1705797354"/>
                    </a:ext>
                  </a:extLst>
                </a:gridCol>
                <a:gridCol w="1671418">
                  <a:extLst>
                    <a:ext uri="{9D8B030D-6E8A-4147-A177-3AD203B41FA5}">
                      <a16:colId xmlns:a16="http://schemas.microsoft.com/office/drawing/2014/main" val="2613922162"/>
                    </a:ext>
                  </a:extLst>
                </a:gridCol>
                <a:gridCol w="1671418">
                  <a:extLst>
                    <a:ext uri="{9D8B030D-6E8A-4147-A177-3AD203B41FA5}">
                      <a16:colId xmlns:a16="http://schemas.microsoft.com/office/drawing/2014/main" val="650987893"/>
                    </a:ext>
                  </a:extLst>
                </a:gridCol>
              </a:tblGrid>
              <a:tr h="370840">
                <a:tc>
                  <a:txBody>
                    <a:bodyPr/>
                    <a:lstStyle/>
                    <a:p>
                      <a:pPr algn="ctr"/>
                      <a:r>
                        <a:rPr lang="en-US" u="sng" dirty="0">
                          <a:solidFill>
                            <a:sysClr val="windowText" lastClr="000000"/>
                          </a:solidFill>
                          <a:highlight>
                            <a:srgbClr val="FFFF00"/>
                          </a:highlight>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Ecity</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Ename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graphicFrame>
        <p:nvGraphicFramePr>
          <p:cNvPr id="4" name="Table 3">
            <a:extLst>
              <a:ext uri="{FF2B5EF4-FFF2-40B4-BE49-F238E27FC236}">
                <a16:creationId xmlns:a16="http://schemas.microsoft.com/office/drawing/2014/main" id="{1DF63F2B-3B13-4939-B9BC-512C70177373}"/>
              </a:ext>
            </a:extLst>
          </p:cNvPr>
          <p:cNvGraphicFramePr>
            <a:graphicFrameLocks noGrp="1"/>
          </p:cNvGraphicFramePr>
          <p:nvPr>
            <p:extLst>
              <p:ext uri="{D42A27DB-BD31-4B8C-83A1-F6EECF244321}">
                <p14:modId xmlns:p14="http://schemas.microsoft.com/office/powerpoint/2010/main" val="1470612424"/>
              </p:ext>
            </p:extLst>
          </p:nvPr>
        </p:nvGraphicFramePr>
        <p:xfrm>
          <a:off x="1117209" y="5029200"/>
          <a:ext cx="4064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13922162"/>
                    </a:ext>
                  </a:extLst>
                </a:gridCol>
                <a:gridCol w="2032000">
                  <a:extLst>
                    <a:ext uri="{9D8B030D-6E8A-4147-A177-3AD203B41FA5}">
                      <a16:colId xmlns:a16="http://schemas.microsoft.com/office/drawing/2014/main" val="650987893"/>
                    </a:ext>
                  </a:extLst>
                </a:gridCol>
              </a:tblGrid>
              <a:tr h="370840">
                <a:tc>
                  <a:txBody>
                    <a:bodyPr/>
                    <a:lstStyle/>
                    <a:p>
                      <a:pPr algn="ctr"/>
                      <a:r>
                        <a:rPr lang="en-US" u="sng" dirty="0" err="1">
                          <a:solidFill>
                            <a:sysClr val="windowText" lastClr="000000"/>
                          </a:solidFill>
                          <a:highlight>
                            <a:srgbClr val="FFFF00"/>
                          </a:highlight>
                        </a:rPr>
                        <a:t>Pnum</a:t>
                      </a:r>
                      <a:endParaRPr lang="en-US" u="sng"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solidFill>
                            <a:sysClr val="windowText" lastClr="000000"/>
                          </a:solidFill>
                        </a:rPr>
                        <a:t>Pname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sp>
        <p:nvSpPr>
          <p:cNvPr id="5" name="TextBox 4">
            <a:extLst>
              <a:ext uri="{FF2B5EF4-FFF2-40B4-BE49-F238E27FC236}">
                <a16:creationId xmlns:a16="http://schemas.microsoft.com/office/drawing/2014/main" id="{BE07B284-C561-4543-9A23-962774A6ABAD}"/>
              </a:ext>
            </a:extLst>
          </p:cNvPr>
          <p:cNvSpPr txBox="1"/>
          <p:nvPr/>
        </p:nvSpPr>
        <p:spPr>
          <a:xfrm>
            <a:off x="1117209" y="3364468"/>
            <a:ext cx="1702191" cy="369332"/>
          </a:xfrm>
          <a:prstGeom prst="rect">
            <a:avLst/>
          </a:prstGeom>
          <a:noFill/>
        </p:spPr>
        <p:txBody>
          <a:bodyPr wrap="square" rtlCol="0">
            <a:spAutoFit/>
          </a:bodyPr>
          <a:lstStyle/>
          <a:p>
            <a:r>
              <a:rPr lang="en-US" dirty="0"/>
              <a:t>Employee</a:t>
            </a:r>
          </a:p>
        </p:txBody>
      </p:sp>
      <p:sp>
        <p:nvSpPr>
          <p:cNvPr id="6" name="TextBox 5">
            <a:extLst>
              <a:ext uri="{FF2B5EF4-FFF2-40B4-BE49-F238E27FC236}">
                <a16:creationId xmlns:a16="http://schemas.microsoft.com/office/drawing/2014/main" id="{EE094FC9-684C-4958-9645-65ADEE70E9CB}"/>
              </a:ext>
            </a:extLst>
          </p:cNvPr>
          <p:cNvSpPr txBox="1"/>
          <p:nvPr/>
        </p:nvSpPr>
        <p:spPr>
          <a:xfrm>
            <a:off x="1117208" y="4570438"/>
            <a:ext cx="1702191" cy="369332"/>
          </a:xfrm>
          <a:prstGeom prst="rect">
            <a:avLst/>
          </a:prstGeom>
          <a:noFill/>
        </p:spPr>
        <p:txBody>
          <a:bodyPr wrap="square" rtlCol="0">
            <a:spAutoFit/>
          </a:bodyPr>
          <a:lstStyle/>
          <a:p>
            <a:r>
              <a:rPr lang="en-US" dirty="0"/>
              <a:t>Project</a:t>
            </a:r>
          </a:p>
        </p:txBody>
      </p:sp>
      <p:pic>
        <p:nvPicPr>
          <p:cNvPr id="8" name="Picture 7">
            <a:extLst>
              <a:ext uri="{FF2B5EF4-FFF2-40B4-BE49-F238E27FC236}">
                <a16:creationId xmlns:a16="http://schemas.microsoft.com/office/drawing/2014/main" id="{1B3D6DAF-FAE1-41EC-B117-8C03488696B0}"/>
              </a:ext>
            </a:extLst>
          </p:cNvPr>
          <p:cNvPicPr>
            <a:picLocks noChangeAspect="1"/>
          </p:cNvPicPr>
          <p:nvPr/>
        </p:nvPicPr>
        <p:blipFill rotWithShape="1">
          <a:blip r:embed="rId3"/>
          <a:srcRect l="20833" t="33696" r="19167" b="27767"/>
          <a:stretch/>
        </p:blipFill>
        <p:spPr>
          <a:xfrm>
            <a:off x="1524000" y="362835"/>
            <a:ext cx="5304692" cy="2806834"/>
          </a:xfrm>
          <a:prstGeom prst="rect">
            <a:avLst/>
          </a:prstGeom>
        </p:spPr>
      </p:pic>
      <p:graphicFrame>
        <p:nvGraphicFramePr>
          <p:cNvPr id="9" name="Table 8">
            <a:extLst>
              <a:ext uri="{FF2B5EF4-FFF2-40B4-BE49-F238E27FC236}">
                <a16:creationId xmlns:a16="http://schemas.microsoft.com/office/drawing/2014/main" id="{E287AF7A-C53E-49BF-9AE8-BB3A81648E84}"/>
              </a:ext>
            </a:extLst>
          </p:cNvPr>
          <p:cNvGraphicFramePr>
            <a:graphicFrameLocks noGrp="1"/>
          </p:cNvGraphicFramePr>
          <p:nvPr>
            <p:extLst>
              <p:ext uri="{D42A27DB-BD31-4B8C-83A1-F6EECF244321}">
                <p14:modId xmlns:p14="http://schemas.microsoft.com/office/powerpoint/2010/main" val="3016338152"/>
              </p:ext>
            </p:extLst>
          </p:nvPr>
        </p:nvGraphicFramePr>
        <p:xfrm>
          <a:off x="1016391" y="6107913"/>
          <a:ext cx="5014254" cy="370840"/>
        </p:xfrm>
        <a:graphic>
          <a:graphicData uri="http://schemas.openxmlformats.org/drawingml/2006/table">
            <a:tbl>
              <a:tblPr firstRow="1" bandRow="1">
                <a:tableStyleId>{5C22544A-7EE6-4342-B048-85BDC9FD1C3A}</a:tableStyleId>
              </a:tblPr>
              <a:tblGrid>
                <a:gridCol w="1671418">
                  <a:extLst>
                    <a:ext uri="{9D8B030D-6E8A-4147-A177-3AD203B41FA5}">
                      <a16:colId xmlns:a16="http://schemas.microsoft.com/office/drawing/2014/main" val="1705797354"/>
                    </a:ext>
                  </a:extLst>
                </a:gridCol>
                <a:gridCol w="1671418">
                  <a:extLst>
                    <a:ext uri="{9D8B030D-6E8A-4147-A177-3AD203B41FA5}">
                      <a16:colId xmlns:a16="http://schemas.microsoft.com/office/drawing/2014/main" val="2613922162"/>
                    </a:ext>
                  </a:extLst>
                </a:gridCol>
                <a:gridCol w="1671418">
                  <a:extLst>
                    <a:ext uri="{9D8B030D-6E8A-4147-A177-3AD203B41FA5}">
                      <a16:colId xmlns:a16="http://schemas.microsoft.com/office/drawing/2014/main" val="650987893"/>
                    </a:ext>
                  </a:extLst>
                </a:gridCol>
              </a:tblGrid>
              <a:tr h="370840">
                <a:tc>
                  <a:txBody>
                    <a:bodyPr/>
                    <a:lstStyle/>
                    <a:p>
                      <a:pPr algn="ctr"/>
                      <a:r>
                        <a:rPr lang="en-US" u="sng" dirty="0">
                          <a:solidFill>
                            <a:sysClr val="windowText" lastClr="000000"/>
                          </a:solidFill>
                          <a:highlight>
                            <a:srgbClr val="FFFF00"/>
                          </a:highlight>
                        </a:rPr>
                        <a:t>EID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sng" dirty="0" err="1">
                          <a:solidFill>
                            <a:sysClr val="windowText" lastClr="000000"/>
                          </a:solidFill>
                          <a:highlight>
                            <a:srgbClr val="FFFF00"/>
                          </a:highlight>
                        </a:rPr>
                        <a:t>Pnum</a:t>
                      </a:r>
                      <a:endParaRPr lang="en-US" u="sng"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sp>
        <p:nvSpPr>
          <p:cNvPr id="10" name="TextBox 9">
            <a:extLst>
              <a:ext uri="{FF2B5EF4-FFF2-40B4-BE49-F238E27FC236}">
                <a16:creationId xmlns:a16="http://schemas.microsoft.com/office/drawing/2014/main" id="{C06B9CBA-741F-47CF-8FC5-43C89A60F603}"/>
              </a:ext>
            </a:extLst>
          </p:cNvPr>
          <p:cNvSpPr txBox="1"/>
          <p:nvPr/>
        </p:nvSpPr>
        <p:spPr>
          <a:xfrm>
            <a:off x="990600" y="5662381"/>
            <a:ext cx="1702191" cy="369332"/>
          </a:xfrm>
          <a:prstGeom prst="rect">
            <a:avLst/>
          </a:prstGeom>
          <a:noFill/>
        </p:spPr>
        <p:txBody>
          <a:bodyPr wrap="square" rtlCol="0">
            <a:spAutoFit/>
          </a:bodyPr>
          <a:lstStyle/>
          <a:p>
            <a:r>
              <a:rPr lang="en-US" dirty="0" err="1"/>
              <a:t>Works_for</a:t>
            </a:r>
            <a:endParaRPr lang="en-US" dirty="0"/>
          </a:p>
        </p:txBody>
      </p:sp>
      <p:cxnSp>
        <p:nvCxnSpPr>
          <p:cNvPr id="12" name="Connector: Elbow 11">
            <a:extLst>
              <a:ext uri="{FF2B5EF4-FFF2-40B4-BE49-F238E27FC236}">
                <a16:creationId xmlns:a16="http://schemas.microsoft.com/office/drawing/2014/main" id="{37B02A23-7FAE-4225-A131-F5C7CD2EAD6D}"/>
              </a:ext>
            </a:extLst>
          </p:cNvPr>
          <p:cNvCxnSpPr>
            <a:cxnSpLocks/>
            <a:endCxn id="3" idx="1"/>
          </p:cNvCxnSpPr>
          <p:nvPr/>
        </p:nvCxnSpPr>
        <p:spPr>
          <a:xfrm rot="16200000" flipV="1">
            <a:off x="391554" y="4746866"/>
            <a:ext cx="2112494" cy="609602"/>
          </a:xfrm>
          <a:prstGeom prst="bentConnector4">
            <a:avLst>
              <a:gd name="adj1" fmla="val 24967"/>
              <a:gd name="adj2" fmla="val 1375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5E3E233-B612-4573-B832-D222AAF5F9AD}"/>
              </a:ext>
            </a:extLst>
          </p:cNvPr>
          <p:cNvCxnSpPr>
            <a:cxnSpLocks/>
            <a:stCxn id="9" idx="0"/>
          </p:cNvCxnSpPr>
          <p:nvPr/>
        </p:nvCxnSpPr>
        <p:spPr>
          <a:xfrm rot="16200000" flipV="1">
            <a:off x="2636421" y="5220816"/>
            <a:ext cx="931404" cy="8427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62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4294967295"/>
          </p:nvPr>
        </p:nvSpPr>
        <p:spPr>
          <a:xfrm>
            <a:off x="381000" y="1143000"/>
            <a:ext cx="8562975" cy="4857750"/>
          </a:xfrm>
        </p:spPr>
        <p:txBody>
          <a:bodyPr>
            <a:normAutofit lnSpcReduction="10000"/>
          </a:bodyPr>
          <a:lstStyle/>
          <a:p>
            <a:pPr>
              <a:buNone/>
            </a:pPr>
            <a:r>
              <a:rPr lang="en-US" b="1" dirty="0">
                <a:solidFill>
                  <a:schemeClr val="tx1"/>
                </a:solidFill>
                <a:latin typeface="Arial" charset="0"/>
              </a:rPr>
              <a:t>Step 6: Mapping of </a:t>
            </a:r>
            <a:r>
              <a:rPr lang="en-US" b="1" dirty="0" err="1">
                <a:solidFill>
                  <a:schemeClr val="tx1"/>
                </a:solidFill>
                <a:latin typeface="Arial" charset="0"/>
              </a:rPr>
              <a:t>Multivalued</a:t>
            </a:r>
            <a:r>
              <a:rPr lang="en-US" b="1" dirty="0">
                <a:solidFill>
                  <a:schemeClr val="tx1"/>
                </a:solidFill>
                <a:latin typeface="Arial" charset="0"/>
              </a:rPr>
              <a:t> attributes.</a:t>
            </a:r>
          </a:p>
          <a:p>
            <a:pPr>
              <a:buFont typeface="Wingdings" pitchFamily="2" charset="2"/>
              <a:buNone/>
            </a:pPr>
            <a:endParaRPr lang="en-US" sz="1600" b="1" dirty="0">
              <a:solidFill>
                <a:schemeClr val="tx1"/>
              </a:solidFill>
              <a:latin typeface="Arial" charset="0"/>
            </a:endParaRPr>
          </a:p>
          <a:p>
            <a:pPr lvl="1"/>
            <a:r>
              <a:rPr lang="en-US" sz="2400" dirty="0">
                <a:solidFill>
                  <a:schemeClr val="tx1"/>
                </a:solidFill>
              </a:rPr>
              <a:t>For each </a:t>
            </a:r>
            <a:r>
              <a:rPr lang="en-US" sz="2400" dirty="0" err="1">
                <a:solidFill>
                  <a:schemeClr val="tx1"/>
                </a:solidFill>
              </a:rPr>
              <a:t>multivalued</a:t>
            </a:r>
            <a:r>
              <a:rPr lang="en-US" sz="2400" dirty="0">
                <a:solidFill>
                  <a:schemeClr val="tx1"/>
                </a:solidFill>
              </a:rPr>
              <a:t> attribute A, create a new relation R. This relation R will include an attribute corresponding to A, plus the primary key attribute K-as a foreign key in R-of the relation that represents the entity type of relationship type that has A as an attribute. </a:t>
            </a:r>
          </a:p>
          <a:p>
            <a:pPr lvl="1">
              <a:buNone/>
            </a:pPr>
            <a:endParaRPr lang="en-US" sz="2400" dirty="0">
              <a:solidFill>
                <a:schemeClr val="tx1"/>
              </a:solidFill>
            </a:endParaRPr>
          </a:p>
          <a:p>
            <a:pPr lvl="1"/>
            <a:r>
              <a:rPr lang="en-US" sz="2400" dirty="0">
                <a:solidFill>
                  <a:schemeClr val="tx1"/>
                </a:solidFill>
              </a:rPr>
              <a:t>The primary key of R is the combination of A and K. If the </a:t>
            </a:r>
            <a:r>
              <a:rPr lang="en-US" sz="2400" dirty="0" err="1">
                <a:solidFill>
                  <a:schemeClr val="tx1"/>
                </a:solidFill>
              </a:rPr>
              <a:t>multivalued</a:t>
            </a:r>
            <a:r>
              <a:rPr lang="en-US" sz="2400" dirty="0">
                <a:solidFill>
                  <a:schemeClr val="tx1"/>
                </a:solidFill>
              </a:rPr>
              <a:t> attribute is composite, we include its simple components. </a:t>
            </a:r>
          </a:p>
          <a:p>
            <a:pPr>
              <a:buFont typeface="Wingdings" pitchFamily="2" charset="2"/>
              <a:buNone/>
            </a:pPr>
            <a:endParaRPr lang="en-US" dirty="0">
              <a:solidFill>
                <a:schemeClr val="tx1"/>
              </a:solidFill>
            </a:endParaRPr>
          </a:p>
          <a:p>
            <a:pPr lvl="1">
              <a:buFontTx/>
              <a:buNone/>
            </a:pPr>
            <a:r>
              <a:rPr lang="en-US" sz="2000" dirty="0">
                <a:solidFill>
                  <a:schemeClr val="tx1"/>
                </a:solidFill>
              </a:rPr>
              <a:t> </a:t>
            </a:r>
            <a:endParaRPr lang="en-US" sz="2400" dirty="0">
              <a:solidFill>
                <a:schemeClr val="tx1"/>
              </a:solidFill>
            </a:endParaRPr>
          </a:p>
          <a:p>
            <a:pPr lvl="1">
              <a:buFontTx/>
              <a:buNone/>
            </a:pPr>
            <a:endParaRPr lang="en-US" sz="2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4294967295"/>
          </p:nvPr>
        </p:nvSpPr>
        <p:spPr>
          <a:xfrm>
            <a:off x="381000" y="1143000"/>
            <a:ext cx="8562975" cy="4857750"/>
          </a:xfrm>
        </p:spPr>
        <p:txBody>
          <a:bodyPr/>
          <a:lstStyle/>
          <a:p>
            <a:pPr>
              <a:buNone/>
            </a:pPr>
            <a:r>
              <a:rPr lang="en-US" sz="2000" b="1" dirty="0">
                <a:solidFill>
                  <a:schemeClr val="tx1"/>
                </a:solidFill>
                <a:latin typeface="Arial" charset="0"/>
              </a:rPr>
              <a:t>Step 6: Mapping of </a:t>
            </a:r>
            <a:r>
              <a:rPr lang="en-US" sz="2000" b="1" dirty="0" err="1">
                <a:solidFill>
                  <a:schemeClr val="tx1"/>
                </a:solidFill>
                <a:latin typeface="Arial" charset="0"/>
              </a:rPr>
              <a:t>Multivalued</a:t>
            </a:r>
            <a:r>
              <a:rPr lang="en-US" sz="2000" b="1" dirty="0">
                <a:solidFill>
                  <a:schemeClr val="tx1"/>
                </a:solidFill>
                <a:latin typeface="Arial" charset="0"/>
              </a:rPr>
              <a:t> attributes.</a:t>
            </a:r>
          </a:p>
          <a:p>
            <a:pPr>
              <a:buFont typeface="Wingdings" pitchFamily="2" charset="2"/>
              <a:buNone/>
            </a:pPr>
            <a:endParaRPr lang="en-US" sz="1400" b="1" dirty="0">
              <a:solidFill>
                <a:schemeClr val="tx1"/>
              </a:solidFill>
              <a:latin typeface="Arial" charset="0"/>
            </a:endParaRPr>
          </a:p>
          <a:p>
            <a:pPr>
              <a:buFont typeface="Wingdings" pitchFamily="2" charset="2"/>
              <a:buNone/>
            </a:pPr>
            <a:endParaRPr lang="en-US" sz="2000" dirty="0">
              <a:solidFill>
                <a:schemeClr val="tx1"/>
              </a:solidFill>
            </a:endParaRPr>
          </a:p>
          <a:p>
            <a:pPr lvl="1">
              <a:buFontTx/>
              <a:buNone/>
            </a:pPr>
            <a:r>
              <a:rPr lang="en-US" sz="1800" dirty="0">
                <a:solidFill>
                  <a:schemeClr val="tx1"/>
                </a:solidFill>
              </a:rPr>
              <a:t>     </a:t>
            </a:r>
            <a:r>
              <a:rPr lang="en-US" sz="2000" b="1" dirty="0">
                <a:solidFill>
                  <a:schemeClr val="tx1"/>
                </a:solidFill>
              </a:rPr>
              <a:t>Example:</a:t>
            </a:r>
            <a:r>
              <a:rPr lang="en-US" sz="2000" dirty="0">
                <a:solidFill>
                  <a:schemeClr val="tx1"/>
                </a:solidFill>
              </a:rPr>
              <a:t> The relation DEPT_LOCATIONS is created. The attribute DLOCATION represents the </a:t>
            </a:r>
            <a:r>
              <a:rPr lang="en-US" sz="2000" dirty="0" err="1">
                <a:solidFill>
                  <a:schemeClr val="tx1"/>
                </a:solidFill>
              </a:rPr>
              <a:t>multivalued</a:t>
            </a:r>
            <a:r>
              <a:rPr lang="en-US" sz="2000" dirty="0">
                <a:solidFill>
                  <a:schemeClr val="tx1"/>
                </a:solidFill>
              </a:rPr>
              <a:t> attribute LOCATIONS of DEPARTMENT, while DNUMBER-as foreign key-represents the primary key of the DEPARTMENT relation. The primary key of R is the combination of {DNUMBER, DLOCATION}.</a:t>
            </a:r>
          </a:p>
          <a:p>
            <a:pPr lvl="1">
              <a:buFontTx/>
              <a:buNone/>
            </a:pPr>
            <a:endParaRPr lang="en-US"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6923B6-AE38-463A-9839-846E3A250D20}"/>
              </a:ext>
            </a:extLst>
          </p:cNvPr>
          <p:cNvPicPr>
            <a:picLocks noChangeAspect="1"/>
          </p:cNvPicPr>
          <p:nvPr/>
        </p:nvPicPr>
        <p:blipFill rotWithShape="1">
          <a:blip r:embed="rId2"/>
          <a:srcRect l="41667" t="24803" r="26667" b="18873"/>
          <a:stretch/>
        </p:blipFill>
        <p:spPr>
          <a:xfrm>
            <a:off x="1143000" y="590549"/>
            <a:ext cx="7162800" cy="5676901"/>
          </a:xfrm>
          <a:prstGeom prst="rect">
            <a:avLst/>
          </a:prstGeom>
        </p:spPr>
      </p:pic>
    </p:spTree>
    <p:extLst>
      <p:ext uri="{BB962C8B-B14F-4D97-AF65-F5344CB8AC3E}">
        <p14:creationId xmlns:p14="http://schemas.microsoft.com/office/powerpoint/2010/main" val="152643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980DC5-70C1-4E3A-9689-CDBD13DBF28B}"/>
              </a:ext>
            </a:extLst>
          </p:cNvPr>
          <p:cNvPicPr>
            <a:picLocks noChangeAspect="1"/>
          </p:cNvPicPr>
          <p:nvPr/>
        </p:nvPicPr>
        <p:blipFill rotWithShape="1">
          <a:blip r:embed="rId2"/>
          <a:srcRect l="41667" t="24803" r="26667" b="18873"/>
          <a:stretch/>
        </p:blipFill>
        <p:spPr>
          <a:xfrm>
            <a:off x="4876800" y="373966"/>
            <a:ext cx="4038600" cy="4724400"/>
          </a:xfrm>
          <a:prstGeom prst="rect">
            <a:avLst/>
          </a:prstGeom>
        </p:spPr>
      </p:pic>
      <p:graphicFrame>
        <p:nvGraphicFramePr>
          <p:cNvPr id="3" name="Table 2">
            <a:extLst>
              <a:ext uri="{FF2B5EF4-FFF2-40B4-BE49-F238E27FC236}">
                <a16:creationId xmlns:a16="http://schemas.microsoft.com/office/drawing/2014/main" id="{A616A7A2-7442-4F3F-865F-D98C3C3579DA}"/>
              </a:ext>
            </a:extLst>
          </p:cNvPr>
          <p:cNvGraphicFramePr>
            <a:graphicFrameLocks noGrp="1"/>
          </p:cNvGraphicFramePr>
          <p:nvPr>
            <p:extLst>
              <p:ext uri="{D42A27DB-BD31-4B8C-83A1-F6EECF244321}">
                <p14:modId xmlns:p14="http://schemas.microsoft.com/office/powerpoint/2010/main" val="1639071139"/>
              </p:ext>
            </p:extLst>
          </p:nvPr>
        </p:nvGraphicFramePr>
        <p:xfrm>
          <a:off x="762000" y="4131380"/>
          <a:ext cx="3342836" cy="370840"/>
        </p:xfrm>
        <a:graphic>
          <a:graphicData uri="http://schemas.openxmlformats.org/drawingml/2006/table">
            <a:tbl>
              <a:tblPr firstRow="1" bandRow="1">
                <a:tableStyleId>{5C22544A-7EE6-4342-B048-85BDC9FD1C3A}</a:tableStyleId>
              </a:tblPr>
              <a:tblGrid>
                <a:gridCol w="1671418">
                  <a:extLst>
                    <a:ext uri="{9D8B030D-6E8A-4147-A177-3AD203B41FA5}">
                      <a16:colId xmlns:a16="http://schemas.microsoft.com/office/drawing/2014/main" val="1705797354"/>
                    </a:ext>
                  </a:extLst>
                </a:gridCol>
                <a:gridCol w="1671418">
                  <a:extLst>
                    <a:ext uri="{9D8B030D-6E8A-4147-A177-3AD203B41FA5}">
                      <a16:colId xmlns:a16="http://schemas.microsoft.com/office/drawing/2014/main" val="2613922162"/>
                    </a:ext>
                  </a:extLst>
                </a:gridCol>
              </a:tblGrid>
              <a:tr h="370840">
                <a:tc>
                  <a:txBody>
                    <a:bodyPr/>
                    <a:lstStyle/>
                    <a:p>
                      <a:pPr algn="ctr"/>
                      <a:r>
                        <a:rPr lang="en-US" u="sng" dirty="0">
                          <a:solidFill>
                            <a:sysClr val="windowText" lastClr="000000"/>
                          </a:solidFill>
                          <a:highlight>
                            <a:srgbClr val="FFFF00"/>
                          </a:highlight>
                        </a:rPr>
                        <a:t>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sng" dirty="0" err="1">
                          <a:solidFill>
                            <a:sysClr val="windowText" lastClr="000000"/>
                          </a:solidFill>
                          <a:highlight>
                            <a:srgbClr val="FFFF00"/>
                          </a:highlight>
                        </a:rPr>
                        <a:t>Smobile</a:t>
                      </a:r>
                      <a:endParaRPr lang="en-US" u="sng" dirty="0">
                        <a:solidFill>
                          <a:sysClr val="windowText" lastClr="000000"/>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652315"/>
                  </a:ext>
                </a:extLst>
              </a:tr>
            </a:tbl>
          </a:graphicData>
        </a:graphic>
      </p:graphicFrame>
      <p:sp>
        <p:nvSpPr>
          <p:cNvPr id="4" name="TextBox 3">
            <a:extLst>
              <a:ext uri="{FF2B5EF4-FFF2-40B4-BE49-F238E27FC236}">
                <a16:creationId xmlns:a16="http://schemas.microsoft.com/office/drawing/2014/main" id="{0411C04F-4CF1-4144-A23E-8ED626A501F2}"/>
              </a:ext>
            </a:extLst>
          </p:cNvPr>
          <p:cNvSpPr txBox="1"/>
          <p:nvPr/>
        </p:nvSpPr>
        <p:spPr>
          <a:xfrm>
            <a:off x="132469" y="3557258"/>
            <a:ext cx="2083191" cy="369332"/>
          </a:xfrm>
          <a:prstGeom prst="rect">
            <a:avLst/>
          </a:prstGeom>
          <a:noFill/>
        </p:spPr>
        <p:txBody>
          <a:bodyPr wrap="square" rtlCol="0">
            <a:spAutoFit/>
          </a:bodyPr>
          <a:lstStyle/>
          <a:p>
            <a:r>
              <a:rPr lang="en-US" dirty="0" err="1"/>
              <a:t>Employee_Mobile</a:t>
            </a:r>
            <a:endParaRPr lang="en-US" dirty="0"/>
          </a:p>
        </p:txBody>
      </p:sp>
      <p:sp>
        <p:nvSpPr>
          <p:cNvPr id="6" name="TextBox 5">
            <a:extLst>
              <a:ext uri="{FF2B5EF4-FFF2-40B4-BE49-F238E27FC236}">
                <a16:creationId xmlns:a16="http://schemas.microsoft.com/office/drawing/2014/main" id="{D0EAF973-6F6D-4BAD-B6C6-DB269A72FB97}"/>
              </a:ext>
            </a:extLst>
          </p:cNvPr>
          <p:cNvSpPr txBox="1"/>
          <p:nvPr/>
        </p:nvSpPr>
        <p:spPr>
          <a:xfrm>
            <a:off x="126021" y="4848246"/>
            <a:ext cx="1702191" cy="369332"/>
          </a:xfrm>
          <a:prstGeom prst="rect">
            <a:avLst/>
          </a:prstGeom>
          <a:noFill/>
        </p:spPr>
        <p:txBody>
          <a:bodyPr wrap="square" rtlCol="0">
            <a:spAutoFit/>
          </a:bodyPr>
          <a:lstStyle/>
          <a:p>
            <a:r>
              <a:rPr lang="en-US" dirty="0"/>
              <a:t>Employee</a:t>
            </a:r>
          </a:p>
        </p:txBody>
      </p:sp>
      <p:graphicFrame>
        <p:nvGraphicFramePr>
          <p:cNvPr id="7" name="Table 2">
            <a:extLst>
              <a:ext uri="{FF2B5EF4-FFF2-40B4-BE49-F238E27FC236}">
                <a16:creationId xmlns:a16="http://schemas.microsoft.com/office/drawing/2014/main" id="{18508677-88B5-4EF6-815A-6CE06566F983}"/>
              </a:ext>
            </a:extLst>
          </p:cNvPr>
          <p:cNvGraphicFramePr>
            <a:graphicFrameLocks noGrp="1"/>
          </p:cNvGraphicFramePr>
          <p:nvPr>
            <p:extLst>
              <p:ext uri="{D42A27DB-BD31-4B8C-83A1-F6EECF244321}">
                <p14:modId xmlns:p14="http://schemas.microsoft.com/office/powerpoint/2010/main" val="3409367385"/>
              </p:ext>
            </p:extLst>
          </p:nvPr>
        </p:nvGraphicFramePr>
        <p:xfrm>
          <a:off x="685800" y="5379774"/>
          <a:ext cx="7239000" cy="457200"/>
        </p:xfrm>
        <a:graphic>
          <a:graphicData uri="http://schemas.openxmlformats.org/drawingml/2006/table">
            <a:tbl>
              <a:tblPr firstRow="1" bandRow="1">
                <a:tableStyleId>{5C22544A-7EE6-4342-B048-85BDC9FD1C3A}</a:tableStyleId>
              </a:tblPr>
              <a:tblGrid>
                <a:gridCol w="1079500">
                  <a:extLst>
                    <a:ext uri="{9D8B030D-6E8A-4147-A177-3AD203B41FA5}">
                      <a16:colId xmlns:a16="http://schemas.microsoft.com/office/drawing/2014/main" val="696980942"/>
                    </a:ext>
                  </a:extLst>
                </a:gridCol>
                <a:gridCol w="1206500">
                  <a:extLst>
                    <a:ext uri="{9D8B030D-6E8A-4147-A177-3AD203B41FA5}">
                      <a16:colId xmlns:a16="http://schemas.microsoft.com/office/drawing/2014/main" val="695068834"/>
                    </a:ext>
                  </a:extLst>
                </a:gridCol>
                <a:gridCol w="1206500">
                  <a:extLst>
                    <a:ext uri="{9D8B030D-6E8A-4147-A177-3AD203B41FA5}">
                      <a16:colId xmlns:a16="http://schemas.microsoft.com/office/drawing/2014/main" val="2723718047"/>
                    </a:ext>
                  </a:extLst>
                </a:gridCol>
                <a:gridCol w="1143000">
                  <a:extLst>
                    <a:ext uri="{9D8B030D-6E8A-4147-A177-3AD203B41FA5}">
                      <a16:colId xmlns:a16="http://schemas.microsoft.com/office/drawing/2014/main" val="1242208892"/>
                    </a:ext>
                  </a:extLst>
                </a:gridCol>
                <a:gridCol w="1206500">
                  <a:extLst>
                    <a:ext uri="{9D8B030D-6E8A-4147-A177-3AD203B41FA5}">
                      <a16:colId xmlns:a16="http://schemas.microsoft.com/office/drawing/2014/main" val="3300325580"/>
                    </a:ext>
                  </a:extLst>
                </a:gridCol>
                <a:gridCol w="1397000">
                  <a:extLst>
                    <a:ext uri="{9D8B030D-6E8A-4147-A177-3AD203B41FA5}">
                      <a16:colId xmlns:a16="http://schemas.microsoft.com/office/drawing/2014/main" val="326295985"/>
                    </a:ext>
                  </a:extLst>
                </a:gridCol>
              </a:tblGrid>
              <a:tr h="457200">
                <a:tc>
                  <a:txBody>
                    <a:bodyPr/>
                    <a:lstStyle/>
                    <a:p>
                      <a:pPr algn="ctr"/>
                      <a:r>
                        <a:rPr lang="en-US" sz="1400" u="sng" dirty="0">
                          <a:solidFill>
                            <a:schemeClr val="tx1"/>
                          </a:solidFill>
                          <a:highlight>
                            <a:srgbClr val="FFFF00"/>
                          </a:highlight>
                        </a:rPr>
                        <a:t>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a:solidFill>
                            <a:schemeClr val="tx1"/>
                          </a:solidFill>
                        </a:rPr>
                        <a:t>Sname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a:solidFill>
                            <a:schemeClr val="tx1"/>
                          </a:solidFill>
                        </a:rPr>
                        <a:t>Sdob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a:solidFill>
                            <a:schemeClr val="tx1"/>
                          </a:solidFill>
                        </a:rPr>
                        <a:t>Addcity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a:solidFill>
                            <a:schemeClr val="tx1"/>
                          </a:solidFill>
                        </a:rPr>
                        <a:t>AddNo</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a:solidFill>
                            <a:schemeClr val="tx1"/>
                          </a:solidFill>
                        </a:rPr>
                        <a:t>AddStreet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4467299"/>
                  </a:ext>
                </a:extLst>
              </a:tr>
            </a:tbl>
          </a:graphicData>
        </a:graphic>
      </p:graphicFrame>
      <p:cxnSp>
        <p:nvCxnSpPr>
          <p:cNvPr id="14" name="Straight Arrow Connector 13">
            <a:extLst>
              <a:ext uri="{FF2B5EF4-FFF2-40B4-BE49-F238E27FC236}">
                <a16:creationId xmlns:a16="http://schemas.microsoft.com/office/drawing/2014/main" id="{A5D998D6-6E1B-4CD7-8636-5B721CA6456F}"/>
              </a:ext>
            </a:extLst>
          </p:cNvPr>
          <p:cNvCxnSpPr/>
          <p:nvPr/>
        </p:nvCxnSpPr>
        <p:spPr>
          <a:xfrm>
            <a:off x="1447800" y="4502220"/>
            <a:ext cx="0" cy="8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917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body" idx="4294967295"/>
          </p:nvPr>
        </p:nvSpPr>
        <p:spPr>
          <a:xfrm>
            <a:off x="381000" y="990600"/>
            <a:ext cx="8343900" cy="4724400"/>
          </a:xfrm>
        </p:spPr>
        <p:txBody>
          <a:bodyPr/>
          <a:lstStyle/>
          <a:p>
            <a:pPr>
              <a:lnSpc>
                <a:spcPct val="90000"/>
              </a:lnSpc>
              <a:buNone/>
            </a:pPr>
            <a:r>
              <a:rPr lang="en-US" sz="2400" b="1" dirty="0">
                <a:solidFill>
                  <a:schemeClr val="tx1"/>
                </a:solidFill>
                <a:latin typeface="Arial" charset="0"/>
              </a:rPr>
              <a:t>Step 7: Mapping of N-</a:t>
            </a:r>
            <a:r>
              <a:rPr lang="en-US" sz="2400" b="1" dirty="0" err="1">
                <a:solidFill>
                  <a:schemeClr val="tx1"/>
                </a:solidFill>
                <a:latin typeface="Arial" charset="0"/>
              </a:rPr>
              <a:t>ary</a:t>
            </a:r>
            <a:r>
              <a:rPr lang="en-US" sz="2400" b="1" dirty="0">
                <a:solidFill>
                  <a:schemeClr val="tx1"/>
                </a:solidFill>
                <a:latin typeface="Arial" charset="0"/>
              </a:rPr>
              <a:t> Relationship Types.</a:t>
            </a:r>
          </a:p>
          <a:p>
            <a:pPr>
              <a:lnSpc>
                <a:spcPct val="90000"/>
              </a:lnSpc>
              <a:buFont typeface="Wingdings" pitchFamily="2" charset="2"/>
              <a:buNone/>
            </a:pPr>
            <a:endParaRPr lang="en-US" sz="1000" dirty="0">
              <a:solidFill>
                <a:schemeClr val="tx1"/>
              </a:solidFill>
            </a:endParaRPr>
          </a:p>
          <a:p>
            <a:pPr lvl="1">
              <a:lnSpc>
                <a:spcPct val="90000"/>
              </a:lnSpc>
            </a:pPr>
            <a:r>
              <a:rPr lang="en-US" sz="2400" dirty="0">
                <a:solidFill>
                  <a:schemeClr val="tx1"/>
                </a:solidFill>
              </a:rPr>
              <a:t>For each n-</a:t>
            </a:r>
            <a:r>
              <a:rPr lang="en-US" sz="2400" dirty="0" err="1">
                <a:solidFill>
                  <a:schemeClr val="tx1"/>
                </a:solidFill>
              </a:rPr>
              <a:t>ary</a:t>
            </a:r>
            <a:r>
              <a:rPr lang="en-US" sz="2400" dirty="0">
                <a:solidFill>
                  <a:schemeClr val="tx1"/>
                </a:solidFill>
              </a:rPr>
              <a:t> relationship type R, where n&gt;2, create a new relationship S to represent R.</a:t>
            </a:r>
          </a:p>
          <a:p>
            <a:pPr lvl="1">
              <a:lnSpc>
                <a:spcPct val="90000"/>
              </a:lnSpc>
            </a:pPr>
            <a:r>
              <a:rPr lang="en-US" sz="2400" dirty="0">
                <a:solidFill>
                  <a:schemeClr val="tx1"/>
                </a:solidFill>
              </a:rPr>
              <a:t>Include as foreign key attributes in S the primary keys of the relations that represent the participating entity types. </a:t>
            </a:r>
          </a:p>
          <a:p>
            <a:pPr lvl="1">
              <a:lnSpc>
                <a:spcPct val="90000"/>
              </a:lnSpc>
            </a:pPr>
            <a:r>
              <a:rPr lang="en-US" sz="2400" dirty="0">
                <a:solidFill>
                  <a:schemeClr val="tx1"/>
                </a:solidFill>
              </a:rPr>
              <a:t>Also include any simple attributes of the n-</a:t>
            </a:r>
            <a:r>
              <a:rPr lang="en-US" sz="2400" dirty="0" err="1">
                <a:solidFill>
                  <a:schemeClr val="tx1"/>
                </a:solidFill>
              </a:rPr>
              <a:t>ary</a:t>
            </a:r>
            <a:r>
              <a:rPr lang="en-US" sz="2400" dirty="0">
                <a:solidFill>
                  <a:schemeClr val="tx1"/>
                </a:solidFill>
              </a:rPr>
              <a:t> relationship type (or simple components of composite attributes) as attributes of S.</a:t>
            </a:r>
            <a:r>
              <a:rPr lang="en-US" sz="1800" dirty="0">
                <a:solidFill>
                  <a:schemeClr val="tx1"/>
                </a:solidFill>
              </a:rPr>
              <a:t> </a:t>
            </a:r>
          </a:p>
          <a:p>
            <a:pPr lvl="1">
              <a:lnSpc>
                <a:spcPct val="90000"/>
              </a:lnSpc>
              <a:buFontTx/>
              <a:buNone/>
            </a:pPr>
            <a:endParaRPr lang="en-US" sz="1000" dirty="0">
              <a:solidFill>
                <a:schemeClr val="tx1"/>
              </a:solidFill>
            </a:endParaRPr>
          </a:p>
          <a:p>
            <a:pPr lvl="1">
              <a:lnSpc>
                <a:spcPct val="90000"/>
              </a:lnSpc>
              <a:buFontTx/>
              <a:buNone/>
            </a:pPr>
            <a:endParaRPr lang="en-US" sz="1000" dirty="0">
              <a:solidFill>
                <a:schemeClr val="tx1"/>
              </a:solidFill>
            </a:endParaRPr>
          </a:p>
          <a:p>
            <a:pPr lvl="1">
              <a:lnSpc>
                <a:spcPct val="90000"/>
              </a:lnSpc>
              <a:buFontTx/>
              <a:buNone/>
            </a:pPr>
            <a:r>
              <a:rPr lang="en-US" sz="1800" dirty="0">
                <a:solidFill>
                  <a:schemeClr val="tx1"/>
                </a:solidFill>
              </a:rPr>
              <a:t>     </a:t>
            </a:r>
            <a:r>
              <a:rPr lang="en-US" sz="2000" b="1" dirty="0">
                <a:solidFill>
                  <a:schemeClr val="tx1"/>
                </a:solidFill>
              </a:rPr>
              <a:t>Example: </a:t>
            </a:r>
            <a:r>
              <a:rPr lang="en-US" sz="2000" dirty="0">
                <a:solidFill>
                  <a:schemeClr val="tx1"/>
                </a:solidFill>
              </a:rPr>
              <a:t>The relationship type SUPPY in the ER below. This can be mapped to the relation SUPPLY shown in the relational schema, whose primary key is the combination of the three foreign keys {SNAME, PARTNO, PROJNAME}</a:t>
            </a:r>
            <a:endParaRPr lang="en-US" sz="2400"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title" idx="4294967295"/>
          </p:nvPr>
        </p:nvSpPr>
        <p:spPr>
          <a:xfrm>
            <a:off x="228600" y="533400"/>
            <a:ext cx="7924800" cy="1439863"/>
          </a:xfrm>
        </p:spPr>
        <p:txBody>
          <a:bodyPr anchor="t"/>
          <a:lstStyle/>
          <a:p>
            <a:pPr algn="l"/>
            <a:br>
              <a:rPr lang="en-US" sz="2400" b="1" dirty="0">
                <a:solidFill>
                  <a:schemeClr val="tx1"/>
                </a:solidFill>
              </a:rPr>
            </a:br>
            <a:r>
              <a:rPr lang="en-US" sz="2400" b="1" dirty="0">
                <a:solidFill>
                  <a:schemeClr val="tx1"/>
                </a:solidFill>
              </a:rPr>
              <a:t>Ternary relationship types. (a) The SUPPLY relationship. </a:t>
            </a:r>
            <a:endParaRPr lang="en-US" b="1" dirty="0">
              <a:solidFill>
                <a:schemeClr val="tx1"/>
              </a:solidFill>
            </a:endParaRPr>
          </a:p>
        </p:txBody>
      </p:sp>
      <p:pic>
        <p:nvPicPr>
          <p:cNvPr id="229381" name="Picture 5" descr="31755_FIG0411a.gif                                             0001035BEeyore                         B91DCF3B:"/>
          <p:cNvPicPr>
            <a:picLocks noGrp="1" noChangeAspect="1" noChangeArrowheads="1"/>
          </p:cNvPicPr>
          <p:nvPr>
            <p:ph idx="4294967295"/>
          </p:nvPr>
        </p:nvPicPr>
        <p:blipFill>
          <a:blip r:embed="rId2"/>
          <a:srcRect/>
          <a:stretch>
            <a:fillRect/>
          </a:stretch>
        </p:blipFill>
        <p:spPr>
          <a:xfrm>
            <a:off x="838200" y="2514600"/>
            <a:ext cx="7772400" cy="26543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idx="4294967295"/>
          </p:nvPr>
        </p:nvSpPr>
        <p:spPr>
          <a:xfrm>
            <a:off x="381000" y="381000"/>
            <a:ext cx="8077200" cy="1143000"/>
          </a:xfrm>
        </p:spPr>
        <p:txBody>
          <a:bodyPr anchor="t">
            <a:normAutofit/>
          </a:bodyPr>
          <a:lstStyle/>
          <a:p>
            <a:pPr algn="l"/>
            <a:br>
              <a:rPr lang="en-US" sz="2400" b="1" dirty="0">
                <a:solidFill>
                  <a:schemeClr val="tx1"/>
                </a:solidFill>
              </a:rPr>
            </a:br>
            <a:r>
              <a:rPr lang="en-US" sz="2400" b="1" dirty="0">
                <a:solidFill>
                  <a:schemeClr val="tx1"/>
                </a:solidFill>
              </a:rPr>
              <a:t>Mapping the </a:t>
            </a:r>
            <a:r>
              <a:rPr lang="en-US" sz="2400" b="1" i="1" dirty="0">
                <a:solidFill>
                  <a:schemeClr val="tx1"/>
                </a:solidFill>
              </a:rPr>
              <a:t>n</a:t>
            </a:r>
            <a:r>
              <a:rPr lang="en-US" sz="2400" b="1" dirty="0">
                <a:solidFill>
                  <a:schemeClr val="tx1"/>
                </a:solidFill>
              </a:rPr>
              <a:t>-</a:t>
            </a:r>
            <a:r>
              <a:rPr lang="en-US" sz="2400" b="1" dirty="0" err="1">
                <a:solidFill>
                  <a:schemeClr val="tx1"/>
                </a:solidFill>
              </a:rPr>
              <a:t>ary</a:t>
            </a:r>
            <a:r>
              <a:rPr lang="en-US" sz="2400" b="1" dirty="0">
                <a:solidFill>
                  <a:schemeClr val="tx1"/>
                </a:solidFill>
              </a:rPr>
              <a:t> relationship type SUPPLY.</a:t>
            </a:r>
            <a:endParaRPr lang="en-US" b="1" dirty="0">
              <a:solidFill>
                <a:schemeClr val="tx1"/>
              </a:solidFill>
            </a:endParaRPr>
          </a:p>
        </p:txBody>
      </p:sp>
      <p:pic>
        <p:nvPicPr>
          <p:cNvPr id="228355" name="Picture 1027" descr="31755_FIG0901.gif                                              0001035BEeyore                         B91DCF3B:"/>
          <p:cNvPicPr>
            <a:picLocks noGrp="1" noChangeAspect="1" noChangeArrowheads="1"/>
          </p:cNvPicPr>
          <p:nvPr>
            <p:ph idx="4294967295"/>
          </p:nvPr>
        </p:nvPicPr>
        <p:blipFill>
          <a:blip r:embed="rId2"/>
          <a:srcRect/>
          <a:stretch>
            <a:fillRect/>
          </a:stretch>
        </p:blipFill>
        <p:spPr>
          <a:xfrm>
            <a:off x="1295400" y="1828800"/>
            <a:ext cx="6189663" cy="4114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1" name="Picture 3" descr="31755_FIG0707.gif                                              0001035BEeyore                         B91DCF3B:"/>
          <p:cNvPicPr>
            <a:picLocks noGrp="1" noChangeAspect="1" noChangeArrowheads="1"/>
          </p:cNvPicPr>
          <p:nvPr>
            <p:ph idx="4294967295"/>
          </p:nvPr>
        </p:nvPicPr>
        <p:blipFill>
          <a:blip r:embed="rId2"/>
          <a:srcRect/>
          <a:stretch>
            <a:fillRect/>
          </a:stretch>
        </p:blipFill>
        <p:spPr>
          <a:xfrm>
            <a:off x="228600" y="228600"/>
            <a:ext cx="8763000" cy="63246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B98AE-1076-46E7-B57D-191130653D41}"/>
              </a:ext>
            </a:extLst>
          </p:cNvPr>
          <p:cNvSpPr txBox="1"/>
          <p:nvPr/>
        </p:nvSpPr>
        <p:spPr>
          <a:xfrm>
            <a:off x="457200" y="1143000"/>
            <a:ext cx="2895600" cy="769441"/>
          </a:xfrm>
          <a:prstGeom prst="rect">
            <a:avLst/>
          </a:prstGeom>
          <a:noFill/>
        </p:spPr>
        <p:txBody>
          <a:bodyPr wrap="square" rtlCol="0">
            <a:spAutoFit/>
          </a:bodyPr>
          <a:lstStyle/>
          <a:p>
            <a:r>
              <a:rPr lang="en-US" sz="4400" b="1" dirty="0"/>
              <a:t>Exercise</a:t>
            </a:r>
          </a:p>
        </p:txBody>
      </p:sp>
    </p:spTree>
    <p:extLst>
      <p:ext uri="{BB962C8B-B14F-4D97-AF65-F5344CB8AC3E}">
        <p14:creationId xmlns:p14="http://schemas.microsoft.com/office/powerpoint/2010/main" val="975540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94847-F428-4F5D-978E-6FFEAEFE1DAA}"/>
              </a:ext>
            </a:extLst>
          </p:cNvPr>
          <p:cNvPicPr>
            <a:picLocks noChangeAspect="1"/>
          </p:cNvPicPr>
          <p:nvPr/>
        </p:nvPicPr>
        <p:blipFill>
          <a:blip r:embed="rId3"/>
          <a:stretch>
            <a:fillRect/>
          </a:stretch>
        </p:blipFill>
        <p:spPr>
          <a:xfrm>
            <a:off x="304800" y="952676"/>
            <a:ext cx="8534400" cy="4952647"/>
          </a:xfrm>
          <a:prstGeom prst="rect">
            <a:avLst/>
          </a:prstGeom>
        </p:spPr>
      </p:pic>
    </p:spTree>
    <p:extLst>
      <p:ext uri="{BB962C8B-B14F-4D97-AF65-F5344CB8AC3E}">
        <p14:creationId xmlns:p14="http://schemas.microsoft.com/office/powerpoint/2010/main" val="3114819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7" name="Picture 1027" descr="3.2.gif                                                        0001035BEeyore                         B91DCF3B:"/>
          <p:cNvPicPr>
            <a:picLocks noGrp="1" noChangeAspect="1" noChangeArrowheads="1"/>
          </p:cNvPicPr>
          <p:nvPr>
            <p:ph idx="4294967295"/>
          </p:nvPr>
        </p:nvPicPr>
        <p:blipFill>
          <a:blip r:embed="rId2"/>
          <a:srcRect/>
          <a:stretch>
            <a:fillRect/>
          </a:stretch>
        </p:blipFill>
        <p:spPr>
          <a:xfrm>
            <a:off x="228600" y="0"/>
            <a:ext cx="8915400" cy="6858000"/>
          </a:xfrm>
        </p:spPr>
      </p:pic>
    </p:spTree>
    <p:extLst>
      <p:ext uri="{BB962C8B-B14F-4D97-AF65-F5344CB8AC3E}">
        <p14:creationId xmlns:p14="http://schemas.microsoft.com/office/powerpoint/2010/main" val="61142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24200"/>
            <a:ext cx="8229600" cy="1252728"/>
          </a:xfrm>
        </p:spPr>
        <p:txBody>
          <a:bodyPr/>
          <a:lstStyle/>
          <a:p>
            <a:r>
              <a:rPr lang="en-US" dirty="0">
                <a:solidFill>
                  <a:schemeClr val="tx1"/>
                </a:solidFill>
              </a:rPr>
              <a:t>Thank You</a:t>
            </a:r>
          </a:p>
        </p:txBody>
      </p:sp>
    </p:spTree>
    <p:extLst>
      <p:ext uri="{BB962C8B-B14F-4D97-AF65-F5344CB8AC3E}">
        <p14:creationId xmlns:p14="http://schemas.microsoft.com/office/powerpoint/2010/main" val="23243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idx="4294967295"/>
          </p:nvPr>
        </p:nvSpPr>
        <p:spPr>
          <a:xfrm>
            <a:off x="228600" y="228600"/>
            <a:ext cx="8534400" cy="842962"/>
          </a:xfrm>
        </p:spPr>
        <p:txBody>
          <a:bodyPr/>
          <a:lstStyle/>
          <a:p>
            <a:pPr algn="l"/>
            <a:r>
              <a:rPr lang="en-US" sz="3600" b="1" dirty="0">
                <a:solidFill>
                  <a:schemeClr val="tx1"/>
                </a:solidFill>
              </a:rPr>
              <a:t>Outline</a:t>
            </a:r>
          </a:p>
        </p:txBody>
      </p:sp>
      <p:sp>
        <p:nvSpPr>
          <p:cNvPr id="71685" name="Rectangle 5"/>
          <p:cNvSpPr>
            <a:spLocks noGrp="1" noChangeArrowheads="1"/>
          </p:cNvSpPr>
          <p:nvPr>
            <p:ph type="body" idx="4294967295"/>
          </p:nvPr>
        </p:nvSpPr>
        <p:spPr>
          <a:xfrm>
            <a:off x="609600" y="990600"/>
            <a:ext cx="7924800" cy="5181600"/>
          </a:xfrm>
        </p:spPr>
        <p:txBody>
          <a:bodyPr>
            <a:normAutofit/>
          </a:bodyPr>
          <a:lstStyle/>
          <a:p>
            <a:pPr>
              <a:lnSpc>
                <a:spcPct val="80000"/>
              </a:lnSpc>
            </a:pPr>
            <a:endParaRPr lang="en-US" sz="2000" b="1" dirty="0">
              <a:solidFill>
                <a:schemeClr val="tx1"/>
              </a:solidFill>
            </a:endParaRPr>
          </a:p>
          <a:p>
            <a:pPr>
              <a:lnSpc>
                <a:spcPct val="80000"/>
              </a:lnSpc>
              <a:buNone/>
            </a:pPr>
            <a:r>
              <a:rPr lang="en-US" sz="2800" b="1" dirty="0">
                <a:solidFill>
                  <a:schemeClr val="tx1"/>
                </a:solidFill>
                <a:latin typeface="Arial" charset="0"/>
              </a:rPr>
              <a:t>ER-to-Relational Mapping Algorithm</a:t>
            </a:r>
            <a:r>
              <a:rPr lang="en-US" sz="2800" b="1" dirty="0">
                <a:solidFill>
                  <a:schemeClr val="tx1"/>
                </a:solidFill>
              </a:rPr>
              <a:t> </a:t>
            </a:r>
          </a:p>
          <a:p>
            <a:pPr>
              <a:lnSpc>
                <a:spcPct val="80000"/>
              </a:lnSpc>
              <a:buFont typeface="Wingdings" pitchFamily="2" charset="2"/>
              <a:buNone/>
            </a:pPr>
            <a:endParaRPr lang="en-US" sz="1000" b="1" dirty="0">
              <a:solidFill>
                <a:schemeClr val="tx1"/>
              </a:solidFill>
            </a:endParaRPr>
          </a:p>
          <a:p>
            <a:pPr>
              <a:lnSpc>
                <a:spcPct val="80000"/>
              </a:lnSpc>
              <a:buFont typeface="Wingdings" pitchFamily="2" charset="2"/>
              <a:buNone/>
            </a:pPr>
            <a:r>
              <a:rPr lang="en-US" sz="2000" b="1" dirty="0">
                <a:solidFill>
                  <a:schemeClr val="tx1"/>
                </a:solidFill>
              </a:rPr>
              <a:t>	</a:t>
            </a:r>
            <a:r>
              <a:rPr lang="en-US" sz="2000" dirty="0">
                <a:solidFill>
                  <a:schemeClr val="tx1"/>
                </a:solidFill>
              </a:rPr>
              <a:t>Step 1: Mapping of Regular Entity Types</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Step 2: Mapping of Weak Entity Types</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Step 3: Mapping of Binary 1:1 Relation Types</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Step 4: Mapping of Binary 1:N Relationship Types.</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Step 5: Mapping of Binary M:N Relationship Types.</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Step 6: Mapping of </a:t>
            </a:r>
            <a:r>
              <a:rPr lang="en-US" sz="2000" dirty="0" err="1">
                <a:solidFill>
                  <a:schemeClr val="tx1"/>
                </a:solidFill>
              </a:rPr>
              <a:t>Multivalued</a:t>
            </a:r>
            <a:r>
              <a:rPr lang="en-US" sz="2000" dirty="0">
                <a:solidFill>
                  <a:schemeClr val="tx1"/>
                </a:solidFill>
              </a:rPr>
              <a:t> attributes.</a:t>
            </a: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Step 7: Mapping of N-</a:t>
            </a:r>
            <a:r>
              <a:rPr lang="en-US" sz="2000" dirty="0" err="1">
                <a:solidFill>
                  <a:schemeClr val="tx1"/>
                </a:solidFill>
              </a:rPr>
              <a:t>ary</a:t>
            </a:r>
            <a:r>
              <a:rPr lang="en-US" sz="2000" dirty="0">
                <a:solidFill>
                  <a:schemeClr val="tx1"/>
                </a:solidFill>
              </a:rPr>
              <a:t> Relationship Types.</a:t>
            </a:r>
          </a:p>
          <a:p>
            <a:pPr>
              <a:lnSpc>
                <a:spcPct val="80000"/>
              </a:lnSpc>
              <a:buFont typeface="Wingdings" pitchFamily="2" charset="2"/>
              <a:buNone/>
            </a:pPr>
            <a:endParaRPr 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4294967295"/>
          </p:nvPr>
        </p:nvSpPr>
        <p:spPr>
          <a:xfrm>
            <a:off x="304800" y="762000"/>
            <a:ext cx="8267700" cy="4324350"/>
          </a:xfrm>
        </p:spPr>
        <p:txBody>
          <a:bodyPr>
            <a:noAutofit/>
          </a:bodyPr>
          <a:lstStyle/>
          <a:p>
            <a:pPr>
              <a:lnSpc>
                <a:spcPct val="80000"/>
              </a:lnSpc>
              <a:buNone/>
            </a:pPr>
            <a:r>
              <a:rPr lang="en-US" b="1" dirty="0">
                <a:solidFill>
                  <a:schemeClr val="tx1"/>
                </a:solidFill>
                <a:latin typeface="Arial" charset="0"/>
              </a:rPr>
              <a:t>Step 1: Mapping of Regular Entity Types.</a:t>
            </a:r>
          </a:p>
          <a:p>
            <a:pPr>
              <a:lnSpc>
                <a:spcPct val="80000"/>
              </a:lnSpc>
              <a:buFont typeface="Wingdings" pitchFamily="2" charset="2"/>
              <a:buNone/>
            </a:pPr>
            <a:endParaRPr lang="en-US" b="1" dirty="0">
              <a:solidFill>
                <a:schemeClr val="tx1"/>
              </a:solidFill>
              <a:latin typeface="Arial" charset="0"/>
            </a:endParaRPr>
          </a:p>
          <a:p>
            <a:pPr lvl="1">
              <a:lnSpc>
                <a:spcPct val="80000"/>
              </a:lnSpc>
            </a:pPr>
            <a:r>
              <a:rPr lang="en-US" sz="2400" dirty="0">
                <a:solidFill>
                  <a:schemeClr val="tx1"/>
                </a:solidFill>
              </a:rPr>
              <a:t>For each regular (strong) entity type E in the ER schema, create a     relation R that includes all the simple attributes of E.</a:t>
            </a:r>
          </a:p>
          <a:p>
            <a:pPr lvl="1">
              <a:lnSpc>
                <a:spcPct val="80000"/>
              </a:lnSpc>
              <a:buNone/>
            </a:pPr>
            <a:endParaRPr lang="en-US" sz="2400" dirty="0">
              <a:solidFill>
                <a:schemeClr val="tx1"/>
              </a:solidFill>
            </a:endParaRPr>
          </a:p>
          <a:p>
            <a:pPr lvl="1">
              <a:lnSpc>
                <a:spcPct val="80000"/>
              </a:lnSpc>
            </a:pPr>
            <a:r>
              <a:rPr lang="en-US" sz="2400" dirty="0">
                <a:solidFill>
                  <a:schemeClr val="tx1"/>
                </a:solidFill>
              </a:rPr>
              <a:t>Choose one of the key attributes of E as the primary key for R. If the chosen key of E is composite, the set of simple attributes that form it will together form the primary key of R.</a:t>
            </a:r>
            <a:endParaRPr lang="en-US" sz="2400" b="1" dirty="0">
              <a:solidFill>
                <a:schemeClr val="tx1"/>
              </a:solidFill>
            </a:endParaRPr>
          </a:p>
          <a:p>
            <a:pPr lvl="1">
              <a:lnSpc>
                <a:spcPct val="80000"/>
              </a:lnSpc>
              <a:buFontTx/>
              <a:buNone/>
            </a:pPr>
            <a:endParaRPr lang="en-US" sz="2400" dirty="0">
              <a:solidFill>
                <a:schemeClr val="tx1"/>
              </a:solidFill>
            </a:endParaRPr>
          </a:p>
          <a:p>
            <a:pPr lvl="1">
              <a:lnSpc>
                <a:spcPct val="80000"/>
              </a:lnSpc>
              <a:buFontTx/>
              <a:buNone/>
            </a:pPr>
            <a:r>
              <a:rPr lang="en-US" sz="3200" dirty="0">
                <a:solidFill>
                  <a:schemeClr val="tx1"/>
                </a:solidFill>
              </a:rPr>
              <a:t>	</a:t>
            </a:r>
            <a:r>
              <a:rPr lang="en-US" sz="2400" b="1" dirty="0">
                <a:solidFill>
                  <a:schemeClr val="tx1"/>
                </a:solidFill>
              </a:rPr>
              <a:t>Example:</a:t>
            </a:r>
            <a:r>
              <a:rPr lang="en-US" sz="2400" dirty="0">
                <a:solidFill>
                  <a:schemeClr val="tx1"/>
                </a:solidFill>
              </a:rPr>
              <a:t> </a:t>
            </a:r>
          </a:p>
          <a:p>
            <a:pPr lvl="1">
              <a:lnSpc>
                <a:spcPct val="80000"/>
              </a:lnSpc>
              <a:buFontTx/>
              <a:buNone/>
            </a:pPr>
            <a:r>
              <a:rPr lang="en-US" sz="2000" dirty="0">
                <a:solidFill>
                  <a:schemeClr val="tx1"/>
                </a:solidFill>
              </a:rPr>
              <a:t>We create the relations EMPLOYEE, DEPARTMENT, and PROJECT in the relational schema corresponding to the regular entities in the ER diagram. </a:t>
            </a:r>
          </a:p>
          <a:p>
            <a:pPr lvl="1">
              <a:lnSpc>
                <a:spcPct val="80000"/>
              </a:lnSpc>
              <a:buFontTx/>
              <a:buNone/>
            </a:pPr>
            <a:endParaRPr lang="en-US" sz="2000" dirty="0">
              <a:solidFill>
                <a:schemeClr val="tx1"/>
              </a:solidFill>
            </a:endParaRPr>
          </a:p>
          <a:p>
            <a:pPr lvl="1">
              <a:lnSpc>
                <a:spcPct val="80000"/>
              </a:lnSpc>
              <a:buFontTx/>
              <a:buNone/>
            </a:pPr>
            <a:r>
              <a:rPr lang="en-US" sz="2000" dirty="0">
                <a:solidFill>
                  <a:schemeClr val="tx1"/>
                </a:solidFill>
              </a:rPr>
              <a:t>SSN, DNUMBER, and PNUMBER are the primary keys for the relations EMPLOYEE, DEPARTMENT, and PROJECT as shown.</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AD885-A479-45AB-9680-50961BDBF13D}"/>
              </a:ext>
            </a:extLst>
          </p:cNvPr>
          <p:cNvPicPr>
            <a:picLocks noChangeAspect="1"/>
          </p:cNvPicPr>
          <p:nvPr/>
        </p:nvPicPr>
        <p:blipFill rotWithShape="1">
          <a:blip r:embed="rId2"/>
          <a:srcRect l="41667" t="24803" r="26667" b="18873"/>
          <a:stretch/>
        </p:blipFill>
        <p:spPr>
          <a:xfrm>
            <a:off x="1219200" y="838200"/>
            <a:ext cx="7162800" cy="56769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8021AFC-7266-4CBB-8859-57382F5C3CC1}"/>
              </a:ext>
            </a:extLst>
          </p:cNvPr>
          <p:cNvGraphicFramePr>
            <a:graphicFrameLocks noGrp="1"/>
          </p:cNvGraphicFramePr>
          <p:nvPr>
            <p:extLst>
              <p:ext uri="{D42A27DB-BD31-4B8C-83A1-F6EECF244321}">
                <p14:modId xmlns:p14="http://schemas.microsoft.com/office/powerpoint/2010/main" val="3378219176"/>
              </p:ext>
            </p:extLst>
          </p:nvPr>
        </p:nvGraphicFramePr>
        <p:xfrm>
          <a:off x="304800" y="5410200"/>
          <a:ext cx="8686800" cy="762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696980942"/>
                    </a:ext>
                  </a:extLst>
                </a:gridCol>
                <a:gridCol w="1447800">
                  <a:extLst>
                    <a:ext uri="{9D8B030D-6E8A-4147-A177-3AD203B41FA5}">
                      <a16:colId xmlns:a16="http://schemas.microsoft.com/office/drawing/2014/main" val="695068834"/>
                    </a:ext>
                  </a:extLst>
                </a:gridCol>
                <a:gridCol w="1447800">
                  <a:extLst>
                    <a:ext uri="{9D8B030D-6E8A-4147-A177-3AD203B41FA5}">
                      <a16:colId xmlns:a16="http://schemas.microsoft.com/office/drawing/2014/main" val="2723718047"/>
                    </a:ext>
                  </a:extLst>
                </a:gridCol>
                <a:gridCol w="1371600">
                  <a:extLst>
                    <a:ext uri="{9D8B030D-6E8A-4147-A177-3AD203B41FA5}">
                      <a16:colId xmlns:a16="http://schemas.microsoft.com/office/drawing/2014/main" val="1242208892"/>
                    </a:ext>
                  </a:extLst>
                </a:gridCol>
                <a:gridCol w="1447800">
                  <a:extLst>
                    <a:ext uri="{9D8B030D-6E8A-4147-A177-3AD203B41FA5}">
                      <a16:colId xmlns:a16="http://schemas.microsoft.com/office/drawing/2014/main" val="3300325580"/>
                    </a:ext>
                  </a:extLst>
                </a:gridCol>
                <a:gridCol w="1676400">
                  <a:extLst>
                    <a:ext uri="{9D8B030D-6E8A-4147-A177-3AD203B41FA5}">
                      <a16:colId xmlns:a16="http://schemas.microsoft.com/office/drawing/2014/main" val="326295985"/>
                    </a:ext>
                  </a:extLst>
                </a:gridCol>
              </a:tblGrid>
              <a:tr h="762000">
                <a:tc>
                  <a:txBody>
                    <a:bodyPr/>
                    <a:lstStyle/>
                    <a:p>
                      <a:pPr algn="ctr"/>
                      <a:r>
                        <a:rPr lang="en-US" sz="2400" u="sng" dirty="0">
                          <a:solidFill>
                            <a:schemeClr val="tx1"/>
                          </a:solidFill>
                          <a:highlight>
                            <a:srgbClr val="FFFF00"/>
                          </a:highlight>
                        </a:rPr>
                        <a:t>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a:solidFill>
                            <a:schemeClr val="tx1"/>
                          </a:solidFill>
                        </a:rPr>
                        <a:t>Sname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a:solidFill>
                            <a:schemeClr val="tx1"/>
                          </a:solidFill>
                        </a:rPr>
                        <a:t>Sdob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a:solidFill>
                            <a:schemeClr val="tx1"/>
                          </a:solidFill>
                        </a:rPr>
                        <a:t>Addcity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a:solidFill>
                            <a:schemeClr val="tx1"/>
                          </a:solidFill>
                        </a:rPr>
                        <a:t>AddNo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a:solidFill>
                            <a:schemeClr val="tx1"/>
                          </a:solidFill>
                        </a:rPr>
                        <a:t>AddStreet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4467299"/>
                  </a:ext>
                </a:extLst>
              </a:tr>
            </a:tbl>
          </a:graphicData>
        </a:graphic>
      </p:graphicFrame>
      <p:pic>
        <p:nvPicPr>
          <p:cNvPr id="4" name="Picture 3">
            <a:extLst>
              <a:ext uri="{FF2B5EF4-FFF2-40B4-BE49-F238E27FC236}">
                <a16:creationId xmlns:a16="http://schemas.microsoft.com/office/drawing/2014/main" id="{8401CE72-2E28-4583-8AD3-C1FF8010C451}"/>
              </a:ext>
            </a:extLst>
          </p:cNvPr>
          <p:cNvPicPr>
            <a:picLocks noChangeAspect="1"/>
          </p:cNvPicPr>
          <p:nvPr/>
        </p:nvPicPr>
        <p:blipFill rotWithShape="1">
          <a:blip r:embed="rId2"/>
          <a:srcRect l="41667" t="24803" r="26667" b="18873"/>
          <a:stretch/>
        </p:blipFill>
        <p:spPr>
          <a:xfrm>
            <a:off x="1285122" y="990600"/>
            <a:ext cx="6573755" cy="3581400"/>
          </a:xfrm>
          <a:prstGeom prst="rect">
            <a:avLst/>
          </a:prstGeom>
        </p:spPr>
      </p:pic>
      <p:sp>
        <p:nvSpPr>
          <p:cNvPr id="5" name="TextBox 4">
            <a:extLst>
              <a:ext uri="{FF2B5EF4-FFF2-40B4-BE49-F238E27FC236}">
                <a16:creationId xmlns:a16="http://schemas.microsoft.com/office/drawing/2014/main" id="{248B5F76-90C0-4EA9-A82D-0E275F43B98B}"/>
              </a:ext>
            </a:extLst>
          </p:cNvPr>
          <p:cNvSpPr txBox="1"/>
          <p:nvPr/>
        </p:nvSpPr>
        <p:spPr>
          <a:xfrm>
            <a:off x="304800" y="4806434"/>
            <a:ext cx="1702191" cy="369332"/>
          </a:xfrm>
          <a:prstGeom prst="rect">
            <a:avLst/>
          </a:prstGeom>
          <a:noFill/>
        </p:spPr>
        <p:txBody>
          <a:bodyPr wrap="square" rtlCol="0">
            <a:spAutoFit/>
          </a:bodyPr>
          <a:lstStyle/>
          <a:p>
            <a:r>
              <a:rPr lang="en-US" dirty="0"/>
              <a:t>Employee</a:t>
            </a:r>
          </a:p>
        </p:txBody>
      </p:sp>
    </p:spTree>
    <p:extLst>
      <p:ext uri="{BB962C8B-B14F-4D97-AF65-F5344CB8AC3E}">
        <p14:creationId xmlns:p14="http://schemas.microsoft.com/office/powerpoint/2010/main" val="91053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1027"/>
          <p:cNvSpPr>
            <a:spLocks noGrp="1" noChangeArrowheads="1"/>
          </p:cNvSpPr>
          <p:nvPr>
            <p:ph type="body" idx="4294967295"/>
          </p:nvPr>
        </p:nvSpPr>
        <p:spPr>
          <a:xfrm>
            <a:off x="228600" y="914400"/>
            <a:ext cx="8248650" cy="5791200"/>
          </a:xfrm>
        </p:spPr>
        <p:txBody>
          <a:bodyPr>
            <a:normAutofit/>
          </a:bodyPr>
          <a:lstStyle/>
          <a:p>
            <a:pPr>
              <a:lnSpc>
                <a:spcPct val="80000"/>
              </a:lnSpc>
              <a:buNone/>
            </a:pPr>
            <a:r>
              <a:rPr lang="en-US" sz="2600" b="1" dirty="0">
                <a:solidFill>
                  <a:schemeClr val="tx1"/>
                </a:solidFill>
                <a:latin typeface="Arial" charset="0"/>
              </a:rPr>
              <a:t>Step 2: Mapping of Weak Entity Types</a:t>
            </a:r>
          </a:p>
          <a:p>
            <a:pPr>
              <a:lnSpc>
                <a:spcPct val="80000"/>
              </a:lnSpc>
              <a:buFont typeface="Wingdings" pitchFamily="2" charset="2"/>
              <a:buNone/>
            </a:pPr>
            <a:endParaRPr lang="en-US" sz="2000" b="1" dirty="0">
              <a:solidFill>
                <a:schemeClr val="tx1"/>
              </a:solidFill>
              <a:latin typeface="Arial" charset="0"/>
            </a:endParaRPr>
          </a:p>
          <a:p>
            <a:pPr lvl="1">
              <a:lnSpc>
                <a:spcPct val="80000"/>
              </a:lnSpc>
            </a:pPr>
            <a:r>
              <a:rPr lang="en-US" sz="2400" dirty="0">
                <a:solidFill>
                  <a:schemeClr val="tx1"/>
                </a:solidFill>
              </a:rPr>
              <a:t>For each weak entity type W in the ER schema with owner entity type E, create a relation R and include all simple attributes (or simple components of composite attributes) of W as attributes of R.</a:t>
            </a:r>
          </a:p>
          <a:p>
            <a:pPr lvl="1">
              <a:lnSpc>
                <a:spcPct val="80000"/>
              </a:lnSpc>
              <a:buNone/>
            </a:pPr>
            <a:endParaRPr lang="en-US" sz="2400" dirty="0">
              <a:solidFill>
                <a:schemeClr val="tx1"/>
              </a:solidFill>
            </a:endParaRPr>
          </a:p>
          <a:p>
            <a:pPr lvl="1">
              <a:lnSpc>
                <a:spcPct val="80000"/>
              </a:lnSpc>
            </a:pPr>
            <a:r>
              <a:rPr lang="en-US" sz="2400" dirty="0">
                <a:solidFill>
                  <a:schemeClr val="tx1"/>
                </a:solidFill>
              </a:rPr>
              <a:t>In addition, include as foreign key attributes of R the primary key attribute(s) of the relation(s) that correspond to the owner entity type(s).</a:t>
            </a:r>
          </a:p>
          <a:p>
            <a:pPr lvl="1">
              <a:lnSpc>
                <a:spcPct val="80000"/>
              </a:lnSpc>
              <a:buNone/>
            </a:pPr>
            <a:endParaRPr lang="en-US" sz="2400" dirty="0">
              <a:solidFill>
                <a:schemeClr val="tx1"/>
              </a:solidFill>
            </a:endParaRPr>
          </a:p>
          <a:p>
            <a:pPr lvl="1">
              <a:lnSpc>
                <a:spcPct val="80000"/>
              </a:lnSpc>
            </a:pPr>
            <a:r>
              <a:rPr lang="en-US" sz="2400" dirty="0">
                <a:solidFill>
                  <a:schemeClr val="tx1"/>
                </a:solidFill>
              </a:rPr>
              <a:t>The primary key of R is the </a:t>
            </a:r>
            <a:r>
              <a:rPr lang="en-US" sz="2400" i="1" dirty="0">
                <a:solidFill>
                  <a:schemeClr val="tx1"/>
                </a:solidFill>
              </a:rPr>
              <a:t>combination of</a:t>
            </a:r>
            <a:r>
              <a:rPr lang="en-US" sz="2400" dirty="0">
                <a:solidFill>
                  <a:schemeClr val="tx1"/>
                </a:solidFill>
              </a:rPr>
              <a:t> the primary key(s) of the owner(s) and the partial key of the weak entity type W, if any.</a:t>
            </a:r>
          </a:p>
          <a:p>
            <a:pPr lvl="1">
              <a:lnSpc>
                <a:spcPct val="80000"/>
              </a:lnSpc>
            </a:pPr>
            <a:endParaRPr lang="en-US" sz="2000" dirty="0">
              <a:solidFill>
                <a:schemeClr val="tx1"/>
              </a:solidFill>
            </a:endParaRPr>
          </a:p>
          <a:p>
            <a:pPr lvl="1">
              <a:lnSpc>
                <a:spcPct val="80000"/>
              </a:lnSpc>
              <a:buFontTx/>
              <a:buNone/>
            </a:pPr>
            <a:r>
              <a:rPr lang="en-US" sz="1100" dirty="0">
                <a:solidFill>
                  <a:schemeClr val="tx1"/>
                </a:solidFill>
              </a:rPr>
              <a:t>         </a:t>
            </a:r>
            <a:endParaRPr lang="en-US"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1027"/>
          <p:cNvSpPr>
            <a:spLocks noGrp="1" noChangeArrowheads="1"/>
          </p:cNvSpPr>
          <p:nvPr>
            <p:ph type="body" idx="4294967295"/>
          </p:nvPr>
        </p:nvSpPr>
        <p:spPr>
          <a:xfrm>
            <a:off x="228600" y="914400"/>
            <a:ext cx="8248650" cy="5791200"/>
          </a:xfrm>
        </p:spPr>
        <p:txBody>
          <a:bodyPr>
            <a:normAutofit/>
          </a:bodyPr>
          <a:lstStyle/>
          <a:p>
            <a:pPr>
              <a:lnSpc>
                <a:spcPct val="80000"/>
              </a:lnSpc>
              <a:buNone/>
            </a:pPr>
            <a:r>
              <a:rPr lang="en-US" sz="2600" b="1" dirty="0">
                <a:solidFill>
                  <a:schemeClr val="tx1"/>
                </a:solidFill>
                <a:latin typeface="Arial" charset="0"/>
              </a:rPr>
              <a:t>Step 2: Mapping of Weak Entity Types</a:t>
            </a:r>
          </a:p>
          <a:p>
            <a:pPr>
              <a:lnSpc>
                <a:spcPct val="80000"/>
              </a:lnSpc>
              <a:buFont typeface="Wingdings" pitchFamily="2" charset="2"/>
              <a:buNone/>
            </a:pPr>
            <a:endParaRPr lang="en-US" sz="2000" b="1" dirty="0">
              <a:solidFill>
                <a:schemeClr val="tx1"/>
              </a:solidFill>
              <a:latin typeface="Arial" charset="0"/>
            </a:endParaRPr>
          </a:p>
          <a:p>
            <a:pPr lvl="1">
              <a:lnSpc>
                <a:spcPct val="80000"/>
              </a:lnSpc>
              <a:buNone/>
            </a:pPr>
            <a:endParaRPr lang="en-US" sz="2000" dirty="0">
              <a:solidFill>
                <a:schemeClr val="tx1"/>
              </a:solidFill>
            </a:endParaRPr>
          </a:p>
          <a:p>
            <a:pPr lvl="1">
              <a:lnSpc>
                <a:spcPct val="80000"/>
              </a:lnSpc>
              <a:buFontTx/>
              <a:buNone/>
            </a:pPr>
            <a:r>
              <a:rPr lang="en-US" sz="1100" dirty="0">
                <a:solidFill>
                  <a:schemeClr val="tx1"/>
                </a:solidFill>
              </a:rPr>
              <a:t>         </a:t>
            </a:r>
            <a:r>
              <a:rPr lang="en-US" sz="2400" b="1" dirty="0">
                <a:solidFill>
                  <a:schemeClr val="tx1"/>
                </a:solidFill>
              </a:rPr>
              <a:t>Example:</a:t>
            </a:r>
            <a:r>
              <a:rPr lang="en-US" sz="2400" dirty="0">
                <a:solidFill>
                  <a:schemeClr val="tx1"/>
                </a:solidFill>
              </a:rPr>
              <a:t> Create the relation DEPENDENT in this step to correspond to the weak entity type DEPENDENT. Include the primary key SSN of the EMPLOYEE relation as a foreign key attribute of DEPENDENT (renamed to ESSN). </a:t>
            </a:r>
          </a:p>
          <a:p>
            <a:pPr lvl="1">
              <a:lnSpc>
                <a:spcPct val="80000"/>
              </a:lnSpc>
              <a:buFontTx/>
              <a:buNone/>
            </a:pPr>
            <a:endParaRPr lang="en-US" sz="2400" dirty="0">
              <a:solidFill>
                <a:schemeClr val="tx1"/>
              </a:solidFill>
            </a:endParaRPr>
          </a:p>
          <a:p>
            <a:pPr lvl="1">
              <a:lnSpc>
                <a:spcPct val="80000"/>
              </a:lnSpc>
              <a:buFontTx/>
              <a:buNone/>
            </a:pPr>
            <a:r>
              <a:rPr lang="en-US" sz="2400" dirty="0">
                <a:solidFill>
                  <a:schemeClr val="tx1"/>
                </a:solidFill>
              </a:rPr>
              <a:t>    The primary key of the DEPENDENT relation is the combination {ESSN, DEPENDENT_NAME} because DEPENDENT_NAME is the partial key of DEPENDENT. </a:t>
            </a:r>
            <a:endParaRPr lang="en-US" sz="3200" dirty="0">
              <a:solidFill>
                <a:schemeClr val="tx1"/>
              </a:solidFill>
            </a:endParaRPr>
          </a:p>
          <a:p>
            <a:pPr>
              <a:lnSpc>
                <a:spcPct val="80000"/>
              </a:lnSpc>
              <a:buFont typeface="Wingdings" pitchFamily="2" charset="2"/>
              <a:buNone/>
            </a:pPr>
            <a:endParaRPr lang="en-US" sz="2000" dirty="0">
              <a:solidFill>
                <a:schemeClr val="tx1"/>
              </a:solidFill>
            </a:endParaRPr>
          </a:p>
          <a:p>
            <a:pPr>
              <a:lnSpc>
                <a:spcPct val="80000"/>
              </a:lnSpc>
              <a:buFont typeface="Wingdings" pitchFamily="2" charset="2"/>
              <a:buNone/>
            </a:pPr>
            <a:r>
              <a:rPr lang="en-US" sz="2000" dirty="0">
                <a:solidFill>
                  <a:schemeClr val="tx1"/>
                </a:solidFill>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1294</Words>
  <Application>Microsoft Office PowerPoint</Application>
  <PresentationFormat>On-screen Show (4:3)</PresentationFormat>
  <Paragraphs>165</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Candara</vt:lpstr>
      <vt:lpstr>Symbol</vt:lpstr>
      <vt:lpstr>Wingdings</vt:lpstr>
      <vt:lpstr>Waveform</vt:lpstr>
      <vt:lpstr>Lecture-07  Relational Database Design  by  ER- to-Relational Mapping</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Ternary relationship types. (a) The SUPPLY relationship. </vt:lpstr>
      <vt:lpstr> Mapping the n-ary relationship type SUPPLY.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Manoja Weerasekara</dc:creator>
  <cp:lastModifiedBy>Manoja Weerasekara</cp:lastModifiedBy>
  <cp:revision>7</cp:revision>
  <dcterms:created xsi:type="dcterms:W3CDTF">2020-05-25T04:26:33Z</dcterms:created>
  <dcterms:modified xsi:type="dcterms:W3CDTF">2021-08-16T03:21:07Z</dcterms:modified>
</cp:coreProperties>
</file>