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365" r:id="rId3"/>
    <p:sldId id="379" r:id="rId4"/>
    <p:sldId id="305" r:id="rId5"/>
    <p:sldId id="419" r:id="rId6"/>
    <p:sldId id="420" r:id="rId7"/>
    <p:sldId id="384" r:id="rId8"/>
    <p:sldId id="421" r:id="rId9"/>
    <p:sldId id="408" r:id="rId10"/>
    <p:sldId id="426" r:id="rId11"/>
    <p:sldId id="427" r:id="rId12"/>
    <p:sldId id="422" r:id="rId13"/>
    <p:sldId id="410" r:id="rId14"/>
    <p:sldId id="411" r:id="rId15"/>
    <p:sldId id="418" r:id="rId16"/>
    <p:sldId id="412" r:id="rId17"/>
    <p:sldId id="413" r:id="rId18"/>
    <p:sldId id="392" r:id="rId19"/>
    <p:sldId id="393" r:id="rId20"/>
    <p:sldId id="424" r:id="rId21"/>
    <p:sldId id="423" r:id="rId22"/>
    <p:sldId id="415" r:id="rId23"/>
    <p:sldId id="395" r:id="rId24"/>
    <p:sldId id="425" r:id="rId25"/>
    <p:sldId id="396" r:id="rId26"/>
    <p:sldId id="397" r:id="rId27"/>
    <p:sldId id="417" r:id="rId28"/>
    <p:sldId id="428" r:id="rId29"/>
    <p:sldId id="429" r:id="rId30"/>
    <p:sldId id="430" r:id="rId31"/>
    <p:sldId id="399" r:id="rId32"/>
    <p:sldId id="400" r:id="rId33"/>
    <p:sldId id="409" r:id="rId34"/>
    <p:sldId id="406" r:id="rId35"/>
    <p:sldId id="407" r:id="rId36"/>
    <p:sldId id="27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8" autoAdjust="0"/>
    <p:restoredTop sz="95085" autoAdjust="0"/>
  </p:normalViewPr>
  <p:slideViewPr>
    <p:cSldViewPr>
      <p:cViewPr varScale="1">
        <p:scale>
          <a:sx n="81" d="100"/>
          <a:sy n="81" d="100"/>
        </p:scale>
        <p:origin x="16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44F52-C9EE-43F9-BBFA-B0B768CCCB3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B65FA65-13C9-4E5C-B21D-7EE723BDBA96}">
      <dgm:prSet phldrT="[Text]"/>
      <dgm:spPr/>
      <dgm:t>
        <a:bodyPr/>
        <a:lstStyle/>
        <a:p>
          <a:r>
            <a:rPr lang="en-US" dirty="0"/>
            <a:t>3 NF</a:t>
          </a:r>
        </a:p>
      </dgm:t>
    </dgm:pt>
    <dgm:pt modelId="{D3CF9213-EFFD-411E-AA91-E03173C042A8}" type="parTrans" cxnId="{7BCDC3F0-9F41-4CA4-B542-FCD5407DC03B}">
      <dgm:prSet/>
      <dgm:spPr/>
      <dgm:t>
        <a:bodyPr/>
        <a:lstStyle/>
        <a:p>
          <a:endParaRPr lang="en-US"/>
        </a:p>
      </dgm:t>
    </dgm:pt>
    <dgm:pt modelId="{6754CC8A-EE1A-46A5-BC41-E4BDE27AFE38}" type="sibTrans" cxnId="{7BCDC3F0-9F41-4CA4-B542-FCD5407DC03B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92F96DF2-3761-4E8A-B060-382CE11AE478}">
      <dgm:prSet phldrT="[Text]"/>
      <dgm:spPr/>
      <dgm:t>
        <a:bodyPr/>
        <a:lstStyle/>
        <a:p>
          <a:r>
            <a:rPr lang="en-US" dirty="0"/>
            <a:t>1NF</a:t>
          </a:r>
        </a:p>
      </dgm:t>
    </dgm:pt>
    <dgm:pt modelId="{007C39ED-3325-4BCA-A6B8-9F2520458505}" type="parTrans" cxnId="{A42B6031-85C7-4E64-93E9-5CD9DB99CEF2}">
      <dgm:prSet/>
      <dgm:spPr/>
      <dgm:t>
        <a:bodyPr/>
        <a:lstStyle/>
        <a:p>
          <a:endParaRPr lang="en-US"/>
        </a:p>
      </dgm:t>
    </dgm:pt>
    <dgm:pt modelId="{C68F6E94-0B85-46BE-85DA-C691AAAC248B}" type="sibTrans" cxnId="{A42B6031-85C7-4E64-93E9-5CD9DB99CEF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1695DC8-B9CF-4D66-9977-BEF8E7DEEC0C}">
      <dgm:prSet phldrT="[Text]" custT="1"/>
      <dgm:spPr/>
      <dgm:t>
        <a:bodyPr/>
        <a:lstStyle/>
        <a:p>
          <a:r>
            <a:rPr lang="en-US" sz="3200" dirty="0"/>
            <a:t>0 </a:t>
          </a:r>
          <a:r>
            <a:rPr lang="en-US" sz="2800" dirty="0"/>
            <a:t>NF</a:t>
          </a:r>
          <a:endParaRPr lang="en-US" sz="3200" dirty="0"/>
        </a:p>
      </dgm:t>
    </dgm:pt>
    <dgm:pt modelId="{88B9BDF5-630E-4206-8711-1B7D1FE63226}" type="parTrans" cxnId="{B29F4C53-D15B-4A08-BBE7-0A8C9D0B3C1A}">
      <dgm:prSet/>
      <dgm:spPr/>
      <dgm:t>
        <a:bodyPr/>
        <a:lstStyle/>
        <a:p>
          <a:endParaRPr lang="en-US"/>
        </a:p>
      </dgm:t>
    </dgm:pt>
    <dgm:pt modelId="{852625BF-767B-4DF4-86FD-D478D07A9E13}" type="sibTrans" cxnId="{B29F4C53-D15B-4A08-BBE7-0A8C9D0B3C1A}">
      <dgm:prSet/>
      <dgm:spPr/>
      <dgm:t>
        <a:bodyPr/>
        <a:lstStyle/>
        <a:p>
          <a:endParaRPr lang="en-US"/>
        </a:p>
      </dgm:t>
    </dgm:pt>
    <dgm:pt modelId="{761342F2-6724-408C-8E3E-652E109D6139}">
      <dgm:prSet/>
      <dgm:spPr/>
      <dgm:t>
        <a:bodyPr/>
        <a:lstStyle/>
        <a:p>
          <a:r>
            <a:rPr lang="en-US" dirty="0"/>
            <a:t>2 NF</a:t>
          </a:r>
        </a:p>
      </dgm:t>
    </dgm:pt>
    <dgm:pt modelId="{81245FB5-A0D0-473C-AD5F-E4FECA795818}" type="parTrans" cxnId="{2E7C3538-22F8-42F2-AA06-EA71EAC4472C}">
      <dgm:prSet/>
      <dgm:spPr/>
      <dgm:t>
        <a:bodyPr/>
        <a:lstStyle/>
        <a:p>
          <a:endParaRPr lang="en-US"/>
        </a:p>
      </dgm:t>
    </dgm:pt>
    <dgm:pt modelId="{CB635472-A071-4CCE-A407-E257A2A92BAF}" type="sibTrans" cxnId="{2E7C3538-22F8-42F2-AA06-EA71EAC4472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820C9D-189B-4EE7-AF7F-099A51DD397F}" type="pres">
      <dgm:prSet presAssocID="{6BD44F52-C9EE-43F9-BBFA-B0B768CCCB39}" presName="linearFlow" presStyleCnt="0">
        <dgm:presLayoutVars>
          <dgm:resizeHandles val="exact"/>
        </dgm:presLayoutVars>
      </dgm:prSet>
      <dgm:spPr/>
    </dgm:pt>
    <dgm:pt modelId="{B5D15E84-84CB-449F-A485-20671BA0414F}" type="pres">
      <dgm:prSet presAssocID="{2B65FA65-13C9-4E5C-B21D-7EE723BDBA96}" presName="node" presStyleLbl="node1" presStyleIdx="0" presStyleCnt="4">
        <dgm:presLayoutVars>
          <dgm:bulletEnabled val="1"/>
        </dgm:presLayoutVars>
      </dgm:prSet>
      <dgm:spPr/>
    </dgm:pt>
    <dgm:pt modelId="{B0570212-246B-4C9F-8A29-156719DEBA94}" type="pres">
      <dgm:prSet presAssocID="{6754CC8A-EE1A-46A5-BC41-E4BDE27AFE38}" presName="sibTrans" presStyleLbl="sibTrans2D1" presStyleIdx="0" presStyleCnt="3" custAng="10800000" custLinFactNeighborX="0" custLinFactNeighborY="15489"/>
      <dgm:spPr/>
    </dgm:pt>
    <dgm:pt modelId="{1EBA810C-AA02-4E30-A186-74F74C0B7ACE}" type="pres">
      <dgm:prSet presAssocID="{6754CC8A-EE1A-46A5-BC41-E4BDE27AFE38}" presName="connectorText" presStyleLbl="sibTrans2D1" presStyleIdx="0" presStyleCnt="3"/>
      <dgm:spPr/>
    </dgm:pt>
    <dgm:pt modelId="{3B61C1DB-062D-474C-95FB-CAD5F54D11B4}" type="pres">
      <dgm:prSet presAssocID="{761342F2-6724-408C-8E3E-652E109D6139}" presName="node" presStyleLbl="node1" presStyleIdx="1" presStyleCnt="4">
        <dgm:presLayoutVars>
          <dgm:bulletEnabled val="1"/>
        </dgm:presLayoutVars>
      </dgm:prSet>
      <dgm:spPr/>
    </dgm:pt>
    <dgm:pt modelId="{A2C4C8D0-BB9F-4B70-AB34-07356C208E27}" type="pres">
      <dgm:prSet presAssocID="{CB635472-A071-4CCE-A407-E257A2A92BAF}" presName="sibTrans" presStyleLbl="sibTrans2D1" presStyleIdx="1" presStyleCnt="3" custAng="10800000" custLinFactNeighborX="0" custLinFactNeighborY="15489"/>
      <dgm:spPr/>
    </dgm:pt>
    <dgm:pt modelId="{15DDF219-FEAD-4BFE-A30E-8AF6D78A998A}" type="pres">
      <dgm:prSet presAssocID="{CB635472-A071-4CCE-A407-E257A2A92BAF}" presName="connectorText" presStyleLbl="sibTrans2D1" presStyleIdx="1" presStyleCnt="3"/>
      <dgm:spPr/>
    </dgm:pt>
    <dgm:pt modelId="{00D4EFE3-52B3-4DC7-8D45-34880E74BB2F}" type="pres">
      <dgm:prSet presAssocID="{92F96DF2-3761-4E8A-B060-382CE11AE478}" presName="node" presStyleLbl="node1" presStyleIdx="2" presStyleCnt="4">
        <dgm:presLayoutVars>
          <dgm:bulletEnabled val="1"/>
        </dgm:presLayoutVars>
      </dgm:prSet>
      <dgm:spPr/>
    </dgm:pt>
    <dgm:pt modelId="{5AFE7D05-63CA-49E1-911C-282A571A8A9E}" type="pres">
      <dgm:prSet presAssocID="{C68F6E94-0B85-46BE-85DA-C691AAAC248B}" presName="sibTrans" presStyleLbl="sibTrans2D1" presStyleIdx="2" presStyleCnt="3" custAng="10800000"/>
      <dgm:spPr/>
    </dgm:pt>
    <dgm:pt modelId="{D38BD7F8-DBA8-49EB-BE85-A225FC246D2D}" type="pres">
      <dgm:prSet presAssocID="{C68F6E94-0B85-46BE-85DA-C691AAAC248B}" presName="connectorText" presStyleLbl="sibTrans2D1" presStyleIdx="2" presStyleCnt="3"/>
      <dgm:spPr/>
    </dgm:pt>
    <dgm:pt modelId="{D371A2E0-698F-48CD-9BFC-A7E043A937D1}" type="pres">
      <dgm:prSet presAssocID="{F1695DC8-B9CF-4D66-9977-BEF8E7DEEC0C}" presName="node" presStyleLbl="node1" presStyleIdx="3" presStyleCnt="4">
        <dgm:presLayoutVars>
          <dgm:bulletEnabled val="1"/>
        </dgm:presLayoutVars>
      </dgm:prSet>
      <dgm:spPr/>
    </dgm:pt>
  </dgm:ptLst>
  <dgm:cxnLst>
    <dgm:cxn modelId="{16DF8F2F-7551-411A-A4BD-FD3D5BE68839}" type="presOf" srcId="{C68F6E94-0B85-46BE-85DA-C691AAAC248B}" destId="{5AFE7D05-63CA-49E1-911C-282A571A8A9E}" srcOrd="0" destOrd="0" presId="urn:microsoft.com/office/officeart/2005/8/layout/process2"/>
    <dgm:cxn modelId="{A42B6031-85C7-4E64-93E9-5CD9DB99CEF2}" srcId="{6BD44F52-C9EE-43F9-BBFA-B0B768CCCB39}" destId="{92F96DF2-3761-4E8A-B060-382CE11AE478}" srcOrd="2" destOrd="0" parTransId="{007C39ED-3325-4BCA-A6B8-9F2520458505}" sibTransId="{C68F6E94-0B85-46BE-85DA-C691AAAC248B}"/>
    <dgm:cxn modelId="{2E7C3538-22F8-42F2-AA06-EA71EAC4472C}" srcId="{6BD44F52-C9EE-43F9-BBFA-B0B768CCCB39}" destId="{761342F2-6724-408C-8E3E-652E109D6139}" srcOrd="1" destOrd="0" parTransId="{81245FB5-A0D0-473C-AD5F-E4FECA795818}" sibTransId="{CB635472-A071-4CCE-A407-E257A2A92BAF}"/>
    <dgm:cxn modelId="{DC33A643-51A1-4D57-B1D9-C4D53847E535}" type="presOf" srcId="{6754CC8A-EE1A-46A5-BC41-E4BDE27AFE38}" destId="{B0570212-246B-4C9F-8A29-156719DEBA94}" srcOrd="0" destOrd="0" presId="urn:microsoft.com/office/officeart/2005/8/layout/process2"/>
    <dgm:cxn modelId="{10D2A26C-E429-4590-BF37-4C88E6FAE2A2}" type="presOf" srcId="{CB635472-A071-4CCE-A407-E257A2A92BAF}" destId="{15DDF219-FEAD-4BFE-A30E-8AF6D78A998A}" srcOrd="1" destOrd="0" presId="urn:microsoft.com/office/officeart/2005/8/layout/process2"/>
    <dgm:cxn modelId="{B29F4C53-D15B-4A08-BBE7-0A8C9D0B3C1A}" srcId="{6BD44F52-C9EE-43F9-BBFA-B0B768CCCB39}" destId="{F1695DC8-B9CF-4D66-9977-BEF8E7DEEC0C}" srcOrd="3" destOrd="0" parTransId="{88B9BDF5-630E-4206-8711-1B7D1FE63226}" sibTransId="{852625BF-767B-4DF4-86FD-D478D07A9E13}"/>
    <dgm:cxn modelId="{E21FDD8B-2E7B-446E-9E2D-35B3454B3984}" type="presOf" srcId="{6BD44F52-C9EE-43F9-BBFA-B0B768CCCB39}" destId="{1B820C9D-189B-4EE7-AF7F-099A51DD397F}" srcOrd="0" destOrd="0" presId="urn:microsoft.com/office/officeart/2005/8/layout/process2"/>
    <dgm:cxn modelId="{91018A98-ABFF-4489-831C-E27D5B6F6CEF}" type="presOf" srcId="{F1695DC8-B9CF-4D66-9977-BEF8E7DEEC0C}" destId="{D371A2E0-698F-48CD-9BFC-A7E043A937D1}" srcOrd="0" destOrd="0" presId="urn:microsoft.com/office/officeart/2005/8/layout/process2"/>
    <dgm:cxn modelId="{86D5C39D-A13C-4C9F-8D36-8F10B926BB23}" type="presOf" srcId="{761342F2-6724-408C-8E3E-652E109D6139}" destId="{3B61C1DB-062D-474C-95FB-CAD5F54D11B4}" srcOrd="0" destOrd="0" presId="urn:microsoft.com/office/officeart/2005/8/layout/process2"/>
    <dgm:cxn modelId="{F8590EA3-0814-484C-B5DB-B4415AE109D8}" type="presOf" srcId="{6754CC8A-EE1A-46A5-BC41-E4BDE27AFE38}" destId="{1EBA810C-AA02-4E30-A186-74F74C0B7ACE}" srcOrd="1" destOrd="0" presId="urn:microsoft.com/office/officeart/2005/8/layout/process2"/>
    <dgm:cxn modelId="{7F551AA3-7AE2-4D4C-B700-80BEEBE17417}" type="presOf" srcId="{CB635472-A071-4CCE-A407-E257A2A92BAF}" destId="{A2C4C8D0-BB9F-4B70-AB34-07356C208E27}" srcOrd="0" destOrd="0" presId="urn:microsoft.com/office/officeart/2005/8/layout/process2"/>
    <dgm:cxn modelId="{2C546EBD-96A9-46A1-8605-A38C5BF4E861}" type="presOf" srcId="{C68F6E94-0B85-46BE-85DA-C691AAAC248B}" destId="{D38BD7F8-DBA8-49EB-BE85-A225FC246D2D}" srcOrd="1" destOrd="0" presId="urn:microsoft.com/office/officeart/2005/8/layout/process2"/>
    <dgm:cxn modelId="{952347C0-1145-49B8-87DC-9E8C0C4BD8DE}" type="presOf" srcId="{92F96DF2-3761-4E8A-B060-382CE11AE478}" destId="{00D4EFE3-52B3-4DC7-8D45-34880E74BB2F}" srcOrd="0" destOrd="0" presId="urn:microsoft.com/office/officeart/2005/8/layout/process2"/>
    <dgm:cxn modelId="{B8CC91ED-266F-4A92-ABB1-3E2F58F049BA}" type="presOf" srcId="{2B65FA65-13C9-4E5C-B21D-7EE723BDBA96}" destId="{B5D15E84-84CB-449F-A485-20671BA0414F}" srcOrd="0" destOrd="0" presId="urn:microsoft.com/office/officeart/2005/8/layout/process2"/>
    <dgm:cxn modelId="{7BCDC3F0-9F41-4CA4-B542-FCD5407DC03B}" srcId="{6BD44F52-C9EE-43F9-BBFA-B0B768CCCB39}" destId="{2B65FA65-13C9-4E5C-B21D-7EE723BDBA96}" srcOrd="0" destOrd="0" parTransId="{D3CF9213-EFFD-411E-AA91-E03173C042A8}" sibTransId="{6754CC8A-EE1A-46A5-BC41-E4BDE27AFE38}"/>
    <dgm:cxn modelId="{80306893-C5F0-4AE1-BD04-851481CDD88E}" type="presParOf" srcId="{1B820C9D-189B-4EE7-AF7F-099A51DD397F}" destId="{B5D15E84-84CB-449F-A485-20671BA0414F}" srcOrd="0" destOrd="0" presId="urn:microsoft.com/office/officeart/2005/8/layout/process2"/>
    <dgm:cxn modelId="{4E36F129-7BE3-4F61-AECD-5A318C0AABA9}" type="presParOf" srcId="{1B820C9D-189B-4EE7-AF7F-099A51DD397F}" destId="{B0570212-246B-4C9F-8A29-156719DEBA94}" srcOrd="1" destOrd="0" presId="urn:microsoft.com/office/officeart/2005/8/layout/process2"/>
    <dgm:cxn modelId="{15EDBDD1-AB7E-49D4-A6DF-75D5A2F293E1}" type="presParOf" srcId="{B0570212-246B-4C9F-8A29-156719DEBA94}" destId="{1EBA810C-AA02-4E30-A186-74F74C0B7ACE}" srcOrd="0" destOrd="0" presId="urn:microsoft.com/office/officeart/2005/8/layout/process2"/>
    <dgm:cxn modelId="{B0839016-C253-416C-9830-BC1730688E58}" type="presParOf" srcId="{1B820C9D-189B-4EE7-AF7F-099A51DD397F}" destId="{3B61C1DB-062D-474C-95FB-CAD5F54D11B4}" srcOrd="2" destOrd="0" presId="urn:microsoft.com/office/officeart/2005/8/layout/process2"/>
    <dgm:cxn modelId="{484C919C-9CD0-4533-A2DF-01168798642E}" type="presParOf" srcId="{1B820C9D-189B-4EE7-AF7F-099A51DD397F}" destId="{A2C4C8D0-BB9F-4B70-AB34-07356C208E27}" srcOrd="3" destOrd="0" presId="urn:microsoft.com/office/officeart/2005/8/layout/process2"/>
    <dgm:cxn modelId="{3B490CF5-F7F8-4B39-81B0-2F5FDB2F095D}" type="presParOf" srcId="{A2C4C8D0-BB9F-4B70-AB34-07356C208E27}" destId="{15DDF219-FEAD-4BFE-A30E-8AF6D78A998A}" srcOrd="0" destOrd="0" presId="urn:microsoft.com/office/officeart/2005/8/layout/process2"/>
    <dgm:cxn modelId="{DA166E23-2A42-45D3-BA7A-86FA55C27952}" type="presParOf" srcId="{1B820C9D-189B-4EE7-AF7F-099A51DD397F}" destId="{00D4EFE3-52B3-4DC7-8D45-34880E74BB2F}" srcOrd="4" destOrd="0" presId="urn:microsoft.com/office/officeart/2005/8/layout/process2"/>
    <dgm:cxn modelId="{041AC5F5-8E0C-4AFB-8D67-6402AC3C3FDE}" type="presParOf" srcId="{1B820C9D-189B-4EE7-AF7F-099A51DD397F}" destId="{5AFE7D05-63CA-49E1-911C-282A571A8A9E}" srcOrd="5" destOrd="0" presId="urn:microsoft.com/office/officeart/2005/8/layout/process2"/>
    <dgm:cxn modelId="{FC454AD5-9E2E-4531-A218-15E0826DAB0B}" type="presParOf" srcId="{5AFE7D05-63CA-49E1-911C-282A571A8A9E}" destId="{D38BD7F8-DBA8-49EB-BE85-A225FC246D2D}" srcOrd="0" destOrd="0" presId="urn:microsoft.com/office/officeart/2005/8/layout/process2"/>
    <dgm:cxn modelId="{93F77163-E43B-4DD7-AED3-B3E85EAF57EC}" type="presParOf" srcId="{1B820C9D-189B-4EE7-AF7F-099A51DD397F}" destId="{D371A2E0-698F-48CD-9BFC-A7E043A937D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15E84-84CB-449F-A485-20671BA0414F}">
      <dsp:nvSpPr>
        <dsp:cNvPr id="0" name=""/>
        <dsp:cNvSpPr/>
      </dsp:nvSpPr>
      <dsp:spPr>
        <a:xfrm>
          <a:off x="2383631" y="1984"/>
          <a:ext cx="1328737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 NF</a:t>
          </a:r>
        </a:p>
      </dsp:txBody>
      <dsp:txXfrm>
        <a:off x="2405252" y="23605"/>
        <a:ext cx="1285495" cy="694945"/>
      </dsp:txXfrm>
    </dsp:sp>
    <dsp:sp modelId="{B0570212-246B-4C9F-8A29-156719DEBA94}">
      <dsp:nvSpPr>
        <dsp:cNvPr id="0" name=""/>
        <dsp:cNvSpPr/>
      </dsp:nvSpPr>
      <dsp:spPr>
        <a:xfrm rot="16200000">
          <a:off x="2909589" y="810078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948344" y="920806"/>
        <a:ext cx="199310" cy="193774"/>
      </dsp:txXfrm>
    </dsp:sp>
    <dsp:sp modelId="{3B61C1DB-062D-474C-95FB-CAD5F54D11B4}">
      <dsp:nvSpPr>
        <dsp:cNvPr id="0" name=""/>
        <dsp:cNvSpPr/>
      </dsp:nvSpPr>
      <dsp:spPr>
        <a:xfrm>
          <a:off x="2383631" y="1109265"/>
          <a:ext cx="1328737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 NF</a:t>
          </a:r>
        </a:p>
      </dsp:txBody>
      <dsp:txXfrm>
        <a:off x="2405252" y="1130886"/>
        <a:ext cx="1285495" cy="694945"/>
      </dsp:txXfrm>
    </dsp:sp>
    <dsp:sp modelId="{A2C4C8D0-BB9F-4B70-AB34-07356C208E27}">
      <dsp:nvSpPr>
        <dsp:cNvPr id="0" name=""/>
        <dsp:cNvSpPr/>
      </dsp:nvSpPr>
      <dsp:spPr>
        <a:xfrm rot="16200000">
          <a:off x="2909589" y="1917359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948344" y="2028087"/>
        <a:ext cx="199310" cy="193774"/>
      </dsp:txXfrm>
    </dsp:sp>
    <dsp:sp modelId="{00D4EFE3-52B3-4DC7-8D45-34880E74BB2F}">
      <dsp:nvSpPr>
        <dsp:cNvPr id="0" name=""/>
        <dsp:cNvSpPr/>
      </dsp:nvSpPr>
      <dsp:spPr>
        <a:xfrm>
          <a:off x="2383631" y="2216546"/>
          <a:ext cx="1328737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1NF</a:t>
          </a:r>
        </a:p>
      </dsp:txBody>
      <dsp:txXfrm>
        <a:off x="2405252" y="2238167"/>
        <a:ext cx="1285495" cy="694945"/>
      </dsp:txXfrm>
    </dsp:sp>
    <dsp:sp modelId="{5AFE7D05-63CA-49E1-911C-282A571A8A9E}">
      <dsp:nvSpPr>
        <dsp:cNvPr id="0" name=""/>
        <dsp:cNvSpPr/>
      </dsp:nvSpPr>
      <dsp:spPr>
        <a:xfrm rot="16200000">
          <a:off x="29095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948344" y="3083917"/>
        <a:ext cx="199310" cy="193774"/>
      </dsp:txXfrm>
    </dsp:sp>
    <dsp:sp modelId="{D371A2E0-698F-48CD-9BFC-A7E043A937D1}">
      <dsp:nvSpPr>
        <dsp:cNvPr id="0" name=""/>
        <dsp:cNvSpPr/>
      </dsp:nvSpPr>
      <dsp:spPr>
        <a:xfrm>
          <a:off x="2383631" y="3323828"/>
          <a:ext cx="1328737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 </a:t>
          </a:r>
          <a:r>
            <a:rPr lang="en-US" sz="2800" kern="1200" dirty="0"/>
            <a:t>NF</a:t>
          </a:r>
          <a:endParaRPr lang="en-US" sz="3200" kern="1200" dirty="0"/>
        </a:p>
      </dsp:txBody>
      <dsp:txXfrm>
        <a:off x="2405252" y="3345449"/>
        <a:ext cx="1285495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A1F09-1B34-47EC-8CF2-943967778F7F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2FFAD-5AD3-4A18-B503-0814A60C7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5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3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094308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Databases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3175" y="5638800"/>
            <a:ext cx="6400800" cy="863599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By: </a:t>
            </a:r>
            <a:r>
              <a:rPr lang="en-US" b="1" dirty="0" err="1">
                <a:solidFill>
                  <a:schemeClr val="tx1"/>
                </a:solidFill>
              </a:rPr>
              <a:t>Manoja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Weerasekara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39332"/>
            <a:ext cx="18573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F404B7-F237-45BB-8707-7AAD80087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30065"/>
              </p:ext>
            </p:extLst>
          </p:nvPr>
        </p:nvGraphicFramePr>
        <p:xfrm>
          <a:off x="381000" y="1903730"/>
          <a:ext cx="8458200" cy="320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1321203602"/>
                    </a:ext>
                  </a:extLst>
                </a:gridCol>
                <a:gridCol w="1860804">
                  <a:extLst>
                    <a:ext uri="{9D8B030D-6E8A-4147-A177-3AD203B41FA5}">
                      <a16:colId xmlns:a16="http://schemas.microsoft.com/office/drawing/2014/main" val="3496734653"/>
                    </a:ext>
                  </a:extLst>
                </a:gridCol>
                <a:gridCol w="1522476">
                  <a:extLst>
                    <a:ext uri="{9D8B030D-6E8A-4147-A177-3AD203B41FA5}">
                      <a16:colId xmlns:a16="http://schemas.microsoft.com/office/drawing/2014/main" val="411657351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112678115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263818729"/>
                    </a:ext>
                  </a:extLst>
                </a:gridCol>
              </a:tblGrid>
              <a:tr h="71526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FacultyDean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FacultyContactNo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4725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Perera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5446000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58800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5445000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97130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Prof. Perera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5446000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40301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Prof. Perera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5446000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48609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Prof. Perera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5446000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9328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Prof.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5445000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31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D16BA3-C871-4395-82CF-B7438EAA6B46}"/>
              </a:ext>
            </a:extLst>
          </p:cNvPr>
          <p:cNvSpPr txBox="1"/>
          <p:nvPr/>
        </p:nvSpPr>
        <p:spPr>
          <a:xfrm>
            <a:off x="609600" y="9144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INSERT/UPDATE/DELETE</a:t>
            </a:r>
          </a:p>
        </p:txBody>
      </p:sp>
    </p:spTree>
    <p:extLst>
      <p:ext uri="{BB962C8B-B14F-4D97-AF65-F5344CB8AC3E}">
        <p14:creationId xmlns:p14="http://schemas.microsoft.com/office/powerpoint/2010/main" val="236592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F404B7-F237-45BB-8707-7AAD80087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16920"/>
              </p:ext>
            </p:extLst>
          </p:nvPr>
        </p:nvGraphicFramePr>
        <p:xfrm>
          <a:off x="381000" y="1447800"/>
          <a:ext cx="5074920" cy="320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1321203602"/>
                    </a:ext>
                  </a:extLst>
                </a:gridCol>
                <a:gridCol w="1860804">
                  <a:extLst>
                    <a:ext uri="{9D8B030D-6E8A-4147-A177-3AD203B41FA5}">
                      <a16:colId xmlns:a16="http://schemas.microsoft.com/office/drawing/2014/main" val="3496734653"/>
                    </a:ext>
                  </a:extLst>
                </a:gridCol>
                <a:gridCol w="1522476">
                  <a:extLst>
                    <a:ext uri="{9D8B030D-6E8A-4147-A177-3AD203B41FA5}">
                      <a16:colId xmlns:a16="http://schemas.microsoft.com/office/drawing/2014/main" val="4116573510"/>
                    </a:ext>
                  </a:extLst>
                </a:gridCol>
              </a:tblGrid>
              <a:tr h="71526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4725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58800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97130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40301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48609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9328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31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FB594-4A50-4194-9F44-313F00BC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28154"/>
              </p:ext>
            </p:extLst>
          </p:nvPr>
        </p:nvGraphicFramePr>
        <p:xfrm>
          <a:off x="4114800" y="5029200"/>
          <a:ext cx="4905756" cy="1544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476">
                  <a:extLst>
                    <a:ext uri="{9D8B030D-6E8A-4147-A177-3AD203B41FA5}">
                      <a16:colId xmlns:a16="http://schemas.microsoft.com/office/drawing/2014/main" val="3983925519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08900546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65656475"/>
                    </a:ext>
                  </a:extLst>
                </a:gridCol>
              </a:tblGrid>
              <a:tr h="7152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FacultyDean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FacultyContactNo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1548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Perera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5446000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95183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r>
                        <a:rPr lang="en-US" dirty="0"/>
                        <a:t>MGT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5445000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820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90DABA-6509-489C-93C0-A7D8CE0404E6}"/>
              </a:ext>
            </a:extLst>
          </p:cNvPr>
          <p:cNvSpPr txBox="1"/>
          <p:nvPr/>
        </p:nvSpPr>
        <p:spPr>
          <a:xfrm>
            <a:off x="533400" y="93494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Student_Details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69C4D-631D-4AFA-AAE9-248DA6FD7907}"/>
              </a:ext>
            </a:extLst>
          </p:cNvPr>
          <p:cNvSpPr txBox="1"/>
          <p:nvPr/>
        </p:nvSpPr>
        <p:spPr>
          <a:xfrm>
            <a:off x="5943600" y="446480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Faculty_Details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EEA4A-C49E-4ED5-930E-BCE6DCA60B3D}"/>
              </a:ext>
            </a:extLst>
          </p:cNvPr>
          <p:cNvSpPr txBox="1"/>
          <p:nvPr/>
        </p:nvSpPr>
        <p:spPr>
          <a:xfrm>
            <a:off x="1219200" y="2971800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highlight>
                  <a:srgbClr val="FFFF00"/>
                </a:highlight>
              </a:rPr>
              <a:t>HOW  </a:t>
            </a:r>
            <a:r>
              <a:rPr lang="en-US" sz="4400" b="1" dirty="0"/>
              <a:t>TO NORMALIZE</a:t>
            </a:r>
          </a:p>
        </p:txBody>
      </p:sp>
    </p:spTree>
    <p:extLst>
      <p:ext uri="{BB962C8B-B14F-4D97-AF65-F5344CB8AC3E}">
        <p14:creationId xmlns:p14="http://schemas.microsoft.com/office/powerpoint/2010/main" val="126427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81000" y="2438400"/>
            <a:ext cx="8305800" cy="204094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52400" marR="3810" indent="-143351">
              <a:spcBef>
                <a:spcPts val="75"/>
              </a:spcBef>
            </a:pPr>
            <a:r>
              <a:rPr sz="3600" dirty="0">
                <a:solidFill>
                  <a:schemeClr val="tx1"/>
                </a:solidFill>
              </a:rPr>
              <a:t>There is a sequence to </a:t>
            </a:r>
            <a:r>
              <a:rPr sz="3600" spc="-4" dirty="0">
                <a:solidFill>
                  <a:schemeClr val="tx1"/>
                </a:solidFill>
              </a:rPr>
              <a:t>normal</a:t>
            </a:r>
            <a:r>
              <a:rPr sz="3600" spc="-71" dirty="0">
                <a:solidFill>
                  <a:schemeClr val="tx1"/>
                </a:solidFill>
              </a:rPr>
              <a:t> </a:t>
            </a:r>
            <a:r>
              <a:rPr sz="3600" spc="-4" dirty="0">
                <a:solidFill>
                  <a:schemeClr val="tx1"/>
                </a:solidFill>
              </a:rPr>
              <a:t>forms:  </a:t>
            </a:r>
            <a:br>
              <a:rPr lang="en-US" sz="3600" spc="-4" dirty="0">
                <a:solidFill>
                  <a:schemeClr val="tx1"/>
                </a:solidFill>
              </a:rPr>
            </a:br>
            <a:r>
              <a:rPr sz="2400" spc="-4" dirty="0">
                <a:solidFill>
                  <a:schemeClr val="tx1"/>
                </a:solidFill>
              </a:rPr>
              <a:t>1NF </a:t>
            </a:r>
            <a:r>
              <a:rPr sz="2400" dirty="0">
                <a:solidFill>
                  <a:schemeClr val="tx1"/>
                </a:solidFill>
              </a:rPr>
              <a:t>is considered the </a:t>
            </a:r>
            <a:r>
              <a:rPr sz="2400" spc="-4" dirty="0">
                <a:solidFill>
                  <a:schemeClr val="tx1"/>
                </a:solidFill>
              </a:rPr>
              <a:t>weakest,  </a:t>
            </a:r>
            <a:br>
              <a:rPr lang="en-US" sz="2400" spc="-4" dirty="0">
                <a:solidFill>
                  <a:schemeClr val="tx1"/>
                </a:solidFill>
              </a:rPr>
            </a:br>
            <a:r>
              <a:rPr sz="2400" spc="-4" dirty="0">
                <a:solidFill>
                  <a:schemeClr val="tx1"/>
                </a:solidFill>
              </a:rPr>
              <a:t>2NF </a:t>
            </a:r>
            <a:r>
              <a:rPr sz="2400" dirty="0">
                <a:solidFill>
                  <a:schemeClr val="tx1"/>
                </a:solidFill>
              </a:rPr>
              <a:t>is stronger than</a:t>
            </a:r>
            <a:r>
              <a:rPr sz="2400" spc="-23" dirty="0">
                <a:solidFill>
                  <a:schemeClr val="tx1"/>
                </a:solidFill>
              </a:rPr>
              <a:t> </a:t>
            </a:r>
            <a:r>
              <a:rPr sz="2400" spc="-41" dirty="0">
                <a:solidFill>
                  <a:schemeClr val="tx1"/>
                </a:solidFill>
              </a:rPr>
              <a:t>1NF,</a:t>
            </a:r>
          </a:p>
          <a:p>
            <a:pPr marL="152400" marR="173831">
              <a:spcBef>
                <a:spcPts val="4"/>
              </a:spcBef>
            </a:pPr>
            <a:r>
              <a:rPr sz="2400" spc="-4" dirty="0">
                <a:solidFill>
                  <a:schemeClr val="tx1"/>
                </a:solidFill>
              </a:rPr>
              <a:t>3NF </a:t>
            </a:r>
            <a:r>
              <a:rPr sz="2400" dirty="0">
                <a:solidFill>
                  <a:schemeClr val="tx1"/>
                </a:solidFill>
              </a:rPr>
              <a:t>is stronger than </a:t>
            </a:r>
            <a:r>
              <a:rPr sz="2400" spc="-41" dirty="0">
                <a:solidFill>
                  <a:schemeClr val="tx1"/>
                </a:solidFill>
              </a:rPr>
              <a:t>2NF, </a:t>
            </a:r>
            <a:r>
              <a:rPr sz="2400" dirty="0">
                <a:solidFill>
                  <a:schemeClr val="tx1"/>
                </a:solidFill>
              </a:rPr>
              <a:t>and 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sz="2400" spc="-4" dirty="0">
                <a:solidFill>
                  <a:schemeClr val="tx1"/>
                </a:solidFill>
              </a:rPr>
              <a:t>BCNF </a:t>
            </a:r>
            <a:r>
              <a:rPr sz="2400" dirty="0">
                <a:solidFill>
                  <a:schemeClr val="tx1"/>
                </a:solidFill>
              </a:rPr>
              <a:t>is considered the</a:t>
            </a:r>
            <a:r>
              <a:rPr sz="2400" spc="-68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strongest</a:t>
            </a:r>
          </a:p>
        </p:txBody>
      </p:sp>
    </p:spTree>
    <p:extLst>
      <p:ext uri="{BB962C8B-B14F-4D97-AF65-F5344CB8AC3E}">
        <p14:creationId xmlns:p14="http://schemas.microsoft.com/office/powerpoint/2010/main" val="370982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393912" y="2361533"/>
            <a:ext cx="2630805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dirty="0">
                <a:latin typeface="Times New Roman"/>
                <a:cs typeface="Times New Roman"/>
              </a:rPr>
              <a:t>a </a:t>
            </a:r>
            <a:r>
              <a:rPr sz="1500" i="1" spc="-8" dirty="0">
                <a:latin typeface="Times New Roman"/>
                <a:cs typeface="Times New Roman"/>
              </a:rPr>
              <a:t>relation </a:t>
            </a:r>
            <a:r>
              <a:rPr sz="1500" i="1" dirty="0">
                <a:latin typeface="Times New Roman"/>
                <a:cs typeface="Times New Roman"/>
              </a:rPr>
              <a:t>in </a:t>
            </a:r>
            <a:r>
              <a:rPr sz="1500" i="1" spc="-41" dirty="0">
                <a:latin typeface="Times New Roman"/>
                <a:cs typeface="Times New Roman"/>
              </a:rPr>
              <a:t>BCNF, </a:t>
            </a:r>
            <a:r>
              <a:rPr sz="1500" i="1" dirty="0">
                <a:latin typeface="Times New Roman"/>
                <a:cs typeface="Times New Roman"/>
              </a:rPr>
              <a:t>is also in</a:t>
            </a:r>
            <a:r>
              <a:rPr sz="1500" i="1" spc="-53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3NF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3912" y="2818733"/>
            <a:ext cx="2459355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dirty="0">
                <a:latin typeface="Times New Roman"/>
                <a:cs typeface="Times New Roman"/>
              </a:rPr>
              <a:t>a </a:t>
            </a:r>
            <a:r>
              <a:rPr sz="1500" i="1" spc="-8" dirty="0">
                <a:latin typeface="Times New Roman"/>
                <a:cs typeface="Times New Roman"/>
              </a:rPr>
              <a:t>relation </a:t>
            </a:r>
            <a:r>
              <a:rPr sz="1500" i="1" dirty="0">
                <a:latin typeface="Times New Roman"/>
                <a:cs typeface="Times New Roman"/>
              </a:rPr>
              <a:t>in 3NF is also in</a:t>
            </a:r>
            <a:r>
              <a:rPr sz="1500" i="1" spc="-101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2NF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3912" y="3275704"/>
            <a:ext cx="245983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i="1" dirty="0">
                <a:latin typeface="Times New Roman"/>
                <a:cs typeface="Times New Roman"/>
              </a:rPr>
              <a:t>a </a:t>
            </a:r>
            <a:r>
              <a:rPr sz="1500" i="1" spc="-8" dirty="0">
                <a:latin typeface="Times New Roman"/>
                <a:cs typeface="Times New Roman"/>
              </a:rPr>
              <a:t>relation </a:t>
            </a:r>
            <a:r>
              <a:rPr sz="1500" i="1" dirty="0">
                <a:latin typeface="Times New Roman"/>
                <a:cs typeface="Times New Roman"/>
              </a:rPr>
              <a:t>in 2NF </a:t>
            </a:r>
            <a:r>
              <a:rPr sz="1500" i="1" spc="-4" dirty="0">
                <a:latin typeface="Times New Roman"/>
                <a:cs typeface="Times New Roman"/>
              </a:rPr>
              <a:t>is </a:t>
            </a:r>
            <a:r>
              <a:rPr sz="1500" i="1" dirty="0">
                <a:latin typeface="Times New Roman"/>
                <a:cs typeface="Times New Roman"/>
              </a:rPr>
              <a:t>also in</a:t>
            </a:r>
            <a:r>
              <a:rPr sz="1500" i="1" spc="-94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1NF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5800" y="1981201"/>
            <a:ext cx="4419600" cy="3276600"/>
            <a:chOff x="1626107" y="1920239"/>
            <a:chExt cx="5140960" cy="3535679"/>
          </a:xfrm>
        </p:grpSpPr>
        <p:sp>
          <p:nvSpPr>
            <p:cNvPr id="14" name="object 5"/>
            <p:cNvSpPr txBox="1"/>
            <p:nvPr/>
          </p:nvSpPr>
          <p:spPr>
            <a:xfrm>
              <a:off x="4418076" y="4271771"/>
              <a:ext cx="2141220" cy="963294"/>
            </a:xfrm>
            <a:prstGeom prst="rect">
              <a:avLst/>
            </a:prstGeom>
            <a:ln w="9144">
              <a:solidFill>
                <a:srgbClr val="000000"/>
              </a:solidFill>
            </a:ln>
          </p:spPr>
          <p:txBody>
            <a:bodyPr vert="horz" wrap="square" lIns="0" tIns="3810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00"/>
                </a:spcBef>
              </a:pPr>
              <a:r>
                <a:rPr sz="2000" dirty="0">
                  <a:latin typeface="Times New Roman"/>
                  <a:cs typeface="Times New Roman"/>
                </a:rPr>
                <a:t>BCNF</a:t>
              </a:r>
            </a:p>
          </p:txBody>
        </p:sp>
        <p:sp>
          <p:nvSpPr>
            <p:cNvPr id="15" name="object 6"/>
            <p:cNvSpPr txBox="1"/>
            <p:nvPr/>
          </p:nvSpPr>
          <p:spPr>
            <a:xfrm>
              <a:off x="3500628" y="3558540"/>
              <a:ext cx="3144520" cy="1714500"/>
            </a:xfrm>
            <a:prstGeom prst="rect">
              <a:avLst/>
            </a:prstGeom>
            <a:ln w="9144">
              <a:solidFill>
                <a:srgbClr val="000000"/>
              </a:solidFill>
            </a:ln>
          </p:spPr>
          <p:txBody>
            <a:bodyPr vert="horz" wrap="square" lIns="0" tIns="38735" rIns="0" bIns="0" rtlCol="0">
              <a:spAutoFit/>
            </a:bodyPr>
            <a:lstStyle/>
            <a:p>
              <a:pPr marL="92075">
                <a:lnSpc>
                  <a:spcPct val="100000"/>
                </a:lnSpc>
                <a:spcBef>
                  <a:spcPts val="305"/>
                </a:spcBef>
              </a:pPr>
              <a:r>
                <a:rPr sz="2000" spc="5" dirty="0">
                  <a:latin typeface="Times New Roman"/>
                  <a:cs typeface="Times New Roman"/>
                </a:rPr>
                <a:t>3NF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16" name="object 7"/>
            <p:cNvSpPr txBox="1"/>
            <p:nvPr/>
          </p:nvSpPr>
          <p:spPr>
            <a:xfrm>
              <a:off x="2420111" y="2793492"/>
              <a:ext cx="4285615" cy="2573020"/>
            </a:xfrm>
            <a:prstGeom prst="rect">
              <a:avLst/>
            </a:prstGeom>
            <a:ln w="9144">
              <a:solidFill>
                <a:srgbClr val="000000"/>
              </a:solidFill>
            </a:ln>
          </p:spPr>
          <p:txBody>
            <a:bodyPr vert="horz" wrap="square" lIns="0" tIns="3810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00"/>
                </a:spcBef>
              </a:pPr>
              <a:r>
                <a:rPr sz="2000" spc="5" dirty="0">
                  <a:latin typeface="Times New Roman"/>
                  <a:cs typeface="Times New Roman"/>
                </a:rPr>
                <a:t>2NF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17" name="object 8"/>
            <p:cNvSpPr txBox="1"/>
            <p:nvPr/>
          </p:nvSpPr>
          <p:spPr>
            <a:xfrm>
              <a:off x="1626107" y="1920239"/>
              <a:ext cx="5140960" cy="3535679"/>
            </a:xfrm>
            <a:prstGeom prst="rect">
              <a:avLst/>
            </a:prstGeom>
            <a:ln w="9144">
              <a:solidFill>
                <a:srgbClr val="000000"/>
              </a:solidFill>
            </a:ln>
          </p:spPr>
          <p:txBody>
            <a:bodyPr vert="horz" wrap="square" lIns="0" tIns="3810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00"/>
                </a:spcBef>
              </a:pPr>
              <a:r>
                <a:rPr sz="2000" spc="5" dirty="0">
                  <a:latin typeface="Times New Roman"/>
                  <a:cs typeface="Times New Roman"/>
                </a:rPr>
                <a:t>1NF</a:t>
              </a:r>
              <a:endParaRPr sz="20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96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1NF: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Disallows composite attributes,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multivalued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attributes, and nested relations</a:t>
            </a:r>
          </a:p>
          <a:p>
            <a:endParaRPr lang="en-US" sz="2800" b="1" dirty="0">
              <a:cs typeface="Times New Roman" pitchFamily="18" charset="0"/>
            </a:endParaRPr>
          </a:p>
          <a:p>
            <a:r>
              <a:rPr lang="en-US" sz="2800" b="1" dirty="0">
                <a:cs typeface="Times New Roman" pitchFamily="18" charset="0"/>
              </a:rPr>
              <a:t>2NF: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Remove partial dependencies</a:t>
            </a:r>
          </a:p>
          <a:p>
            <a:endParaRPr lang="en-US" sz="2800" b="1" dirty="0">
              <a:cs typeface="Times New Roman" pitchFamily="18" charset="0"/>
            </a:endParaRPr>
          </a:p>
          <a:p>
            <a:r>
              <a:rPr lang="en-US" sz="2800" b="1" dirty="0">
                <a:cs typeface="Times New Roman" pitchFamily="18" charset="0"/>
              </a:rPr>
              <a:t>3NF: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Remove transitive dependencies</a:t>
            </a:r>
          </a:p>
          <a:p>
            <a:endParaRPr lang="en-US" sz="2800" b="1" dirty="0">
              <a:cs typeface="Times New Roman" pitchFamily="18" charset="0"/>
            </a:endParaRPr>
          </a:p>
          <a:p>
            <a:r>
              <a:rPr lang="en-US" sz="2800" b="1" dirty="0">
                <a:cs typeface="Times New Roman" pitchFamily="18" charset="0"/>
              </a:rPr>
              <a:t>*BCNF:  </a:t>
            </a:r>
            <a:r>
              <a:rPr lang="en-US" sz="2800" dirty="0"/>
              <a:t>Higher and strict version of 3NF</a:t>
            </a:r>
          </a:p>
          <a:p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8E593C-F72D-4E95-BE0C-A5FC564C5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206851"/>
              </p:ext>
            </p:extLst>
          </p:nvPr>
        </p:nvGraphicFramePr>
        <p:xfrm>
          <a:off x="48768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900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905000"/>
            <a:ext cx="853440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355" marR="263525" indent="-287655">
              <a:lnSpc>
                <a:spcPct val="150100"/>
              </a:lnSpc>
              <a:spcBef>
                <a:spcPts val="100"/>
              </a:spcBef>
              <a:buClr>
                <a:srgbClr val="524EAB"/>
              </a:buClr>
              <a:buSzPct val="68750"/>
              <a:buFont typeface="Wingdings"/>
              <a:buChar char=""/>
              <a:tabLst>
                <a:tab pos="300990" algn="l"/>
              </a:tabLst>
            </a:pPr>
            <a:r>
              <a:rPr lang="en-US" spc="50" dirty="0">
                <a:latin typeface="Verdana"/>
                <a:cs typeface="Verdana"/>
              </a:rPr>
              <a:t>Data</a:t>
            </a:r>
            <a:r>
              <a:rPr lang="en-US" spc="-190" dirty="0">
                <a:latin typeface="Verdana"/>
                <a:cs typeface="Verdana"/>
              </a:rPr>
              <a:t> </a:t>
            </a:r>
            <a:r>
              <a:rPr lang="en-US" spc="-20" dirty="0">
                <a:latin typeface="Verdana"/>
                <a:cs typeface="Verdana"/>
              </a:rPr>
              <a:t>anomalies</a:t>
            </a:r>
            <a:r>
              <a:rPr lang="en-US" spc="-215" dirty="0">
                <a:latin typeface="Verdana"/>
                <a:cs typeface="Verdana"/>
              </a:rPr>
              <a:t> </a:t>
            </a:r>
            <a:r>
              <a:rPr lang="en-US" spc="5" dirty="0">
                <a:latin typeface="Verdana"/>
                <a:cs typeface="Verdana"/>
              </a:rPr>
              <a:t>are</a:t>
            </a:r>
            <a:r>
              <a:rPr lang="en-US" spc="-180" dirty="0">
                <a:latin typeface="Verdana"/>
                <a:cs typeface="Verdana"/>
              </a:rPr>
              <a:t> </a:t>
            </a:r>
            <a:r>
              <a:rPr lang="en-US" spc="-55" dirty="0">
                <a:latin typeface="Verdana"/>
                <a:cs typeface="Verdana"/>
              </a:rPr>
              <a:t>inconsistencies</a:t>
            </a:r>
            <a:r>
              <a:rPr lang="en-US" spc="-200" dirty="0">
                <a:latin typeface="Verdana"/>
                <a:cs typeface="Verdana"/>
              </a:rPr>
              <a:t> </a:t>
            </a:r>
            <a:r>
              <a:rPr lang="en-US" spc="-110" dirty="0">
                <a:latin typeface="Verdana"/>
                <a:cs typeface="Verdana"/>
              </a:rPr>
              <a:t>in</a:t>
            </a:r>
            <a:r>
              <a:rPr lang="en-US" spc="-204" dirty="0">
                <a:latin typeface="Verdana"/>
                <a:cs typeface="Verdana"/>
              </a:rPr>
              <a:t> </a:t>
            </a:r>
            <a:r>
              <a:rPr lang="en-US" spc="-20" dirty="0">
                <a:latin typeface="Verdana"/>
                <a:cs typeface="Verdana"/>
              </a:rPr>
              <a:t>the</a:t>
            </a:r>
            <a:r>
              <a:rPr lang="en-US" spc="-175" dirty="0">
                <a:latin typeface="Verdana"/>
                <a:cs typeface="Verdana"/>
              </a:rPr>
              <a:t> </a:t>
            </a:r>
            <a:r>
              <a:rPr lang="en-US" spc="100" dirty="0">
                <a:latin typeface="Verdana"/>
                <a:cs typeface="Verdana"/>
              </a:rPr>
              <a:t>data</a:t>
            </a:r>
            <a:r>
              <a:rPr lang="en-US" spc="-195" dirty="0">
                <a:latin typeface="Verdana"/>
                <a:cs typeface="Verdana"/>
              </a:rPr>
              <a:t> </a:t>
            </a:r>
            <a:r>
              <a:rPr lang="en-US" spc="-65" dirty="0">
                <a:latin typeface="Verdana"/>
                <a:cs typeface="Verdana"/>
              </a:rPr>
              <a:t>stored</a:t>
            </a:r>
            <a:r>
              <a:rPr lang="en-US" spc="-165" dirty="0">
                <a:latin typeface="Verdana"/>
                <a:cs typeface="Verdana"/>
              </a:rPr>
              <a:t> </a:t>
            </a:r>
            <a:r>
              <a:rPr lang="en-US" spc="-110" dirty="0">
                <a:latin typeface="Verdana"/>
                <a:cs typeface="Verdana"/>
              </a:rPr>
              <a:t>in</a:t>
            </a:r>
            <a:r>
              <a:rPr lang="en-US" spc="-204" dirty="0">
                <a:latin typeface="Verdana"/>
                <a:cs typeface="Verdana"/>
              </a:rPr>
              <a:t> </a:t>
            </a:r>
            <a:r>
              <a:rPr lang="en-US" spc="195" dirty="0">
                <a:latin typeface="Verdana"/>
                <a:cs typeface="Verdana"/>
              </a:rPr>
              <a:t>a</a:t>
            </a:r>
            <a:r>
              <a:rPr lang="en-US" spc="-175" dirty="0">
                <a:latin typeface="Verdana"/>
                <a:cs typeface="Verdana"/>
              </a:rPr>
              <a:t> </a:t>
            </a:r>
            <a:r>
              <a:rPr lang="en-US" spc="65" dirty="0">
                <a:latin typeface="Verdana"/>
                <a:cs typeface="Verdana"/>
              </a:rPr>
              <a:t>database  </a:t>
            </a:r>
            <a:r>
              <a:rPr lang="en-US" spc="-65" dirty="0">
                <a:latin typeface="Verdana"/>
                <a:cs typeface="Verdana"/>
              </a:rPr>
              <a:t>as</a:t>
            </a:r>
            <a:r>
              <a:rPr lang="en-US" spc="-185" dirty="0">
                <a:latin typeface="Verdana"/>
                <a:cs typeface="Verdana"/>
              </a:rPr>
              <a:t> </a:t>
            </a:r>
            <a:r>
              <a:rPr lang="en-US" spc="195" dirty="0">
                <a:latin typeface="Verdana"/>
                <a:cs typeface="Verdana"/>
              </a:rPr>
              <a:t>a</a:t>
            </a:r>
            <a:r>
              <a:rPr lang="en-US" spc="-195" dirty="0">
                <a:latin typeface="Verdana"/>
                <a:cs typeface="Verdana"/>
              </a:rPr>
              <a:t> </a:t>
            </a:r>
            <a:r>
              <a:rPr lang="en-US" spc="-145" dirty="0">
                <a:latin typeface="Verdana"/>
                <a:cs typeface="Verdana"/>
              </a:rPr>
              <a:t>result</a:t>
            </a:r>
            <a:r>
              <a:rPr lang="en-US" spc="-175" dirty="0">
                <a:latin typeface="Verdana"/>
                <a:cs typeface="Verdana"/>
              </a:rPr>
              <a:t> </a:t>
            </a:r>
            <a:r>
              <a:rPr lang="en-US" spc="10" dirty="0">
                <a:latin typeface="Verdana"/>
                <a:cs typeface="Verdana"/>
              </a:rPr>
              <a:t>of</a:t>
            </a:r>
            <a:r>
              <a:rPr lang="en-US" spc="-180" dirty="0">
                <a:latin typeface="Verdana"/>
                <a:cs typeface="Verdana"/>
              </a:rPr>
              <a:t> </a:t>
            </a:r>
            <a:r>
              <a:rPr lang="en-US" spc="70" dirty="0">
                <a:latin typeface="Verdana"/>
                <a:cs typeface="Verdana"/>
              </a:rPr>
              <a:t>an</a:t>
            </a:r>
            <a:r>
              <a:rPr lang="en-US" spc="-195" dirty="0">
                <a:latin typeface="Verdana"/>
                <a:cs typeface="Verdana"/>
              </a:rPr>
              <a:t> </a:t>
            </a:r>
            <a:r>
              <a:rPr lang="en-US" spc="5" dirty="0">
                <a:latin typeface="Verdana"/>
                <a:cs typeface="Verdana"/>
              </a:rPr>
              <a:t>operation</a:t>
            </a:r>
            <a:r>
              <a:rPr lang="en-US" spc="-190" dirty="0">
                <a:latin typeface="Verdana"/>
                <a:cs typeface="Verdana"/>
              </a:rPr>
              <a:t> </a:t>
            </a:r>
            <a:r>
              <a:rPr lang="en-US" spc="-35" dirty="0">
                <a:latin typeface="Verdana"/>
                <a:cs typeface="Verdana"/>
              </a:rPr>
              <a:t>such</a:t>
            </a:r>
            <a:r>
              <a:rPr lang="en-US" spc="-180" dirty="0">
                <a:latin typeface="Verdana"/>
                <a:cs typeface="Verdana"/>
              </a:rPr>
              <a:t> </a:t>
            </a:r>
            <a:r>
              <a:rPr lang="en-US" spc="-65" dirty="0">
                <a:latin typeface="Verdana"/>
                <a:cs typeface="Verdana"/>
              </a:rPr>
              <a:t>as</a:t>
            </a:r>
            <a:r>
              <a:rPr lang="en-US" spc="-185" dirty="0">
                <a:latin typeface="Verdana"/>
                <a:cs typeface="Verdana"/>
              </a:rPr>
              <a:t> </a:t>
            </a:r>
            <a:r>
              <a:rPr lang="en-US" spc="30" dirty="0">
                <a:latin typeface="Verdana"/>
                <a:cs typeface="Verdana"/>
              </a:rPr>
              <a:t>update,</a:t>
            </a:r>
            <a:r>
              <a:rPr lang="en-US" spc="-190" dirty="0">
                <a:latin typeface="Verdana"/>
                <a:cs typeface="Verdana"/>
              </a:rPr>
              <a:t> </a:t>
            </a:r>
            <a:r>
              <a:rPr lang="en-US" spc="-114" dirty="0">
                <a:latin typeface="Verdana"/>
                <a:cs typeface="Verdana"/>
              </a:rPr>
              <a:t>insertion,</a:t>
            </a:r>
            <a:r>
              <a:rPr lang="en-US" spc="-220" dirty="0">
                <a:latin typeface="Verdana"/>
                <a:cs typeface="Verdana"/>
              </a:rPr>
              <a:t> </a:t>
            </a:r>
            <a:r>
              <a:rPr lang="en-US" spc="10" dirty="0">
                <a:latin typeface="Verdana"/>
                <a:cs typeface="Verdana"/>
              </a:rPr>
              <a:t>and/or</a:t>
            </a:r>
            <a:r>
              <a:rPr lang="en-US" spc="-180" dirty="0">
                <a:latin typeface="Verdana"/>
                <a:cs typeface="Verdana"/>
              </a:rPr>
              <a:t> </a:t>
            </a:r>
            <a:r>
              <a:rPr lang="en-US" spc="-25" dirty="0">
                <a:latin typeface="Verdana"/>
                <a:cs typeface="Verdana"/>
              </a:rPr>
              <a:t>deletion.</a:t>
            </a:r>
          </a:p>
          <a:p>
            <a:pPr marL="12700" marR="263525">
              <a:lnSpc>
                <a:spcPct val="150100"/>
              </a:lnSpc>
              <a:spcBef>
                <a:spcPts val="100"/>
              </a:spcBef>
              <a:buClr>
                <a:srgbClr val="524EAB"/>
              </a:buClr>
              <a:buSzPct val="68750"/>
              <a:tabLst>
                <a:tab pos="300990" algn="l"/>
              </a:tabLst>
            </a:pPr>
            <a:endParaRPr lang="en-US" dirty="0">
              <a:latin typeface="Verdana"/>
              <a:cs typeface="Verdana"/>
            </a:endParaRPr>
          </a:p>
          <a:p>
            <a:pPr marL="300355" marR="5080" indent="-287655">
              <a:lnSpc>
                <a:spcPct val="150000"/>
              </a:lnSpc>
              <a:spcBef>
                <a:spcPts val="865"/>
              </a:spcBef>
              <a:buClr>
                <a:srgbClr val="524EAB"/>
              </a:buClr>
              <a:buSzPct val="68750"/>
              <a:buFont typeface="Wingdings"/>
              <a:buChar char=""/>
              <a:tabLst>
                <a:tab pos="300990" algn="l"/>
              </a:tabLst>
            </a:pPr>
            <a:r>
              <a:rPr lang="en-US" spc="-65" dirty="0">
                <a:latin typeface="Verdana"/>
                <a:cs typeface="Verdana"/>
              </a:rPr>
              <a:t>Such</a:t>
            </a:r>
            <a:r>
              <a:rPr lang="en-US" spc="-180" dirty="0">
                <a:latin typeface="Verdana"/>
                <a:cs typeface="Verdana"/>
              </a:rPr>
              <a:t> </a:t>
            </a:r>
            <a:r>
              <a:rPr lang="en-US" spc="-55" dirty="0">
                <a:latin typeface="Verdana"/>
                <a:cs typeface="Verdana"/>
              </a:rPr>
              <a:t>inconsistencies</a:t>
            </a:r>
            <a:r>
              <a:rPr lang="en-US" spc="-204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may</a:t>
            </a:r>
            <a:r>
              <a:rPr lang="en-US" spc="-200" dirty="0">
                <a:latin typeface="Verdana"/>
                <a:cs typeface="Verdana"/>
              </a:rPr>
              <a:t> </a:t>
            </a:r>
            <a:r>
              <a:rPr lang="en-US" spc="-95" dirty="0">
                <a:latin typeface="Verdana"/>
                <a:cs typeface="Verdana"/>
              </a:rPr>
              <a:t>arise</a:t>
            </a:r>
            <a:r>
              <a:rPr lang="en-US" spc="-204" dirty="0">
                <a:latin typeface="Verdana"/>
                <a:cs typeface="Verdana"/>
              </a:rPr>
              <a:t> </a:t>
            </a:r>
            <a:r>
              <a:rPr lang="en-US" spc="5" dirty="0">
                <a:latin typeface="Verdana"/>
                <a:cs typeface="Verdana"/>
              </a:rPr>
              <a:t>when</a:t>
            </a:r>
            <a:r>
              <a:rPr lang="en-US" spc="-170" dirty="0">
                <a:latin typeface="Verdana"/>
                <a:cs typeface="Verdana"/>
              </a:rPr>
              <a:t> </a:t>
            </a:r>
            <a:r>
              <a:rPr lang="en-US" spc="50" dirty="0">
                <a:latin typeface="Verdana"/>
                <a:cs typeface="Verdana"/>
              </a:rPr>
              <a:t>have</a:t>
            </a:r>
            <a:r>
              <a:rPr lang="en-US" spc="-220" dirty="0">
                <a:latin typeface="Verdana"/>
                <a:cs typeface="Verdana"/>
              </a:rPr>
              <a:t> </a:t>
            </a:r>
            <a:r>
              <a:rPr lang="en-US" spc="195" dirty="0">
                <a:latin typeface="Verdana"/>
                <a:cs typeface="Verdana"/>
              </a:rPr>
              <a:t>a</a:t>
            </a:r>
            <a:r>
              <a:rPr lang="en-US" spc="-175" dirty="0">
                <a:latin typeface="Verdana"/>
                <a:cs typeface="Verdana"/>
              </a:rPr>
              <a:t> </a:t>
            </a:r>
            <a:r>
              <a:rPr lang="en-US" spc="-30" dirty="0">
                <a:latin typeface="Verdana"/>
                <a:cs typeface="Verdana"/>
              </a:rPr>
              <a:t>particular</a:t>
            </a:r>
            <a:r>
              <a:rPr lang="en-US" spc="-225" dirty="0">
                <a:latin typeface="Verdana"/>
                <a:cs typeface="Verdana"/>
              </a:rPr>
              <a:t> </a:t>
            </a:r>
            <a:r>
              <a:rPr lang="en-US" spc="15" dirty="0">
                <a:latin typeface="Verdana"/>
                <a:cs typeface="Verdana"/>
              </a:rPr>
              <a:t>record</a:t>
            </a:r>
            <a:r>
              <a:rPr lang="en-US" spc="-165" dirty="0">
                <a:latin typeface="Verdana"/>
                <a:cs typeface="Verdana"/>
              </a:rPr>
              <a:t> </a:t>
            </a:r>
            <a:r>
              <a:rPr lang="en-US" spc="-65" dirty="0">
                <a:latin typeface="Verdana"/>
                <a:cs typeface="Verdana"/>
              </a:rPr>
              <a:t>stored</a:t>
            </a:r>
            <a:r>
              <a:rPr lang="en-US" spc="-155" dirty="0">
                <a:latin typeface="Verdana"/>
                <a:cs typeface="Verdana"/>
              </a:rPr>
              <a:t> </a:t>
            </a:r>
            <a:r>
              <a:rPr lang="en-US" spc="-110" dirty="0">
                <a:latin typeface="Verdana"/>
                <a:cs typeface="Verdana"/>
              </a:rPr>
              <a:t>in  </a:t>
            </a:r>
            <a:r>
              <a:rPr lang="en-US" spc="-70" dirty="0">
                <a:latin typeface="Verdana"/>
                <a:cs typeface="Verdana"/>
              </a:rPr>
              <a:t>multiple</a:t>
            </a:r>
            <a:r>
              <a:rPr lang="en-US" spc="-215" dirty="0">
                <a:latin typeface="Verdana"/>
                <a:cs typeface="Verdana"/>
              </a:rPr>
              <a:t> </a:t>
            </a:r>
            <a:r>
              <a:rPr lang="en-US" spc="-20" dirty="0">
                <a:latin typeface="Verdana"/>
                <a:cs typeface="Verdana"/>
              </a:rPr>
              <a:t>locations</a:t>
            </a:r>
            <a:r>
              <a:rPr lang="en-US" spc="-204" dirty="0">
                <a:latin typeface="Verdana"/>
                <a:cs typeface="Verdana"/>
              </a:rPr>
              <a:t> </a:t>
            </a:r>
            <a:r>
              <a:rPr lang="en-US" spc="95" dirty="0">
                <a:latin typeface="Verdana"/>
                <a:cs typeface="Verdana"/>
              </a:rPr>
              <a:t>and</a:t>
            </a:r>
            <a:r>
              <a:rPr lang="en-US" spc="-175" dirty="0">
                <a:latin typeface="Verdana"/>
                <a:cs typeface="Verdana"/>
              </a:rPr>
              <a:t> </a:t>
            </a:r>
            <a:r>
              <a:rPr lang="en-US" spc="-25" dirty="0">
                <a:latin typeface="Verdana"/>
                <a:cs typeface="Verdana"/>
              </a:rPr>
              <a:t>not</a:t>
            </a:r>
            <a:r>
              <a:rPr lang="en-US" spc="-180" dirty="0">
                <a:latin typeface="Verdana"/>
                <a:cs typeface="Verdana"/>
              </a:rPr>
              <a:t> </a:t>
            </a:r>
            <a:r>
              <a:rPr lang="en-US" spc="-60" dirty="0">
                <a:latin typeface="Verdana"/>
                <a:cs typeface="Verdana"/>
              </a:rPr>
              <a:t>all</a:t>
            </a:r>
            <a:r>
              <a:rPr lang="en-US" spc="-195" dirty="0">
                <a:latin typeface="Verdana"/>
                <a:cs typeface="Verdana"/>
              </a:rPr>
              <a:t> </a:t>
            </a:r>
            <a:r>
              <a:rPr lang="en-US" spc="10" dirty="0">
                <a:latin typeface="Verdana"/>
                <a:cs typeface="Verdana"/>
              </a:rPr>
              <a:t>of</a:t>
            </a:r>
            <a:r>
              <a:rPr lang="en-US" spc="-180" dirty="0">
                <a:latin typeface="Verdana"/>
                <a:cs typeface="Verdana"/>
              </a:rPr>
              <a:t> </a:t>
            </a:r>
            <a:r>
              <a:rPr lang="en-US" spc="-20" dirty="0">
                <a:latin typeface="Verdana"/>
                <a:cs typeface="Verdana"/>
              </a:rPr>
              <a:t>the</a:t>
            </a:r>
            <a:r>
              <a:rPr lang="en-US" spc="-175" dirty="0">
                <a:latin typeface="Verdana"/>
                <a:cs typeface="Verdana"/>
              </a:rPr>
              <a:t> </a:t>
            </a:r>
            <a:r>
              <a:rPr lang="en-US" spc="30" dirty="0">
                <a:latin typeface="Verdana"/>
                <a:cs typeface="Verdana"/>
              </a:rPr>
              <a:t>copies</a:t>
            </a:r>
            <a:r>
              <a:rPr lang="en-US" spc="-190" dirty="0">
                <a:latin typeface="Verdana"/>
                <a:cs typeface="Verdana"/>
              </a:rPr>
              <a:t> </a:t>
            </a:r>
            <a:r>
              <a:rPr lang="en-US" spc="5" dirty="0">
                <a:latin typeface="Verdana"/>
                <a:cs typeface="Verdana"/>
              </a:rPr>
              <a:t>are</a:t>
            </a:r>
            <a:r>
              <a:rPr lang="en-US" spc="-180" dirty="0">
                <a:latin typeface="Verdana"/>
                <a:cs typeface="Verdana"/>
              </a:rPr>
              <a:t> </a:t>
            </a:r>
            <a:r>
              <a:rPr lang="en-US" spc="45" dirty="0">
                <a:latin typeface="Verdana"/>
                <a:cs typeface="Verdana"/>
              </a:rPr>
              <a:t>updated.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5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76400"/>
            <a:ext cx="7848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The benefit of higher </a:t>
            </a:r>
            <a:r>
              <a:rPr lang="en-US" sz="2400" spc="-5" dirty="0">
                <a:latin typeface="Times New Roman"/>
                <a:cs typeface="Times New Roman"/>
              </a:rPr>
              <a:t>normal </a:t>
            </a:r>
            <a:r>
              <a:rPr lang="en-US" sz="2400" spc="-10" dirty="0">
                <a:latin typeface="Times New Roman"/>
                <a:cs typeface="Times New Roman"/>
              </a:rPr>
              <a:t>forms </a:t>
            </a:r>
            <a:r>
              <a:rPr lang="en-US" sz="2400" spc="-5" dirty="0">
                <a:latin typeface="Times New Roman"/>
                <a:cs typeface="Times New Roman"/>
              </a:rPr>
              <a:t>is </a:t>
            </a:r>
            <a:r>
              <a:rPr lang="en-US" sz="2400" dirty="0">
                <a:latin typeface="Times New Roman"/>
                <a:cs typeface="Times New Roman"/>
              </a:rPr>
              <a:t>that update </a:t>
            </a:r>
            <a:r>
              <a:rPr lang="en-US" sz="2400" spc="-5" dirty="0">
                <a:latin typeface="Times New Roman"/>
                <a:cs typeface="Times New Roman"/>
              </a:rPr>
              <a:t>semantics </a:t>
            </a:r>
            <a:r>
              <a:rPr lang="en-US" sz="2400" dirty="0">
                <a:latin typeface="Times New Roman"/>
                <a:cs typeface="Times New Roman"/>
              </a:rPr>
              <a:t>for the </a:t>
            </a:r>
            <a:r>
              <a:rPr lang="en-US" sz="2400" spc="-10" dirty="0">
                <a:latin typeface="Times New Roman"/>
                <a:cs typeface="Times New Roman"/>
              </a:rPr>
              <a:t>affected </a:t>
            </a: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  </a:t>
            </a:r>
            <a:r>
              <a:rPr lang="en-US" sz="2400" spc="-5" dirty="0">
                <a:latin typeface="Times New Roman"/>
                <a:cs typeface="Times New Roman"/>
              </a:rPr>
              <a:t>simplified.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pc="-5" dirty="0">
                <a:latin typeface="Times New Roman"/>
                <a:cs typeface="Times New Roman"/>
              </a:rPr>
              <a:t>This means that applications </a:t>
            </a:r>
            <a:r>
              <a:rPr lang="en-US" sz="2400" dirty="0">
                <a:latin typeface="Times New Roman"/>
                <a:cs typeface="Times New Roman"/>
              </a:rPr>
              <a:t>required </a:t>
            </a:r>
            <a:r>
              <a:rPr lang="en-US" sz="2400" spc="-5" dirty="0">
                <a:latin typeface="Times New Roman"/>
                <a:cs typeface="Times New Roman"/>
              </a:rPr>
              <a:t>to maintain the database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simpler.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/>
              <a:cs typeface="Times New Roman"/>
            </a:endParaRPr>
          </a:p>
          <a:p>
            <a:pPr marL="298450" marR="36703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pc="-5" dirty="0">
                <a:latin typeface="Times New Roman"/>
                <a:cs typeface="Times New Roman"/>
              </a:rPr>
              <a:t>A </a:t>
            </a:r>
            <a:r>
              <a:rPr lang="en-US" sz="2400" dirty="0">
                <a:latin typeface="Times New Roman"/>
                <a:cs typeface="Times New Roman"/>
              </a:rPr>
              <a:t>design that </a:t>
            </a:r>
            <a:r>
              <a:rPr lang="en-US" sz="2400" spc="-5" dirty="0">
                <a:latin typeface="Times New Roman"/>
                <a:cs typeface="Times New Roman"/>
              </a:rPr>
              <a:t>has </a:t>
            </a:r>
            <a:r>
              <a:rPr lang="en-US" sz="2400" dirty="0">
                <a:latin typeface="Times New Roman"/>
                <a:cs typeface="Times New Roman"/>
              </a:rPr>
              <a:t>a lower </a:t>
            </a:r>
            <a:r>
              <a:rPr lang="en-US" sz="2400" spc="-5" dirty="0">
                <a:latin typeface="Times New Roman"/>
                <a:cs typeface="Times New Roman"/>
              </a:rPr>
              <a:t>normal </a:t>
            </a:r>
            <a:r>
              <a:rPr lang="en-US" sz="2400" dirty="0">
                <a:latin typeface="Times New Roman"/>
                <a:cs typeface="Times New Roman"/>
              </a:rPr>
              <a:t>form than another design </a:t>
            </a:r>
            <a:r>
              <a:rPr lang="en-US" sz="2400" spc="-5" dirty="0">
                <a:latin typeface="Times New Roman"/>
                <a:cs typeface="Times New Roman"/>
              </a:rPr>
              <a:t>has more</a:t>
            </a:r>
            <a:r>
              <a:rPr lang="en-US" sz="2400" spc="-229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redundancy.  </a:t>
            </a:r>
            <a:r>
              <a:rPr lang="en-US" sz="2400" dirty="0">
                <a:latin typeface="Times New Roman"/>
                <a:cs typeface="Times New Roman"/>
              </a:rPr>
              <a:t>Uncontrolled redundancy can lead to data integrity</a:t>
            </a:r>
            <a:r>
              <a:rPr lang="en-US" sz="2400" spc="-1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problems.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94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2803" y="457200"/>
            <a:ext cx="8229600" cy="125253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>
                <a:solidFill>
                  <a:schemeClr val="tx1"/>
                </a:solidFill>
                <a:cs typeface="Times New Roman" pitchFamily="18" charset="0"/>
              </a:rPr>
              <a:t>First Normal Form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057400"/>
            <a:ext cx="8001000" cy="3276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Disallows composite attributes, multivalued attributes, and 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nested relations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; attributes whose values </a:t>
            </a:r>
            <a:r>
              <a:rPr lang="en-US" i="1" dirty="0">
                <a:solidFill>
                  <a:schemeClr val="tx1"/>
                </a:solidFill>
                <a:cs typeface="Times New Roman" pitchFamily="18" charset="0"/>
              </a:rPr>
              <a:t>for an individual tuple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are non-atomic.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</a:rPr>
              <a:t>Normalization into 1NF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vi-VN"/>
          </a:p>
        </p:txBody>
      </p:sp>
      <p:pic>
        <p:nvPicPr>
          <p:cNvPr id="18436" name="Picture 5" descr="ch14_elmas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44722"/>
            <a:ext cx="8240713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1600200"/>
            <a:ext cx="16764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62000" y="5943600"/>
            <a:ext cx="7696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Lecture-08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Normalization for Relational Databases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4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26960" y="2183701"/>
            <a:ext cx="10478" cy="1429"/>
          </a:xfrm>
          <a:custGeom>
            <a:avLst/>
            <a:gdLst/>
            <a:ahLst/>
            <a:cxnLst/>
            <a:rect l="l" t="t" r="r" b="b"/>
            <a:pathLst>
              <a:path w="13969" h="1905">
                <a:moveTo>
                  <a:pt x="0" y="0"/>
                </a:moveTo>
                <a:lnTo>
                  <a:pt x="1371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2696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5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26960" y="2183701"/>
            <a:ext cx="10478" cy="1429"/>
          </a:xfrm>
          <a:custGeom>
            <a:avLst/>
            <a:gdLst/>
            <a:ahLst/>
            <a:cxnLst/>
            <a:rect l="l" t="t" r="r" b="b"/>
            <a:pathLst>
              <a:path w="13969" h="1905">
                <a:moveTo>
                  <a:pt x="0" y="0"/>
                </a:moveTo>
                <a:lnTo>
                  <a:pt x="1371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2696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5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092387" y="218370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39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092387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3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334952" y="2183701"/>
            <a:ext cx="12859" cy="1429"/>
          </a:xfrm>
          <a:custGeom>
            <a:avLst/>
            <a:gdLst/>
            <a:ahLst/>
            <a:cxnLst/>
            <a:rect l="l" t="t" r="r" b="b"/>
            <a:pathLst>
              <a:path w="17145" h="1905">
                <a:moveTo>
                  <a:pt x="0" y="0"/>
                </a:moveTo>
                <a:lnTo>
                  <a:pt x="16763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334952" y="2183701"/>
            <a:ext cx="2381" cy="10478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282750" y="218370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28275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282750" y="218370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828275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8282750" y="2467166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8282750" y="2747200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8282750" y="3030664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82696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5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82696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5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092387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3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334952" y="3315271"/>
            <a:ext cx="2381" cy="9525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33446"/>
              </p:ext>
            </p:extLst>
          </p:nvPr>
        </p:nvGraphicFramePr>
        <p:xfrm>
          <a:off x="1066800" y="2449581"/>
          <a:ext cx="7467885" cy="1921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042"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1611630" algn="l"/>
                        </a:tabLst>
                      </a:pPr>
                      <a:r>
                        <a:rPr sz="1900" b="1" u="heavy" spc="-28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EmpNum	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ts val="2780"/>
                        </a:lnSpc>
                      </a:pPr>
                      <a:r>
                        <a:rPr sz="1900" b="1" spc="-250" dirty="0">
                          <a:latin typeface="Verdana"/>
                          <a:cs typeface="Verdana"/>
                        </a:rPr>
                        <a:t>EmpPhone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1700">
                        <a:lnSpc>
                          <a:spcPts val="2780"/>
                        </a:lnSpc>
                      </a:pPr>
                      <a:r>
                        <a:rPr sz="1900" b="1" spc="-229" dirty="0">
                          <a:latin typeface="Verdana"/>
                          <a:cs typeface="Verdana"/>
                        </a:rPr>
                        <a:t>EmpDegrees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43">
                <a:tc>
                  <a:txBody>
                    <a:bodyPr/>
                    <a:lstStyle/>
                    <a:p>
                      <a:pPr marR="4572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123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233-9876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56">
                <a:tc>
                  <a:txBody>
                    <a:bodyPr/>
                    <a:lstStyle/>
                    <a:p>
                      <a:pPr marR="4572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233-1231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125" dirty="0">
                          <a:latin typeface="Verdana"/>
                          <a:cs typeface="Verdana"/>
                        </a:rPr>
                        <a:t>BA, </a:t>
                      </a:r>
                      <a:r>
                        <a:rPr sz="1900" spc="-170" dirty="0">
                          <a:latin typeface="Verdana"/>
                          <a:cs typeface="Verdana"/>
                        </a:rPr>
                        <a:t>BSc,</a:t>
                      </a:r>
                      <a:r>
                        <a:rPr sz="1900" spc="-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900" spc="-55" dirty="0">
                          <a:latin typeface="Verdana"/>
                          <a:cs typeface="Verdana"/>
                        </a:rPr>
                        <a:t>PhD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43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679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233-1231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170" dirty="0">
                          <a:latin typeface="Verdana"/>
                          <a:cs typeface="Verdana"/>
                        </a:rPr>
                        <a:t>BSc,</a:t>
                      </a:r>
                      <a:r>
                        <a:rPr sz="19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900" spc="10" dirty="0">
                          <a:latin typeface="Verdana"/>
                          <a:cs typeface="Verdana"/>
                        </a:rPr>
                        <a:t>MSc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8282750" y="331527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4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828275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8282750" y="331527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4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828275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43096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26960" y="2183701"/>
            <a:ext cx="10478" cy="1429"/>
          </a:xfrm>
          <a:custGeom>
            <a:avLst/>
            <a:gdLst/>
            <a:ahLst/>
            <a:cxnLst/>
            <a:rect l="l" t="t" r="r" b="b"/>
            <a:pathLst>
              <a:path w="13969" h="1905">
                <a:moveTo>
                  <a:pt x="0" y="0"/>
                </a:moveTo>
                <a:lnTo>
                  <a:pt x="1371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2696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5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26960" y="2183701"/>
            <a:ext cx="10478" cy="1429"/>
          </a:xfrm>
          <a:custGeom>
            <a:avLst/>
            <a:gdLst/>
            <a:ahLst/>
            <a:cxnLst/>
            <a:rect l="l" t="t" r="r" b="b"/>
            <a:pathLst>
              <a:path w="13969" h="1905">
                <a:moveTo>
                  <a:pt x="0" y="0"/>
                </a:moveTo>
                <a:lnTo>
                  <a:pt x="1371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2696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5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092387" y="218370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39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092387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3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334952" y="2183701"/>
            <a:ext cx="12859" cy="1429"/>
          </a:xfrm>
          <a:custGeom>
            <a:avLst/>
            <a:gdLst/>
            <a:ahLst/>
            <a:cxnLst/>
            <a:rect l="l" t="t" r="r" b="b"/>
            <a:pathLst>
              <a:path w="17145" h="1905">
                <a:moveTo>
                  <a:pt x="0" y="0"/>
                </a:moveTo>
                <a:lnTo>
                  <a:pt x="16763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334952" y="2183701"/>
            <a:ext cx="2381" cy="10478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282750" y="218370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28275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282750" y="218370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828275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8282750" y="2467166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8282750" y="2747200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8282750" y="3030664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82696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5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82696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5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092387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3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334952" y="3315271"/>
            <a:ext cx="2381" cy="9525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59821" y="684227"/>
          <a:ext cx="7467885" cy="1921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042"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1611630" algn="l"/>
                        </a:tabLst>
                      </a:pPr>
                      <a:r>
                        <a:rPr sz="1900" b="1" u="heavy" spc="-28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EmpNum	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ts val="2780"/>
                        </a:lnSpc>
                      </a:pPr>
                      <a:r>
                        <a:rPr sz="1900" b="1" spc="-250" dirty="0">
                          <a:latin typeface="Verdana"/>
                          <a:cs typeface="Verdana"/>
                        </a:rPr>
                        <a:t>EmpPhone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1700">
                        <a:lnSpc>
                          <a:spcPts val="2780"/>
                        </a:lnSpc>
                      </a:pPr>
                      <a:r>
                        <a:rPr sz="1900" b="1" spc="-229" dirty="0">
                          <a:latin typeface="Verdana"/>
                          <a:cs typeface="Verdana"/>
                        </a:rPr>
                        <a:t>EmpDegrees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43">
                <a:tc>
                  <a:txBody>
                    <a:bodyPr/>
                    <a:lstStyle/>
                    <a:p>
                      <a:pPr marR="4572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123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233-9876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56">
                <a:tc>
                  <a:txBody>
                    <a:bodyPr/>
                    <a:lstStyle/>
                    <a:p>
                      <a:pPr marR="4572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233-1231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125" dirty="0">
                          <a:latin typeface="Verdana"/>
                          <a:cs typeface="Verdana"/>
                        </a:rPr>
                        <a:t>BA, </a:t>
                      </a:r>
                      <a:r>
                        <a:rPr sz="1900" spc="-170" dirty="0">
                          <a:latin typeface="Verdana"/>
                          <a:cs typeface="Verdana"/>
                        </a:rPr>
                        <a:t>BSc,</a:t>
                      </a:r>
                      <a:r>
                        <a:rPr sz="1900" spc="-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900" spc="-55" dirty="0">
                          <a:latin typeface="Verdana"/>
                          <a:cs typeface="Verdana"/>
                        </a:rPr>
                        <a:t>PhD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43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679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233-1231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170" dirty="0">
                          <a:latin typeface="Verdana"/>
                          <a:cs typeface="Verdana"/>
                        </a:rPr>
                        <a:t>BSc,</a:t>
                      </a:r>
                      <a:r>
                        <a:rPr sz="19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900" spc="10" dirty="0">
                          <a:latin typeface="Verdana"/>
                          <a:cs typeface="Verdana"/>
                        </a:rPr>
                        <a:t>MSc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8282750" y="331527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4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828275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8282750" y="331527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4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828275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EE3DBA11-8E9F-43D3-8396-942E85C1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62117"/>
              </p:ext>
            </p:extLst>
          </p:nvPr>
        </p:nvGraphicFramePr>
        <p:xfrm>
          <a:off x="2529457" y="3057348"/>
          <a:ext cx="412861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204">
                  <a:extLst>
                    <a:ext uri="{9D8B030D-6E8A-4147-A177-3AD203B41FA5}">
                      <a16:colId xmlns:a16="http://schemas.microsoft.com/office/drawing/2014/main" val="3903347100"/>
                    </a:ext>
                  </a:extLst>
                </a:gridCol>
                <a:gridCol w="1376204">
                  <a:extLst>
                    <a:ext uri="{9D8B030D-6E8A-4147-A177-3AD203B41FA5}">
                      <a16:colId xmlns:a16="http://schemas.microsoft.com/office/drawing/2014/main" val="1391208372"/>
                    </a:ext>
                  </a:extLst>
                </a:gridCol>
                <a:gridCol w="1376204">
                  <a:extLst>
                    <a:ext uri="{9D8B030D-6E8A-4147-A177-3AD203B41FA5}">
                      <a16:colId xmlns:a16="http://schemas.microsoft.com/office/drawing/2014/main" val="128611747"/>
                    </a:ext>
                  </a:extLst>
                </a:gridCol>
              </a:tblGrid>
              <a:tr h="30015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EmpPhone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EmpDegree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6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123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0" marR="163830" lvl="0" indent="0" algn="ctr" defTabSz="914400" rtl="0" eaLnBrk="1" fontAlgn="auto" latinLnBrk="0" hangingPunct="1">
                        <a:lnSpc>
                          <a:spcPts val="283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spc="-225" dirty="0">
                          <a:latin typeface="Verdana"/>
                          <a:cs typeface="Verdana"/>
                        </a:rPr>
                        <a:t>233-9876</a:t>
                      </a:r>
                      <a:endParaRPr lang="en-US"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6609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tc>
                  <a:txBody>
                    <a:bodyPr/>
                    <a:lstStyle/>
                    <a:p>
                      <a:pPr marL="0" marR="163830" lvl="0" indent="0" algn="ctr" defTabSz="914400" rtl="0" eaLnBrk="1" fontAlgn="auto" latinLnBrk="0" hangingPunct="1">
                        <a:lnSpc>
                          <a:spcPts val="278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-22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233-1231</a:t>
                      </a:r>
                      <a:endParaRPr kumimoji="0" 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0" marR="0" marT="5239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lang="en-US" sz="1900" spc="-225" dirty="0">
                          <a:latin typeface="Verdana"/>
                          <a:cs typeface="Verdana"/>
                        </a:rPr>
                        <a:t>BA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extLst>
                  <a:ext uri="{0D108BD9-81ED-4DB2-BD59-A6C34878D82A}">
                    <a16:rowId xmlns:a16="http://schemas.microsoft.com/office/drawing/2014/main" val="73742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tc>
                  <a:txBody>
                    <a:bodyPr/>
                    <a:lstStyle/>
                    <a:p>
                      <a:pPr marL="0" marR="163830" lvl="0" indent="0" algn="ctr" defTabSz="914400" rtl="0" eaLnBrk="1" fontAlgn="auto" latinLnBrk="0" hangingPunct="1">
                        <a:lnSpc>
                          <a:spcPts val="278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-22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233-1231</a:t>
                      </a:r>
                      <a:endParaRPr kumimoji="0" 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0" marR="0" marT="5239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lang="en-US" sz="1900" spc="-225" dirty="0">
                          <a:latin typeface="Verdana"/>
                          <a:cs typeface="Verdana"/>
                        </a:rPr>
                        <a:t>BSc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extLst>
                  <a:ext uri="{0D108BD9-81ED-4DB2-BD59-A6C34878D82A}">
                    <a16:rowId xmlns:a16="http://schemas.microsoft.com/office/drawing/2014/main" val="271125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lang="en-US" sz="1900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0" marR="163830" lvl="0" indent="0" algn="ctr" defTabSz="914400" rtl="0" eaLnBrk="1" fontAlgn="auto" latinLnBrk="0" hangingPunct="1">
                        <a:lnSpc>
                          <a:spcPts val="278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-22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233-1231</a:t>
                      </a:r>
                      <a:endParaRPr kumimoji="0" 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lang="en-US" sz="1900" dirty="0" err="1">
                          <a:latin typeface="Verdana"/>
                          <a:cs typeface="Verdana"/>
                        </a:rPr>
                        <a:t>phD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52206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679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0" marR="163830" lvl="0" indent="0" algn="ctr" defTabSz="914400" rtl="0" eaLnBrk="1" fontAlgn="auto" latinLnBrk="0" hangingPunct="1">
                        <a:lnSpc>
                          <a:spcPts val="2845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-22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233-1231</a:t>
                      </a:r>
                      <a:endParaRPr kumimoji="0" 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lang="en-US" sz="1900" spc="-225" dirty="0">
                          <a:latin typeface="Verdana"/>
                          <a:cs typeface="Verdana"/>
                        </a:rPr>
                        <a:t>MSc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32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679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0" marR="163830" lvl="0" indent="0" algn="ctr" defTabSz="914400" rtl="0" eaLnBrk="1" fontAlgn="auto" latinLnBrk="0" hangingPunct="1">
                        <a:lnSpc>
                          <a:spcPts val="2845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-22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233-1231</a:t>
                      </a:r>
                      <a:endParaRPr kumimoji="0" 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lang="en-US" sz="1900" spc="-225" dirty="0">
                          <a:latin typeface="Verdana"/>
                          <a:cs typeface="Verdana"/>
                        </a:rPr>
                        <a:t>BSc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27590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26960" y="2183701"/>
            <a:ext cx="10478" cy="1429"/>
          </a:xfrm>
          <a:custGeom>
            <a:avLst/>
            <a:gdLst/>
            <a:ahLst/>
            <a:cxnLst/>
            <a:rect l="l" t="t" r="r" b="b"/>
            <a:pathLst>
              <a:path w="13969" h="1905">
                <a:moveTo>
                  <a:pt x="0" y="0"/>
                </a:moveTo>
                <a:lnTo>
                  <a:pt x="1371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2696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5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26960" y="2183701"/>
            <a:ext cx="10478" cy="1429"/>
          </a:xfrm>
          <a:custGeom>
            <a:avLst/>
            <a:gdLst/>
            <a:ahLst/>
            <a:cxnLst/>
            <a:rect l="l" t="t" r="r" b="b"/>
            <a:pathLst>
              <a:path w="13969" h="1905">
                <a:moveTo>
                  <a:pt x="0" y="0"/>
                </a:moveTo>
                <a:lnTo>
                  <a:pt x="1371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2696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5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092387" y="218370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39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092387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3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334952" y="2183701"/>
            <a:ext cx="12859" cy="1429"/>
          </a:xfrm>
          <a:custGeom>
            <a:avLst/>
            <a:gdLst/>
            <a:ahLst/>
            <a:cxnLst/>
            <a:rect l="l" t="t" r="r" b="b"/>
            <a:pathLst>
              <a:path w="17145" h="1905">
                <a:moveTo>
                  <a:pt x="0" y="0"/>
                </a:moveTo>
                <a:lnTo>
                  <a:pt x="16763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334952" y="2183701"/>
            <a:ext cx="2381" cy="10478"/>
          </a:xfrm>
          <a:custGeom>
            <a:avLst/>
            <a:gdLst/>
            <a:ahLst/>
            <a:cxnLst/>
            <a:rect l="l" t="t" r="r" b="b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282750" y="218370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28275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282750" y="218370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8282750" y="2183701"/>
            <a:ext cx="1429" cy="10478"/>
          </a:xfrm>
          <a:custGeom>
            <a:avLst/>
            <a:gdLst/>
            <a:ahLst/>
            <a:cxnLst/>
            <a:rect l="l" t="t" r="r" b="b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8282750" y="2467166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8282750" y="2747200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8282750" y="3030664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5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82696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5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82696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5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092387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3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334952" y="3315271"/>
            <a:ext cx="2381" cy="9525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27446"/>
              </p:ext>
            </p:extLst>
          </p:nvPr>
        </p:nvGraphicFramePr>
        <p:xfrm>
          <a:off x="859821" y="684227"/>
          <a:ext cx="7467885" cy="1921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042"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1611630" algn="l"/>
                        </a:tabLst>
                      </a:pPr>
                      <a:r>
                        <a:rPr sz="1900" b="1" u="heavy" spc="-28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EmpNum	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ts val="2780"/>
                        </a:lnSpc>
                      </a:pPr>
                      <a:r>
                        <a:rPr sz="1900" b="1" spc="-250" dirty="0">
                          <a:latin typeface="Verdana"/>
                          <a:cs typeface="Verdana"/>
                        </a:rPr>
                        <a:t>EmpPhone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1700">
                        <a:lnSpc>
                          <a:spcPts val="2780"/>
                        </a:lnSpc>
                      </a:pPr>
                      <a:r>
                        <a:rPr sz="1900" b="1" spc="-229" dirty="0">
                          <a:latin typeface="Verdana"/>
                          <a:cs typeface="Verdana"/>
                        </a:rPr>
                        <a:t>EmpDegrees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43">
                <a:tc>
                  <a:txBody>
                    <a:bodyPr/>
                    <a:lstStyle/>
                    <a:p>
                      <a:pPr marR="4572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123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233-9876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56">
                <a:tc>
                  <a:txBody>
                    <a:bodyPr/>
                    <a:lstStyle/>
                    <a:p>
                      <a:pPr marR="4572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233-1231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125" dirty="0">
                          <a:latin typeface="Verdana"/>
                          <a:cs typeface="Verdana"/>
                        </a:rPr>
                        <a:t>BA, </a:t>
                      </a:r>
                      <a:r>
                        <a:rPr sz="1900" spc="-170" dirty="0">
                          <a:latin typeface="Verdana"/>
                          <a:cs typeface="Verdana"/>
                        </a:rPr>
                        <a:t>BSc,</a:t>
                      </a:r>
                      <a:r>
                        <a:rPr sz="1900" spc="-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900" spc="-55" dirty="0">
                          <a:latin typeface="Verdana"/>
                          <a:cs typeface="Verdana"/>
                        </a:rPr>
                        <a:t>PhD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43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679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233-1231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170" dirty="0">
                          <a:latin typeface="Verdana"/>
                          <a:cs typeface="Verdana"/>
                        </a:rPr>
                        <a:t>BSc,</a:t>
                      </a:r>
                      <a:r>
                        <a:rPr sz="19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900" spc="10" dirty="0">
                          <a:latin typeface="Verdana"/>
                          <a:cs typeface="Verdana"/>
                        </a:rPr>
                        <a:t>MSc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8282750" y="331527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4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828275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8282750" y="3315271"/>
            <a:ext cx="11430" cy="1429"/>
          </a:xfrm>
          <a:custGeom>
            <a:avLst/>
            <a:gdLst/>
            <a:ahLst/>
            <a:cxnLst/>
            <a:rect l="l" t="t" r="r" b="b"/>
            <a:pathLst>
              <a:path w="15240" h="1904">
                <a:moveTo>
                  <a:pt x="0" y="0"/>
                </a:moveTo>
                <a:lnTo>
                  <a:pt x="15239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8282750" y="3315271"/>
            <a:ext cx="1429" cy="9525"/>
          </a:xfrm>
          <a:custGeom>
            <a:avLst/>
            <a:gdLst/>
            <a:ahLst/>
            <a:cxnLst/>
            <a:rect l="l" t="t" r="r" b="b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2E6DEC-B33F-480E-B3BF-A8FA0A401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6241"/>
              </p:ext>
            </p:extLst>
          </p:nvPr>
        </p:nvGraphicFramePr>
        <p:xfrm>
          <a:off x="304800" y="3488673"/>
          <a:ext cx="4128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06">
                  <a:extLst>
                    <a:ext uri="{9D8B030D-6E8A-4147-A177-3AD203B41FA5}">
                      <a16:colId xmlns:a16="http://schemas.microsoft.com/office/drawing/2014/main" val="3903347100"/>
                    </a:ext>
                  </a:extLst>
                </a:gridCol>
                <a:gridCol w="2064306">
                  <a:extLst>
                    <a:ext uri="{9D8B030D-6E8A-4147-A177-3AD203B41FA5}">
                      <a16:colId xmlns:a16="http://schemas.microsoft.com/office/drawing/2014/main" val="128611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6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123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233-9876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6609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233-1231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extLst>
                  <a:ext uri="{0D108BD9-81ED-4DB2-BD59-A6C34878D82A}">
                    <a16:rowId xmlns:a16="http://schemas.microsoft.com/office/drawing/2014/main" val="73742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679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25" dirty="0">
                          <a:latin typeface="Verdana"/>
                          <a:cs typeface="Verdana"/>
                        </a:rPr>
                        <a:t>233-1231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205726231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EE3DBA11-8E9F-43D3-8396-942E85C1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42642"/>
              </p:ext>
            </p:extLst>
          </p:nvPr>
        </p:nvGraphicFramePr>
        <p:xfrm>
          <a:off x="4710588" y="3510710"/>
          <a:ext cx="41286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06">
                  <a:extLst>
                    <a:ext uri="{9D8B030D-6E8A-4147-A177-3AD203B41FA5}">
                      <a16:colId xmlns:a16="http://schemas.microsoft.com/office/drawing/2014/main" val="3903347100"/>
                    </a:ext>
                  </a:extLst>
                </a:gridCol>
                <a:gridCol w="2064306">
                  <a:extLst>
                    <a:ext uri="{9D8B030D-6E8A-4147-A177-3AD203B41FA5}">
                      <a16:colId xmlns:a16="http://schemas.microsoft.com/office/drawing/2014/main" val="128611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EmpDegree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6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123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30"/>
                        </a:lnSpc>
                        <a:spcBef>
                          <a:spcPts val="40"/>
                        </a:spcBef>
                      </a:pP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6609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lang="en-US" sz="1900" spc="-225" dirty="0">
                          <a:latin typeface="Verdana"/>
                          <a:cs typeface="Verdana"/>
                        </a:rPr>
                        <a:t>BA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extLst>
                  <a:ext uri="{0D108BD9-81ED-4DB2-BD59-A6C34878D82A}">
                    <a16:rowId xmlns:a16="http://schemas.microsoft.com/office/drawing/2014/main" val="73742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785"/>
                        </a:lnSpc>
                        <a:spcBef>
                          <a:spcPts val="55"/>
                        </a:spcBef>
                      </a:pPr>
                      <a:r>
                        <a:rPr lang="en-US" sz="1900" spc="-225" dirty="0">
                          <a:latin typeface="Verdana"/>
                          <a:cs typeface="Verdana"/>
                        </a:rPr>
                        <a:t>BSc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5239" marB="0"/>
                </a:tc>
                <a:extLst>
                  <a:ext uri="{0D108BD9-81ED-4DB2-BD59-A6C34878D82A}">
                    <a16:rowId xmlns:a16="http://schemas.microsoft.com/office/drawing/2014/main" val="271125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lang="en-US" sz="1900" dirty="0">
                          <a:latin typeface="Verdana"/>
                          <a:cs typeface="Verdana"/>
                        </a:rPr>
                        <a:t>333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lang="en-US" sz="1900" dirty="0" err="1">
                          <a:latin typeface="Verdana"/>
                          <a:cs typeface="Verdana"/>
                        </a:rPr>
                        <a:t>phD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52206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679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lang="en-US" sz="1900" spc="-225" dirty="0">
                          <a:latin typeface="Verdana"/>
                          <a:cs typeface="Verdana"/>
                        </a:rPr>
                        <a:t>MSc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3249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4572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sz="1900" spc="-215" dirty="0">
                          <a:latin typeface="Verdana"/>
                          <a:cs typeface="Verdana"/>
                        </a:rPr>
                        <a:t>679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3830" algn="ctr">
                        <a:lnSpc>
                          <a:spcPts val="2845"/>
                        </a:lnSpc>
                        <a:spcBef>
                          <a:spcPts val="40"/>
                        </a:spcBef>
                      </a:pPr>
                      <a:r>
                        <a:rPr lang="en-US" sz="1900" spc="-225" dirty="0">
                          <a:latin typeface="Verdana"/>
                          <a:cs typeface="Verdana"/>
                        </a:rPr>
                        <a:t>BSc</a:t>
                      </a:r>
                      <a:endParaRPr sz="1900" dirty="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27590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18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7173912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solidFill>
                  <a:schemeClr val="tx1"/>
                </a:solidFill>
                <a:cs typeface="Times New Roman" pitchFamily="18" charset="0"/>
              </a:rPr>
              <a:t>Functional Dependency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04535"/>
            <a:ext cx="8610600" cy="45339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Uses the concepts of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FD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s,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primary key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u="sng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 dirty="0">
                <a:solidFill>
                  <a:schemeClr val="tx1"/>
                </a:solidFill>
                <a:cs typeface="Times New Roman" pitchFamily="18" charset="0"/>
              </a:rPr>
              <a:t>Definitions:</a:t>
            </a: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cs typeface="Times New Roman" pitchFamily="18" charset="0"/>
              </a:rPr>
              <a:t>Prime attribute/Key attribute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- attribute that is member of the primary key K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cs typeface="Times New Roman" pitchFamily="18" charset="0"/>
              </a:rPr>
              <a:t>Full functional dependency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- a FD  Y </a:t>
            </a:r>
            <a:r>
              <a:rPr lang="en-US" sz="2800" dirty="0">
                <a:solidFill>
                  <a:schemeClr val="tx1"/>
                </a:solidFill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Z where removal of any attribute from Y means the FD does not hold any more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7038" y="1641818"/>
            <a:ext cx="8610600" cy="45339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FD1: Full Functional Dependency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FD2/FD3: Partial Dependency</a:t>
            </a:r>
          </a:p>
          <a:p>
            <a:pPr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FD4: Transitive Dependency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0496EC7-B886-481B-A4AB-0A6E58654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-1820" t="7408" r="1820" b="48148"/>
          <a:stretch/>
        </p:blipFill>
        <p:spPr bwMode="auto">
          <a:xfrm>
            <a:off x="697255" y="4346918"/>
            <a:ext cx="83740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6F881A7-9AAD-4BAD-B814-3D7C16AB43E2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342900"/>
            <a:ext cx="7173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cs typeface="Times New Roman" pitchFamily="18" charset="0"/>
              </a:rPr>
              <a:t>Functional Dependency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452F7F5-D341-4164-988E-766012EAD8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91111" y="5180428"/>
            <a:ext cx="1146517" cy="844062"/>
          </a:xfrm>
          <a:prstGeom prst="bentConnector3">
            <a:avLst>
              <a:gd name="adj1" fmla="val -420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6C0DF3-90DB-4F24-8074-2495E66DE361}"/>
              </a:ext>
            </a:extLst>
          </p:cNvPr>
          <p:cNvSpPr txBox="1"/>
          <p:nvPr/>
        </p:nvSpPr>
        <p:spPr>
          <a:xfrm>
            <a:off x="3991342" y="6253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FD4</a:t>
            </a:r>
          </a:p>
        </p:txBody>
      </p:sp>
    </p:spTree>
    <p:extLst>
      <p:ext uri="{BB962C8B-B14F-4D97-AF65-F5344CB8AC3E}">
        <p14:creationId xmlns:p14="http://schemas.microsoft.com/office/powerpoint/2010/main" val="358127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  <a:cs typeface="Times New Roman" pitchFamily="18" charset="0"/>
              </a:rPr>
              <a:t>Second Normal Form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519615" cy="3429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A relation schema R is in 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second normal form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2NF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 if every non-prime attribute A in R is fully functionally dependent on the primary key. </a:t>
            </a:r>
            <a:r>
              <a:rPr lang="en-US" dirty="0">
                <a:latin typeface="Times New Roman"/>
                <a:cs typeface="Times New Roman"/>
              </a:rPr>
              <a:t>(That is, </a:t>
            </a:r>
            <a:r>
              <a:rPr lang="en-US" spc="-4" dirty="0">
                <a:latin typeface="Times New Roman"/>
                <a:cs typeface="Times New Roman"/>
              </a:rPr>
              <a:t>we </a:t>
            </a:r>
            <a:r>
              <a:rPr lang="en-US" spc="-8" dirty="0">
                <a:latin typeface="Times New Roman"/>
                <a:cs typeface="Times New Roman"/>
              </a:rPr>
              <a:t>don’t </a:t>
            </a:r>
            <a:r>
              <a:rPr lang="en-US" dirty="0">
                <a:latin typeface="Times New Roman"/>
                <a:cs typeface="Times New Roman"/>
              </a:rPr>
              <a:t>have any partial functional</a:t>
            </a:r>
            <a:r>
              <a:rPr lang="en-US" spc="-56" dirty="0">
                <a:latin typeface="Times New Roman"/>
                <a:cs typeface="Times New Roman"/>
              </a:rPr>
              <a:t> </a:t>
            </a:r>
            <a:r>
              <a:rPr lang="en-US" spc="-11" dirty="0">
                <a:latin typeface="Times New Roman"/>
                <a:cs typeface="Times New Roman"/>
              </a:rPr>
              <a:t>dependency.)</a:t>
            </a:r>
            <a:endParaRPr lang="en-US" dirty="0">
              <a:latin typeface="Times New Roman"/>
              <a:cs typeface="Times New Roman"/>
            </a:endParaRPr>
          </a:p>
          <a:p>
            <a:pPr eaLnBrk="1" hangingPunct="1"/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R can be decomposed into 2NF relations via the process of 2NF normalization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</a:rPr>
              <a:t>Normalizing into 2NF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vi-VN"/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740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124200" y="3349736"/>
            <a:ext cx="3048000" cy="2558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00" spc="-34" dirty="0">
                <a:latin typeface="Verdana"/>
                <a:cs typeface="Verdana"/>
              </a:rPr>
              <a:t>ProdNum,</a:t>
            </a:r>
            <a:r>
              <a:rPr sz="1600" spc="-139" dirty="0">
                <a:latin typeface="Verdana"/>
                <a:cs typeface="Verdana"/>
              </a:rPr>
              <a:t> </a:t>
            </a:r>
            <a:r>
              <a:rPr sz="1600" spc="-19" dirty="0">
                <a:latin typeface="Verdana"/>
                <a:cs typeface="Verdana"/>
              </a:rPr>
              <a:t>Qty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9304" y="3477655"/>
            <a:ext cx="532924" cy="57150"/>
          </a:xfrm>
          <a:custGeom>
            <a:avLst/>
            <a:gdLst/>
            <a:ahLst/>
            <a:cxnLst/>
            <a:rect l="l" t="t" r="r" b="b"/>
            <a:pathLst>
              <a:path w="710564" h="76200">
                <a:moveTo>
                  <a:pt x="633984" y="0"/>
                </a:moveTo>
                <a:lnTo>
                  <a:pt x="633984" y="76200"/>
                </a:lnTo>
                <a:lnTo>
                  <a:pt x="697484" y="44450"/>
                </a:lnTo>
                <a:lnTo>
                  <a:pt x="646684" y="44450"/>
                </a:lnTo>
                <a:lnTo>
                  <a:pt x="646684" y="31750"/>
                </a:lnTo>
                <a:lnTo>
                  <a:pt x="697484" y="31750"/>
                </a:lnTo>
                <a:lnTo>
                  <a:pt x="633984" y="0"/>
                </a:lnTo>
                <a:close/>
              </a:path>
              <a:path w="710564" h="76200">
                <a:moveTo>
                  <a:pt x="6339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33984" y="44450"/>
                </a:lnTo>
                <a:lnTo>
                  <a:pt x="633984" y="31750"/>
                </a:lnTo>
                <a:close/>
              </a:path>
              <a:path w="710564" h="76200">
                <a:moveTo>
                  <a:pt x="697484" y="31750"/>
                </a:moveTo>
                <a:lnTo>
                  <a:pt x="646684" y="31750"/>
                </a:lnTo>
                <a:lnTo>
                  <a:pt x="646684" y="44450"/>
                </a:lnTo>
                <a:lnTo>
                  <a:pt x="697484" y="44450"/>
                </a:lnTo>
                <a:lnTo>
                  <a:pt x="710184" y="38100"/>
                </a:lnTo>
                <a:lnTo>
                  <a:pt x="69748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779"/>
              </p:ext>
            </p:extLst>
          </p:nvPr>
        </p:nvGraphicFramePr>
        <p:xfrm>
          <a:off x="609600" y="2438400"/>
          <a:ext cx="761904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InvNum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LineNum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ProdNum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InvDate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05766" y="3908202"/>
            <a:ext cx="1256633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1" dirty="0">
                <a:solidFill>
                  <a:srgbClr val="0066FF"/>
                </a:solidFill>
                <a:latin typeface="Verdana"/>
                <a:cs typeface="Verdana"/>
              </a:rPr>
              <a:t>InvDate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57" y="3908202"/>
            <a:ext cx="120738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251" dirty="0">
                <a:solidFill>
                  <a:srgbClr val="0066FF"/>
                </a:solidFill>
                <a:latin typeface="Verdana"/>
                <a:cs typeface="Verdana"/>
              </a:rPr>
              <a:t>I</a:t>
            </a:r>
            <a:r>
              <a:rPr sz="2000" spc="-41" dirty="0">
                <a:solidFill>
                  <a:srgbClr val="0066FF"/>
                </a:solidFill>
                <a:latin typeface="Verdana"/>
                <a:cs typeface="Verdana"/>
              </a:rPr>
              <a:t>n</a:t>
            </a:r>
            <a:r>
              <a:rPr sz="2000" spc="-38" dirty="0">
                <a:solidFill>
                  <a:srgbClr val="0066FF"/>
                </a:solidFill>
                <a:latin typeface="Verdana"/>
                <a:cs typeface="Verdana"/>
              </a:rPr>
              <a:t>v</a:t>
            </a:r>
            <a:r>
              <a:rPr sz="2000" spc="-34" dirty="0">
                <a:solidFill>
                  <a:srgbClr val="0066FF"/>
                </a:solidFill>
                <a:latin typeface="Verdana"/>
                <a:cs typeface="Verdana"/>
              </a:rPr>
              <a:t>Num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0245" y="4029075"/>
            <a:ext cx="610552" cy="57150"/>
          </a:xfrm>
          <a:custGeom>
            <a:avLst/>
            <a:gdLst/>
            <a:ahLst/>
            <a:cxnLst/>
            <a:rect l="l" t="t" r="r" b="b"/>
            <a:pathLst>
              <a:path w="814070" h="76200">
                <a:moveTo>
                  <a:pt x="737615" y="0"/>
                </a:moveTo>
                <a:lnTo>
                  <a:pt x="737615" y="76200"/>
                </a:lnTo>
                <a:lnTo>
                  <a:pt x="801115" y="44450"/>
                </a:lnTo>
                <a:lnTo>
                  <a:pt x="750315" y="44450"/>
                </a:lnTo>
                <a:lnTo>
                  <a:pt x="750315" y="31750"/>
                </a:lnTo>
                <a:lnTo>
                  <a:pt x="801115" y="31750"/>
                </a:lnTo>
                <a:lnTo>
                  <a:pt x="737615" y="0"/>
                </a:lnTo>
                <a:close/>
              </a:path>
              <a:path w="814070" h="76200">
                <a:moveTo>
                  <a:pt x="7376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7615" y="44450"/>
                </a:lnTo>
                <a:lnTo>
                  <a:pt x="737615" y="31750"/>
                </a:lnTo>
                <a:close/>
              </a:path>
              <a:path w="814070" h="76200">
                <a:moveTo>
                  <a:pt x="801115" y="31750"/>
                </a:moveTo>
                <a:lnTo>
                  <a:pt x="750315" y="31750"/>
                </a:lnTo>
                <a:lnTo>
                  <a:pt x="750315" y="44450"/>
                </a:lnTo>
                <a:lnTo>
                  <a:pt x="801115" y="44450"/>
                </a:lnTo>
                <a:lnTo>
                  <a:pt x="813815" y="38100"/>
                </a:lnTo>
                <a:lnTo>
                  <a:pt x="801115" y="317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5"/>
          <p:cNvSpPr txBox="1">
            <a:spLocks noGrp="1"/>
          </p:cNvSpPr>
          <p:nvPr>
            <p:ph type="title"/>
          </p:nvPr>
        </p:nvSpPr>
        <p:spPr>
          <a:xfrm>
            <a:off x="227296" y="3318958"/>
            <a:ext cx="23628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chemeClr val="tx1"/>
                </a:solidFill>
              </a:rPr>
              <a:t>InvNum,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spc="-5" dirty="0">
                <a:solidFill>
                  <a:schemeClr val="tx1"/>
                </a:solidFill>
              </a:rPr>
              <a:t>LineNum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83732-633A-41B1-9EBC-9CDD179FBF2B}"/>
              </a:ext>
            </a:extLst>
          </p:cNvPr>
          <p:cNvSpPr txBox="1"/>
          <p:nvPr/>
        </p:nvSpPr>
        <p:spPr>
          <a:xfrm>
            <a:off x="609600" y="48006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the dependencies.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Normalize your relation to the highest normal form</a:t>
            </a:r>
          </a:p>
        </p:txBody>
      </p:sp>
    </p:spTree>
    <p:extLst>
      <p:ext uri="{BB962C8B-B14F-4D97-AF65-F5344CB8AC3E}">
        <p14:creationId xmlns:p14="http://schemas.microsoft.com/office/powerpoint/2010/main" val="3282036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124200" y="3349736"/>
            <a:ext cx="3048000" cy="2558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00" spc="-34" dirty="0">
                <a:latin typeface="Verdana"/>
                <a:cs typeface="Verdana"/>
              </a:rPr>
              <a:t>ProdNum,</a:t>
            </a:r>
            <a:r>
              <a:rPr sz="1600" spc="-139" dirty="0">
                <a:latin typeface="Verdana"/>
                <a:cs typeface="Verdana"/>
              </a:rPr>
              <a:t> </a:t>
            </a:r>
            <a:r>
              <a:rPr sz="1600" spc="-19" dirty="0">
                <a:latin typeface="Verdana"/>
                <a:cs typeface="Verdana"/>
              </a:rPr>
              <a:t>Qty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9304" y="3477655"/>
            <a:ext cx="532924" cy="57150"/>
          </a:xfrm>
          <a:custGeom>
            <a:avLst/>
            <a:gdLst/>
            <a:ahLst/>
            <a:cxnLst/>
            <a:rect l="l" t="t" r="r" b="b"/>
            <a:pathLst>
              <a:path w="710564" h="76200">
                <a:moveTo>
                  <a:pt x="633984" y="0"/>
                </a:moveTo>
                <a:lnTo>
                  <a:pt x="633984" y="76200"/>
                </a:lnTo>
                <a:lnTo>
                  <a:pt x="697484" y="44450"/>
                </a:lnTo>
                <a:lnTo>
                  <a:pt x="646684" y="44450"/>
                </a:lnTo>
                <a:lnTo>
                  <a:pt x="646684" y="31750"/>
                </a:lnTo>
                <a:lnTo>
                  <a:pt x="697484" y="31750"/>
                </a:lnTo>
                <a:lnTo>
                  <a:pt x="633984" y="0"/>
                </a:lnTo>
                <a:close/>
              </a:path>
              <a:path w="710564" h="76200">
                <a:moveTo>
                  <a:pt x="6339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33984" y="44450"/>
                </a:lnTo>
                <a:lnTo>
                  <a:pt x="633984" y="31750"/>
                </a:lnTo>
                <a:close/>
              </a:path>
              <a:path w="710564" h="76200">
                <a:moveTo>
                  <a:pt x="697484" y="31750"/>
                </a:moveTo>
                <a:lnTo>
                  <a:pt x="646684" y="31750"/>
                </a:lnTo>
                <a:lnTo>
                  <a:pt x="646684" y="44450"/>
                </a:lnTo>
                <a:lnTo>
                  <a:pt x="697484" y="44450"/>
                </a:lnTo>
                <a:lnTo>
                  <a:pt x="710184" y="38100"/>
                </a:lnTo>
                <a:lnTo>
                  <a:pt x="69748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8474"/>
              </p:ext>
            </p:extLst>
          </p:nvPr>
        </p:nvGraphicFramePr>
        <p:xfrm>
          <a:off x="533400" y="1721660"/>
          <a:ext cx="761904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InvNum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LineNum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ProdNum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InvDate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05766" y="3908202"/>
            <a:ext cx="1256633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1" dirty="0">
                <a:solidFill>
                  <a:srgbClr val="0066FF"/>
                </a:solidFill>
                <a:latin typeface="Verdana"/>
                <a:cs typeface="Verdana"/>
              </a:rPr>
              <a:t>InvDate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57" y="3908202"/>
            <a:ext cx="120738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251" dirty="0">
                <a:solidFill>
                  <a:srgbClr val="0066FF"/>
                </a:solidFill>
                <a:latin typeface="Verdana"/>
                <a:cs typeface="Verdana"/>
              </a:rPr>
              <a:t>I</a:t>
            </a:r>
            <a:r>
              <a:rPr sz="2000" spc="-41" dirty="0">
                <a:solidFill>
                  <a:srgbClr val="0066FF"/>
                </a:solidFill>
                <a:latin typeface="Verdana"/>
                <a:cs typeface="Verdana"/>
              </a:rPr>
              <a:t>n</a:t>
            </a:r>
            <a:r>
              <a:rPr sz="2000" spc="-38" dirty="0">
                <a:solidFill>
                  <a:srgbClr val="0066FF"/>
                </a:solidFill>
                <a:latin typeface="Verdana"/>
                <a:cs typeface="Verdana"/>
              </a:rPr>
              <a:t>v</a:t>
            </a:r>
            <a:r>
              <a:rPr sz="2000" spc="-34" dirty="0">
                <a:solidFill>
                  <a:srgbClr val="0066FF"/>
                </a:solidFill>
                <a:latin typeface="Verdana"/>
                <a:cs typeface="Verdana"/>
              </a:rPr>
              <a:t>Num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0245" y="4029075"/>
            <a:ext cx="610552" cy="57150"/>
          </a:xfrm>
          <a:custGeom>
            <a:avLst/>
            <a:gdLst/>
            <a:ahLst/>
            <a:cxnLst/>
            <a:rect l="l" t="t" r="r" b="b"/>
            <a:pathLst>
              <a:path w="814070" h="76200">
                <a:moveTo>
                  <a:pt x="737615" y="0"/>
                </a:moveTo>
                <a:lnTo>
                  <a:pt x="737615" y="76200"/>
                </a:lnTo>
                <a:lnTo>
                  <a:pt x="801115" y="44450"/>
                </a:lnTo>
                <a:lnTo>
                  <a:pt x="750315" y="44450"/>
                </a:lnTo>
                <a:lnTo>
                  <a:pt x="750315" y="31750"/>
                </a:lnTo>
                <a:lnTo>
                  <a:pt x="801115" y="31750"/>
                </a:lnTo>
                <a:lnTo>
                  <a:pt x="737615" y="0"/>
                </a:lnTo>
                <a:close/>
              </a:path>
              <a:path w="814070" h="76200">
                <a:moveTo>
                  <a:pt x="7376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7615" y="44450"/>
                </a:lnTo>
                <a:lnTo>
                  <a:pt x="737615" y="31750"/>
                </a:lnTo>
                <a:close/>
              </a:path>
              <a:path w="814070" h="76200">
                <a:moveTo>
                  <a:pt x="801115" y="31750"/>
                </a:moveTo>
                <a:lnTo>
                  <a:pt x="750315" y="31750"/>
                </a:lnTo>
                <a:lnTo>
                  <a:pt x="750315" y="44450"/>
                </a:lnTo>
                <a:lnTo>
                  <a:pt x="801115" y="44450"/>
                </a:lnTo>
                <a:lnTo>
                  <a:pt x="813815" y="38100"/>
                </a:lnTo>
                <a:lnTo>
                  <a:pt x="801115" y="317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5"/>
          <p:cNvSpPr txBox="1">
            <a:spLocks noGrp="1"/>
          </p:cNvSpPr>
          <p:nvPr>
            <p:ph type="title" idx="4294967295"/>
          </p:nvPr>
        </p:nvSpPr>
        <p:spPr>
          <a:xfrm>
            <a:off x="0" y="3319463"/>
            <a:ext cx="2363788" cy="320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chemeClr val="tx1"/>
                </a:solidFill>
              </a:rPr>
              <a:t>InvNum,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spc="-5" dirty="0">
                <a:solidFill>
                  <a:schemeClr val="tx1"/>
                </a:solidFill>
              </a:rPr>
              <a:t>LineNum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6CC9AF-3811-47CB-90AC-F90267BF1637}"/>
              </a:ext>
            </a:extLst>
          </p:cNvPr>
          <p:cNvGrpSpPr/>
          <p:nvPr/>
        </p:nvGrpSpPr>
        <p:grpSpPr>
          <a:xfrm>
            <a:off x="1752601" y="2076174"/>
            <a:ext cx="6019799" cy="703483"/>
            <a:chOff x="1524000" y="2064560"/>
            <a:chExt cx="3276600" cy="703483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54D8940E-E640-4233-B6A9-88AD6498613E}"/>
                </a:ext>
              </a:extLst>
            </p:cNvPr>
            <p:cNvSpPr/>
            <p:nvPr/>
          </p:nvSpPr>
          <p:spPr>
            <a:xfrm>
              <a:off x="1524000" y="2064560"/>
              <a:ext cx="3276600" cy="703483"/>
            </a:xfrm>
            <a:prstGeom prst="bentUpArrow">
              <a:avLst>
                <a:gd name="adj1" fmla="val 9002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AC3B5A-98E6-47C6-A5C3-8D125C694EF0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1524000" y="2064560"/>
              <a:ext cx="0" cy="67181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D8778-7AB8-49CA-89CE-8A7339391EAA}"/>
              </a:ext>
            </a:extLst>
          </p:cNvPr>
          <p:cNvGrpSpPr/>
          <p:nvPr/>
        </p:nvGrpSpPr>
        <p:grpSpPr>
          <a:xfrm>
            <a:off x="1294228" y="2017104"/>
            <a:ext cx="4710523" cy="560385"/>
            <a:chOff x="1524000" y="2064560"/>
            <a:chExt cx="3276600" cy="70348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" name="Arrow: Bent-Up 20">
              <a:extLst>
                <a:ext uri="{FF2B5EF4-FFF2-40B4-BE49-F238E27FC236}">
                  <a16:creationId xmlns:a16="http://schemas.microsoft.com/office/drawing/2014/main" id="{6040E633-1F45-4083-B203-D7C8E36C3719}"/>
                </a:ext>
              </a:extLst>
            </p:cNvPr>
            <p:cNvSpPr/>
            <p:nvPr/>
          </p:nvSpPr>
          <p:spPr>
            <a:xfrm>
              <a:off x="1524000" y="2064560"/>
              <a:ext cx="3276600" cy="703483"/>
            </a:xfrm>
            <a:prstGeom prst="bentUpArrow">
              <a:avLst>
                <a:gd name="adj1" fmla="val 9002"/>
                <a:gd name="adj2" fmla="val 25000"/>
                <a:gd name="adj3" fmla="val 2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4C1BD-231B-451C-A8EA-391EEB00F653}"/>
                </a:ext>
              </a:extLst>
            </p:cNvPr>
            <p:cNvCxnSpPr>
              <a:endCxn id="21" idx="2"/>
            </p:cNvCxnSpPr>
            <p:nvPr/>
          </p:nvCxnSpPr>
          <p:spPr>
            <a:xfrm>
              <a:off x="1524000" y="2064560"/>
              <a:ext cx="0" cy="671819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79429-9154-4472-BFDE-BD744990FE88}"/>
              </a:ext>
            </a:extLst>
          </p:cNvPr>
          <p:cNvCxnSpPr>
            <a:cxnSpLocks/>
          </p:cNvCxnSpPr>
          <p:nvPr/>
        </p:nvCxnSpPr>
        <p:spPr>
          <a:xfrm>
            <a:off x="2705766" y="2017104"/>
            <a:ext cx="0" cy="535162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544C8CA-0C4F-4297-9B4B-3ECA744BBF81}"/>
              </a:ext>
            </a:extLst>
          </p:cNvPr>
          <p:cNvSpPr/>
          <p:nvPr/>
        </p:nvSpPr>
        <p:spPr>
          <a:xfrm rot="16200000">
            <a:off x="4249751" y="2232836"/>
            <a:ext cx="519224" cy="1252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1D4F5DFA-CAE4-4BF1-8B85-595B394B5E76}"/>
              </a:ext>
            </a:extLst>
          </p:cNvPr>
          <p:cNvSpPr txBox="1"/>
          <p:nvPr/>
        </p:nvSpPr>
        <p:spPr>
          <a:xfrm>
            <a:off x="387053" y="1310173"/>
            <a:ext cx="120738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2000" spc="-251" dirty="0">
                <a:latin typeface="Verdana"/>
                <a:cs typeface="Verdana"/>
              </a:rPr>
              <a:t>Invoice: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0864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124200" y="3349736"/>
            <a:ext cx="3048000" cy="2558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00" spc="-34" dirty="0">
                <a:latin typeface="Verdana"/>
                <a:cs typeface="Verdana"/>
              </a:rPr>
              <a:t>ProdNum,</a:t>
            </a:r>
            <a:r>
              <a:rPr sz="1600" spc="-139" dirty="0">
                <a:latin typeface="Verdana"/>
                <a:cs typeface="Verdana"/>
              </a:rPr>
              <a:t> </a:t>
            </a:r>
            <a:r>
              <a:rPr sz="1600" spc="-19" dirty="0">
                <a:latin typeface="Verdana"/>
                <a:cs typeface="Verdana"/>
              </a:rPr>
              <a:t>Qty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9304" y="3477655"/>
            <a:ext cx="532924" cy="57150"/>
          </a:xfrm>
          <a:custGeom>
            <a:avLst/>
            <a:gdLst/>
            <a:ahLst/>
            <a:cxnLst/>
            <a:rect l="l" t="t" r="r" b="b"/>
            <a:pathLst>
              <a:path w="710564" h="76200">
                <a:moveTo>
                  <a:pt x="633984" y="0"/>
                </a:moveTo>
                <a:lnTo>
                  <a:pt x="633984" y="76200"/>
                </a:lnTo>
                <a:lnTo>
                  <a:pt x="697484" y="44450"/>
                </a:lnTo>
                <a:lnTo>
                  <a:pt x="646684" y="44450"/>
                </a:lnTo>
                <a:lnTo>
                  <a:pt x="646684" y="31750"/>
                </a:lnTo>
                <a:lnTo>
                  <a:pt x="697484" y="31750"/>
                </a:lnTo>
                <a:lnTo>
                  <a:pt x="633984" y="0"/>
                </a:lnTo>
                <a:close/>
              </a:path>
              <a:path w="710564" h="76200">
                <a:moveTo>
                  <a:pt x="6339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33984" y="44450"/>
                </a:lnTo>
                <a:lnTo>
                  <a:pt x="633984" y="31750"/>
                </a:lnTo>
                <a:close/>
              </a:path>
              <a:path w="710564" h="76200">
                <a:moveTo>
                  <a:pt x="697484" y="31750"/>
                </a:moveTo>
                <a:lnTo>
                  <a:pt x="646684" y="31750"/>
                </a:lnTo>
                <a:lnTo>
                  <a:pt x="646684" y="44450"/>
                </a:lnTo>
                <a:lnTo>
                  <a:pt x="697484" y="44450"/>
                </a:lnTo>
                <a:lnTo>
                  <a:pt x="710184" y="38100"/>
                </a:lnTo>
                <a:lnTo>
                  <a:pt x="69748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3400" y="1721660"/>
          <a:ext cx="761904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InvNum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LineNum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ProdNum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InvDate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05766" y="3908202"/>
            <a:ext cx="1256633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1" dirty="0">
                <a:solidFill>
                  <a:srgbClr val="0066FF"/>
                </a:solidFill>
                <a:latin typeface="Verdana"/>
                <a:cs typeface="Verdana"/>
              </a:rPr>
              <a:t>InvDate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57" y="3908202"/>
            <a:ext cx="120738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251" dirty="0">
                <a:solidFill>
                  <a:srgbClr val="0066FF"/>
                </a:solidFill>
                <a:latin typeface="Verdana"/>
                <a:cs typeface="Verdana"/>
              </a:rPr>
              <a:t>I</a:t>
            </a:r>
            <a:r>
              <a:rPr sz="2000" spc="-41" dirty="0">
                <a:solidFill>
                  <a:srgbClr val="0066FF"/>
                </a:solidFill>
                <a:latin typeface="Verdana"/>
                <a:cs typeface="Verdana"/>
              </a:rPr>
              <a:t>n</a:t>
            </a:r>
            <a:r>
              <a:rPr sz="2000" spc="-38" dirty="0">
                <a:solidFill>
                  <a:srgbClr val="0066FF"/>
                </a:solidFill>
                <a:latin typeface="Verdana"/>
                <a:cs typeface="Verdana"/>
              </a:rPr>
              <a:t>v</a:t>
            </a:r>
            <a:r>
              <a:rPr sz="2000" spc="-34" dirty="0">
                <a:solidFill>
                  <a:srgbClr val="0066FF"/>
                </a:solidFill>
                <a:latin typeface="Verdana"/>
                <a:cs typeface="Verdana"/>
              </a:rPr>
              <a:t>Num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0245" y="4029075"/>
            <a:ext cx="610552" cy="57150"/>
          </a:xfrm>
          <a:custGeom>
            <a:avLst/>
            <a:gdLst/>
            <a:ahLst/>
            <a:cxnLst/>
            <a:rect l="l" t="t" r="r" b="b"/>
            <a:pathLst>
              <a:path w="814070" h="76200">
                <a:moveTo>
                  <a:pt x="737615" y="0"/>
                </a:moveTo>
                <a:lnTo>
                  <a:pt x="737615" y="76200"/>
                </a:lnTo>
                <a:lnTo>
                  <a:pt x="801115" y="44450"/>
                </a:lnTo>
                <a:lnTo>
                  <a:pt x="750315" y="44450"/>
                </a:lnTo>
                <a:lnTo>
                  <a:pt x="750315" y="31750"/>
                </a:lnTo>
                <a:lnTo>
                  <a:pt x="801115" y="31750"/>
                </a:lnTo>
                <a:lnTo>
                  <a:pt x="737615" y="0"/>
                </a:lnTo>
                <a:close/>
              </a:path>
              <a:path w="814070" h="76200">
                <a:moveTo>
                  <a:pt x="7376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7615" y="44450"/>
                </a:lnTo>
                <a:lnTo>
                  <a:pt x="737615" y="31750"/>
                </a:lnTo>
                <a:close/>
              </a:path>
              <a:path w="814070" h="76200">
                <a:moveTo>
                  <a:pt x="801115" y="31750"/>
                </a:moveTo>
                <a:lnTo>
                  <a:pt x="750315" y="31750"/>
                </a:lnTo>
                <a:lnTo>
                  <a:pt x="750315" y="44450"/>
                </a:lnTo>
                <a:lnTo>
                  <a:pt x="801115" y="44450"/>
                </a:lnTo>
                <a:lnTo>
                  <a:pt x="813815" y="38100"/>
                </a:lnTo>
                <a:lnTo>
                  <a:pt x="801115" y="317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5"/>
          <p:cNvSpPr txBox="1">
            <a:spLocks noGrp="1"/>
          </p:cNvSpPr>
          <p:nvPr>
            <p:ph type="title" idx="4294967295"/>
          </p:nvPr>
        </p:nvSpPr>
        <p:spPr>
          <a:xfrm>
            <a:off x="0" y="3319463"/>
            <a:ext cx="2363788" cy="320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chemeClr val="tx1"/>
                </a:solidFill>
              </a:rPr>
              <a:t>InvNum,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spc="-5" dirty="0">
                <a:solidFill>
                  <a:schemeClr val="tx1"/>
                </a:solidFill>
              </a:rPr>
              <a:t>LineNum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6CC9AF-3811-47CB-90AC-F90267BF1637}"/>
              </a:ext>
            </a:extLst>
          </p:cNvPr>
          <p:cNvGrpSpPr/>
          <p:nvPr/>
        </p:nvGrpSpPr>
        <p:grpSpPr>
          <a:xfrm>
            <a:off x="1752601" y="2076174"/>
            <a:ext cx="6019799" cy="703483"/>
            <a:chOff x="1524000" y="2064560"/>
            <a:chExt cx="3276600" cy="703483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54D8940E-E640-4233-B6A9-88AD6498613E}"/>
                </a:ext>
              </a:extLst>
            </p:cNvPr>
            <p:cNvSpPr/>
            <p:nvPr/>
          </p:nvSpPr>
          <p:spPr>
            <a:xfrm>
              <a:off x="1524000" y="2064560"/>
              <a:ext cx="3276600" cy="703483"/>
            </a:xfrm>
            <a:prstGeom prst="bentUpArrow">
              <a:avLst>
                <a:gd name="adj1" fmla="val 9002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AC3B5A-98E6-47C6-A5C3-8D125C694EF0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1524000" y="2064560"/>
              <a:ext cx="0" cy="67181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D8778-7AB8-49CA-89CE-8A7339391EAA}"/>
              </a:ext>
            </a:extLst>
          </p:cNvPr>
          <p:cNvGrpSpPr/>
          <p:nvPr/>
        </p:nvGrpSpPr>
        <p:grpSpPr>
          <a:xfrm>
            <a:off x="1294228" y="2017104"/>
            <a:ext cx="4710523" cy="560385"/>
            <a:chOff x="1524000" y="2064560"/>
            <a:chExt cx="3276600" cy="70348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" name="Arrow: Bent-Up 20">
              <a:extLst>
                <a:ext uri="{FF2B5EF4-FFF2-40B4-BE49-F238E27FC236}">
                  <a16:creationId xmlns:a16="http://schemas.microsoft.com/office/drawing/2014/main" id="{6040E633-1F45-4083-B203-D7C8E36C3719}"/>
                </a:ext>
              </a:extLst>
            </p:cNvPr>
            <p:cNvSpPr/>
            <p:nvPr/>
          </p:nvSpPr>
          <p:spPr>
            <a:xfrm>
              <a:off x="1524000" y="2064560"/>
              <a:ext cx="3276600" cy="703483"/>
            </a:xfrm>
            <a:prstGeom prst="bentUpArrow">
              <a:avLst>
                <a:gd name="adj1" fmla="val 9002"/>
                <a:gd name="adj2" fmla="val 25000"/>
                <a:gd name="adj3" fmla="val 2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4C1BD-231B-451C-A8EA-391EEB00F653}"/>
                </a:ext>
              </a:extLst>
            </p:cNvPr>
            <p:cNvCxnSpPr>
              <a:endCxn id="21" idx="2"/>
            </p:cNvCxnSpPr>
            <p:nvPr/>
          </p:nvCxnSpPr>
          <p:spPr>
            <a:xfrm>
              <a:off x="1524000" y="2064560"/>
              <a:ext cx="0" cy="671819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79429-9154-4472-BFDE-BD744990FE88}"/>
              </a:ext>
            </a:extLst>
          </p:cNvPr>
          <p:cNvCxnSpPr>
            <a:cxnSpLocks/>
          </p:cNvCxnSpPr>
          <p:nvPr/>
        </p:nvCxnSpPr>
        <p:spPr>
          <a:xfrm>
            <a:off x="2705766" y="2017104"/>
            <a:ext cx="0" cy="535162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544C8CA-0C4F-4297-9B4B-3ECA744BBF81}"/>
              </a:ext>
            </a:extLst>
          </p:cNvPr>
          <p:cNvSpPr/>
          <p:nvPr/>
        </p:nvSpPr>
        <p:spPr>
          <a:xfrm rot="16200000">
            <a:off x="4249751" y="2232836"/>
            <a:ext cx="519224" cy="1252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3CED0E6E-C39D-44B5-92F7-902D5B5E2BD3}"/>
              </a:ext>
            </a:extLst>
          </p:cNvPr>
          <p:cNvSpPr/>
          <p:nvPr/>
        </p:nvSpPr>
        <p:spPr>
          <a:xfrm>
            <a:off x="6400800" y="3319463"/>
            <a:ext cx="1256633" cy="703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FFD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5AC944F-F7D6-4024-B1C7-586D1AD55CD5}"/>
              </a:ext>
            </a:extLst>
          </p:cNvPr>
          <p:cNvSpPr/>
          <p:nvPr/>
        </p:nvSpPr>
        <p:spPr>
          <a:xfrm>
            <a:off x="3778185" y="4022946"/>
            <a:ext cx="1256633" cy="703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EF9B6-BD96-4426-BEEC-46F0C07D9F8A}"/>
              </a:ext>
            </a:extLst>
          </p:cNvPr>
          <p:cNvSpPr txBox="1"/>
          <p:nvPr/>
        </p:nvSpPr>
        <p:spPr>
          <a:xfrm>
            <a:off x="495966" y="4912417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Table is in ………………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So we will bring this to ………………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HOW?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CD248478-83F9-4687-A54F-427071EA418C}"/>
              </a:ext>
            </a:extLst>
          </p:cNvPr>
          <p:cNvSpPr txBox="1"/>
          <p:nvPr/>
        </p:nvSpPr>
        <p:spPr>
          <a:xfrm>
            <a:off x="387053" y="1310173"/>
            <a:ext cx="120738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2000" spc="-251" dirty="0">
                <a:latin typeface="Verdana"/>
                <a:cs typeface="Verdana"/>
              </a:rPr>
              <a:t>Invoice: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2611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1" name="Picture 3" descr="31755_FIG0707.gif                                              0001035BEeyore                         B91DCF3B: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28600"/>
            <a:ext cx="8763000" cy="63246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124200" y="3349736"/>
            <a:ext cx="3048000" cy="2558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00" spc="-34" dirty="0">
                <a:latin typeface="Verdana"/>
                <a:cs typeface="Verdana"/>
              </a:rPr>
              <a:t>ProdNum,</a:t>
            </a:r>
            <a:r>
              <a:rPr sz="1600" spc="-139" dirty="0">
                <a:latin typeface="Verdana"/>
                <a:cs typeface="Verdana"/>
              </a:rPr>
              <a:t> </a:t>
            </a:r>
            <a:r>
              <a:rPr sz="1600" spc="-19" dirty="0">
                <a:latin typeface="Verdana"/>
                <a:cs typeface="Verdana"/>
              </a:rPr>
              <a:t>Qty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9304" y="3477655"/>
            <a:ext cx="532924" cy="57150"/>
          </a:xfrm>
          <a:custGeom>
            <a:avLst/>
            <a:gdLst/>
            <a:ahLst/>
            <a:cxnLst/>
            <a:rect l="l" t="t" r="r" b="b"/>
            <a:pathLst>
              <a:path w="710564" h="76200">
                <a:moveTo>
                  <a:pt x="633984" y="0"/>
                </a:moveTo>
                <a:lnTo>
                  <a:pt x="633984" y="76200"/>
                </a:lnTo>
                <a:lnTo>
                  <a:pt x="697484" y="44450"/>
                </a:lnTo>
                <a:lnTo>
                  <a:pt x="646684" y="44450"/>
                </a:lnTo>
                <a:lnTo>
                  <a:pt x="646684" y="31750"/>
                </a:lnTo>
                <a:lnTo>
                  <a:pt x="697484" y="31750"/>
                </a:lnTo>
                <a:lnTo>
                  <a:pt x="633984" y="0"/>
                </a:lnTo>
                <a:close/>
              </a:path>
              <a:path w="710564" h="76200">
                <a:moveTo>
                  <a:pt x="6339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33984" y="44450"/>
                </a:lnTo>
                <a:lnTo>
                  <a:pt x="633984" y="31750"/>
                </a:lnTo>
                <a:close/>
              </a:path>
              <a:path w="710564" h="76200">
                <a:moveTo>
                  <a:pt x="697484" y="31750"/>
                </a:moveTo>
                <a:lnTo>
                  <a:pt x="646684" y="31750"/>
                </a:lnTo>
                <a:lnTo>
                  <a:pt x="646684" y="44450"/>
                </a:lnTo>
                <a:lnTo>
                  <a:pt x="697484" y="44450"/>
                </a:lnTo>
                <a:lnTo>
                  <a:pt x="710184" y="38100"/>
                </a:lnTo>
                <a:lnTo>
                  <a:pt x="69748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3400" y="1721660"/>
          <a:ext cx="761904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InvNum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LineNum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ProdNum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InvDate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05766" y="3908202"/>
            <a:ext cx="1256633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1" dirty="0">
                <a:solidFill>
                  <a:srgbClr val="0066FF"/>
                </a:solidFill>
                <a:latin typeface="Verdana"/>
                <a:cs typeface="Verdana"/>
              </a:rPr>
              <a:t>InvDate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57" y="3908202"/>
            <a:ext cx="120738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251" dirty="0">
                <a:solidFill>
                  <a:srgbClr val="0066FF"/>
                </a:solidFill>
                <a:latin typeface="Verdana"/>
                <a:cs typeface="Verdana"/>
              </a:rPr>
              <a:t>I</a:t>
            </a:r>
            <a:r>
              <a:rPr sz="2000" spc="-41" dirty="0">
                <a:solidFill>
                  <a:srgbClr val="0066FF"/>
                </a:solidFill>
                <a:latin typeface="Verdana"/>
                <a:cs typeface="Verdana"/>
              </a:rPr>
              <a:t>n</a:t>
            </a:r>
            <a:r>
              <a:rPr sz="2000" spc="-38" dirty="0">
                <a:solidFill>
                  <a:srgbClr val="0066FF"/>
                </a:solidFill>
                <a:latin typeface="Verdana"/>
                <a:cs typeface="Verdana"/>
              </a:rPr>
              <a:t>v</a:t>
            </a:r>
            <a:r>
              <a:rPr sz="2000" spc="-34" dirty="0">
                <a:solidFill>
                  <a:srgbClr val="0066FF"/>
                </a:solidFill>
                <a:latin typeface="Verdana"/>
                <a:cs typeface="Verdana"/>
              </a:rPr>
              <a:t>Num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0245" y="4029075"/>
            <a:ext cx="610552" cy="57150"/>
          </a:xfrm>
          <a:custGeom>
            <a:avLst/>
            <a:gdLst/>
            <a:ahLst/>
            <a:cxnLst/>
            <a:rect l="l" t="t" r="r" b="b"/>
            <a:pathLst>
              <a:path w="814070" h="76200">
                <a:moveTo>
                  <a:pt x="737615" y="0"/>
                </a:moveTo>
                <a:lnTo>
                  <a:pt x="737615" y="76200"/>
                </a:lnTo>
                <a:lnTo>
                  <a:pt x="801115" y="44450"/>
                </a:lnTo>
                <a:lnTo>
                  <a:pt x="750315" y="44450"/>
                </a:lnTo>
                <a:lnTo>
                  <a:pt x="750315" y="31750"/>
                </a:lnTo>
                <a:lnTo>
                  <a:pt x="801115" y="31750"/>
                </a:lnTo>
                <a:lnTo>
                  <a:pt x="737615" y="0"/>
                </a:lnTo>
                <a:close/>
              </a:path>
              <a:path w="814070" h="76200">
                <a:moveTo>
                  <a:pt x="7376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7615" y="44450"/>
                </a:lnTo>
                <a:lnTo>
                  <a:pt x="737615" y="31750"/>
                </a:lnTo>
                <a:close/>
              </a:path>
              <a:path w="814070" h="76200">
                <a:moveTo>
                  <a:pt x="801115" y="31750"/>
                </a:moveTo>
                <a:lnTo>
                  <a:pt x="750315" y="31750"/>
                </a:lnTo>
                <a:lnTo>
                  <a:pt x="750315" y="44450"/>
                </a:lnTo>
                <a:lnTo>
                  <a:pt x="801115" y="44450"/>
                </a:lnTo>
                <a:lnTo>
                  <a:pt x="813815" y="38100"/>
                </a:lnTo>
                <a:lnTo>
                  <a:pt x="801115" y="3175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5"/>
          <p:cNvSpPr txBox="1">
            <a:spLocks noGrp="1"/>
          </p:cNvSpPr>
          <p:nvPr>
            <p:ph type="title" idx="4294967295"/>
          </p:nvPr>
        </p:nvSpPr>
        <p:spPr>
          <a:xfrm>
            <a:off x="0" y="3319463"/>
            <a:ext cx="2363788" cy="320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chemeClr val="tx1"/>
                </a:solidFill>
              </a:rPr>
              <a:t>InvNum,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spc="-5" dirty="0">
                <a:solidFill>
                  <a:schemeClr val="tx1"/>
                </a:solidFill>
              </a:rPr>
              <a:t>LineNum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6CC9AF-3811-47CB-90AC-F90267BF1637}"/>
              </a:ext>
            </a:extLst>
          </p:cNvPr>
          <p:cNvGrpSpPr/>
          <p:nvPr/>
        </p:nvGrpSpPr>
        <p:grpSpPr>
          <a:xfrm>
            <a:off x="1752601" y="2076174"/>
            <a:ext cx="6019799" cy="703483"/>
            <a:chOff x="1524000" y="2064560"/>
            <a:chExt cx="3276600" cy="703483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54D8940E-E640-4233-B6A9-88AD6498613E}"/>
                </a:ext>
              </a:extLst>
            </p:cNvPr>
            <p:cNvSpPr/>
            <p:nvPr/>
          </p:nvSpPr>
          <p:spPr>
            <a:xfrm>
              <a:off x="1524000" y="2064560"/>
              <a:ext cx="3276600" cy="703483"/>
            </a:xfrm>
            <a:prstGeom prst="bentUpArrow">
              <a:avLst>
                <a:gd name="adj1" fmla="val 9002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AC3B5A-98E6-47C6-A5C3-8D125C694EF0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1524000" y="2064560"/>
              <a:ext cx="0" cy="67181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D8778-7AB8-49CA-89CE-8A7339391EAA}"/>
              </a:ext>
            </a:extLst>
          </p:cNvPr>
          <p:cNvGrpSpPr/>
          <p:nvPr/>
        </p:nvGrpSpPr>
        <p:grpSpPr>
          <a:xfrm>
            <a:off x="1294228" y="2017104"/>
            <a:ext cx="4710523" cy="560385"/>
            <a:chOff x="1524000" y="2064560"/>
            <a:chExt cx="3276600" cy="70348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" name="Arrow: Bent-Up 20">
              <a:extLst>
                <a:ext uri="{FF2B5EF4-FFF2-40B4-BE49-F238E27FC236}">
                  <a16:creationId xmlns:a16="http://schemas.microsoft.com/office/drawing/2014/main" id="{6040E633-1F45-4083-B203-D7C8E36C3719}"/>
                </a:ext>
              </a:extLst>
            </p:cNvPr>
            <p:cNvSpPr/>
            <p:nvPr/>
          </p:nvSpPr>
          <p:spPr>
            <a:xfrm>
              <a:off x="1524000" y="2064560"/>
              <a:ext cx="3276600" cy="703483"/>
            </a:xfrm>
            <a:prstGeom prst="bentUpArrow">
              <a:avLst>
                <a:gd name="adj1" fmla="val 9002"/>
                <a:gd name="adj2" fmla="val 25000"/>
                <a:gd name="adj3" fmla="val 2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4C1BD-231B-451C-A8EA-391EEB00F653}"/>
                </a:ext>
              </a:extLst>
            </p:cNvPr>
            <p:cNvCxnSpPr>
              <a:endCxn id="21" idx="2"/>
            </p:cNvCxnSpPr>
            <p:nvPr/>
          </p:nvCxnSpPr>
          <p:spPr>
            <a:xfrm>
              <a:off x="1524000" y="2064560"/>
              <a:ext cx="0" cy="671819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79429-9154-4472-BFDE-BD744990FE88}"/>
              </a:ext>
            </a:extLst>
          </p:cNvPr>
          <p:cNvCxnSpPr>
            <a:cxnSpLocks/>
          </p:cNvCxnSpPr>
          <p:nvPr/>
        </p:nvCxnSpPr>
        <p:spPr>
          <a:xfrm>
            <a:off x="2705766" y="2017104"/>
            <a:ext cx="0" cy="535162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544C8CA-0C4F-4297-9B4B-3ECA744BBF81}"/>
              </a:ext>
            </a:extLst>
          </p:cNvPr>
          <p:cNvSpPr/>
          <p:nvPr/>
        </p:nvSpPr>
        <p:spPr>
          <a:xfrm rot="16200000">
            <a:off x="4249751" y="2232836"/>
            <a:ext cx="519224" cy="1252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3CED0E6E-C39D-44B5-92F7-902D5B5E2BD3}"/>
              </a:ext>
            </a:extLst>
          </p:cNvPr>
          <p:cNvSpPr/>
          <p:nvPr/>
        </p:nvSpPr>
        <p:spPr>
          <a:xfrm>
            <a:off x="6400800" y="3319463"/>
            <a:ext cx="1256633" cy="703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FFD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5AC944F-F7D6-4024-B1C7-586D1AD55CD5}"/>
              </a:ext>
            </a:extLst>
          </p:cNvPr>
          <p:cNvSpPr/>
          <p:nvPr/>
        </p:nvSpPr>
        <p:spPr>
          <a:xfrm>
            <a:off x="3778185" y="4022946"/>
            <a:ext cx="1256633" cy="703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PD</a:t>
            </a:r>
          </a:p>
        </p:txBody>
      </p:sp>
      <p:graphicFrame>
        <p:nvGraphicFramePr>
          <p:cNvPr id="24" name="object 9">
            <a:extLst>
              <a:ext uri="{FF2B5EF4-FFF2-40B4-BE49-F238E27FC236}">
                <a16:creationId xmlns:a16="http://schemas.microsoft.com/office/drawing/2014/main" id="{89E98D5C-0C15-46D9-8F4A-7201B96F7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78651"/>
              </p:ext>
            </p:extLst>
          </p:nvPr>
        </p:nvGraphicFramePr>
        <p:xfrm>
          <a:off x="381000" y="5182692"/>
          <a:ext cx="624744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InvNum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LineNum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ProdNum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Qty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11">
            <a:extLst>
              <a:ext uri="{FF2B5EF4-FFF2-40B4-BE49-F238E27FC236}">
                <a16:creationId xmlns:a16="http://schemas.microsoft.com/office/drawing/2014/main" id="{9BF304CB-9414-4714-95E3-176703FEBD28}"/>
              </a:ext>
            </a:extLst>
          </p:cNvPr>
          <p:cNvSpPr txBox="1"/>
          <p:nvPr/>
        </p:nvSpPr>
        <p:spPr>
          <a:xfrm>
            <a:off x="387053" y="1310173"/>
            <a:ext cx="120738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2000" spc="-251" dirty="0">
                <a:latin typeface="Verdana"/>
                <a:cs typeface="Verdana"/>
              </a:rPr>
              <a:t>Invoice:</a:t>
            </a:r>
            <a:endParaRPr sz="1600" dirty="0">
              <a:latin typeface="Verdana"/>
              <a:cs typeface="Verdana"/>
            </a:endParaRPr>
          </a:p>
        </p:txBody>
      </p:sp>
      <p:graphicFrame>
        <p:nvGraphicFramePr>
          <p:cNvPr id="28" name="object 9">
            <a:extLst>
              <a:ext uri="{FF2B5EF4-FFF2-40B4-BE49-F238E27FC236}">
                <a16:creationId xmlns:a16="http://schemas.microsoft.com/office/drawing/2014/main" id="{084BDBEE-EAFE-4D26-A046-4CC157C07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62680"/>
              </p:ext>
            </p:extLst>
          </p:nvPr>
        </p:nvGraphicFramePr>
        <p:xfrm>
          <a:off x="381000" y="6202866"/>
          <a:ext cx="2971800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InvNum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InvDate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194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11">
            <a:extLst>
              <a:ext uri="{FF2B5EF4-FFF2-40B4-BE49-F238E27FC236}">
                <a16:creationId xmlns:a16="http://schemas.microsoft.com/office/drawing/2014/main" id="{23B68F8A-1F44-4A8A-BF64-0A6A5AF1AC74}"/>
              </a:ext>
            </a:extLst>
          </p:cNvPr>
          <p:cNvSpPr txBox="1"/>
          <p:nvPr/>
        </p:nvSpPr>
        <p:spPr>
          <a:xfrm>
            <a:off x="381000" y="4821826"/>
            <a:ext cx="120738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2000" spc="-251" dirty="0">
                <a:latin typeface="Verdana"/>
                <a:cs typeface="Verdana"/>
              </a:rPr>
              <a:t>Invoice_1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B5B5AAC6-15DE-42A0-8DF2-5255D21D7045}"/>
              </a:ext>
            </a:extLst>
          </p:cNvPr>
          <p:cNvSpPr txBox="1"/>
          <p:nvPr/>
        </p:nvSpPr>
        <p:spPr>
          <a:xfrm>
            <a:off x="381000" y="5817055"/>
            <a:ext cx="120738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2000" spc="-251" dirty="0">
                <a:latin typeface="Verdana"/>
                <a:cs typeface="Verdana"/>
              </a:rPr>
              <a:t>Invoice_2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9054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  <a:cs typeface="Times New Roman" pitchFamily="18" charset="0"/>
              </a:rPr>
              <a:t>Third Normal Form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915400" cy="34512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A relation schema R is in 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third normal form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3NF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 if it is in 2NF </a:t>
            </a:r>
            <a:r>
              <a:rPr lang="en-US" i="1" dirty="0">
                <a:solidFill>
                  <a:schemeClr val="tx1"/>
                </a:solidFill>
                <a:cs typeface="Times New Roman" pitchFamily="18" charset="0"/>
              </a:rPr>
              <a:t>and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no non-prime attribute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A in R is transitively dependent on the primary key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R can be decomposed into 3NF relations via the process of 3NF normalization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  <a:t>NOTE:</a:t>
            </a: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	In</a:t>
            </a:r>
            <a: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BostonII" charset="0"/>
                <a:cs typeface="Times New Roman" pitchFamily="18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Y and Y </a:t>
            </a:r>
            <a:r>
              <a:rPr lang="en-US" sz="1800" dirty="0">
                <a:solidFill>
                  <a:schemeClr val="tx1"/>
                </a:solidFill>
                <a:latin typeface="BostonII" charset="0"/>
                <a:cs typeface="Times New Roman" pitchFamily="18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Z, with X as the primary key, we consider this a problem only if Y is </a:t>
            </a:r>
            <a:r>
              <a:rPr lang="en-US" sz="1800" u="sng" dirty="0">
                <a:solidFill>
                  <a:schemeClr val="tx1"/>
                </a:solidFill>
                <a:cs typeface="Times New Roman" pitchFamily="18" charset="0"/>
              </a:rPr>
              <a:t>not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 a candidate key. When Y is a candidate key, there is no problem with the transitive dependency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	E.g., Consider EMP (SSN, </a:t>
            </a:r>
            <a:r>
              <a:rPr lang="en-US" sz="1800" dirty="0" err="1">
                <a:solidFill>
                  <a:schemeClr val="tx1"/>
                </a:solidFill>
                <a:cs typeface="Times New Roman" pitchFamily="18" charset="0"/>
              </a:rPr>
              <a:t>Emp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#, Salary ).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	Here, SSN </a:t>
            </a:r>
            <a:r>
              <a:rPr lang="en-US" sz="1800" dirty="0">
                <a:solidFill>
                  <a:schemeClr val="tx1"/>
                </a:solidFill>
                <a:latin typeface="BostonII" charset="0"/>
                <a:cs typeface="Times New Roman" pitchFamily="18" charset="0"/>
              </a:rPr>
              <a:t>-&gt; </a:t>
            </a:r>
            <a:r>
              <a:rPr lang="en-US" sz="1800" dirty="0" err="1">
                <a:solidFill>
                  <a:schemeClr val="tx1"/>
                </a:solidFill>
                <a:cs typeface="Times New Roman" pitchFamily="18" charset="0"/>
              </a:rPr>
              <a:t>Emp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BostonII" charset="0"/>
                <a:cs typeface="Times New Roman" pitchFamily="18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Salary and </a:t>
            </a:r>
            <a:r>
              <a:rPr lang="en-US" sz="1800" dirty="0" err="1">
                <a:solidFill>
                  <a:schemeClr val="tx1"/>
                </a:solidFill>
                <a:cs typeface="Times New Roman" pitchFamily="18" charset="0"/>
              </a:rPr>
              <a:t>Emp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# is a candidate key.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1524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</a:rPr>
              <a:t>Normalizing into 3NF</a:t>
            </a:r>
            <a:endParaRPr lang="vi-VN" sz="3200" b="1" dirty="0">
              <a:solidFill>
                <a:schemeClr val="tx1"/>
              </a:solidFill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931" y="2575670"/>
            <a:ext cx="8212138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82640-DB45-4C62-9966-AF366AA048B5}"/>
              </a:ext>
            </a:extLst>
          </p:cNvPr>
          <p:cNvSpPr txBox="1"/>
          <p:nvPr/>
        </p:nvSpPr>
        <p:spPr>
          <a:xfrm>
            <a:off x="3581400" y="1166336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Table is in ………………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So we will bring this to ………………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1NF: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Disallows composite attributes, </a:t>
            </a:r>
            <a:r>
              <a:rPr lang="en-US" sz="2800" dirty="0" err="1">
                <a:cs typeface="Times New Roman" pitchFamily="18" charset="0"/>
              </a:rPr>
              <a:t>multivalued</a:t>
            </a:r>
            <a:r>
              <a:rPr lang="en-US" sz="2800" dirty="0">
                <a:cs typeface="Times New Roman" pitchFamily="18" charset="0"/>
              </a:rPr>
              <a:t> attributes, and nested relations</a:t>
            </a:r>
          </a:p>
          <a:p>
            <a:endParaRPr lang="en-US" sz="2800" b="1" dirty="0">
              <a:cs typeface="Times New Roman" pitchFamily="18" charset="0"/>
            </a:endParaRPr>
          </a:p>
          <a:p>
            <a:r>
              <a:rPr lang="en-US" sz="2800" b="1" dirty="0">
                <a:cs typeface="Times New Roman" pitchFamily="18" charset="0"/>
              </a:rPr>
              <a:t>2NF: </a:t>
            </a:r>
            <a:r>
              <a:rPr lang="en-US" sz="2800" dirty="0">
                <a:cs typeface="Times New Roman" pitchFamily="18" charset="0"/>
              </a:rPr>
              <a:t>Remove partial dependencies</a:t>
            </a:r>
          </a:p>
          <a:p>
            <a:endParaRPr lang="en-US" sz="2800" b="1" dirty="0">
              <a:cs typeface="Times New Roman" pitchFamily="18" charset="0"/>
            </a:endParaRPr>
          </a:p>
          <a:p>
            <a:r>
              <a:rPr lang="en-US" sz="2800" b="1" dirty="0">
                <a:cs typeface="Times New Roman" pitchFamily="18" charset="0"/>
              </a:rPr>
              <a:t>3NF: </a:t>
            </a:r>
            <a:r>
              <a:rPr lang="en-US" sz="2800" dirty="0">
                <a:cs typeface="Times New Roman" pitchFamily="18" charset="0"/>
              </a:rPr>
              <a:t>Remove transitive dependencies</a:t>
            </a:r>
          </a:p>
          <a:p>
            <a:endParaRPr lang="en-US" sz="2800" b="1" dirty="0">
              <a:cs typeface="Times New Roman" pitchFamily="18" charset="0"/>
            </a:endParaRPr>
          </a:p>
          <a:p>
            <a:r>
              <a:rPr lang="en-US" sz="2800" b="1" dirty="0">
                <a:cs typeface="Times New Roman" pitchFamily="18" charset="0"/>
              </a:rPr>
              <a:t>BCNF:  </a:t>
            </a:r>
            <a:r>
              <a:rPr lang="en-US" sz="2800" dirty="0"/>
              <a:t>Higher and strict version of 3NF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Case Study- Home Work</a:t>
            </a:r>
            <a:endParaRPr lang="vi-VN" b="1" dirty="0">
              <a:solidFill>
                <a:schemeClr val="tx1"/>
              </a:solidFill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/>
          <a:srcRect t="12689"/>
          <a:stretch>
            <a:fillRect/>
          </a:stretch>
        </p:blipFill>
        <p:spPr bwMode="auto">
          <a:xfrm>
            <a:off x="685800" y="1828800"/>
            <a:ext cx="79883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534400" cy="4114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Suppose that the following FDs hold on R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How would you normalize this relation?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467600" cy="250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91" y="31845"/>
            <a:ext cx="8229600" cy="1143000"/>
          </a:xfrm>
        </p:spPr>
        <p:txBody>
          <a:bodyPr/>
          <a:lstStyle/>
          <a:p>
            <a:r>
              <a:rPr lang="en-US" dirty="0"/>
              <a:t>Purchase Order Relation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515563"/>
            <a:ext cx="8615380" cy="51138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656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EEA4A-C49E-4ED5-930E-BCE6DCA60B3D}"/>
              </a:ext>
            </a:extLst>
          </p:cNvPr>
          <p:cNvSpPr txBox="1"/>
          <p:nvPr/>
        </p:nvSpPr>
        <p:spPr>
          <a:xfrm>
            <a:off x="685800" y="22098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WHY?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82501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EEA4A-C49E-4ED5-930E-BCE6DCA60B3D}"/>
              </a:ext>
            </a:extLst>
          </p:cNvPr>
          <p:cNvSpPr txBox="1"/>
          <p:nvPr/>
        </p:nvSpPr>
        <p:spPr>
          <a:xfrm>
            <a:off x="1219200" y="2971800"/>
            <a:ext cx="723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highlight>
                  <a:srgbClr val="FFFF00"/>
                </a:highlight>
              </a:rPr>
              <a:t>WHAT</a:t>
            </a:r>
            <a:r>
              <a:rPr lang="en-US" sz="4400" b="1" dirty="0"/>
              <a:t> IS NORMALIZATION</a:t>
            </a:r>
          </a:p>
          <a:p>
            <a:pPr algn="ctr"/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194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5660" y="381000"/>
            <a:ext cx="8229600" cy="1252537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  <a:cs typeface="Times New Roman" pitchFamily="18" charset="0"/>
              </a:rPr>
              <a:t>Normalization of Relations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0445" y="2590800"/>
            <a:ext cx="8610600" cy="16764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cs typeface="Times New Roman" pitchFamily="18" charset="0"/>
              </a:rPr>
              <a:t>Normalization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: The process of decomposing unsatisfactory "bad" relations by breaking up their attributes into smaller relations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EEA4A-C49E-4ED5-930E-BCE6DCA60B3D}"/>
              </a:ext>
            </a:extLst>
          </p:cNvPr>
          <p:cNvSpPr txBox="1"/>
          <p:nvPr/>
        </p:nvSpPr>
        <p:spPr>
          <a:xfrm>
            <a:off x="1219200" y="2971800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highlight>
                  <a:srgbClr val="FFFF00"/>
                </a:highlight>
              </a:rPr>
              <a:t>WHY </a:t>
            </a:r>
            <a:r>
              <a:rPr lang="en-US" sz="4400" b="1" dirty="0"/>
              <a:t>NORMALIZE</a:t>
            </a:r>
          </a:p>
        </p:txBody>
      </p:sp>
    </p:spTree>
    <p:extLst>
      <p:ext uri="{BB962C8B-B14F-4D97-AF65-F5344CB8AC3E}">
        <p14:creationId xmlns:p14="http://schemas.microsoft.com/office/powerpoint/2010/main" val="10961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00200"/>
            <a:ext cx="8610600" cy="403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buClr>
                <a:srgbClr val="524EAB"/>
              </a:buClr>
              <a:buSzPct val="69642"/>
              <a:tabLst>
                <a:tab pos="301625" algn="l"/>
              </a:tabLst>
            </a:pPr>
            <a:r>
              <a:rPr lang="en-US" sz="2800" spc="-155" dirty="0">
                <a:latin typeface="Verdana"/>
                <a:cs typeface="Verdana"/>
              </a:rPr>
              <a:t>The</a:t>
            </a:r>
            <a:r>
              <a:rPr lang="en-US" sz="2800" spc="-204" dirty="0">
                <a:latin typeface="Verdana"/>
                <a:cs typeface="Verdana"/>
              </a:rPr>
              <a:t> </a:t>
            </a:r>
            <a:r>
              <a:rPr lang="en-US" sz="2800" spc="-35" dirty="0">
                <a:latin typeface="Verdana"/>
                <a:cs typeface="Verdana"/>
              </a:rPr>
              <a:t>main</a:t>
            </a:r>
            <a:r>
              <a:rPr lang="en-US" sz="2800" spc="-210" dirty="0">
                <a:latin typeface="Verdana"/>
                <a:cs typeface="Verdana"/>
              </a:rPr>
              <a:t> </a:t>
            </a:r>
            <a:r>
              <a:rPr lang="en-US" sz="2800" spc="70" dirty="0">
                <a:latin typeface="Verdana"/>
                <a:cs typeface="Verdana"/>
              </a:rPr>
              <a:t>goal</a:t>
            </a:r>
            <a:r>
              <a:rPr lang="en-US" sz="2800" spc="-200" dirty="0">
                <a:latin typeface="Verdana"/>
                <a:cs typeface="Verdana"/>
              </a:rPr>
              <a:t> </a:t>
            </a:r>
            <a:r>
              <a:rPr lang="en-US" sz="2800" spc="10" dirty="0">
                <a:latin typeface="Verdana"/>
                <a:cs typeface="Verdana"/>
              </a:rPr>
              <a:t>of</a:t>
            </a:r>
            <a:r>
              <a:rPr lang="en-US" sz="2800" spc="-204" dirty="0">
                <a:latin typeface="Verdana"/>
                <a:cs typeface="Verdana"/>
              </a:rPr>
              <a:t> </a:t>
            </a:r>
            <a:r>
              <a:rPr lang="en-US" sz="2800" spc="40" dirty="0">
                <a:latin typeface="Verdana"/>
                <a:cs typeface="Verdana"/>
              </a:rPr>
              <a:t>Database</a:t>
            </a:r>
            <a:r>
              <a:rPr lang="en-US" sz="2800" spc="-175" dirty="0">
                <a:latin typeface="Verdana"/>
                <a:cs typeface="Verdana"/>
              </a:rPr>
              <a:t> </a:t>
            </a:r>
            <a:r>
              <a:rPr lang="en-US" sz="2800" spc="-70" dirty="0">
                <a:latin typeface="Verdana"/>
                <a:cs typeface="Verdana"/>
              </a:rPr>
              <a:t>Normalization</a:t>
            </a:r>
            <a:r>
              <a:rPr lang="en-US" sz="2800" spc="-200" dirty="0">
                <a:latin typeface="Verdana"/>
                <a:cs typeface="Verdana"/>
              </a:rPr>
              <a:t> </a:t>
            </a:r>
            <a:r>
              <a:rPr lang="en-US" sz="2800" spc="-290" dirty="0">
                <a:latin typeface="Verdana"/>
                <a:cs typeface="Verdana"/>
              </a:rPr>
              <a:t>is</a:t>
            </a:r>
            <a:r>
              <a:rPr lang="en-US" sz="2800" spc="-225" dirty="0">
                <a:latin typeface="Verdana"/>
                <a:cs typeface="Verdana"/>
              </a:rPr>
              <a:t> </a:t>
            </a:r>
            <a:r>
              <a:rPr lang="en-US" sz="2800" spc="-15" dirty="0">
                <a:latin typeface="Verdana"/>
                <a:cs typeface="Verdana"/>
              </a:rPr>
              <a:t>to</a:t>
            </a:r>
            <a:r>
              <a:rPr lang="en-US" sz="2800" spc="-200" dirty="0">
                <a:latin typeface="Verdana"/>
                <a:cs typeface="Verdana"/>
              </a:rPr>
              <a:t> </a:t>
            </a:r>
            <a:r>
              <a:rPr lang="en-US" sz="2800" spc="-114" dirty="0">
                <a:latin typeface="Verdana"/>
                <a:cs typeface="Verdana"/>
              </a:rPr>
              <a:t>restructure  </a:t>
            </a:r>
            <a:r>
              <a:rPr lang="en-US" sz="2800" spc="-25" dirty="0">
                <a:latin typeface="Verdana"/>
                <a:cs typeface="Verdana"/>
              </a:rPr>
              <a:t>the</a:t>
            </a:r>
            <a:r>
              <a:rPr lang="en-US" sz="2800" spc="-195" dirty="0">
                <a:latin typeface="Verdana"/>
                <a:cs typeface="Verdana"/>
              </a:rPr>
              <a:t> </a:t>
            </a:r>
            <a:r>
              <a:rPr lang="en-US" sz="2800" spc="30" dirty="0">
                <a:latin typeface="Verdana"/>
                <a:cs typeface="Verdana"/>
              </a:rPr>
              <a:t>logical</a:t>
            </a:r>
            <a:r>
              <a:rPr lang="en-US" sz="2800" spc="-210" dirty="0">
                <a:latin typeface="Verdana"/>
                <a:cs typeface="Verdana"/>
              </a:rPr>
              <a:t> </a:t>
            </a:r>
            <a:r>
              <a:rPr lang="en-US" sz="2800" spc="110" dirty="0">
                <a:latin typeface="Verdana"/>
                <a:cs typeface="Verdana"/>
              </a:rPr>
              <a:t>data</a:t>
            </a:r>
            <a:r>
              <a:rPr lang="en-US" sz="2800" spc="-215" dirty="0">
                <a:latin typeface="Verdana"/>
                <a:cs typeface="Verdana"/>
              </a:rPr>
              <a:t> </a:t>
            </a:r>
            <a:r>
              <a:rPr lang="en-US" sz="2800" spc="25" dirty="0">
                <a:latin typeface="Verdana"/>
                <a:cs typeface="Verdana"/>
              </a:rPr>
              <a:t>model</a:t>
            </a:r>
            <a:r>
              <a:rPr lang="en-US" sz="2800" spc="-210" dirty="0">
                <a:latin typeface="Verdana"/>
                <a:cs typeface="Verdana"/>
              </a:rPr>
              <a:t> </a:t>
            </a:r>
            <a:r>
              <a:rPr lang="en-US" sz="2800" spc="10" dirty="0">
                <a:latin typeface="Verdana"/>
                <a:cs typeface="Verdana"/>
              </a:rPr>
              <a:t>of</a:t>
            </a:r>
            <a:r>
              <a:rPr lang="en-US" sz="2800" spc="-210" dirty="0">
                <a:latin typeface="Verdana"/>
                <a:cs typeface="Verdana"/>
              </a:rPr>
              <a:t> </a:t>
            </a:r>
            <a:r>
              <a:rPr lang="en-US" sz="2800" spc="225" dirty="0">
                <a:latin typeface="Verdana"/>
                <a:cs typeface="Verdana"/>
              </a:rPr>
              <a:t>a</a:t>
            </a:r>
            <a:r>
              <a:rPr lang="en-US" sz="2800" spc="-215" dirty="0">
                <a:latin typeface="Verdana"/>
                <a:cs typeface="Verdana"/>
              </a:rPr>
              <a:t> </a:t>
            </a:r>
            <a:r>
              <a:rPr lang="en-US" sz="2800" spc="75" dirty="0">
                <a:latin typeface="Verdana"/>
                <a:cs typeface="Verdana"/>
              </a:rPr>
              <a:t>database</a:t>
            </a:r>
            <a:r>
              <a:rPr lang="en-US" sz="2800" spc="-190" dirty="0">
                <a:latin typeface="Verdana"/>
                <a:cs typeface="Verdana"/>
              </a:rPr>
              <a:t> </a:t>
            </a:r>
            <a:r>
              <a:rPr lang="en-US" sz="2800" spc="-175" dirty="0">
                <a:latin typeface="Verdana"/>
                <a:cs typeface="Verdana"/>
              </a:rPr>
              <a:t>to:</a:t>
            </a:r>
            <a:endParaRPr lang="en-US" sz="2800" dirty="0">
              <a:latin typeface="Verdana"/>
              <a:cs typeface="Verdana"/>
            </a:endParaRPr>
          </a:p>
          <a:p>
            <a:pPr marL="751840" lvl="1" indent="-281940">
              <a:lnSpc>
                <a:spcPct val="100000"/>
              </a:lnSpc>
              <a:spcBef>
                <a:spcPts val="2405"/>
              </a:spcBef>
              <a:buClr>
                <a:srgbClr val="465574"/>
              </a:buClr>
              <a:buSzPct val="68750"/>
              <a:buFont typeface="Wingdings"/>
              <a:buChar char=""/>
              <a:tabLst>
                <a:tab pos="752475" algn="l"/>
              </a:tabLst>
            </a:pPr>
            <a:r>
              <a:rPr lang="en-US" sz="2400" spc="-85" dirty="0">
                <a:latin typeface="Verdana"/>
                <a:cs typeface="Verdana"/>
              </a:rPr>
              <a:t>Eliminate</a:t>
            </a:r>
            <a:r>
              <a:rPr lang="en-US" sz="2400" spc="-220" dirty="0">
                <a:latin typeface="Verdana"/>
                <a:cs typeface="Verdana"/>
              </a:rPr>
              <a:t> </a:t>
            </a:r>
            <a:r>
              <a:rPr lang="en-US" sz="2400" spc="30" dirty="0">
                <a:latin typeface="Verdana"/>
                <a:cs typeface="Verdana"/>
              </a:rPr>
              <a:t>redundancy</a:t>
            </a:r>
            <a:endParaRPr lang="en-US" sz="2400" dirty="0">
              <a:latin typeface="Verdana"/>
              <a:cs typeface="Verdana"/>
            </a:endParaRPr>
          </a:p>
          <a:p>
            <a:pPr marL="751840" lvl="1" indent="-281940">
              <a:lnSpc>
                <a:spcPct val="100000"/>
              </a:lnSpc>
              <a:spcBef>
                <a:spcPts val="2305"/>
              </a:spcBef>
              <a:buClr>
                <a:srgbClr val="465574"/>
              </a:buClr>
              <a:buSzPct val="68750"/>
              <a:buFont typeface="Wingdings"/>
              <a:buChar char=""/>
              <a:tabLst>
                <a:tab pos="752475" algn="l"/>
              </a:tabLst>
            </a:pPr>
            <a:r>
              <a:rPr lang="en-US" sz="2400" spc="-20" dirty="0">
                <a:latin typeface="Verdana"/>
                <a:cs typeface="Verdana"/>
              </a:rPr>
              <a:t>Organize </a:t>
            </a:r>
            <a:r>
              <a:rPr lang="en-US" sz="2400" spc="100" dirty="0">
                <a:latin typeface="Verdana"/>
                <a:cs typeface="Verdana"/>
              </a:rPr>
              <a:t>data</a:t>
            </a:r>
            <a:r>
              <a:rPr lang="en-US" sz="2400" spc="-385" dirty="0">
                <a:latin typeface="Verdana"/>
                <a:cs typeface="Verdana"/>
              </a:rPr>
              <a:t> </a:t>
            </a:r>
            <a:r>
              <a:rPr lang="en-US" sz="2400" spc="-50" dirty="0">
                <a:latin typeface="Verdana"/>
                <a:cs typeface="Verdana"/>
              </a:rPr>
              <a:t>efficiently</a:t>
            </a:r>
            <a:endParaRPr lang="en-US" sz="2400" dirty="0">
              <a:latin typeface="Verdana"/>
              <a:cs typeface="Verdana"/>
            </a:endParaRPr>
          </a:p>
          <a:p>
            <a:pPr marL="751840" lvl="1" indent="-281940">
              <a:lnSpc>
                <a:spcPct val="100000"/>
              </a:lnSpc>
              <a:spcBef>
                <a:spcPts val="2305"/>
              </a:spcBef>
              <a:buClr>
                <a:srgbClr val="465574"/>
              </a:buClr>
              <a:buSzPct val="68750"/>
              <a:buFont typeface="Wingdings"/>
              <a:buChar char=""/>
              <a:tabLst>
                <a:tab pos="752475" algn="l"/>
              </a:tabLst>
            </a:pPr>
            <a:r>
              <a:rPr lang="en-US" sz="2400" spc="70" dirty="0">
                <a:latin typeface="Verdana"/>
                <a:cs typeface="Verdana"/>
              </a:rPr>
              <a:t>Reduce</a:t>
            </a:r>
            <a:r>
              <a:rPr lang="en-US" sz="2400" spc="-175" dirty="0">
                <a:latin typeface="Verdana"/>
                <a:cs typeface="Verdana"/>
              </a:rPr>
              <a:t> </a:t>
            </a:r>
            <a:r>
              <a:rPr lang="en-US" sz="2400" spc="-20" dirty="0">
                <a:latin typeface="Verdana"/>
                <a:cs typeface="Verdana"/>
              </a:rPr>
              <a:t>the</a:t>
            </a:r>
            <a:r>
              <a:rPr lang="en-US" sz="2400" spc="-180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potential</a:t>
            </a:r>
            <a:r>
              <a:rPr lang="en-US" sz="2400" spc="-220" dirty="0">
                <a:latin typeface="Verdana"/>
                <a:cs typeface="Verdana"/>
              </a:rPr>
              <a:t> </a:t>
            </a:r>
            <a:r>
              <a:rPr lang="en-US" sz="2400" spc="-95" dirty="0">
                <a:latin typeface="Verdana"/>
                <a:cs typeface="Verdana"/>
              </a:rPr>
              <a:t>for</a:t>
            </a:r>
            <a:r>
              <a:rPr lang="en-US" sz="2400" spc="-180" dirty="0">
                <a:latin typeface="Verdana"/>
                <a:cs typeface="Verdana"/>
              </a:rPr>
              <a:t> </a:t>
            </a:r>
            <a:r>
              <a:rPr lang="en-US" sz="2400" spc="95" dirty="0">
                <a:latin typeface="Verdana"/>
                <a:cs typeface="Verdana"/>
              </a:rPr>
              <a:t>data</a:t>
            </a:r>
            <a:r>
              <a:rPr lang="en-US" sz="2400" spc="-180" dirty="0">
                <a:latin typeface="Verdana"/>
                <a:cs typeface="Verdana"/>
              </a:rPr>
              <a:t> </a:t>
            </a:r>
            <a:r>
              <a:rPr lang="en-US" sz="2400" spc="-40" dirty="0">
                <a:latin typeface="Verdana"/>
                <a:cs typeface="Verdana"/>
              </a:rPr>
              <a:t>anomalies.</a:t>
            </a:r>
            <a:endParaRPr lang="en-US"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1738</TotalTime>
  <Words>926</Words>
  <Application>Microsoft Office PowerPoint</Application>
  <PresentationFormat>On-screen Show (4:3)</PresentationFormat>
  <Paragraphs>318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BostonII</vt:lpstr>
      <vt:lpstr>Calibri</vt:lpstr>
      <vt:lpstr>Candara</vt:lpstr>
      <vt:lpstr>Symbol</vt:lpstr>
      <vt:lpstr>Tahoma</vt:lpstr>
      <vt:lpstr>Times New Roman</vt:lpstr>
      <vt:lpstr>Verdana</vt:lpstr>
      <vt:lpstr>Wingdings</vt:lpstr>
      <vt:lpstr>Waveform</vt:lpstr>
      <vt:lpstr>Databases</vt:lpstr>
      <vt:lpstr>Lecture-08  Normalization for Relational Databases</vt:lpstr>
      <vt:lpstr>PowerPoint Presentation</vt:lpstr>
      <vt:lpstr>Purchase Order Relation</vt:lpstr>
      <vt:lpstr>PowerPoint Presentation</vt:lpstr>
      <vt:lpstr>PowerPoint Presentation</vt:lpstr>
      <vt:lpstr>Normalization of Relations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is a sequence to normal forms:   1NF is considered the weakest,   2NF is stronger than 1NF, 3NF is stronger than 2NF, and   BCNF is considered the strongest</vt:lpstr>
      <vt:lpstr>PowerPoint Presentation</vt:lpstr>
      <vt:lpstr>PowerPoint Presentation</vt:lpstr>
      <vt:lpstr>PowerPoint Presentation</vt:lpstr>
      <vt:lpstr>PowerPoint Presentation</vt:lpstr>
      <vt:lpstr>First Normal Form </vt:lpstr>
      <vt:lpstr>Normalization into 1NF</vt:lpstr>
      <vt:lpstr>PowerPoint Presentation</vt:lpstr>
      <vt:lpstr>PowerPoint Presentation</vt:lpstr>
      <vt:lpstr>PowerPoint Presentation</vt:lpstr>
      <vt:lpstr>Functional Dependency</vt:lpstr>
      <vt:lpstr>PowerPoint Presentation</vt:lpstr>
      <vt:lpstr>Second Normal Form</vt:lpstr>
      <vt:lpstr>Normalizing into 2NF</vt:lpstr>
      <vt:lpstr>InvNum, LineNum</vt:lpstr>
      <vt:lpstr>InvNum, LineNum</vt:lpstr>
      <vt:lpstr>InvNum, LineNum</vt:lpstr>
      <vt:lpstr>InvNum, LineNum</vt:lpstr>
      <vt:lpstr>Third Normal Form</vt:lpstr>
      <vt:lpstr>Normalizing into 3NF</vt:lpstr>
      <vt:lpstr>PowerPoint Presentation</vt:lpstr>
      <vt:lpstr>Case Study- Home 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Manoja Weerasekara</cp:lastModifiedBy>
  <cp:revision>110</cp:revision>
  <dcterms:created xsi:type="dcterms:W3CDTF">2012-10-29T08:55:31Z</dcterms:created>
  <dcterms:modified xsi:type="dcterms:W3CDTF">2022-08-02T01:49:37Z</dcterms:modified>
</cp:coreProperties>
</file>