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5" r:id="rId3"/>
    <p:sldId id="366" r:id="rId4"/>
    <p:sldId id="367" r:id="rId5"/>
    <p:sldId id="376" r:id="rId6"/>
    <p:sldId id="377" r:id="rId7"/>
    <p:sldId id="378" r:id="rId8"/>
    <p:sldId id="379" r:id="rId9"/>
    <p:sldId id="380" r:id="rId10"/>
    <p:sldId id="368" r:id="rId11"/>
    <p:sldId id="370" r:id="rId12"/>
    <p:sldId id="373" r:id="rId13"/>
    <p:sldId id="381" r:id="rId14"/>
    <p:sldId id="382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8" autoAdjust="0"/>
    <p:restoredTop sz="95085" autoAdjust="0"/>
  </p:normalViewPr>
  <p:slideViewPr>
    <p:cSldViewPr>
      <p:cViewPr varScale="1">
        <p:scale>
          <a:sx n="68" d="100"/>
          <a:sy n="68" d="100"/>
        </p:scale>
        <p:origin x="76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1F09-1B34-47EC-8CF2-943967778F7F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FFAD-5AD3-4A18-B503-0814A60C78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5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E301DB-C146-41C5-BE1C-E3B10C5E20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75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in/mysql/php-mysql-selec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3schools.in/mysql/php-mysql-delete/" TargetMode="External"/><Relationship Id="rId5" Type="http://schemas.openxmlformats.org/officeDocument/2006/relationships/hyperlink" Target="http://www.w3schools.in/mysql/php-mysql-update/" TargetMode="External"/><Relationship Id="rId4" Type="http://schemas.openxmlformats.org/officeDocument/2006/relationships/hyperlink" Target="http://www.w3schools.in/mysql/php-mysql-inser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094308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Databases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3175" y="5638800"/>
            <a:ext cx="6400800" cy="863599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By: </a:t>
            </a:r>
            <a:r>
              <a:rPr lang="en-US" b="1" dirty="0" err="1">
                <a:solidFill>
                  <a:schemeClr val="tx1"/>
                </a:solidFill>
              </a:rPr>
              <a:t>Manoja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Weerasekara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239332"/>
            <a:ext cx="1857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5334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400" dirty="0"/>
              <a:t>Database is simply a collection of data. In relational database, data is organized into tables.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/>
              <a:t>Database Management System (DBMS) is software to maintain and utilize the collections of data (Oracle, DB2, MySQL)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14300" y="762000"/>
            <a:ext cx="8610600" cy="64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200" b="1" dirty="0">
                <a:solidFill>
                  <a:schemeClr val="tx1"/>
                </a:solidFill>
              </a:rPr>
              <a:t>Database and Database Management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95600"/>
            <a:ext cx="4450466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304800" y="838200"/>
            <a:ext cx="77930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chemeClr val="tx1"/>
                </a:solidFill>
              </a:rPr>
              <a:t>Basic MySQL Operations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dirty="0"/>
              <a:t>Create database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Create table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Insert records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Load data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Retrieve records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Update records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Delete records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Modify table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Join table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Drop table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Count, Like, Order by, Group by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More advanced ones (sub-queries, stored procedures, triggers, views </a:t>
            </a:r>
            <a:r>
              <a:rPr lang="en-US" altLang="zh-TW" sz="2000" dirty="0">
                <a:latin typeface="Times New Roman" panose="02020603050405020304" pitchFamily="18" charset="0"/>
              </a:rPr>
              <a:t>…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469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06328" y="1226826"/>
            <a:ext cx="87137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What are the current databases at the server?</a:t>
            </a: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&gt; show databases;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>
                <a:latin typeface="Arial" panose="020B0604020202020204" pitchFamily="34" charset="0"/>
              </a:rPr>
              <a:t>+--------------+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>
                <a:latin typeface="Arial" panose="020B0604020202020204" pitchFamily="34" charset="0"/>
              </a:rPr>
              <a:t>| Database  |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>
                <a:latin typeface="Arial" panose="020B0604020202020204" pitchFamily="34" charset="0"/>
              </a:rPr>
              <a:t>+--------------+        </a:t>
            </a:r>
            <a:endParaRPr kumimoji="0" lang="en-US" altLang="zh-TW" sz="1800" b="1" dirty="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>
                <a:latin typeface="Arial" panose="020B0604020202020204" pitchFamily="34" charset="0"/>
              </a:rPr>
              <a:t>| </a:t>
            </a:r>
            <a:r>
              <a:rPr kumimoji="0" lang="en-US" altLang="zh-TW" sz="1800" dirty="0" err="1"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latin typeface="Arial" panose="020B0604020202020204" pitchFamily="34" charset="0"/>
              </a:rPr>
              <a:t>        |    </a:t>
            </a:r>
            <a:r>
              <a:rPr kumimoji="0" lang="en-US" altLang="zh-TW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 is a database (stores users’ password …) used by system.</a:t>
            </a:r>
            <a:r>
              <a:rPr kumimoji="0" lang="en-US" altLang="zh-TW" sz="1800" dirty="0">
                <a:latin typeface="Arial" panose="020B0604020202020204" pitchFamily="34" charset="0"/>
              </a:rPr>
              <a:t> 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>
                <a:latin typeface="Arial" panose="020B0604020202020204" pitchFamily="34" charset="0"/>
              </a:rPr>
              <a:t>| test            |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>
                <a:latin typeface="Arial" panose="020B0604020202020204" pitchFamily="34" charset="0"/>
              </a:rPr>
              <a:t>+--------------+</a:t>
            </a: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Create a database (make a directory) whose name is </a:t>
            </a:r>
            <a:r>
              <a:rPr kumimoji="0" lang="en-US" altLang="zh-TW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MyDB</a:t>
            </a:r>
            <a:endParaRPr kumimoji="0" lang="en-US" altLang="zh-TW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&gt; create database </a:t>
            </a:r>
            <a:r>
              <a:rPr kumimoji="0"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MyDB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Select database to use</a:t>
            </a:r>
            <a:r>
              <a:rPr kumimoji="0" lang="en-US" altLang="zh-TW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&gt; use </a:t>
            </a:r>
            <a:r>
              <a:rPr kumimoji="0"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MyDB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buClrTx/>
              <a:buFontTx/>
              <a:buNone/>
            </a:pPr>
            <a:r>
              <a:rPr kumimoji="0" lang="en-US" altLang="zh-TW" sz="1800" i="1" dirty="0">
                <a:solidFill>
                  <a:srgbClr val="7030A0"/>
                </a:solidFill>
                <a:latin typeface="Arial" panose="020B0604020202020204" pitchFamily="34" charset="0"/>
              </a:rPr>
              <a:t>Database changed</a:t>
            </a:r>
          </a:p>
          <a:p>
            <a:pPr>
              <a:buClrTx/>
              <a:buFontTx/>
              <a:buNone/>
            </a:pPr>
            <a:endParaRPr kumimoji="0" lang="en-US" altLang="zh-TW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What tables are currently stored in the </a:t>
            </a:r>
            <a:r>
              <a:rPr kumimoji="0" lang="en-US" altLang="zh-TW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MyDB</a:t>
            </a:r>
            <a:r>
              <a:rPr kumimoji="0" lang="en-US" altLang="zh-TW" sz="1800" dirty="0">
                <a:solidFill>
                  <a:schemeClr val="accent2"/>
                </a:solidFill>
                <a:latin typeface="Arial" panose="020B0604020202020204" pitchFamily="34" charset="0"/>
              </a:rPr>
              <a:t> database?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buClrTx/>
              <a:buFontTx/>
              <a:buNone/>
            </a:pPr>
            <a:r>
              <a:rPr kumimoji="0"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mysql</a:t>
            </a:r>
            <a:r>
              <a:rPr kumimoji="0" lang="en-US" altLang="zh-TW" sz="1800" dirty="0">
                <a:solidFill>
                  <a:srgbClr val="FF0000"/>
                </a:solidFill>
                <a:latin typeface="Arial" panose="020B0604020202020204" pitchFamily="34" charset="0"/>
              </a:rPr>
              <a:t>&gt; show tables;</a:t>
            </a:r>
          </a:p>
          <a:p>
            <a:pPr>
              <a:buClrTx/>
              <a:buFontTx/>
              <a:buNone/>
            </a:pPr>
            <a:r>
              <a:rPr kumimoji="0" lang="en-US" altLang="zh-TW" sz="1800" i="1" dirty="0">
                <a:solidFill>
                  <a:srgbClr val="7030A0"/>
                </a:solidFill>
                <a:latin typeface="Arial" panose="020B0604020202020204" pitchFamily="34" charset="0"/>
              </a:rPr>
              <a:t>Empty set (0.00 sec)</a:t>
            </a:r>
            <a:endParaRPr kumimoji="0" lang="zh-TW" altLang="en-US" sz="1800" i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14952" y="609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chemeClr val="tx1"/>
                </a:solidFill>
              </a:rPr>
              <a:t>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52350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Create Tables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3985146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CREATE TABLE </a:t>
            </a:r>
            <a:r>
              <a:rPr lang="en-US" sz="2400" b="1" dirty="0">
                <a:solidFill>
                  <a:srgbClr val="FF66FF"/>
                </a:solidFill>
              </a:rPr>
              <a:t>&lt;</a:t>
            </a:r>
            <a:r>
              <a:rPr lang="en-US" sz="2400" b="1" dirty="0" err="1">
                <a:solidFill>
                  <a:srgbClr val="FF66FF"/>
                </a:solidFill>
              </a:rPr>
              <a:t>table_name</a:t>
            </a:r>
            <a:r>
              <a:rPr lang="en-US" sz="2400" b="1" dirty="0">
                <a:solidFill>
                  <a:srgbClr val="FF66FF"/>
                </a:solidFill>
              </a:rPr>
              <a:t>&gt;</a:t>
            </a:r>
          </a:p>
          <a:p>
            <a:r>
              <a:rPr lang="en-US" sz="2400" b="1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field_name1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00B050"/>
                </a:solidFill>
              </a:rPr>
              <a:t>data_type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field_size</a:t>
            </a:r>
            <a:r>
              <a:rPr lang="en-US" sz="2400" dirty="0">
                <a:solidFill>
                  <a:srgbClr val="00B050"/>
                </a:solidFill>
              </a:rPr>
              <a:t>),</a:t>
            </a:r>
          </a:p>
          <a:p>
            <a:r>
              <a:rPr lang="en-US" sz="2400" dirty="0"/>
              <a:t>field_name2  </a:t>
            </a:r>
            <a:r>
              <a:rPr lang="en-US" sz="2400" dirty="0" err="1"/>
              <a:t>data_type</a:t>
            </a:r>
            <a:r>
              <a:rPr lang="en-US" sz="2400" dirty="0"/>
              <a:t>(</a:t>
            </a:r>
            <a:r>
              <a:rPr lang="en-US" sz="2400" dirty="0" err="1"/>
              <a:t>field_size</a:t>
            </a:r>
            <a:r>
              <a:rPr lang="en-US" sz="2400" dirty="0"/>
              <a:t>),</a:t>
            </a:r>
          </a:p>
          <a:p>
            <a:r>
              <a:rPr lang="en-US" sz="2400" dirty="0"/>
              <a:t>….</a:t>
            </a:r>
          </a:p>
          <a:p>
            <a:r>
              <a:rPr lang="en-US" sz="2400" dirty="0"/>
              <a:t>….</a:t>
            </a:r>
          </a:p>
          <a:p>
            <a:r>
              <a:rPr lang="en-US" sz="2400" dirty="0" err="1"/>
              <a:t>field_name</a:t>
            </a:r>
            <a:r>
              <a:rPr lang="en-US" sz="2400" dirty="0"/>
              <a:t>  </a:t>
            </a:r>
            <a:r>
              <a:rPr lang="en-US" sz="2400" dirty="0" err="1"/>
              <a:t>data_type</a:t>
            </a:r>
            <a:r>
              <a:rPr lang="en-US" sz="2400" dirty="0"/>
              <a:t>(</a:t>
            </a:r>
            <a:r>
              <a:rPr lang="en-US" sz="2400" dirty="0" err="1"/>
              <a:t>field_size</a:t>
            </a:r>
            <a:r>
              <a:rPr lang="en-US" sz="2400" dirty="0"/>
              <a:t>)</a:t>
            </a:r>
          </a:p>
          <a:p>
            <a:r>
              <a:rPr lang="en-US" sz="2400" b="1" dirty="0"/>
              <a:t>);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39151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begin with, the table creation command requires the following details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66FF"/>
                </a:solidFill>
              </a:rPr>
              <a:t>Name of the table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</a:rPr>
              <a:t>Name of the fields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Definitions for each field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09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Create Tables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2706034"/>
            <a:ext cx="647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b="1" dirty="0"/>
              <a:t>Book</a:t>
            </a:r>
            <a:r>
              <a:rPr lang="en-US" sz="2400" dirty="0"/>
              <a:t>(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book_id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NOT NULL </a:t>
            </a:r>
            <a:r>
              <a:rPr lang="en-US" sz="2400" dirty="0">
                <a:solidFill>
                  <a:srgbClr val="FF0000"/>
                </a:solidFill>
              </a:rPr>
              <a:t>AUTO_INCREMENT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book_title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VARCHAR(100)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NULL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book_author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VARCHAR(40)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NULL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submission_date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DATE</a:t>
            </a:r>
            <a:r>
              <a:rPr lang="en-US" sz="2400" dirty="0"/>
              <a:t>,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PRIMARY KEY (</a:t>
            </a:r>
            <a:r>
              <a:rPr lang="en-US" sz="2400" dirty="0" err="1">
                <a:solidFill>
                  <a:srgbClr val="FF0000"/>
                </a:solidFill>
              </a:rPr>
              <a:t>book_id</a:t>
            </a:r>
            <a:r>
              <a:rPr lang="en-US" sz="2400" dirty="0">
                <a:solidFill>
                  <a:srgbClr val="FF0000"/>
                </a:solidFill>
              </a:rPr>
              <a:t> )</a:t>
            </a:r>
          </a:p>
          <a:p>
            <a:r>
              <a:rPr lang="en-US" sz="2400" dirty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b="1" dirty="0" err="1"/>
              <a:t>table_name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00B0F0"/>
                </a:solidFill>
              </a:rPr>
              <a:t>column_name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00B050"/>
                </a:solidFill>
              </a:rPr>
              <a:t>column_type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851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Section 03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SQL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048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What is SQL?</a:t>
            </a:r>
          </a:p>
        </p:txBody>
      </p:sp>
      <p:sp>
        <p:nvSpPr>
          <p:cNvPr id="4" name="object 6"/>
          <p:cNvSpPr txBox="1"/>
          <p:nvPr/>
        </p:nvSpPr>
        <p:spPr>
          <a:xfrm>
            <a:off x="304800" y="1600200"/>
            <a:ext cx="8534400" cy="417934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00990" marR="5080" indent="-288290">
              <a:lnSpc>
                <a:spcPts val="2380"/>
              </a:lnSpc>
              <a:spcBef>
                <a:spcPts val="390"/>
              </a:spcBef>
              <a:buClr>
                <a:srgbClr val="524EAB"/>
              </a:buClr>
              <a:buSzPct val="68181"/>
              <a:buFont typeface="Wingdings"/>
              <a:buChar char=""/>
              <a:tabLst>
                <a:tab pos="301625" algn="l"/>
              </a:tabLst>
            </a:pPr>
            <a:r>
              <a:rPr sz="2200" spc="-150" dirty="0">
                <a:cs typeface="Verdana"/>
              </a:rPr>
              <a:t>SQL </a:t>
            </a:r>
            <a:r>
              <a:rPr sz="2200" spc="-225" dirty="0">
                <a:cs typeface="Verdana"/>
              </a:rPr>
              <a:t>is </a:t>
            </a:r>
            <a:r>
              <a:rPr lang="en-US" sz="2200" spc="-225" dirty="0">
                <a:cs typeface="Verdana"/>
              </a:rPr>
              <a:t> </a:t>
            </a:r>
            <a:r>
              <a:rPr sz="2200" spc="60" dirty="0">
                <a:cs typeface="Verdana"/>
              </a:rPr>
              <a:t>an</a:t>
            </a:r>
            <a:r>
              <a:rPr lang="en-US" sz="2200" spc="60" dirty="0">
                <a:cs typeface="Verdana"/>
              </a:rPr>
              <a:t> </a:t>
            </a:r>
            <a:r>
              <a:rPr sz="2200" spc="-570" dirty="0">
                <a:cs typeface="Verdana"/>
              </a:rPr>
              <a:t> </a:t>
            </a:r>
            <a:r>
              <a:rPr sz="2200" spc="-200" dirty="0">
                <a:cs typeface="Verdana"/>
              </a:rPr>
              <a:t>ANSI </a:t>
            </a:r>
            <a:r>
              <a:rPr sz="2200" spc="-15" dirty="0">
                <a:cs typeface="Verdana"/>
              </a:rPr>
              <a:t>(American </a:t>
            </a:r>
            <a:r>
              <a:rPr sz="2200" spc="-10" dirty="0">
                <a:cs typeface="Verdana"/>
              </a:rPr>
              <a:t>National </a:t>
            </a:r>
            <a:r>
              <a:rPr sz="2200" spc="-65" dirty="0">
                <a:cs typeface="Verdana"/>
              </a:rPr>
              <a:t>Standards </a:t>
            </a:r>
            <a:r>
              <a:rPr sz="2200" spc="-145" dirty="0">
                <a:cs typeface="Verdana"/>
              </a:rPr>
              <a:t>Institute) </a:t>
            </a:r>
            <a:r>
              <a:rPr sz="2200" spc="-20" dirty="0">
                <a:cs typeface="Verdana"/>
              </a:rPr>
              <a:t>standard </a:t>
            </a:r>
            <a:r>
              <a:rPr sz="2200" spc="45" dirty="0">
                <a:cs typeface="Verdana"/>
              </a:rPr>
              <a:t>language  </a:t>
            </a:r>
            <a:r>
              <a:rPr sz="2200" spc="-90" dirty="0">
                <a:cs typeface="Verdana"/>
              </a:rPr>
              <a:t>for</a:t>
            </a:r>
            <a:r>
              <a:rPr sz="2200" spc="-170" dirty="0">
                <a:cs typeface="Verdana"/>
              </a:rPr>
              <a:t> </a:t>
            </a:r>
            <a:r>
              <a:rPr sz="2200" spc="15" dirty="0">
                <a:cs typeface="Verdana"/>
              </a:rPr>
              <a:t>accessing</a:t>
            </a:r>
            <a:r>
              <a:rPr sz="2200" spc="-165" dirty="0">
                <a:cs typeface="Verdana"/>
              </a:rPr>
              <a:t> </a:t>
            </a:r>
            <a:r>
              <a:rPr sz="2200" spc="80" dirty="0">
                <a:cs typeface="Verdana"/>
              </a:rPr>
              <a:t>and</a:t>
            </a:r>
            <a:r>
              <a:rPr sz="2200" spc="-160" dirty="0">
                <a:cs typeface="Verdana"/>
              </a:rPr>
              <a:t> </a:t>
            </a:r>
            <a:r>
              <a:rPr sz="2200" spc="-25" dirty="0">
                <a:cs typeface="Verdana"/>
              </a:rPr>
              <a:t>manipulating</a:t>
            </a:r>
            <a:r>
              <a:rPr sz="2200" spc="-200" dirty="0">
                <a:cs typeface="Verdana"/>
              </a:rPr>
              <a:t> </a:t>
            </a:r>
            <a:r>
              <a:rPr sz="2200" spc="55" dirty="0">
                <a:cs typeface="Verdana"/>
              </a:rPr>
              <a:t>database</a:t>
            </a:r>
            <a:r>
              <a:rPr sz="2200" spc="-165" dirty="0">
                <a:cs typeface="Verdana"/>
              </a:rPr>
              <a:t> systems.</a:t>
            </a:r>
            <a:endParaRPr sz="22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24EAB"/>
              </a:buClr>
              <a:buFont typeface="Wingdings"/>
              <a:buChar char=""/>
            </a:pPr>
            <a:endParaRPr sz="3150" dirty="0">
              <a:cs typeface="Times New Roman"/>
            </a:endParaRPr>
          </a:p>
          <a:p>
            <a:pPr marL="300990" indent="-288290">
              <a:lnSpc>
                <a:spcPct val="100000"/>
              </a:lnSpc>
              <a:buClr>
                <a:srgbClr val="524EAB"/>
              </a:buClr>
              <a:buSzPct val="68181"/>
              <a:buFont typeface="Wingdings"/>
              <a:buChar char=""/>
              <a:tabLst>
                <a:tab pos="301625" algn="l"/>
              </a:tabLst>
            </a:pPr>
            <a:r>
              <a:rPr sz="2200" spc="-150" dirty="0">
                <a:cs typeface="Verdana"/>
              </a:rPr>
              <a:t>SQL</a:t>
            </a:r>
            <a:r>
              <a:rPr lang="en-US" sz="2200" spc="-150" dirty="0">
                <a:cs typeface="Verdana"/>
              </a:rPr>
              <a:t> </a:t>
            </a:r>
            <a:r>
              <a:rPr sz="2200" spc="-170" dirty="0">
                <a:cs typeface="Verdana"/>
              </a:rPr>
              <a:t> </a:t>
            </a:r>
            <a:r>
              <a:rPr sz="2200" spc="-70" dirty="0">
                <a:cs typeface="Verdana"/>
              </a:rPr>
              <a:t>statements</a:t>
            </a:r>
            <a:r>
              <a:rPr sz="2200" spc="-190" dirty="0">
                <a:cs typeface="Verdana"/>
              </a:rPr>
              <a:t> </a:t>
            </a:r>
            <a:r>
              <a:rPr sz="2200" dirty="0">
                <a:cs typeface="Verdana"/>
              </a:rPr>
              <a:t>are</a:t>
            </a:r>
            <a:r>
              <a:rPr sz="2200" spc="-165" dirty="0">
                <a:cs typeface="Verdana"/>
              </a:rPr>
              <a:t> </a:t>
            </a:r>
            <a:r>
              <a:rPr sz="2200" spc="-30" dirty="0">
                <a:cs typeface="Verdana"/>
              </a:rPr>
              <a:t>used</a:t>
            </a:r>
            <a:r>
              <a:rPr sz="2200" spc="-155" dirty="0">
                <a:cs typeface="Verdana"/>
              </a:rPr>
              <a:t> </a:t>
            </a:r>
            <a:r>
              <a:rPr sz="2200" spc="-10" dirty="0">
                <a:cs typeface="Verdana"/>
              </a:rPr>
              <a:t>to</a:t>
            </a:r>
            <a:r>
              <a:rPr sz="2200" spc="-175" dirty="0">
                <a:cs typeface="Verdana"/>
              </a:rPr>
              <a:t> </a:t>
            </a:r>
            <a:r>
              <a:rPr sz="2200" spc="-70" dirty="0">
                <a:cs typeface="Verdana"/>
              </a:rPr>
              <a:t>retrieve</a:t>
            </a:r>
            <a:r>
              <a:rPr sz="2200" spc="-195" dirty="0">
                <a:cs typeface="Verdana"/>
              </a:rPr>
              <a:t> </a:t>
            </a:r>
            <a:r>
              <a:rPr sz="2200" spc="80" dirty="0">
                <a:cs typeface="Verdana"/>
              </a:rPr>
              <a:t>and</a:t>
            </a:r>
            <a:r>
              <a:rPr sz="2200" spc="-170" dirty="0">
                <a:cs typeface="Verdana"/>
              </a:rPr>
              <a:t> </a:t>
            </a:r>
            <a:r>
              <a:rPr sz="2200" spc="60" dirty="0">
                <a:cs typeface="Verdana"/>
              </a:rPr>
              <a:t>update</a:t>
            </a:r>
            <a:r>
              <a:rPr sz="2200" spc="-150" dirty="0">
                <a:cs typeface="Verdana"/>
              </a:rPr>
              <a:t> </a:t>
            </a:r>
            <a:r>
              <a:rPr sz="2200" spc="85" dirty="0">
                <a:cs typeface="Verdana"/>
              </a:rPr>
              <a:t>data</a:t>
            </a:r>
            <a:r>
              <a:rPr sz="2200" spc="-155" dirty="0">
                <a:cs typeface="Verdana"/>
              </a:rPr>
              <a:t> </a:t>
            </a:r>
            <a:r>
              <a:rPr sz="2200" spc="-105" dirty="0">
                <a:cs typeface="Verdana"/>
              </a:rPr>
              <a:t>in</a:t>
            </a:r>
            <a:r>
              <a:rPr sz="2200" spc="-180" dirty="0">
                <a:cs typeface="Verdana"/>
              </a:rPr>
              <a:t> </a:t>
            </a:r>
            <a:r>
              <a:rPr sz="2200" spc="175" dirty="0">
                <a:cs typeface="Verdana"/>
              </a:rPr>
              <a:t>a</a:t>
            </a:r>
            <a:r>
              <a:rPr sz="2200" spc="-165" dirty="0">
                <a:cs typeface="Verdana"/>
              </a:rPr>
              <a:t> </a:t>
            </a:r>
            <a:r>
              <a:rPr sz="2200" spc="30" dirty="0">
                <a:cs typeface="Verdana"/>
              </a:rPr>
              <a:t>database.</a:t>
            </a:r>
            <a:endParaRPr sz="22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24EAB"/>
              </a:buClr>
              <a:buFont typeface="Wingdings"/>
              <a:buChar char=""/>
            </a:pPr>
            <a:endParaRPr sz="3200" dirty="0">
              <a:cs typeface="Times New Roman"/>
            </a:endParaRPr>
          </a:p>
          <a:p>
            <a:pPr marL="300990" indent="-288290">
              <a:lnSpc>
                <a:spcPct val="100000"/>
              </a:lnSpc>
              <a:buClr>
                <a:srgbClr val="524EAB"/>
              </a:buClr>
              <a:buSzPct val="68181"/>
              <a:buFont typeface="Wingdings"/>
              <a:buChar char=""/>
              <a:tabLst>
                <a:tab pos="301625" algn="l"/>
              </a:tabLst>
            </a:pPr>
            <a:r>
              <a:rPr sz="2200" spc="-150" dirty="0">
                <a:cs typeface="Verdana"/>
              </a:rPr>
              <a:t>SQL </a:t>
            </a:r>
            <a:r>
              <a:rPr sz="2200" spc="-135" dirty="0">
                <a:cs typeface="Verdana"/>
              </a:rPr>
              <a:t>works </a:t>
            </a:r>
            <a:r>
              <a:rPr sz="2200" spc="-80" dirty="0">
                <a:cs typeface="Verdana"/>
              </a:rPr>
              <a:t>with </a:t>
            </a:r>
            <a:r>
              <a:rPr sz="2200" spc="55" dirty="0">
                <a:cs typeface="Verdana"/>
              </a:rPr>
              <a:t>database</a:t>
            </a:r>
            <a:r>
              <a:rPr sz="2200" spc="-515" dirty="0">
                <a:cs typeface="Verdana"/>
              </a:rPr>
              <a:t> </a:t>
            </a:r>
            <a:r>
              <a:rPr sz="2200" spc="-60" dirty="0">
                <a:cs typeface="Verdana"/>
              </a:rPr>
              <a:t>programs </a:t>
            </a:r>
            <a:r>
              <a:rPr sz="2200" spc="-100" dirty="0">
                <a:cs typeface="Verdana"/>
              </a:rPr>
              <a:t>like </a:t>
            </a:r>
            <a:r>
              <a:rPr sz="2200" spc="-195" dirty="0">
                <a:cs typeface="Verdana"/>
              </a:rPr>
              <a:t>,</a:t>
            </a:r>
            <a:endParaRPr sz="2200" dirty="0">
              <a:cs typeface="Verdana"/>
            </a:endParaRPr>
          </a:p>
          <a:p>
            <a:pPr marL="2527935" lvl="1" indent="-229235">
              <a:lnSpc>
                <a:spcPct val="100000"/>
              </a:lnSpc>
              <a:spcBef>
                <a:spcPts val="490"/>
              </a:spcBef>
              <a:buClr>
                <a:srgbClr val="526061"/>
              </a:buClr>
              <a:buSzPct val="70000"/>
              <a:buFont typeface="Wingdings"/>
              <a:buChar char=""/>
              <a:tabLst>
                <a:tab pos="2527935" algn="l"/>
              </a:tabLst>
            </a:pPr>
            <a:r>
              <a:rPr sz="2000" spc="-35" dirty="0">
                <a:cs typeface="Verdana"/>
              </a:rPr>
              <a:t>Microsoft </a:t>
            </a:r>
            <a:r>
              <a:rPr sz="2000" spc="-135" dirty="0">
                <a:cs typeface="Verdana"/>
              </a:rPr>
              <a:t>SQL</a:t>
            </a:r>
            <a:r>
              <a:rPr sz="2000" spc="-270" dirty="0">
                <a:cs typeface="Verdana"/>
              </a:rPr>
              <a:t> </a:t>
            </a:r>
            <a:r>
              <a:rPr sz="2000" spc="-105" dirty="0">
                <a:cs typeface="Verdana"/>
              </a:rPr>
              <a:t>server</a:t>
            </a:r>
            <a:endParaRPr sz="2000" dirty="0">
              <a:cs typeface="Verdana"/>
            </a:endParaRPr>
          </a:p>
          <a:p>
            <a:pPr marL="2527935" lvl="1" indent="-229235">
              <a:lnSpc>
                <a:spcPct val="100000"/>
              </a:lnSpc>
              <a:spcBef>
                <a:spcPts val="480"/>
              </a:spcBef>
              <a:buClr>
                <a:srgbClr val="526061"/>
              </a:buClr>
              <a:buSzPct val="70000"/>
              <a:buFont typeface="Wingdings"/>
              <a:buChar char=""/>
              <a:tabLst>
                <a:tab pos="2527935" algn="l"/>
              </a:tabLst>
            </a:pPr>
            <a:r>
              <a:rPr sz="2000" spc="-75" dirty="0">
                <a:cs typeface="Verdana"/>
              </a:rPr>
              <a:t>MySQL</a:t>
            </a:r>
            <a:endParaRPr sz="2000" dirty="0">
              <a:cs typeface="Verdana"/>
            </a:endParaRPr>
          </a:p>
          <a:p>
            <a:pPr marL="2527935" lvl="1" indent="-229235">
              <a:lnSpc>
                <a:spcPct val="100000"/>
              </a:lnSpc>
              <a:spcBef>
                <a:spcPts val="480"/>
              </a:spcBef>
              <a:buClr>
                <a:srgbClr val="526061"/>
              </a:buClr>
              <a:buSzPct val="70000"/>
              <a:buFont typeface="Wingdings"/>
              <a:buChar char=""/>
              <a:tabLst>
                <a:tab pos="2527935" algn="l"/>
              </a:tabLst>
            </a:pPr>
            <a:r>
              <a:rPr sz="2000" spc="-165" dirty="0">
                <a:cs typeface="Verdana"/>
              </a:rPr>
              <a:t>IBM-DB2</a:t>
            </a:r>
            <a:endParaRPr sz="2000" dirty="0">
              <a:cs typeface="Verdana"/>
            </a:endParaRPr>
          </a:p>
          <a:p>
            <a:pPr marL="2527935" lvl="1" indent="-229235">
              <a:lnSpc>
                <a:spcPct val="100000"/>
              </a:lnSpc>
              <a:spcBef>
                <a:spcPts val="480"/>
              </a:spcBef>
              <a:buClr>
                <a:srgbClr val="526061"/>
              </a:buClr>
              <a:buSzPct val="70000"/>
              <a:buFont typeface="Wingdings"/>
              <a:buChar char=""/>
              <a:tabLst>
                <a:tab pos="2527935" algn="l"/>
              </a:tabLst>
            </a:pPr>
            <a:r>
              <a:rPr sz="2000" spc="-140" dirty="0">
                <a:cs typeface="Verdana"/>
              </a:rPr>
              <a:t>Informix</a:t>
            </a:r>
            <a:endParaRPr sz="2000" dirty="0">
              <a:cs typeface="Verdana"/>
            </a:endParaRPr>
          </a:p>
          <a:p>
            <a:pPr marL="2527935" lvl="1" indent="-229235">
              <a:lnSpc>
                <a:spcPct val="100000"/>
              </a:lnSpc>
              <a:spcBef>
                <a:spcPts val="480"/>
              </a:spcBef>
              <a:buClr>
                <a:srgbClr val="526061"/>
              </a:buClr>
              <a:buSzPct val="70000"/>
              <a:buFont typeface="Wingdings"/>
              <a:buChar char=""/>
              <a:tabLst>
                <a:tab pos="2527935" algn="l"/>
              </a:tabLst>
            </a:pPr>
            <a:r>
              <a:rPr sz="2000" spc="-35" dirty="0">
                <a:cs typeface="Verdana"/>
              </a:rPr>
              <a:t>Microsoft</a:t>
            </a:r>
            <a:r>
              <a:rPr sz="2000" spc="-150" dirty="0">
                <a:cs typeface="Verdana"/>
              </a:rPr>
              <a:t> </a:t>
            </a:r>
            <a:r>
              <a:rPr sz="2000" spc="30" dirty="0">
                <a:cs typeface="Verdana"/>
              </a:rPr>
              <a:t>Access</a:t>
            </a:r>
            <a:endParaRPr sz="20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409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/>
          <p:nvPr/>
        </p:nvSpPr>
        <p:spPr>
          <a:xfrm>
            <a:off x="304800" y="1447800"/>
            <a:ext cx="8534400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990" marR="66675" indent="-288290">
              <a:lnSpc>
                <a:spcPct val="100000"/>
              </a:lnSpc>
              <a:spcBef>
                <a:spcPts val="95"/>
              </a:spcBef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</a:tabLst>
            </a:pPr>
            <a:r>
              <a:rPr sz="1900" spc="-20" dirty="0">
                <a:cs typeface="Verdana"/>
              </a:rPr>
              <a:t>When</a:t>
            </a:r>
            <a:r>
              <a:rPr sz="1900" spc="-110" dirty="0">
                <a:cs typeface="Verdana"/>
              </a:rPr>
              <a:t> </a:t>
            </a:r>
            <a:r>
              <a:rPr sz="1900" spc="150" dirty="0">
                <a:cs typeface="Verdana"/>
              </a:rPr>
              <a:t>a</a:t>
            </a:r>
            <a:r>
              <a:rPr sz="1900" spc="-140" dirty="0">
                <a:cs typeface="Verdana"/>
              </a:rPr>
              <a:t> </a:t>
            </a:r>
            <a:r>
              <a:rPr sz="1900" spc="-114" dirty="0">
                <a:solidFill>
                  <a:srgbClr val="7030A0"/>
                </a:solidFill>
                <a:cs typeface="Verdana"/>
              </a:rPr>
              <a:t>user</a:t>
            </a:r>
            <a:r>
              <a:rPr sz="1900" spc="-135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-55" dirty="0">
                <a:solidFill>
                  <a:srgbClr val="7030A0"/>
                </a:solidFill>
                <a:cs typeface="Verdana"/>
              </a:rPr>
              <a:t>wants</a:t>
            </a:r>
            <a:r>
              <a:rPr sz="1900" spc="-120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-10" dirty="0">
                <a:solidFill>
                  <a:srgbClr val="7030A0"/>
                </a:solidFill>
                <a:cs typeface="Verdana"/>
              </a:rPr>
              <a:t>to</a:t>
            </a:r>
            <a:r>
              <a:rPr sz="1900" spc="-130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25" dirty="0">
                <a:solidFill>
                  <a:srgbClr val="7030A0"/>
                </a:solidFill>
                <a:cs typeface="Verdana"/>
              </a:rPr>
              <a:t>get</a:t>
            </a:r>
            <a:r>
              <a:rPr sz="1900" spc="-135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-40" dirty="0">
                <a:solidFill>
                  <a:srgbClr val="7030A0"/>
                </a:solidFill>
                <a:cs typeface="Verdana"/>
              </a:rPr>
              <a:t>some</a:t>
            </a:r>
            <a:r>
              <a:rPr sz="1900" spc="-100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-50" dirty="0">
                <a:solidFill>
                  <a:srgbClr val="7030A0"/>
                </a:solidFill>
                <a:cs typeface="Verdana"/>
              </a:rPr>
              <a:t>information</a:t>
            </a:r>
            <a:r>
              <a:rPr sz="1900" spc="-130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-75" dirty="0">
                <a:solidFill>
                  <a:srgbClr val="7030A0"/>
                </a:solidFill>
                <a:cs typeface="Verdana"/>
              </a:rPr>
              <a:t>from</a:t>
            </a:r>
            <a:r>
              <a:rPr sz="1900" spc="-120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150" dirty="0">
                <a:solidFill>
                  <a:srgbClr val="7030A0"/>
                </a:solidFill>
                <a:cs typeface="Verdana"/>
              </a:rPr>
              <a:t>a</a:t>
            </a:r>
            <a:r>
              <a:rPr sz="1900" spc="-140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50" dirty="0">
                <a:solidFill>
                  <a:srgbClr val="7030A0"/>
                </a:solidFill>
                <a:cs typeface="Verdana"/>
              </a:rPr>
              <a:t>database</a:t>
            </a:r>
            <a:r>
              <a:rPr sz="1900" spc="-110" dirty="0">
                <a:solidFill>
                  <a:srgbClr val="7030A0"/>
                </a:solidFill>
                <a:cs typeface="Verdana"/>
              </a:rPr>
              <a:t> </a:t>
            </a:r>
            <a:r>
              <a:rPr sz="1900" spc="-85" dirty="0">
                <a:solidFill>
                  <a:srgbClr val="7030A0"/>
                </a:solidFill>
                <a:cs typeface="Verdana"/>
              </a:rPr>
              <a:t>file</a:t>
            </a:r>
            <a:r>
              <a:rPr sz="1900" spc="-85" dirty="0">
                <a:cs typeface="Verdana"/>
              </a:rPr>
              <a:t>,</a:t>
            </a:r>
            <a:r>
              <a:rPr sz="1900" spc="-155" dirty="0">
                <a:cs typeface="Verdana"/>
              </a:rPr>
              <a:t> </a:t>
            </a:r>
            <a:r>
              <a:rPr sz="1900" spc="25" dirty="0">
                <a:cs typeface="Verdana"/>
              </a:rPr>
              <a:t>he</a:t>
            </a:r>
            <a:r>
              <a:rPr sz="1900" spc="-130" dirty="0">
                <a:cs typeface="Verdana"/>
              </a:rPr>
              <a:t> </a:t>
            </a:r>
            <a:r>
              <a:rPr sz="1900" spc="110" dirty="0">
                <a:cs typeface="Verdana"/>
              </a:rPr>
              <a:t>can</a:t>
            </a:r>
            <a:r>
              <a:rPr sz="1900" spc="-135" dirty="0">
                <a:cs typeface="Verdana"/>
              </a:rPr>
              <a:t> </a:t>
            </a:r>
            <a:r>
              <a:rPr sz="1900" spc="-125" dirty="0">
                <a:cs typeface="Verdana"/>
              </a:rPr>
              <a:t>issue</a:t>
            </a:r>
            <a:r>
              <a:rPr sz="1900" spc="-145" dirty="0">
                <a:cs typeface="Verdana"/>
              </a:rPr>
              <a:t> </a:t>
            </a:r>
            <a:r>
              <a:rPr sz="1900" spc="150" dirty="0">
                <a:cs typeface="Verdana"/>
              </a:rPr>
              <a:t>a  </a:t>
            </a:r>
            <a:r>
              <a:rPr sz="1900" b="1" spc="-65" dirty="0">
                <a:solidFill>
                  <a:srgbClr val="FF0000"/>
                </a:solidFill>
                <a:cs typeface="Verdana"/>
              </a:rPr>
              <a:t>query</a:t>
            </a:r>
            <a:r>
              <a:rPr sz="1900" spc="-65" dirty="0">
                <a:cs typeface="Verdana"/>
              </a:rPr>
              <a:t>.</a:t>
            </a:r>
            <a:endParaRPr sz="19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4EAB"/>
              </a:buClr>
              <a:buFont typeface="Wingdings"/>
              <a:buChar char=""/>
            </a:pPr>
            <a:endParaRPr sz="3150" dirty="0">
              <a:cs typeface="Times New Roman"/>
            </a:endParaRPr>
          </a:p>
          <a:p>
            <a:pPr marL="300990" indent="-288290">
              <a:lnSpc>
                <a:spcPct val="100000"/>
              </a:lnSpc>
              <a:spcBef>
                <a:spcPts val="5"/>
              </a:spcBef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  <a:tab pos="2324100" algn="l"/>
              </a:tabLst>
            </a:pPr>
            <a:r>
              <a:rPr sz="1900" spc="100" dirty="0">
                <a:cs typeface="Verdana"/>
              </a:rPr>
              <a:t>A </a:t>
            </a:r>
            <a:r>
              <a:rPr sz="1900" b="1" spc="-40" dirty="0">
                <a:solidFill>
                  <a:srgbClr val="FF0000"/>
                </a:solidFill>
                <a:cs typeface="Verdana"/>
              </a:rPr>
              <a:t>query</a:t>
            </a:r>
            <a:r>
              <a:rPr lang="en-US" sz="1900" spc="-40" dirty="0">
                <a:cs typeface="Verdana"/>
              </a:rPr>
              <a:t> is a </a:t>
            </a:r>
            <a:r>
              <a:rPr sz="1900" b="1" spc="-114" dirty="0">
                <a:solidFill>
                  <a:schemeClr val="bg2">
                    <a:lumMod val="50000"/>
                  </a:schemeClr>
                </a:solidFill>
                <a:cs typeface="Verdana"/>
              </a:rPr>
              <a:t>user</a:t>
            </a:r>
            <a:r>
              <a:rPr lang="en-US" sz="1900" b="1" spc="-114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50" dirty="0">
                <a:solidFill>
                  <a:schemeClr val="bg2">
                    <a:lumMod val="50000"/>
                  </a:schemeClr>
                </a:solidFill>
                <a:cs typeface="Verdana"/>
              </a:rPr>
              <a:t>request</a:t>
            </a:r>
            <a:r>
              <a:rPr sz="1900" b="1" spc="-114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10" dirty="0">
                <a:solidFill>
                  <a:schemeClr val="bg2">
                    <a:lumMod val="50000"/>
                  </a:schemeClr>
                </a:solidFill>
                <a:cs typeface="Verdana"/>
              </a:rPr>
              <a:t>to</a:t>
            </a:r>
            <a:r>
              <a:rPr sz="1900" b="1" spc="-135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60" dirty="0">
                <a:solidFill>
                  <a:schemeClr val="bg2">
                    <a:lumMod val="50000"/>
                  </a:schemeClr>
                </a:solidFill>
                <a:cs typeface="Verdana"/>
              </a:rPr>
              <a:t>retrieve</a:t>
            </a:r>
            <a:r>
              <a:rPr sz="1900" b="1" spc="-175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75" dirty="0">
                <a:solidFill>
                  <a:schemeClr val="bg2">
                    <a:lumMod val="50000"/>
                  </a:schemeClr>
                </a:solidFill>
                <a:cs typeface="Verdana"/>
              </a:rPr>
              <a:t>data</a:t>
            </a:r>
            <a:r>
              <a:rPr sz="1900" b="1" spc="-130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85" dirty="0">
                <a:solidFill>
                  <a:schemeClr val="bg2">
                    <a:lumMod val="50000"/>
                  </a:schemeClr>
                </a:solidFill>
                <a:cs typeface="Verdana"/>
              </a:rPr>
              <a:t>or</a:t>
            </a:r>
            <a:r>
              <a:rPr sz="1900" b="1" spc="-125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50" dirty="0">
                <a:solidFill>
                  <a:schemeClr val="bg2">
                    <a:lumMod val="50000"/>
                  </a:schemeClr>
                </a:solidFill>
                <a:cs typeface="Verdana"/>
              </a:rPr>
              <a:t>information</a:t>
            </a:r>
            <a:r>
              <a:rPr sz="1900" b="1" spc="-130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70" dirty="0">
                <a:solidFill>
                  <a:schemeClr val="bg2">
                    <a:lumMod val="50000"/>
                  </a:schemeClr>
                </a:solidFill>
                <a:cs typeface="Verdana"/>
              </a:rPr>
              <a:t>with</a:t>
            </a:r>
            <a:r>
              <a:rPr sz="1900" b="1" spc="-145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150" dirty="0">
                <a:solidFill>
                  <a:schemeClr val="bg2">
                    <a:lumMod val="50000"/>
                  </a:schemeClr>
                </a:solidFill>
                <a:cs typeface="Verdana"/>
              </a:rPr>
              <a:t>a</a:t>
            </a:r>
            <a:r>
              <a:rPr sz="1900" b="1" spc="-140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5" dirty="0">
                <a:solidFill>
                  <a:schemeClr val="bg2">
                    <a:lumMod val="50000"/>
                  </a:schemeClr>
                </a:solidFill>
                <a:cs typeface="Verdana"/>
              </a:rPr>
              <a:t>certain</a:t>
            </a:r>
            <a:r>
              <a:rPr sz="1900" b="1" spc="-160" dirty="0">
                <a:solidFill>
                  <a:schemeClr val="bg2">
                    <a:lumMod val="50000"/>
                  </a:schemeClr>
                </a:solidFill>
                <a:cs typeface="Verdana"/>
              </a:rPr>
              <a:t> </a:t>
            </a:r>
            <a:r>
              <a:rPr sz="1900" b="1" spc="-15" dirty="0">
                <a:solidFill>
                  <a:schemeClr val="bg2">
                    <a:lumMod val="50000"/>
                  </a:schemeClr>
                </a:solidFill>
                <a:cs typeface="Verdana"/>
              </a:rPr>
              <a:t>condition</a:t>
            </a:r>
            <a:r>
              <a:rPr sz="1900" spc="-15" dirty="0">
                <a:cs typeface="Verdana"/>
              </a:rPr>
              <a:t>.</a:t>
            </a:r>
            <a:endParaRPr sz="19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4EAB"/>
              </a:buClr>
              <a:buFont typeface="Wingdings"/>
              <a:buChar char=""/>
            </a:pPr>
            <a:endParaRPr sz="3150" dirty="0">
              <a:cs typeface="Times New Roman"/>
            </a:endParaRPr>
          </a:p>
          <a:p>
            <a:pPr marL="300990" indent="-288290">
              <a:lnSpc>
                <a:spcPct val="100000"/>
              </a:lnSpc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</a:tabLst>
            </a:pPr>
            <a:r>
              <a:rPr sz="1900" spc="-110" dirty="0">
                <a:cs typeface="Verdana"/>
              </a:rPr>
              <a:t>The</a:t>
            </a:r>
            <a:r>
              <a:rPr sz="1900" spc="-120" dirty="0">
                <a:cs typeface="Verdana"/>
              </a:rPr>
              <a:t> result</a:t>
            </a:r>
            <a:r>
              <a:rPr sz="1900" spc="-125" dirty="0">
                <a:cs typeface="Verdana"/>
              </a:rPr>
              <a:t> </a:t>
            </a:r>
            <a:r>
              <a:rPr sz="1900" dirty="0">
                <a:cs typeface="Verdana"/>
              </a:rPr>
              <a:t>of</a:t>
            </a:r>
            <a:r>
              <a:rPr sz="1900" spc="-130" dirty="0">
                <a:cs typeface="Verdana"/>
              </a:rPr>
              <a:t> </a:t>
            </a:r>
            <a:r>
              <a:rPr sz="1900" spc="-20" dirty="0">
                <a:cs typeface="Verdana"/>
              </a:rPr>
              <a:t>the</a:t>
            </a:r>
            <a:r>
              <a:rPr sz="1900" spc="-130" dirty="0">
                <a:cs typeface="Verdana"/>
              </a:rPr>
              <a:t> </a:t>
            </a:r>
            <a:r>
              <a:rPr sz="1900" spc="-40" dirty="0">
                <a:cs typeface="Verdana"/>
              </a:rPr>
              <a:t>query</a:t>
            </a:r>
            <a:r>
              <a:rPr sz="1900" spc="-145" dirty="0">
                <a:cs typeface="Verdana"/>
              </a:rPr>
              <a:t> </a:t>
            </a:r>
            <a:r>
              <a:rPr sz="1900" spc="-105" dirty="0">
                <a:cs typeface="Verdana"/>
              </a:rPr>
              <a:t>will</a:t>
            </a:r>
            <a:r>
              <a:rPr sz="1900" spc="-165" dirty="0">
                <a:cs typeface="Verdana"/>
              </a:rPr>
              <a:t> </a:t>
            </a:r>
            <a:r>
              <a:rPr sz="1900" spc="-25" dirty="0">
                <a:cs typeface="Verdana"/>
              </a:rPr>
              <a:t>then</a:t>
            </a:r>
            <a:r>
              <a:rPr sz="1900" spc="-120" dirty="0">
                <a:cs typeface="Verdana"/>
              </a:rPr>
              <a:t> </a:t>
            </a:r>
            <a:r>
              <a:rPr sz="1900" spc="100" dirty="0">
                <a:cs typeface="Verdana"/>
              </a:rPr>
              <a:t>be</a:t>
            </a:r>
            <a:r>
              <a:rPr sz="1900" spc="-140" dirty="0">
                <a:cs typeface="Verdana"/>
              </a:rPr>
              <a:t> </a:t>
            </a:r>
            <a:r>
              <a:rPr sz="1900" spc="-55" dirty="0">
                <a:cs typeface="Verdana"/>
              </a:rPr>
              <a:t>stored</a:t>
            </a:r>
            <a:r>
              <a:rPr sz="1900" spc="-125" dirty="0">
                <a:cs typeface="Verdana"/>
              </a:rPr>
              <a:t> </a:t>
            </a:r>
            <a:r>
              <a:rPr sz="1900" spc="-90" dirty="0">
                <a:cs typeface="Verdana"/>
              </a:rPr>
              <a:t>in</a:t>
            </a:r>
            <a:r>
              <a:rPr sz="1900" spc="-160" dirty="0">
                <a:cs typeface="Verdana"/>
              </a:rPr>
              <a:t> </a:t>
            </a:r>
            <a:r>
              <a:rPr sz="1900" spc="-75" dirty="0">
                <a:cs typeface="Verdana"/>
              </a:rPr>
              <a:t>form</a:t>
            </a:r>
            <a:r>
              <a:rPr sz="1900" spc="-130" dirty="0">
                <a:cs typeface="Verdana"/>
              </a:rPr>
              <a:t> </a:t>
            </a:r>
            <a:r>
              <a:rPr sz="1900" dirty="0">
                <a:cs typeface="Verdana"/>
              </a:rPr>
              <a:t>of</a:t>
            </a:r>
            <a:r>
              <a:rPr sz="1900" spc="-130" dirty="0">
                <a:cs typeface="Verdana"/>
              </a:rPr>
              <a:t> </a:t>
            </a:r>
            <a:r>
              <a:rPr sz="1900" spc="150" dirty="0">
                <a:cs typeface="Verdana"/>
              </a:rPr>
              <a:t>a</a:t>
            </a:r>
            <a:r>
              <a:rPr sz="1900" spc="-114" dirty="0">
                <a:cs typeface="Verdana"/>
              </a:rPr>
              <a:t> </a:t>
            </a:r>
            <a:r>
              <a:rPr sz="1900" spc="-15" dirty="0">
                <a:cs typeface="Verdana"/>
              </a:rPr>
              <a:t>table.</a:t>
            </a:r>
            <a:endParaRPr sz="19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4EAB"/>
              </a:buClr>
              <a:buFont typeface="Wingdings"/>
              <a:buChar char=""/>
            </a:pPr>
            <a:endParaRPr sz="3150" dirty="0">
              <a:cs typeface="Times New Roman"/>
            </a:endParaRPr>
          </a:p>
          <a:p>
            <a:pPr marL="300990" marR="68580" indent="-288290">
              <a:lnSpc>
                <a:spcPct val="100000"/>
              </a:lnSpc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</a:tabLst>
            </a:pPr>
            <a:r>
              <a:rPr sz="1900" spc="-110" dirty="0">
                <a:cs typeface="Verdana"/>
              </a:rPr>
              <a:t>The</a:t>
            </a:r>
            <a:r>
              <a:rPr sz="1900" spc="-120" dirty="0">
                <a:cs typeface="Verdana"/>
              </a:rPr>
              <a:t> </a:t>
            </a:r>
            <a:r>
              <a:rPr sz="1900" spc="-20" dirty="0">
                <a:cs typeface="Verdana"/>
              </a:rPr>
              <a:t>program</a:t>
            </a:r>
            <a:r>
              <a:rPr sz="1900" spc="-105" dirty="0">
                <a:cs typeface="Verdana"/>
              </a:rPr>
              <a:t> will</a:t>
            </a:r>
            <a:r>
              <a:rPr sz="1900" spc="-160" dirty="0">
                <a:cs typeface="Verdana"/>
              </a:rPr>
              <a:t> </a:t>
            </a:r>
            <a:r>
              <a:rPr sz="1900" spc="90" dirty="0">
                <a:cs typeface="Verdana"/>
              </a:rPr>
              <a:t>go</a:t>
            </a:r>
            <a:r>
              <a:rPr sz="1900" spc="-140" dirty="0">
                <a:cs typeface="Verdana"/>
              </a:rPr>
              <a:t> </a:t>
            </a:r>
            <a:r>
              <a:rPr sz="1900" spc="-50" dirty="0">
                <a:cs typeface="Verdana"/>
              </a:rPr>
              <a:t>through</a:t>
            </a:r>
            <a:r>
              <a:rPr sz="1900" spc="-114" dirty="0">
                <a:cs typeface="Verdana"/>
              </a:rPr>
              <a:t> </a:t>
            </a:r>
            <a:r>
              <a:rPr sz="1900" spc="-50" dirty="0">
                <a:cs typeface="Verdana"/>
              </a:rPr>
              <a:t>all</a:t>
            </a:r>
            <a:r>
              <a:rPr sz="1900" spc="-150" dirty="0">
                <a:cs typeface="Verdana"/>
              </a:rPr>
              <a:t> </a:t>
            </a:r>
            <a:r>
              <a:rPr sz="1900" spc="-20" dirty="0">
                <a:cs typeface="Verdana"/>
              </a:rPr>
              <a:t>the</a:t>
            </a:r>
            <a:r>
              <a:rPr sz="1900" spc="-130" dirty="0">
                <a:cs typeface="Verdana"/>
              </a:rPr>
              <a:t> </a:t>
            </a:r>
            <a:r>
              <a:rPr sz="1900" spc="-30" dirty="0">
                <a:cs typeface="Verdana"/>
              </a:rPr>
              <a:t>records</a:t>
            </a:r>
            <a:r>
              <a:rPr sz="1900" spc="-120" dirty="0">
                <a:cs typeface="Verdana"/>
              </a:rPr>
              <a:t> </a:t>
            </a:r>
            <a:r>
              <a:rPr sz="1900" spc="-90" dirty="0">
                <a:cs typeface="Verdana"/>
              </a:rPr>
              <a:t>in</a:t>
            </a:r>
            <a:r>
              <a:rPr sz="1900" spc="-155" dirty="0">
                <a:cs typeface="Verdana"/>
              </a:rPr>
              <a:t> </a:t>
            </a:r>
            <a:r>
              <a:rPr sz="1900" spc="-20" dirty="0">
                <a:cs typeface="Verdana"/>
              </a:rPr>
              <a:t>the</a:t>
            </a:r>
            <a:r>
              <a:rPr sz="1900" spc="-125" dirty="0">
                <a:cs typeface="Verdana"/>
              </a:rPr>
              <a:t> </a:t>
            </a:r>
            <a:r>
              <a:rPr sz="1900" spc="50" dirty="0">
                <a:cs typeface="Verdana"/>
              </a:rPr>
              <a:t>database</a:t>
            </a:r>
            <a:r>
              <a:rPr sz="1900" spc="-114" dirty="0">
                <a:cs typeface="Verdana"/>
              </a:rPr>
              <a:t> </a:t>
            </a:r>
            <a:r>
              <a:rPr sz="1900" spc="-65" dirty="0">
                <a:cs typeface="Verdana"/>
              </a:rPr>
              <a:t>file</a:t>
            </a:r>
            <a:r>
              <a:rPr sz="1900" spc="-160" dirty="0">
                <a:cs typeface="Verdana"/>
              </a:rPr>
              <a:t> </a:t>
            </a:r>
            <a:r>
              <a:rPr sz="1900" spc="70" dirty="0">
                <a:cs typeface="Verdana"/>
              </a:rPr>
              <a:t>and</a:t>
            </a:r>
            <a:r>
              <a:rPr sz="1900" spc="-120" dirty="0">
                <a:cs typeface="Verdana"/>
              </a:rPr>
              <a:t> </a:t>
            </a:r>
            <a:r>
              <a:rPr sz="1900" spc="-15" dirty="0">
                <a:cs typeface="Verdana"/>
              </a:rPr>
              <a:t>select</a:t>
            </a:r>
            <a:r>
              <a:rPr sz="1900" spc="-125" dirty="0">
                <a:cs typeface="Verdana"/>
              </a:rPr>
              <a:t> </a:t>
            </a:r>
            <a:r>
              <a:rPr sz="1900" spc="-50" dirty="0">
                <a:cs typeface="Verdana"/>
              </a:rPr>
              <a:t>those  </a:t>
            </a:r>
            <a:r>
              <a:rPr sz="1900" spc="-30" dirty="0">
                <a:cs typeface="Verdana"/>
              </a:rPr>
              <a:t>records that </a:t>
            </a:r>
            <a:r>
              <a:rPr sz="1900" spc="-114" dirty="0">
                <a:cs typeface="Verdana"/>
              </a:rPr>
              <a:t>satisfy </a:t>
            </a:r>
            <a:r>
              <a:rPr sz="1900" spc="-20" dirty="0">
                <a:cs typeface="Verdana"/>
              </a:rPr>
              <a:t>the</a:t>
            </a:r>
            <a:r>
              <a:rPr sz="1900" spc="-345" dirty="0">
                <a:cs typeface="Verdana"/>
              </a:rPr>
              <a:t> </a:t>
            </a:r>
            <a:r>
              <a:rPr sz="1900" spc="-35" dirty="0">
                <a:cs typeface="Verdana"/>
              </a:rPr>
              <a:t>condition(searching).</a:t>
            </a:r>
            <a:endParaRPr sz="1900" dirty="0"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24EAB"/>
              </a:buClr>
              <a:buFont typeface="Wingdings"/>
              <a:buChar char=""/>
            </a:pPr>
            <a:endParaRPr sz="3150" dirty="0">
              <a:cs typeface="Times New Roman"/>
            </a:endParaRPr>
          </a:p>
          <a:p>
            <a:pPr marL="300990" marR="414020" indent="-288290">
              <a:lnSpc>
                <a:spcPct val="100000"/>
              </a:lnSpc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</a:tabLst>
            </a:pPr>
            <a:r>
              <a:rPr sz="1900" spc="-130" dirty="0">
                <a:cs typeface="Verdana"/>
              </a:rPr>
              <a:t>SQL</a:t>
            </a:r>
            <a:r>
              <a:rPr sz="1900" spc="-150" dirty="0">
                <a:cs typeface="Verdana"/>
              </a:rPr>
              <a:t> </a:t>
            </a:r>
            <a:r>
              <a:rPr lang="en-US" sz="1900" spc="-150" dirty="0">
                <a:cs typeface="Verdana"/>
              </a:rPr>
              <a:t> </a:t>
            </a:r>
            <a:r>
              <a:rPr sz="1900" spc="-195" dirty="0">
                <a:cs typeface="Verdana"/>
              </a:rPr>
              <a:t>is</a:t>
            </a:r>
            <a:r>
              <a:rPr lang="en-US" sz="1900" spc="-195" dirty="0">
                <a:cs typeface="Verdana"/>
              </a:rPr>
              <a:t> </a:t>
            </a:r>
            <a:r>
              <a:rPr sz="1900" spc="-155" dirty="0">
                <a:cs typeface="Verdana"/>
              </a:rPr>
              <a:t> </a:t>
            </a:r>
            <a:r>
              <a:rPr sz="1900" spc="150" dirty="0">
                <a:cs typeface="Verdana"/>
              </a:rPr>
              <a:t>a</a:t>
            </a:r>
            <a:r>
              <a:rPr sz="1900" spc="-145" dirty="0">
                <a:cs typeface="Verdana"/>
              </a:rPr>
              <a:t> </a:t>
            </a:r>
            <a:r>
              <a:rPr sz="1900" spc="-40" dirty="0">
                <a:cs typeface="Verdana"/>
              </a:rPr>
              <a:t>query</a:t>
            </a:r>
            <a:r>
              <a:rPr sz="1900" spc="-150" dirty="0">
                <a:cs typeface="Verdana"/>
              </a:rPr>
              <a:t> </a:t>
            </a:r>
            <a:r>
              <a:rPr sz="1900" spc="40" dirty="0">
                <a:cs typeface="Verdana"/>
              </a:rPr>
              <a:t>language</a:t>
            </a:r>
            <a:r>
              <a:rPr sz="1900" spc="-114" dirty="0">
                <a:cs typeface="Verdana"/>
              </a:rPr>
              <a:t> </a:t>
            </a:r>
            <a:r>
              <a:rPr sz="1900" spc="-30" dirty="0">
                <a:cs typeface="Verdana"/>
              </a:rPr>
              <a:t>that</a:t>
            </a:r>
            <a:r>
              <a:rPr sz="1900" spc="-110" dirty="0">
                <a:cs typeface="Verdana"/>
              </a:rPr>
              <a:t> </a:t>
            </a:r>
            <a:r>
              <a:rPr sz="1900" spc="-55" dirty="0">
                <a:cs typeface="Verdana"/>
              </a:rPr>
              <a:t>allows</a:t>
            </a:r>
            <a:r>
              <a:rPr sz="1900" spc="-125" dirty="0">
                <a:cs typeface="Verdana"/>
              </a:rPr>
              <a:t> </a:t>
            </a:r>
            <a:r>
              <a:rPr sz="1900" spc="-114" dirty="0">
                <a:cs typeface="Verdana"/>
              </a:rPr>
              <a:t>user</a:t>
            </a:r>
            <a:r>
              <a:rPr sz="1900" spc="-140" dirty="0">
                <a:cs typeface="Verdana"/>
              </a:rPr>
              <a:t> </a:t>
            </a:r>
            <a:r>
              <a:rPr sz="1900" spc="-10" dirty="0">
                <a:cs typeface="Verdana"/>
              </a:rPr>
              <a:t>to</a:t>
            </a:r>
            <a:r>
              <a:rPr sz="1900" spc="-130" dirty="0">
                <a:cs typeface="Verdana"/>
              </a:rPr>
              <a:t> </a:t>
            </a:r>
            <a:r>
              <a:rPr sz="1900" spc="-20" dirty="0">
                <a:cs typeface="Verdana"/>
              </a:rPr>
              <a:t>specify</a:t>
            </a:r>
            <a:r>
              <a:rPr sz="1900" spc="-145" dirty="0">
                <a:cs typeface="Verdana"/>
              </a:rPr>
              <a:t> </a:t>
            </a:r>
            <a:r>
              <a:rPr sz="1900" spc="-20" dirty="0">
                <a:cs typeface="Verdana"/>
              </a:rPr>
              <a:t>the</a:t>
            </a:r>
            <a:r>
              <a:rPr sz="1900" spc="-135" dirty="0">
                <a:cs typeface="Verdana"/>
              </a:rPr>
              <a:t> </a:t>
            </a:r>
            <a:r>
              <a:rPr sz="1900" spc="-35" dirty="0">
                <a:cs typeface="Verdana"/>
              </a:rPr>
              <a:t>conditions.</a:t>
            </a:r>
            <a:r>
              <a:rPr sz="1900" spc="-120" dirty="0">
                <a:cs typeface="Verdana"/>
              </a:rPr>
              <a:t> </a:t>
            </a:r>
            <a:r>
              <a:rPr sz="1900" spc="-50" dirty="0">
                <a:cs typeface="Verdana"/>
              </a:rPr>
              <a:t>(instead</a:t>
            </a:r>
            <a:r>
              <a:rPr sz="1900" spc="-120" dirty="0">
                <a:cs typeface="Verdana"/>
              </a:rPr>
              <a:t> </a:t>
            </a:r>
            <a:r>
              <a:rPr sz="1900" dirty="0">
                <a:cs typeface="Verdana"/>
              </a:rPr>
              <a:t>of  </a:t>
            </a:r>
            <a:r>
              <a:rPr sz="1900" spc="-80" dirty="0">
                <a:cs typeface="Verdana"/>
              </a:rPr>
              <a:t>algorithms)</a:t>
            </a:r>
            <a:endParaRPr lang="en-US" sz="1900" spc="-80" dirty="0">
              <a:cs typeface="Verdana"/>
            </a:endParaRPr>
          </a:p>
          <a:p>
            <a:pPr marL="300990" marR="414020" indent="-288290">
              <a:lnSpc>
                <a:spcPct val="100000"/>
              </a:lnSpc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</a:tabLst>
            </a:pPr>
            <a:endParaRPr lang="en-US" sz="1900" spc="-80" dirty="0">
              <a:cs typeface="Verdana"/>
            </a:endParaRPr>
          </a:p>
          <a:p>
            <a:pPr marL="300990" marR="414020" indent="-288290"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</a:tabLst>
            </a:pPr>
            <a:r>
              <a:rPr lang="en-US" sz="2000" spc="-114" dirty="0">
                <a:cs typeface="Verdana"/>
              </a:rPr>
              <a:t>There</a:t>
            </a:r>
            <a:r>
              <a:rPr lang="en-US" sz="2000" spc="-165" dirty="0">
                <a:cs typeface="Verdana"/>
              </a:rPr>
              <a:t> </a:t>
            </a:r>
            <a:r>
              <a:rPr lang="en-US" sz="2000" spc="5" dirty="0">
                <a:cs typeface="Verdana"/>
              </a:rPr>
              <a:t>are</a:t>
            </a:r>
            <a:r>
              <a:rPr lang="en-US" sz="2000" spc="-175" dirty="0">
                <a:cs typeface="Verdana"/>
              </a:rPr>
              <a:t> </a:t>
            </a:r>
            <a:r>
              <a:rPr lang="en-US" sz="2000" spc="-20" dirty="0">
                <a:cs typeface="Verdana"/>
              </a:rPr>
              <a:t>many</a:t>
            </a:r>
            <a:r>
              <a:rPr lang="en-US" sz="2000" spc="-200" dirty="0">
                <a:cs typeface="Verdana"/>
              </a:rPr>
              <a:t> </a:t>
            </a:r>
            <a:r>
              <a:rPr lang="en-US" sz="2000" spc="-50" dirty="0">
                <a:cs typeface="Verdana"/>
              </a:rPr>
              <a:t>different</a:t>
            </a:r>
            <a:r>
              <a:rPr lang="en-US" sz="2000" spc="-204" dirty="0">
                <a:cs typeface="Verdana"/>
              </a:rPr>
              <a:t> </a:t>
            </a:r>
            <a:r>
              <a:rPr lang="en-US" sz="2000" spc="-130" dirty="0">
                <a:cs typeface="Verdana"/>
              </a:rPr>
              <a:t>versions</a:t>
            </a:r>
            <a:r>
              <a:rPr lang="en-US" sz="2000" spc="-200" dirty="0">
                <a:cs typeface="Verdana"/>
              </a:rPr>
              <a:t> </a:t>
            </a:r>
            <a:r>
              <a:rPr lang="en-US" sz="2000" spc="10" dirty="0">
                <a:cs typeface="Verdana"/>
              </a:rPr>
              <a:t>of</a:t>
            </a:r>
            <a:r>
              <a:rPr lang="en-US" sz="2000" spc="-180" dirty="0">
                <a:cs typeface="Verdana"/>
              </a:rPr>
              <a:t> </a:t>
            </a:r>
            <a:r>
              <a:rPr lang="en-US" sz="2000" spc="-20" dirty="0">
                <a:cs typeface="Verdana"/>
              </a:rPr>
              <a:t>the</a:t>
            </a:r>
            <a:r>
              <a:rPr lang="en-US" sz="2000" spc="-180" dirty="0">
                <a:cs typeface="Verdana"/>
              </a:rPr>
              <a:t> </a:t>
            </a:r>
            <a:r>
              <a:rPr lang="en-US" sz="2000" spc="-165" dirty="0">
                <a:cs typeface="Verdana"/>
              </a:rPr>
              <a:t>SQL</a:t>
            </a:r>
            <a:r>
              <a:rPr lang="en-US" sz="2000" spc="-180" dirty="0">
                <a:cs typeface="Verdana"/>
              </a:rPr>
              <a:t> </a:t>
            </a:r>
            <a:r>
              <a:rPr lang="en-US" sz="2000" spc="25" dirty="0">
                <a:cs typeface="Verdana"/>
              </a:rPr>
              <a:t>language.</a:t>
            </a:r>
            <a:endParaRPr lang="en-US" sz="2000" dirty="0">
              <a:cs typeface="Verdana"/>
            </a:endParaRPr>
          </a:p>
          <a:p>
            <a:pPr marL="300990" marR="414020" indent="-288290">
              <a:lnSpc>
                <a:spcPct val="100000"/>
              </a:lnSpc>
              <a:buClr>
                <a:srgbClr val="524EAB"/>
              </a:buClr>
              <a:buSzPct val="68421"/>
              <a:buFont typeface="Wingdings"/>
              <a:buChar char=""/>
              <a:tabLst>
                <a:tab pos="300355" algn="l"/>
                <a:tab pos="301625" algn="l"/>
              </a:tabLst>
            </a:pPr>
            <a:endParaRPr sz="19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5604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740451"/>
            <a:ext cx="5477427" cy="85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687704" y="2213800"/>
            <a:ext cx="7999095" cy="220573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25743" marR="3810" indent="-216218">
              <a:lnSpc>
                <a:spcPts val="2265"/>
              </a:lnSpc>
              <a:spcBef>
                <a:spcPts val="360"/>
              </a:spcBef>
              <a:buClr>
                <a:srgbClr val="524EAB"/>
              </a:buClr>
              <a:buSzPct val="69642"/>
              <a:buFont typeface="Wingdings"/>
              <a:buChar char=""/>
              <a:tabLst>
                <a:tab pos="226219" algn="l"/>
              </a:tabLst>
            </a:pPr>
            <a:r>
              <a:rPr sz="2100" spc="-143" dirty="0">
                <a:latin typeface="Verdana"/>
                <a:cs typeface="Verdana"/>
              </a:rPr>
              <a:t>SQL</a:t>
            </a:r>
            <a:r>
              <a:rPr sz="2100" spc="-158" dirty="0">
                <a:latin typeface="Verdana"/>
                <a:cs typeface="Verdana"/>
              </a:rPr>
              <a:t> </a:t>
            </a:r>
            <a:r>
              <a:rPr sz="2100" spc="45" dirty="0">
                <a:latin typeface="Verdana"/>
                <a:cs typeface="Verdana"/>
              </a:rPr>
              <a:t>language</a:t>
            </a:r>
            <a:r>
              <a:rPr sz="2100" spc="-143" dirty="0">
                <a:latin typeface="Verdana"/>
                <a:cs typeface="Verdana"/>
              </a:rPr>
              <a:t> </a:t>
            </a:r>
            <a:r>
              <a:rPr sz="2100" spc="-217" dirty="0">
                <a:latin typeface="Verdana"/>
                <a:cs typeface="Verdana"/>
              </a:rPr>
              <a:t>is</a:t>
            </a:r>
            <a:r>
              <a:rPr sz="2100" spc="-169" dirty="0">
                <a:latin typeface="Verdana"/>
                <a:cs typeface="Verdana"/>
              </a:rPr>
              <a:t> </a:t>
            </a:r>
            <a:r>
              <a:rPr sz="2100" spc="15" dirty="0">
                <a:latin typeface="Verdana"/>
                <a:cs typeface="Verdana"/>
              </a:rPr>
              <a:t>divided</a:t>
            </a:r>
            <a:r>
              <a:rPr sz="2100" spc="-180" dirty="0">
                <a:latin typeface="Verdana"/>
                <a:cs typeface="Verdana"/>
              </a:rPr>
              <a:t> </a:t>
            </a:r>
            <a:r>
              <a:rPr sz="2100" spc="-56" dirty="0">
                <a:latin typeface="Verdana"/>
                <a:cs typeface="Verdana"/>
              </a:rPr>
              <a:t>into</a:t>
            </a:r>
            <a:r>
              <a:rPr sz="2100" spc="-143" dirty="0">
                <a:latin typeface="Verdana"/>
                <a:cs typeface="Verdana"/>
              </a:rPr>
              <a:t> </a:t>
            </a:r>
            <a:r>
              <a:rPr sz="2100" spc="-45" dirty="0">
                <a:latin typeface="Verdana"/>
                <a:cs typeface="Verdana"/>
              </a:rPr>
              <a:t>three</a:t>
            </a:r>
            <a:r>
              <a:rPr sz="2100" spc="-139" dirty="0">
                <a:latin typeface="Verdana"/>
                <a:cs typeface="Verdana"/>
              </a:rPr>
              <a:t> </a:t>
            </a:r>
            <a:r>
              <a:rPr sz="2100" spc="-60" dirty="0">
                <a:latin typeface="Verdana"/>
                <a:cs typeface="Verdana"/>
              </a:rPr>
              <a:t>types</a:t>
            </a:r>
            <a:r>
              <a:rPr sz="2100" spc="-150" dirty="0">
                <a:latin typeface="Verdana"/>
                <a:cs typeface="Verdana"/>
              </a:rPr>
              <a:t> </a:t>
            </a:r>
            <a:r>
              <a:rPr sz="2100" spc="8" dirty="0">
                <a:latin typeface="Verdana"/>
                <a:cs typeface="Verdana"/>
              </a:rPr>
              <a:t>of</a:t>
            </a:r>
            <a:r>
              <a:rPr sz="2100" spc="-158" dirty="0">
                <a:latin typeface="Verdana"/>
                <a:cs typeface="Verdana"/>
              </a:rPr>
              <a:t> </a:t>
            </a:r>
            <a:r>
              <a:rPr sz="2100" spc="-83" dirty="0">
                <a:latin typeface="Verdana"/>
                <a:cs typeface="Verdana"/>
              </a:rPr>
              <a:t>primary  </a:t>
            </a:r>
            <a:r>
              <a:rPr sz="2100" spc="45" dirty="0">
                <a:latin typeface="Verdana"/>
                <a:cs typeface="Verdana"/>
              </a:rPr>
              <a:t>language</a:t>
            </a:r>
            <a:r>
              <a:rPr sz="2100" spc="-143" dirty="0">
                <a:latin typeface="Verdana"/>
                <a:cs typeface="Verdana"/>
              </a:rPr>
              <a:t> </a:t>
            </a:r>
            <a:r>
              <a:rPr sz="2100" spc="-79" dirty="0">
                <a:latin typeface="Verdana"/>
                <a:cs typeface="Verdana"/>
              </a:rPr>
              <a:t>statements.</a:t>
            </a:r>
            <a:endParaRPr sz="2100" dirty="0">
              <a:latin typeface="Verdana"/>
              <a:cs typeface="Verdana"/>
            </a:endParaRPr>
          </a:p>
          <a:p>
            <a:pPr>
              <a:spcBef>
                <a:spcPts val="38"/>
              </a:spcBef>
            </a:pPr>
            <a:endParaRPr sz="2775" dirty="0">
              <a:latin typeface="Times New Roman"/>
              <a:cs typeface="Times New Roman"/>
            </a:endParaRPr>
          </a:p>
          <a:p>
            <a:pPr marL="695325" marR="2502694">
              <a:lnSpc>
                <a:spcPct val="150000"/>
              </a:lnSpc>
            </a:pPr>
            <a:r>
              <a:rPr sz="1650" b="1" spc="-214" dirty="0">
                <a:solidFill>
                  <a:srgbClr val="5A3470"/>
                </a:solidFill>
                <a:latin typeface="Verdana"/>
                <a:cs typeface="Verdana"/>
              </a:rPr>
              <a:t>DML </a:t>
            </a:r>
            <a:r>
              <a:rPr sz="1650" b="1" spc="-158" dirty="0">
                <a:solidFill>
                  <a:srgbClr val="5A3470"/>
                </a:solidFill>
                <a:latin typeface="Verdana"/>
                <a:cs typeface="Verdana"/>
              </a:rPr>
              <a:t>(Data </a:t>
            </a:r>
            <a:r>
              <a:rPr sz="1650" b="1" spc="-135" dirty="0">
                <a:solidFill>
                  <a:srgbClr val="5A3470"/>
                </a:solidFill>
                <a:latin typeface="Verdana"/>
                <a:cs typeface="Verdana"/>
              </a:rPr>
              <a:t>Manipulation Language)  </a:t>
            </a:r>
            <a:endParaRPr lang="en-US" sz="1650" b="1" spc="-135" dirty="0">
              <a:solidFill>
                <a:srgbClr val="5A3470"/>
              </a:solidFill>
              <a:latin typeface="Verdana"/>
              <a:cs typeface="Verdana"/>
            </a:endParaRPr>
          </a:p>
          <a:p>
            <a:pPr marL="695325" marR="2502694">
              <a:lnSpc>
                <a:spcPct val="150000"/>
              </a:lnSpc>
            </a:pPr>
            <a:r>
              <a:rPr sz="1650" b="1" spc="-255" dirty="0">
                <a:solidFill>
                  <a:srgbClr val="5A3470"/>
                </a:solidFill>
                <a:latin typeface="Verdana"/>
                <a:cs typeface="Verdana"/>
              </a:rPr>
              <a:t>DDL </a:t>
            </a:r>
            <a:r>
              <a:rPr sz="1650" b="1" spc="-158" dirty="0">
                <a:solidFill>
                  <a:srgbClr val="5A3470"/>
                </a:solidFill>
                <a:latin typeface="Verdana"/>
                <a:cs typeface="Verdana"/>
              </a:rPr>
              <a:t>(Data </a:t>
            </a:r>
            <a:r>
              <a:rPr sz="1650" b="1" spc="-172" dirty="0">
                <a:solidFill>
                  <a:srgbClr val="5A3470"/>
                </a:solidFill>
                <a:latin typeface="Verdana"/>
                <a:cs typeface="Verdana"/>
              </a:rPr>
              <a:t>Definition </a:t>
            </a:r>
            <a:r>
              <a:rPr sz="1650" b="1" spc="-135" dirty="0">
                <a:solidFill>
                  <a:srgbClr val="5A3470"/>
                </a:solidFill>
                <a:latin typeface="Verdana"/>
                <a:cs typeface="Verdana"/>
              </a:rPr>
              <a:t>Language)  </a:t>
            </a:r>
            <a:endParaRPr lang="en-US" sz="1650" b="1" spc="-135" dirty="0">
              <a:solidFill>
                <a:srgbClr val="5A3470"/>
              </a:solidFill>
              <a:latin typeface="Verdana"/>
              <a:cs typeface="Verdana"/>
            </a:endParaRPr>
          </a:p>
          <a:p>
            <a:pPr marL="695325" marR="2502694">
              <a:lnSpc>
                <a:spcPct val="150000"/>
              </a:lnSpc>
            </a:pPr>
            <a:r>
              <a:rPr sz="1650" b="1" spc="-153" dirty="0">
                <a:solidFill>
                  <a:srgbClr val="5A3470"/>
                </a:solidFill>
                <a:latin typeface="Verdana"/>
                <a:cs typeface="Verdana"/>
              </a:rPr>
              <a:t>DCL </a:t>
            </a:r>
            <a:r>
              <a:rPr sz="1650" b="1" spc="-158" dirty="0">
                <a:solidFill>
                  <a:srgbClr val="5A3470"/>
                </a:solidFill>
                <a:latin typeface="Verdana"/>
                <a:cs typeface="Verdana"/>
              </a:rPr>
              <a:t>(Data </a:t>
            </a:r>
            <a:r>
              <a:rPr sz="1650" b="1" spc="-143" dirty="0">
                <a:solidFill>
                  <a:srgbClr val="5A3470"/>
                </a:solidFill>
                <a:latin typeface="Verdana"/>
                <a:cs typeface="Verdana"/>
              </a:rPr>
              <a:t>Control</a:t>
            </a:r>
            <a:r>
              <a:rPr sz="1650" b="1" spc="-11" dirty="0">
                <a:solidFill>
                  <a:srgbClr val="5A3470"/>
                </a:solidFill>
                <a:latin typeface="Verdana"/>
                <a:cs typeface="Verdana"/>
              </a:rPr>
              <a:t> </a:t>
            </a:r>
            <a:r>
              <a:rPr sz="1650" b="1" spc="-116" dirty="0">
                <a:solidFill>
                  <a:srgbClr val="5A3470"/>
                </a:solidFill>
                <a:latin typeface="Verdana"/>
                <a:cs typeface="Verdana"/>
              </a:rPr>
              <a:t>Language</a:t>
            </a:r>
            <a:r>
              <a:rPr sz="1500" spc="-116" dirty="0">
                <a:latin typeface="Verdana"/>
                <a:cs typeface="Verdana"/>
              </a:rPr>
              <a:t>)</a:t>
            </a:r>
            <a:endParaRPr sz="15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611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783" y="762000"/>
            <a:ext cx="6577641" cy="85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671783" y="2057400"/>
            <a:ext cx="8167417" cy="37983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473393">
              <a:lnSpc>
                <a:spcPct val="140000"/>
              </a:lnSpc>
              <a:spcBef>
                <a:spcPts val="75"/>
              </a:spcBef>
              <a:buClr>
                <a:srgbClr val="524EAB"/>
              </a:buClr>
              <a:buSzPct val="67647"/>
              <a:tabLst>
                <a:tab pos="225266" algn="l"/>
                <a:tab pos="226219" algn="l"/>
              </a:tabLst>
            </a:pPr>
            <a:r>
              <a:rPr b="1" spc="-64" dirty="0">
                <a:cs typeface="Verdana"/>
              </a:rPr>
              <a:t>DDL</a:t>
            </a:r>
            <a:r>
              <a:rPr b="1" spc="-105" dirty="0">
                <a:cs typeface="Verdana"/>
              </a:rPr>
              <a:t> </a:t>
            </a:r>
            <a:r>
              <a:rPr b="1" spc="-4" dirty="0">
                <a:cs typeface="Verdana"/>
              </a:rPr>
              <a:t>deals</a:t>
            </a:r>
            <a:r>
              <a:rPr b="1" spc="-113" dirty="0">
                <a:cs typeface="Verdana"/>
              </a:rPr>
              <a:t> </a:t>
            </a:r>
            <a:r>
              <a:rPr b="1" spc="-49" dirty="0">
                <a:cs typeface="Verdana"/>
              </a:rPr>
              <a:t>with</a:t>
            </a:r>
            <a:r>
              <a:rPr b="1" spc="-94" dirty="0">
                <a:cs typeface="Verdana"/>
              </a:rPr>
              <a:t> </a:t>
            </a:r>
            <a:r>
              <a:rPr b="1" spc="34" dirty="0">
                <a:cs typeface="Verdana"/>
              </a:rPr>
              <a:t>database</a:t>
            </a:r>
            <a:r>
              <a:rPr b="1" spc="-90" dirty="0">
                <a:cs typeface="Verdana"/>
              </a:rPr>
              <a:t> </a:t>
            </a:r>
            <a:r>
              <a:rPr b="1" spc="-15" dirty="0">
                <a:cs typeface="Verdana"/>
              </a:rPr>
              <a:t>schemas</a:t>
            </a:r>
            <a:r>
              <a:rPr b="1" spc="-98" dirty="0">
                <a:cs typeface="Verdana"/>
              </a:rPr>
              <a:t> </a:t>
            </a:r>
            <a:r>
              <a:rPr b="1" spc="49" dirty="0">
                <a:cs typeface="Verdana"/>
              </a:rPr>
              <a:t>and</a:t>
            </a:r>
            <a:r>
              <a:rPr b="1" spc="-105" dirty="0">
                <a:cs typeface="Verdana"/>
              </a:rPr>
              <a:t> </a:t>
            </a:r>
            <a:r>
              <a:rPr b="1" spc="-38" dirty="0">
                <a:cs typeface="Verdana"/>
              </a:rPr>
              <a:t>descriptions,</a:t>
            </a:r>
            <a:r>
              <a:rPr b="1" spc="-105" dirty="0">
                <a:cs typeface="Verdana"/>
              </a:rPr>
              <a:t> </a:t>
            </a:r>
            <a:r>
              <a:rPr b="1" spc="8" dirty="0">
                <a:cs typeface="Verdana"/>
              </a:rPr>
              <a:t>of</a:t>
            </a:r>
            <a:r>
              <a:rPr b="1" spc="-90" dirty="0">
                <a:cs typeface="Verdana"/>
              </a:rPr>
              <a:t> </a:t>
            </a:r>
            <a:r>
              <a:rPr b="1" spc="15" dirty="0">
                <a:cs typeface="Verdana"/>
              </a:rPr>
              <a:t>how</a:t>
            </a:r>
            <a:r>
              <a:rPr b="1" spc="-94" dirty="0">
                <a:cs typeface="Verdana"/>
              </a:rPr>
              <a:t> </a:t>
            </a:r>
            <a:r>
              <a:rPr b="1" spc="-15" dirty="0">
                <a:cs typeface="Verdana"/>
              </a:rPr>
              <a:t>the</a:t>
            </a:r>
            <a:r>
              <a:rPr b="1" spc="-94" dirty="0">
                <a:cs typeface="Verdana"/>
              </a:rPr>
              <a:t> </a:t>
            </a:r>
            <a:r>
              <a:rPr b="1" spc="49" dirty="0">
                <a:cs typeface="Verdana"/>
              </a:rPr>
              <a:t>data</a:t>
            </a:r>
            <a:r>
              <a:rPr b="1" spc="-86" dirty="0">
                <a:cs typeface="Verdana"/>
              </a:rPr>
              <a:t> </a:t>
            </a:r>
            <a:r>
              <a:rPr b="1" spc="-30" dirty="0">
                <a:cs typeface="Verdana"/>
              </a:rPr>
              <a:t>should</a:t>
            </a:r>
            <a:r>
              <a:rPr b="1" spc="-105" dirty="0">
                <a:cs typeface="Verdana"/>
              </a:rPr>
              <a:t> </a:t>
            </a:r>
            <a:r>
              <a:rPr b="1" spc="-34" dirty="0">
                <a:cs typeface="Verdana"/>
              </a:rPr>
              <a:t>reside</a:t>
            </a:r>
            <a:r>
              <a:rPr b="1" spc="-113" dirty="0">
                <a:cs typeface="Verdana"/>
              </a:rPr>
              <a:t> </a:t>
            </a:r>
            <a:r>
              <a:rPr b="1" spc="-64" dirty="0">
                <a:cs typeface="Verdana"/>
              </a:rPr>
              <a:t>in</a:t>
            </a:r>
            <a:r>
              <a:rPr b="1" spc="-101" dirty="0">
                <a:cs typeface="Verdana"/>
              </a:rPr>
              <a:t> </a:t>
            </a:r>
            <a:r>
              <a:rPr b="1" spc="-15" dirty="0">
                <a:cs typeface="Verdana"/>
              </a:rPr>
              <a:t>the  </a:t>
            </a:r>
            <a:r>
              <a:rPr b="1" spc="15" dirty="0">
                <a:cs typeface="Verdana"/>
              </a:rPr>
              <a:t>database.</a:t>
            </a:r>
            <a:endParaRPr b="1" dirty="0">
              <a:cs typeface="Verdana"/>
            </a:endParaRPr>
          </a:p>
          <a:p>
            <a:pPr marL="225743" marR="3810" indent="-216218">
              <a:lnSpc>
                <a:spcPct val="140100"/>
              </a:lnSpc>
              <a:spcBef>
                <a:spcPts val="458"/>
              </a:spcBef>
              <a:buClr>
                <a:srgbClr val="524EAB"/>
              </a:buClr>
              <a:buSzPct val="67647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z="1600" spc="-60" dirty="0">
                <a:solidFill>
                  <a:srgbClr val="FF0000"/>
                </a:solidFill>
                <a:cs typeface="Verdana"/>
              </a:rPr>
              <a:t>CREATE</a:t>
            </a:r>
            <a:r>
              <a:rPr sz="1600" spc="-113" dirty="0">
                <a:cs typeface="Verdana"/>
              </a:rPr>
              <a:t> </a:t>
            </a:r>
            <a:r>
              <a:rPr sz="1600" spc="-172" dirty="0">
                <a:cs typeface="Verdana"/>
              </a:rPr>
              <a:t>–</a:t>
            </a:r>
            <a:r>
              <a:rPr sz="1600" spc="-86" dirty="0">
                <a:cs typeface="Verdana"/>
              </a:rPr>
              <a:t> </a:t>
            </a:r>
            <a:r>
              <a:rPr sz="1600" spc="-11" dirty="0">
                <a:cs typeface="Verdana"/>
              </a:rPr>
              <a:t>to</a:t>
            </a:r>
            <a:r>
              <a:rPr sz="1600" spc="-86" dirty="0">
                <a:cs typeface="Verdana"/>
              </a:rPr>
              <a:t> </a:t>
            </a:r>
            <a:r>
              <a:rPr sz="1600" spc="26" dirty="0">
                <a:cs typeface="Verdana"/>
              </a:rPr>
              <a:t>create</a:t>
            </a:r>
            <a:r>
              <a:rPr sz="1600" spc="-98" dirty="0">
                <a:cs typeface="Verdana"/>
              </a:rPr>
              <a:t> </a:t>
            </a:r>
            <a:r>
              <a:rPr sz="1600" spc="34" dirty="0">
                <a:cs typeface="Verdana"/>
              </a:rPr>
              <a:t>database</a:t>
            </a:r>
            <a:r>
              <a:rPr sz="1600" spc="-90" dirty="0">
                <a:cs typeface="Verdana"/>
              </a:rPr>
              <a:t> </a:t>
            </a:r>
            <a:r>
              <a:rPr sz="1600" spc="49" dirty="0">
                <a:cs typeface="Verdana"/>
              </a:rPr>
              <a:t>and</a:t>
            </a:r>
            <a:r>
              <a:rPr sz="1600" spc="-94" dirty="0">
                <a:cs typeface="Verdana"/>
              </a:rPr>
              <a:t> </a:t>
            </a:r>
            <a:r>
              <a:rPr sz="1600" spc="-116" dirty="0">
                <a:cs typeface="Verdana"/>
              </a:rPr>
              <a:t>its</a:t>
            </a:r>
            <a:r>
              <a:rPr sz="1600" spc="-98" dirty="0">
                <a:cs typeface="Verdana"/>
              </a:rPr>
              <a:t> </a:t>
            </a:r>
            <a:r>
              <a:rPr sz="1600" spc="-11" dirty="0">
                <a:cs typeface="Verdana"/>
              </a:rPr>
              <a:t>objects</a:t>
            </a:r>
            <a:r>
              <a:rPr sz="1600" spc="-90" dirty="0">
                <a:cs typeface="Verdana"/>
              </a:rPr>
              <a:t> </a:t>
            </a:r>
            <a:r>
              <a:rPr sz="1600" spc="-56" dirty="0">
                <a:cs typeface="Verdana"/>
              </a:rPr>
              <a:t>like</a:t>
            </a:r>
            <a:r>
              <a:rPr sz="1600" spc="-116" dirty="0">
                <a:cs typeface="Verdana"/>
              </a:rPr>
              <a:t> </a:t>
            </a:r>
            <a:r>
              <a:rPr sz="1600" spc="-23" dirty="0">
                <a:cs typeface="Verdana"/>
              </a:rPr>
              <a:t>(table,</a:t>
            </a:r>
            <a:r>
              <a:rPr sz="1600" spc="-94" dirty="0">
                <a:cs typeface="Verdana"/>
              </a:rPr>
              <a:t> </a:t>
            </a:r>
            <a:r>
              <a:rPr sz="1600" spc="-38" dirty="0">
                <a:cs typeface="Verdana"/>
              </a:rPr>
              <a:t>index,</a:t>
            </a:r>
            <a:r>
              <a:rPr sz="1600" spc="-109" dirty="0">
                <a:cs typeface="Verdana"/>
              </a:rPr>
              <a:t> </a:t>
            </a:r>
            <a:r>
              <a:rPr sz="1600" spc="-56" dirty="0">
                <a:cs typeface="Verdana"/>
              </a:rPr>
              <a:t>views,</a:t>
            </a:r>
            <a:r>
              <a:rPr sz="1600" spc="-120" dirty="0">
                <a:cs typeface="Verdana"/>
              </a:rPr>
              <a:t> </a:t>
            </a:r>
            <a:r>
              <a:rPr sz="1600" spc="-60" dirty="0">
                <a:cs typeface="Verdana"/>
              </a:rPr>
              <a:t>store</a:t>
            </a:r>
            <a:r>
              <a:rPr sz="1600" spc="-86" dirty="0">
                <a:cs typeface="Verdana"/>
              </a:rPr>
              <a:t> </a:t>
            </a:r>
            <a:r>
              <a:rPr sz="1600" spc="4" dirty="0">
                <a:cs typeface="Verdana"/>
              </a:rPr>
              <a:t>procedure,</a:t>
            </a:r>
            <a:r>
              <a:rPr sz="1600" spc="-101" dirty="0">
                <a:cs typeface="Verdana"/>
              </a:rPr>
              <a:t> </a:t>
            </a:r>
            <a:r>
              <a:rPr sz="1600" spc="-11" dirty="0">
                <a:cs typeface="Verdana"/>
              </a:rPr>
              <a:t>function  </a:t>
            </a:r>
            <a:r>
              <a:rPr sz="1600" spc="49" dirty="0">
                <a:cs typeface="Verdana"/>
              </a:rPr>
              <a:t>and</a:t>
            </a:r>
            <a:r>
              <a:rPr sz="1600" spc="-101" dirty="0">
                <a:cs typeface="Verdana"/>
              </a:rPr>
              <a:t> </a:t>
            </a:r>
            <a:r>
              <a:rPr sz="1600" spc="-64" dirty="0">
                <a:cs typeface="Verdana"/>
              </a:rPr>
              <a:t>triggers)</a:t>
            </a:r>
            <a:endParaRPr sz="1600" dirty="0">
              <a:cs typeface="Verdana"/>
            </a:endParaRPr>
          </a:p>
          <a:p>
            <a:pPr marL="225743" indent="-216218">
              <a:spcBef>
                <a:spcPts val="1069"/>
              </a:spcBef>
              <a:buClr>
                <a:srgbClr val="524EAB"/>
              </a:buClr>
              <a:buSzPct val="67647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z="1600" spc="-101" dirty="0">
                <a:solidFill>
                  <a:srgbClr val="FF0000"/>
                </a:solidFill>
                <a:cs typeface="Verdana"/>
              </a:rPr>
              <a:t>ALTER</a:t>
            </a:r>
            <a:r>
              <a:rPr sz="1600" spc="-101" dirty="0">
                <a:cs typeface="Verdana"/>
              </a:rPr>
              <a:t> </a:t>
            </a:r>
            <a:r>
              <a:rPr sz="1600" spc="-172" dirty="0">
                <a:cs typeface="Verdana"/>
              </a:rPr>
              <a:t>– </a:t>
            </a:r>
            <a:r>
              <a:rPr sz="1600" spc="-56" dirty="0">
                <a:cs typeface="Verdana"/>
              </a:rPr>
              <a:t>alters </a:t>
            </a:r>
            <a:r>
              <a:rPr sz="1600" spc="-15" dirty="0">
                <a:cs typeface="Verdana"/>
              </a:rPr>
              <a:t>the </a:t>
            </a:r>
            <a:r>
              <a:rPr sz="1600" spc="-56" dirty="0">
                <a:cs typeface="Verdana"/>
              </a:rPr>
              <a:t>structure </a:t>
            </a:r>
            <a:r>
              <a:rPr sz="1600" spc="8" dirty="0">
                <a:cs typeface="Verdana"/>
              </a:rPr>
              <a:t>of </a:t>
            </a:r>
            <a:r>
              <a:rPr sz="1600" spc="-15" dirty="0">
                <a:cs typeface="Verdana"/>
              </a:rPr>
              <a:t>the</a:t>
            </a:r>
            <a:r>
              <a:rPr sz="1600" spc="-326" dirty="0">
                <a:cs typeface="Verdana"/>
              </a:rPr>
              <a:t> </a:t>
            </a:r>
            <a:r>
              <a:rPr lang="en-US" sz="1600" spc="-326" dirty="0">
                <a:cs typeface="Verdana"/>
              </a:rPr>
              <a:t>                   </a:t>
            </a:r>
            <a:r>
              <a:rPr sz="1600" spc="-64" dirty="0">
                <a:cs typeface="Verdana"/>
              </a:rPr>
              <a:t>existing </a:t>
            </a:r>
            <a:r>
              <a:rPr sz="1600" spc="34" dirty="0">
                <a:cs typeface="Verdana"/>
              </a:rPr>
              <a:t>database</a:t>
            </a:r>
            <a:endParaRPr sz="1600" dirty="0">
              <a:cs typeface="Verdana"/>
            </a:endParaRPr>
          </a:p>
          <a:p>
            <a:pPr marL="225743" indent="-216218">
              <a:spcBef>
                <a:spcPts val="1073"/>
              </a:spcBef>
              <a:buClr>
                <a:srgbClr val="524EAB"/>
              </a:buClr>
              <a:buSzPct val="67647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z="1600" spc="-15" dirty="0">
                <a:solidFill>
                  <a:srgbClr val="FF0000"/>
                </a:solidFill>
                <a:cs typeface="Verdana"/>
              </a:rPr>
              <a:t>DROP</a:t>
            </a:r>
            <a:r>
              <a:rPr sz="1600" spc="-15" dirty="0">
                <a:cs typeface="Verdana"/>
              </a:rPr>
              <a:t> </a:t>
            </a:r>
            <a:r>
              <a:rPr sz="1600" spc="-172" dirty="0">
                <a:cs typeface="Verdana"/>
              </a:rPr>
              <a:t>– </a:t>
            </a:r>
            <a:r>
              <a:rPr sz="1600" spc="19" dirty="0">
                <a:cs typeface="Verdana"/>
              </a:rPr>
              <a:t>delete</a:t>
            </a:r>
            <a:r>
              <a:rPr lang="en-US" sz="1600" spc="19" dirty="0">
                <a:cs typeface="Verdana"/>
              </a:rPr>
              <a:t> </a:t>
            </a:r>
            <a:r>
              <a:rPr sz="1600" spc="-344" dirty="0">
                <a:cs typeface="Verdana"/>
              </a:rPr>
              <a:t> </a:t>
            </a:r>
            <a:r>
              <a:rPr sz="1600" spc="-11" dirty="0">
                <a:cs typeface="Verdana"/>
              </a:rPr>
              <a:t>objects </a:t>
            </a:r>
            <a:r>
              <a:rPr sz="1600" spc="-49" dirty="0">
                <a:cs typeface="Verdana"/>
              </a:rPr>
              <a:t>from </a:t>
            </a:r>
            <a:r>
              <a:rPr sz="1600" spc="-15" dirty="0">
                <a:cs typeface="Verdana"/>
              </a:rPr>
              <a:t>the </a:t>
            </a:r>
            <a:r>
              <a:rPr sz="1600" spc="34" dirty="0">
                <a:cs typeface="Verdana"/>
              </a:rPr>
              <a:t>database</a:t>
            </a:r>
            <a:endParaRPr sz="1600" dirty="0">
              <a:cs typeface="Verdana"/>
            </a:endParaRPr>
          </a:p>
          <a:p>
            <a:pPr marL="225743" indent="-216218">
              <a:spcBef>
                <a:spcPts val="1069"/>
              </a:spcBef>
              <a:buClr>
                <a:srgbClr val="524EAB"/>
              </a:buClr>
              <a:buSzPct val="67647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z="1600" spc="-75" dirty="0">
                <a:solidFill>
                  <a:srgbClr val="FF0000"/>
                </a:solidFill>
                <a:cs typeface="Verdana"/>
              </a:rPr>
              <a:t>TRUNCATE</a:t>
            </a:r>
            <a:r>
              <a:rPr sz="1600" spc="-101" dirty="0">
                <a:solidFill>
                  <a:srgbClr val="FF0000"/>
                </a:solidFill>
                <a:cs typeface="Verdana"/>
              </a:rPr>
              <a:t> </a:t>
            </a:r>
            <a:r>
              <a:rPr sz="1600" spc="-172" dirty="0">
                <a:cs typeface="Verdana"/>
              </a:rPr>
              <a:t>–</a:t>
            </a:r>
            <a:r>
              <a:rPr sz="1600" spc="-94" dirty="0">
                <a:cs typeface="Verdana"/>
              </a:rPr>
              <a:t> </a:t>
            </a:r>
            <a:r>
              <a:rPr sz="1600" spc="-8" dirty="0">
                <a:cs typeface="Verdana"/>
              </a:rPr>
              <a:t>remove</a:t>
            </a:r>
            <a:r>
              <a:rPr sz="1600" spc="-116" dirty="0">
                <a:cs typeface="Verdana"/>
              </a:rPr>
              <a:t> </a:t>
            </a:r>
            <a:r>
              <a:rPr sz="1600" spc="-26" dirty="0">
                <a:cs typeface="Verdana"/>
              </a:rPr>
              <a:t>all</a:t>
            </a:r>
            <a:r>
              <a:rPr sz="1600" spc="-86" dirty="0">
                <a:cs typeface="Verdana"/>
              </a:rPr>
              <a:t> </a:t>
            </a:r>
            <a:r>
              <a:rPr sz="1600" spc="-19" dirty="0">
                <a:cs typeface="Verdana"/>
              </a:rPr>
              <a:t>records</a:t>
            </a:r>
            <a:r>
              <a:rPr sz="1600" spc="-116" dirty="0">
                <a:cs typeface="Verdana"/>
              </a:rPr>
              <a:t> </a:t>
            </a:r>
            <a:r>
              <a:rPr sz="1600" spc="-45" dirty="0">
                <a:cs typeface="Verdana"/>
              </a:rPr>
              <a:t>from</a:t>
            </a:r>
            <a:r>
              <a:rPr sz="1600" spc="-94" dirty="0">
                <a:cs typeface="Verdana"/>
              </a:rPr>
              <a:t> </a:t>
            </a:r>
            <a:r>
              <a:rPr sz="1600" spc="105" dirty="0">
                <a:cs typeface="Verdana"/>
              </a:rPr>
              <a:t>a</a:t>
            </a:r>
            <a:r>
              <a:rPr sz="1600" spc="-94" dirty="0">
                <a:cs typeface="Verdana"/>
              </a:rPr>
              <a:t> </a:t>
            </a:r>
            <a:r>
              <a:rPr sz="1600" spc="-8" dirty="0">
                <a:cs typeface="Verdana"/>
              </a:rPr>
              <a:t>table,</a:t>
            </a:r>
            <a:r>
              <a:rPr sz="1600" spc="-101" dirty="0">
                <a:cs typeface="Verdana"/>
              </a:rPr>
              <a:t> </a:t>
            </a:r>
            <a:r>
              <a:rPr sz="1600" spc="-8" dirty="0">
                <a:cs typeface="Verdana"/>
              </a:rPr>
              <a:t>including</a:t>
            </a:r>
            <a:r>
              <a:rPr sz="1600" spc="-109" dirty="0">
                <a:cs typeface="Verdana"/>
              </a:rPr>
              <a:t> </a:t>
            </a:r>
            <a:r>
              <a:rPr sz="1600" spc="-26" dirty="0">
                <a:cs typeface="Verdana"/>
              </a:rPr>
              <a:t>all</a:t>
            </a:r>
            <a:r>
              <a:rPr sz="1600" spc="-120" dirty="0">
                <a:cs typeface="Verdana"/>
              </a:rPr>
              <a:t> </a:t>
            </a:r>
            <a:r>
              <a:rPr sz="1600" spc="8" dirty="0">
                <a:cs typeface="Verdana"/>
              </a:rPr>
              <a:t>spaces</a:t>
            </a:r>
            <a:r>
              <a:rPr sz="1600" spc="-94" dirty="0">
                <a:cs typeface="Verdana"/>
              </a:rPr>
              <a:t> </a:t>
            </a:r>
            <a:r>
              <a:rPr sz="1600" spc="34" dirty="0">
                <a:cs typeface="Verdana"/>
              </a:rPr>
              <a:t>allocated</a:t>
            </a:r>
            <a:r>
              <a:rPr sz="1600" spc="-116" dirty="0">
                <a:cs typeface="Verdana"/>
              </a:rPr>
              <a:t> </a:t>
            </a:r>
            <a:r>
              <a:rPr sz="1600" spc="-49" dirty="0">
                <a:cs typeface="Verdana"/>
              </a:rPr>
              <a:t>for</a:t>
            </a:r>
            <a:r>
              <a:rPr sz="1600" spc="-86" dirty="0">
                <a:cs typeface="Verdana"/>
              </a:rPr>
              <a:t> </a:t>
            </a:r>
            <a:r>
              <a:rPr sz="1600" spc="-15" dirty="0">
                <a:cs typeface="Verdana"/>
              </a:rPr>
              <a:t>the</a:t>
            </a:r>
            <a:r>
              <a:rPr sz="1600" spc="-98" dirty="0">
                <a:cs typeface="Verdana"/>
              </a:rPr>
              <a:t> </a:t>
            </a:r>
            <a:r>
              <a:rPr sz="1600" spc="-19" dirty="0">
                <a:cs typeface="Verdana"/>
              </a:rPr>
              <a:t>records</a:t>
            </a:r>
            <a:r>
              <a:rPr sz="1600" spc="-101" dirty="0">
                <a:cs typeface="Verdana"/>
              </a:rPr>
              <a:t> </a:t>
            </a:r>
            <a:r>
              <a:rPr sz="1600" dirty="0">
                <a:cs typeface="Verdana"/>
              </a:rPr>
              <a:t>are</a:t>
            </a:r>
          </a:p>
          <a:p>
            <a:pPr marL="225743">
              <a:spcBef>
                <a:spcPts val="614"/>
              </a:spcBef>
            </a:pPr>
            <a:r>
              <a:rPr sz="1600" spc="4" dirty="0">
                <a:cs typeface="Verdana"/>
              </a:rPr>
              <a:t>removed</a:t>
            </a:r>
            <a:endParaRPr sz="1600" dirty="0">
              <a:cs typeface="Verdana"/>
            </a:endParaRPr>
          </a:p>
          <a:p>
            <a:pPr marL="225743" indent="-216218">
              <a:spcBef>
                <a:spcPts val="1073"/>
              </a:spcBef>
              <a:buClr>
                <a:srgbClr val="524EAB"/>
              </a:buClr>
              <a:buSzPct val="67647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z="1600" spc="11" dirty="0">
                <a:solidFill>
                  <a:srgbClr val="FF0000"/>
                </a:solidFill>
                <a:cs typeface="Verdana"/>
              </a:rPr>
              <a:t>COMMENT</a:t>
            </a:r>
            <a:r>
              <a:rPr sz="1600" spc="-120" dirty="0">
                <a:cs typeface="Verdana"/>
              </a:rPr>
              <a:t> </a:t>
            </a:r>
            <a:r>
              <a:rPr sz="1600" spc="-172" dirty="0">
                <a:cs typeface="Verdana"/>
              </a:rPr>
              <a:t>–</a:t>
            </a:r>
            <a:r>
              <a:rPr sz="1600" spc="-90" dirty="0">
                <a:cs typeface="Verdana"/>
              </a:rPr>
              <a:t> </a:t>
            </a:r>
            <a:r>
              <a:rPr sz="1600" spc="86" dirty="0">
                <a:cs typeface="Verdana"/>
              </a:rPr>
              <a:t>add</a:t>
            </a:r>
            <a:r>
              <a:rPr sz="1600" spc="-101" dirty="0">
                <a:cs typeface="Verdana"/>
              </a:rPr>
              <a:t> </a:t>
            </a:r>
            <a:r>
              <a:rPr sz="1600" spc="-11" dirty="0">
                <a:cs typeface="Verdana"/>
              </a:rPr>
              <a:t>comments</a:t>
            </a:r>
            <a:r>
              <a:rPr sz="1600" spc="-94" dirty="0">
                <a:cs typeface="Verdana"/>
              </a:rPr>
              <a:t> </a:t>
            </a:r>
            <a:r>
              <a:rPr sz="1600" spc="-11" dirty="0">
                <a:cs typeface="Verdana"/>
              </a:rPr>
              <a:t>to</a:t>
            </a:r>
            <a:r>
              <a:rPr sz="1600" spc="-90" dirty="0">
                <a:cs typeface="Verdana"/>
              </a:rPr>
              <a:t> </a:t>
            </a:r>
            <a:r>
              <a:rPr sz="1600" spc="-15" dirty="0">
                <a:cs typeface="Verdana"/>
              </a:rPr>
              <a:t>the</a:t>
            </a:r>
            <a:r>
              <a:rPr sz="1600" spc="-90" dirty="0">
                <a:cs typeface="Verdana"/>
              </a:rPr>
              <a:t> </a:t>
            </a:r>
            <a:r>
              <a:rPr sz="1600" spc="49" dirty="0">
                <a:cs typeface="Verdana"/>
              </a:rPr>
              <a:t>data</a:t>
            </a:r>
            <a:r>
              <a:rPr sz="1600" spc="-90" dirty="0">
                <a:cs typeface="Verdana"/>
              </a:rPr>
              <a:t> </a:t>
            </a:r>
            <a:r>
              <a:rPr sz="1600" spc="-15" dirty="0">
                <a:cs typeface="Verdana"/>
              </a:rPr>
              <a:t>dictionary</a:t>
            </a:r>
            <a:endParaRPr sz="1600" dirty="0">
              <a:cs typeface="Verdana"/>
            </a:endParaRPr>
          </a:p>
          <a:p>
            <a:pPr marL="225743" indent="-216218">
              <a:spcBef>
                <a:spcPts val="1069"/>
              </a:spcBef>
              <a:buClr>
                <a:srgbClr val="524EAB"/>
              </a:buClr>
              <a:buSzPct val="67647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z="1600" spc="-30" dirty="0">
                <a:solidFill>
                  <a:srgbClr val="FF0000"/>
                </a:solidFill>
                <a:cs typeface="Verdana"/>
              </a:rPr>
              <a:t>RENAME</a:t>
            </a:r>
            <a:r>
              <a:rPr sz="1600" spc="-30" dirty="0">
                <a:cs typeface="Verdana"/>
              </a:rPr>
              <a:t> </a:t>
            </a:r>
            <a:r>
              <a:rPr sz="1600" spc="-172" dirty="0">
                <a:cs typeface="Verdana"/>
              </a:rPr>
              <a:t>– </a:t>
            </a:r>
            <a:r>
              <a:rPr sz="1600" dirty="0">
                <a:cs typeface="Verdana"/>
              </a:rPr>
              <a:t>rename </a:t>
            </a:r>
            <a:r>
              <a:rPr sz="1600" spc="38" dirty="0">
                <a:cs typeface="Verdana"/>
              </a:rPr>
              <a:t>an</a:t>
            </a:r>
            <a:r>
              <a:rPr sz="1600" spc="-221" dirty="0">
                <a:cs typeface="Verdana"/>
              </a:rPr>
              <a:t> </a:t>
            </a:r>
            <a:r>
              <a:rPr sz="1600" spc="19" dirty="0">
                <a:cs typeface="Verdana"/>
              </a:rPr>
              <a:t>object</a:t>
            </a:r>
            <a:endParaRPr sz="16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6149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762000"/>
            <a:ext cx="7457751" cy="85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687705" y="2204334"/>
            <a:ext cx="7541895" cy="3232616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25743" marR="3810" indent="-216218" algn="just">
              <a:lnSpc>
                <a:spcPct val="150100"/>
              </a:lnSpc>
              <a:spcBef>
                <a:spcPts val="68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6219" algn="l"/>
              </a:tabLst>
            </a:pPr>
            <a:r>
              <a:rPr sz="1500" b="1" spc="-26" dirty="0">
                <a:latin typeface="Verdana"/>
                <a:cs typeface="Verdana"/>
              </a:rPr>
              <a:t>DML</a:t>
            </a:r>
            <a:r>
              <a:rPr sz="1500" b="1" spc="-116" dirty="0">
                <a:latin typeface="Verdana"/>
                <a:cs typeface="Verdana"/>
              </a:rPr>
              <a:t> </a:t>
            </a:r>
            <a:r>
              <a:rPr sz="1500" b="1" spc="-4" dirty="0">
                <a:latin typeface="Verdana"/>
                <a:cs typeface="Verdana"/>
              </a:rPr>
              <a:t>deals</a:t>
            </a:r>
            <a:r>
              <a:rPr sz="1500" b="1" spc="-131" dirty="0">
                <a:latin typeface="Verdana"/>
                <a:cs typeface="Verdana"/>
              </a:rPr>
              <a:t> </a:t>
            </a:r>
            <a:r>
              <a:rPr sz="1500" b="1" spc="-53" dirty="0">
                <a:latin typeface="Verdana"/>
                <a:cs typeface="Verdana"/>
              </a:rPr>
              <a:t>with</a:t>
            </a:r>
            <a:r>
              <a:rPr sz="1500" b="1" spc="-131" dirty="0">
                <a:latin typeface="Verdana"/>
                <a:cs typeface="Verdana"/>
              </a:rPr>
              <a:t> </a:t>
            </a:r>
            <a:r>
              <a:rPr sz="1500" b="1" spc="64" dirty="0">
                <a:latin typeface="Verdana"/>
                <a:cs typeface="Verdana"/>
              </a:rPr>
              <a:t>data</a:t>
            </a:r>
            <a:r>
              <a:rPr sz="1500" b="1" spc="-135" dirty="0">
                <a:latin typeface="Verdana"/>
                <a:cs typeface="Verdana"/>
              </a:rPr>
              <a:t> </a:t>
            </a:r>
            <a:r>
              <a:rPr sz="1500" b="1" spc="-23" dirty="0">
                <a:latin typeface="Verdana"/>
                <a:cs typeface="Verdana"/>
              </a:rPr>
              <a:t>manipulation,</a:t>
            </a:r>
            <a:r>
              <a:rPr sz="1500" b="1" spc="-146" dirty="0">
                <a:latin typeface="Verdana"/>
                <a:cs typeface="Verdana"/>
              </a:rPr>
              <a:t> </a:t>
            </a:r>
            <a:r>
              <a:rPr sz="1500" b="1" spc="60" dirty="0">
                <a:latin typeface="Verdana"/>
                <a:cs typeface="Verdana"/>
              </a:rPr>
              <a:t>and</a:t>
            </a:r>
            <a:r>
              <a:rPr sz="1500" b="1" spc="-116" dirty="0">
                <a:latin typeface="Verdana"/>
                <a:cs typeface="Verdana"/>
              </a:rPr>
              <a:t> </a:t>
            </a:r>
            <a:r>
              <a:rPr sz="1500" b="1" spc="-19" dirty="0">
                <a:latin typeface="Verdana"/>
                <a:cs typeface="Verdana"/>
              </a:rPr>
              <a:t>includes</a:t>
            </a:r>
            <a:r>
              <a:rPr sz="1500" b="1" spc="-124" dirty="0">
                <a:latin typeface="Verdana"/>
                <a:cs typeface="Verdana"/>
              </a:rPr>
              <a:t> </a:t>
            </a:r>
            <a:r>
              <a:rPr sz="1500" b="1" spc="-68" dirty="0">
                <a:latin typeface="Verdana"/>
                <a:cs typeface="Verdana"/>
              </a:rPr>
              <a:t>most</a:t>
            </a:r>
            <a:r>
              <a:rPr sz="1500" b="1" spc="-131" dirty="0">
                <a:latin typeface="Verdana"/>
                <a:cs typeface="Verdana"/>
              </a:rPr>
              <a:t> </a:t>
            </a:r>
            <a:r>
              <a:rPr sz="1500" b="1" spc="34" dirty="0">
                <a:latin typeface="Verdana"/>
                <a:cs typeface="Verdana"/>
              </a:rPr>
              <a:t>common</a:t>
            </a:r>
            <a:r>
              <a:rPr sz="1500" b="1" spc="-113" dirty="0">
                <a:latin typeface="Verdana"/>
                <a:cs typeface="Verdana"/>
              </a:rPr>
              <a:t> </a:t>
            </a:r>
            <a:r>
              <a:rPr sz="1500" b="1" spc="-105" dirty="0">
                <a:latin typeface="Verdana"/>
                <a:cs typeface="Verdana"/>
              </a:rPr>
              <a:t>SQL</a:t>
            </a:r>
            <a:r>
              <a:rPr sz="1500" b="1" spc="-113" dirty="0">
                <a:latin typeface="Verdana"/>
                <a:cs typeface="Verdana"/>
              </a:rPr>
              <a:t> </a:t>
            </a:r>
            <a:r>
              <a:rPr sz="1500" b="1" spc="-45" dirty="0">
                <a:latin typeface="Verdana"/>
                <a:cs typeface="Verdana"/>
              </a:rPr>
              <a:t>statements  </a:t>
            </a:r>
            <a:r>
              <a:rPr sz="1500" b="1" spc="-23" dirty="0">
                <a:latin typeface="Verdana"/>
                <a:cs typeface="Verdana"/>
              </a:rPr>
              <a:t>such</a:t>
            </a:r>
            <a:r>
              <a:rPr sz="1500" b="1" spc="-124" dirty="0">
                <a:latin typeface="Verdana"/>
                <a:cs typeface="Verdana"/>
              </a:rPr>
              <a:t> </a:t>
            </a:r>
            <a:r>
              <a:rPr sz="1500" b="1" spc="-139" dirty="0">
                <a:latin typeface="Verdana"/>
                <a:cs typeface="Verdana"/>
              </a:rPr>
              <a:t>SELECT,</a:t>
            </a:r>
            <a:r>
              <a:rPr sz="1500" b="1" spc="-127" dirty="0">
                <a:latin typeface="Verdana"/>
                <a:cs typeface="Verdana"/>
              </a:rPr>
              <a:t> </a:t>
            </a:r>
            <a:r>
              <a:rPr sz="1500" b="1" spc="-180" dirty="0">
                <a:latin typeface="Verdana"/>
                <a:cs typeface="Verdana"/>
              </a:rPr>
              <a:t>INSERT,</a:t>
            </a:r>
            <a:r>
              <a:rPr sz="1500" b="1" spc="-143" dirty="0">
                <a:latin typeface="Verdana"/>
                <a:cs typeface="Verdana"/>
              </a:rPr>
              <a:t> </a:t>
            </a:r>
            <a:r>
              <a:rPr sz="1500" b="1" spc="-94" dirty="0">
                <a:latin typeface="Verdana"/>
                <a:cs typeface="Verdana"/>
              </a:rPr>
              <a:t>UPDATE,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153" dirty="0">
                <a:latin typeface="Verdana"/>
                <a:cs typeface="Verdana"/>
              </a:rPr>
              <a:t>DELETE</a:t>
            </a:r>
            <a:r>
              <a:rPr sz="1500" b="1" spc="-120" dirty="0">
                <a:latin typeface="Verdana"/>
                <a:cs typeface="Verdana"/>
              </a:rPr>
              <a:t> </a:t>
            </a:r>
            <a:r>
              <a:rPr sz="1500" b="1" spc="15" dirty="0">
                <a:latin typeface="Verdana"/>
                <a:cs typeface="Verdana"/>
              </a:rPr>
              <a:t>etc,</a:t>
            </a:r>
            <a:r>
              <a:rPr sz="1500" b="1" spc="-131" dirty="0">
                <a:latin typeface="Verdana"/>
                <a:cs typeface="Verdana"/>
              </a:rPr>
              <a:t> </a:t>
            </a:r>
            <a:r>
              <a:rPr sz="1500" b="1" spc="60" dirty="0">
                <a:latin typeface="Verdana"/>
                <a:cs typeface="Verdana"/>
              </a:rPr>
              <a:t>and</a:t>
            </a:r>
            <a:r>
              <a:rPr sz="1500" b="1" spc="-113" dirty="0">
                <a:latin typeface="Verdana"/>
                <a:cs typeface="Verdana"/>
              </a:rPr>
              <a:t> </a:t>
            </a:r>
            <a:r>
              <a:rPr sz="1500" b="1" spc="-105" dirty="0">
                <a:latin typeface="Verdana"/>
                <a:cs typeface="Verdana"/>
              </a:rPr>
              <a:t>it</a:t>
            </a:r>
            <a:r>
              <a:rPr sz="1500" b="1" spc="-120" dirty="0">
                <a:latin typeface="Verdana"/>
                <a:cs typeface="Verdana"/>
              </a:rPr>
              <a:t> </a:t>
            </a:r>
            <a:r>
              <a:rPr sz="1500" b="1" spc="-158" dirty="0">
                <a:latin typeface="Verdana"/>
                <a:cs typeface="Verdana"/>
              </a:rPr>
              <a:t>is</a:t>
            </a:r>
            <a:r>
              <a:rPr sz="1500" b="1" spc="-116" dirty="0">
                <a:latin typeface="Verdana"/>
                <a:cs typeface="Verdana"/>
              </a:rPr>
              <a:t> </a:t>
            </a:r>
            <a:r>
              <a:rPr sz="1500" b="1" spc="-15" dirty="0">
                <a:latin typeface="Verdana"/>
                <a:cs typeface="Verdana"/>
              </a:rPr>
              <a:t>used</a:t>
            </a:r>
            <a:r>
              <a:rPr sz="1500" b="1" spc="-139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to</a:t>
            </a:r>
            <a:r>
              <a:rPr sz="1500" b="1" spc="-124" dirty="0">
                <a:latin typeface="Verdana"/>
                <a:cs typeface="Verdana"/>
              </a:rPr>
              <a:t> </a:t>
            </a:r>
            <a:r>
              <a:rPr sz="1500" b="1" spc="-75" dirty="0">
                <a:latin typeface="Verdana"/>
                <a:cs typeface="Verdana"/>
              </a:rPr>
              <a:t>store,</a:t>
            </a:r>
            <a:r>
              <a:rPr sz="1500" b="1" spc="-143" dirty="0">
                <a:latin typeface="Verdana"/>
                <a:cs typeface="Verdana"/>
              </a:rPr>
              <a:t> </a:t>
            </a:r>
            <a:r>
              <a:rPr sz="1500" b="1" spc="-41" dirty="0">
                <a:latin typeface="Verdana"/>
                <a:cs typeface="Verdana"/>
              </a:rPr>
              <a:t>modify,</a:t>
            </a:r>
            <a:r>
              <a:rPr sz="1500" b="1" spc="-109" dirty="0">
                <a:latin typeface="Verdana"/>
                <a:cs typeface="Verdana"/>
              </a:rPr>
              <a:t> </a:t>
            </a:r>
            <a:r>
              <a:rPr sz="1500" b="1" spc="-56" dirty="0">
                <a:latin typeface="Verdana"/>
                <a:cs typeface="Verdana"/>
              </a:rPr>
              <a:t>retrieve,  </a:t>
            </a:r>
            <a:r>
              <a:rPr sz="1500" b="1" spc="26" dirty="0">
                <a:latin typeface="Verdana"/>
                <a:cs typeface="Verdana"/>
              </a:rPr>
              <a:t>delete</a:t>
            </a:r>
            <a:r>
              <a:rPr sz="1500" b="1" spc="-150" dirty="0">
                <a:latin typeface="Verdana"/>
                <a:cs typeface="Verdana"/>
              </a:rPr>
              <a:t> </a:t>
            </a:r>
            <a:r>
              <a:rPr sz="1500" b="1" spc="60" dirty="0">
                <a:latin typeface="Verdana"/>
                <a:cs typeface="Verdana"/>
              </a:rPr>
              <a:t>and</a:t>
            </a:r>
            <a:r>
              <a:rPr sz="1500" b="1" spc="-120" dirty="0">
                <a:latin typeface="Verdana"/>
                <a:cs typeface="Verdana"/>
              </a:rPr>
              <a:t> </a:t>
            </a:r>
            <a:r>
              <a:rPr sz="1500" b="1" spc="45" dirty="0">
                <a:latin typeface="Verdana"/>
                <a:cs typeface="Verdana"/>
              </a:rPr>
              <a:t>update</a:t>
            </a:r>
            <a:r>
              <a:rPr sz="1500" b="1" spc="-146" dirty="0">
                <a:latin typeface="Verdana"/>
                <a:cs typeface="Verdana"/>
              </a:rPr>
              <a:t> </a:t>
            </a:r>
            <a:r>
              <a:rPr sz="1500" b="1" spc="64" dirty="0">
                <a:latin typeface="Verdana"/>
                <a:cs typeface="Verdana"/>
              </a:rPr>
              <a:t>data</a:t>
            </a:r>
            <a:r>
              <a:rPr sz="1500" b="1" spc="-135" dirty="0">
                <a:latin typeface="Verdana"/>
                <a:cs typeface="Verdana"/>
              </a:rPr>
              <a:t> </a:t>
            </a:r>
            <a:r>
              <a:rPr sz="1500" b="1" spc="-75" dirty="0">
                <a:latin typeface="Verdana"/>
                <a:cs typeface="Verdana"/>
              </a:rPr>
              <a:t>in</a:t>
            </a:r>
            <a:r>
              <a:rPr sz="1500" b="1" spc="-116" dirty="0">
                <a:latin typeface="Verdana"/>
                <a:cs typeface="Verdana"/>
              </a:rPr>
              <a:t> </a:t>
            </a:r>
            <a:r>
              <a:rPr sz="1500" b="1" spc="23" dirty="0">
                <a:latin typeface="Verdana"/>
                <a:cs typeface="Verdana"/>
              </a:rPr>
              <a:t>database.</a:t>
            </a:r>
            <a:endParaRPr lang="en-US" sz="1500" b="1" spc="23" dirty="0">
              <a:latin typeface="Verdana"/>
              <a:cs typeface="Verdana"/>
            </a:endParaRPr>
          </a:p>
          <a:p>
            <a:pPr marL="225743" marR="3810" indent="-216218" algn="just">
              <a:lnSpc>
                <a:spcPct val="150100"/>
              </a:lnSpc>
              <a:spcBef>
                <a:spcPts val="68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6219" algn="l"/>
              </a:tabLst>
            </a:pPr>
            <a:endParaRPr sz="1500" dirty="0">
              <a:latin typeface="Verdana"/>
              <a:cs typeface="Verdana"/>
            </a:endParaRPr>
          </a:p>
          <a:p>
            <a:pPr marL="225743" indent="-216218">
              <a:spcBef>
                <a:spcPts val="1440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u="heavy" spc="-139" dirty="0">
                <a:solidFill>
                  <a:srgbClr val="699F1F"/>
                </a:solidFill>
                <a:uFill>
                  <a:solidFill>
                    <a:srgbClr val="699F1F"/>
                  </a:solidFill>
                </a:uFill>
                <a:latin typeface="Verdana"/>
                <a:cs typeface="Verdana"/>
                <a:hlinkClick r:id="rId3"/>
              </a:rPr>
              <a:t>SELECT</a:t>
            </a:r>
            <a:r>
              <a:rPr spc="-124" dirty="0">
                <a:solidFill>
                  <a:srgbClr val="699F1F"/>
                </a:solidFill>
                <a:latin typeface="Verdana"/>
                <a:cs typeface="Verdana"/>
                <a:hlinkClick r:id="rId3"/>
              </a:rPr>
              <a:t> </a:t>
            </a:r>
            <a:r>
              <a:rPr spc="-203" dirty="0">
                <a:latin typeface="Verdana"/>
                <a:cs typeface="Verdana"/>
              </a:rPr>
              <a:t>–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49" dirty="0">
                <a:latin typeface="Verdana"/>
                <a:cs typeface="Verdana"/>
              </a:rPr>
              <a:t>retrieve</a:t>
            </a:r>
            <a:r>
              <a:rPr spc="-146" dirty="0">
                <a:latin typeface="Verdana"/>
                <a:cs typeface="Verdana"/>
              </a:rPr>
              <a:t> </a:t>
            </a:r>
            <a:r>
              <a:rPr spc="64" dirty="0">
                <a:latin typeface="Verdana"/>
                <a:cs typeface="Verdana"/>
              </a:rPr>
              <a:t>data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from</a:t>
            </a:r>
            <a:r>
              <a:rPr spc="-124" dirty="0">
                <a:latin typeface="Verdana"/>
                <a:cs typeface="Verdana"/>
              </a:rPr>
              <a:t> </a:t>
            </a:r>
            <a:r>
              <a:rPr spc="-11" dirty="0">
                <a:latin typeface="Verdana"/>
                <a:cs typeface="Verdana"/>
              </a:rPr>
              <a:t>the</a:t>
            </a:r>
            <a:r>
              <a:rPr spc="-131" dirty="0">
                <a:latin typeface="Verdana"/>
                <a:cs typeface="Verdana"/>
              </a:rPr>
              <a:t> </a:t>
            </a:r>
            <a:r>
              <a:rPr spc="124" dirty="0">
                <a:latin typeface="Verdana"/>
                <a:cs typeface="Verdana"/>
              </a:rPr>
              <a:t>a</a:t>
            </a:r>
            <a:r>
              <a:rPr spc="-124" dirty="0">
                <a:latin typeface="Verdana"/>
                <a:cs typeface="Verdana"/>
              </a:rPr>
              <a:t> </a:t>
            </a:r>
            <a:r>
              <a:rPr spc="41" dirty="0">
                <a:latin typeface="Verdana"/>
                <a:cs typeface="Verdana"/>
              </a:rPr>
              <a:t>database</a:t>
            </a:r>
            <a:endParaRPr dirty="0">
              <a:latin typeface="Verdana"/>
              <a:cs typeface="Verdana"/>
            </a:endParaRPr>
          </a:p>
          <a:p>
            <a:pPr marL="225743" indent="-216218">
              <a:spcBef>
                <a:spcPts val="1444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u="heavy" spc="-188" dirty="0">
                <a:solidFill>
                  <a:srgbClr val="699F1F"/>
                </a:solidFill>
                <a:uFill>
                  <a:solidFill>
                    <a:srgbClr val="699F1F"/>
                  </a:solidFill>
                </a:uFill>
                <a:latin typeface="Verdana"/>
                <a:cs typeface="Verdana"/>
                <a:hlinkClick r:id="rId4"/>
              </a:rPr>
              <a:t>INSERT</a:t>
            </a:r>
            <a:r>
              <a:rPr spc="-188" dirty="0">
                <a:solidFill>
                  <a:srgbClr val="699F1F"/>
                </a:solidFill>
                <a:latin typeface="Verdana"/>
                <a:cs typeface="Verdana"/>
                <a:hlinkClick r:id="rId4"/>
              </a:rPr>
              <a:t> </a:t>
            </a:r>
            <a:r>
              <a:rPr spc="-203" dirty="0">
                <a:latin typeface="Verdana"/>
                <a:cs typeface="Verdana"/>
              </a:rPr>
              <a:t>– </a:t>
            </a:r>
            <a:r>
              <a:rPr spc="-94" dirty="0">
                <a:latin typeface="Verdana"/>
                <a:cs typeface="Verdana"/>
              </a:rPr>
              <a:t>insert </a:t>
            </a:r>
            <a:r>
              <a:rPr spc="64" dirty="0">
                <a:latin typeface="Verdana"/>
                <a:cs typeface="Verdana"/>
              </a:rPr>
              <a:t>data </a:t>
            </a:r>
            <a:r>
              <a:rPr spc="-41" dirty="0">
                <a:latin typeface="Verdana"/>
                <a:cs typeface="Verdana"/>
              </a:rPr>
              <a:t>into </a:t>
            </a:r>
            <a:r>
              <a:rPr spc="124" dirty="0">
                <a:latin typeface="Verdana"/>
                <a:cs typeface="Verdana"/>
              </a:rPr>
              <a:t>a</a:t>
            </a:r>
            <a:r>
              <a:rPr spc="-315" dirty="0">
                <a:latin typeface="Verdana"/>
                <a:cs typeface="Verdana"/>
              </a:rPr>
              <a:t> </a:t>
            </a:r>
            <a:r>
              <a:rPr spc="19" dirty="0">
                <a:latin typeface="Verdana"/>
                <a:cs typeface="Verdana"/>
              </a:rPr>
              <a:t>table</a:t>
            </a:r>
            <a:endParaRPr dirty="0">
              <a:latin typeface="Verdana"/>
              <a:cs typeface="Verdana"/>
            </a:endParaRPr>
          </a:p>
          <a:p>
            <a:pPr marL="225743" indent="-216218">
              <a:spcBef>
                <a:spcPts val="1440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u="heavy" spc="-90" dirty="0">
                <a:solidFill>
                  <a:srgbClr val="699F1F"/>
                </a:solidFill>
                <a:uFill>
                  <a:solidFill>
                    <a:srgbClr val="699F1F"/>
                  </a:solidFill>
                </a:uFill>
                <a:latin typeface="Verdana"/>
                <a:cs typeface="Verdana"/>
                <a:hlinkClick r:id="rId5"/>
              </a:rPr>
              <a:t>UPDATE</a:t>
            </a:r>
            <a:r>
              <a:rPr spc="-116" dirty="0">
                <a:solidFill>
                  <a:srgbClr val="699F1F"/>
                </a:solidFill>
                <a:latin typeface="Verdana"/>
                <a:cs typeface="Verdana"/>
                <a:hlinkClick r:id="rId5"/>
              </a:rPr>
              <a:t> </a:t>
            </a:r>
            <a:r>
              <a:rPr spc="-203" dirty="0">
                <a:latin typeface="Verdana"/>
                <a:cs typeface="Verdana"/>
              </a:rPr>
              <a:t>–</a:t>
            </a:r>
            <a:r>
              <a:rPr spc="-113" dirty="0">
                <a:latin typeface="Verdana"/>
                <a:cs typeface="Verdana"/>
              </a:rPr>
              <a:t> </a:t>
            </a:r>
            <a:r>
              <a:rPr spc="8" dirty="0">
                <a:latin typeface="Verdana"/>
                <a:cs typeface="Verdana"/>
              </a:rPr>
              <a:t>updates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-68" dirty="0">
                <a:latin typeface="Verdana"/>
                <a:cs typeface="Verdana"/>
              </a:rPr>
              <a:t>existing</a:t>
            </a:r>
            <a:r>
              <a:rPr spc="-131" dirty="0">
                <a:latin typeface="Verdana"/>
                <a:cs typeface="Verdana"/>
              </a:rPr>
              <a:t> </a:t>
            </a:r>
            <a:r>
              <a:rPr spc="64" dirty="0">
                <a:latin typeface="Verdana"/>
                <a:cs typeface="Verdana"/>
              </a:rPr>
              <a:t>data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within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124" dirty="0">
                <a:latin typeface="Verdana"/>
                <a:cs typeface="Verdana"/>
              </a:rPr>
              <a:t>a</a:t>
            </a:r>
            <a:r>
              <a:rPr spc="-124" dirty="0">
                <a:latin typeface="Verdana"/>
                <a:cs typeface="Verdana"/>
              </a:rPr>
              <a:t> </a:t>
            </a:r>
            <a:r>
              <a:rPr spc="19" dirty="0">
                <a:latin typeface="Verdana"/>
                <a:cs typeface="Verdana"/>
              </a:rPr>
              <a:t>table</a:t>
            </a:r>
            <a:endParaRPr dirty="0">
              <a:latin typeface="Verdana"/>
              <a:cs typeface="Verdana"/>
            </a:endParaRPr>
          </a:p>
          <a:p>
            <a:pPr marL="225743" indent="-216218">
              <a:spcBef>
                <a:spcPts val="1440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u="heavy" spc="-153" dirty="0">
                <a:solidFill>
                  <a:srgbClr val="699F1F"/>
                </a:solidFill>
                <a:uFill>
                  <a:solidFill>
                    <a:srgbClr val="699F1F"/>
                  </a:solidFill>
                </a:uFill>
                <a:latin typeface="Verdana"/>
                <a:cs typeface="Verdana"/>
                <a:hlinkClick r:id="rId6"/>
              </a:rPr>
              <a:t>DELETE</a:t>
            </a:r>
            <a:r>
              <a:rPr spc="-127" dirty="0">
                <a:solidFill>
                  <a:srgbClr val="699F1F"/>
                </a:solidFill>
                <a:latin typeface="Verdana"/>
                <a:cs typeface="Verdana"/>
                <a:hlinkClick r:id="rId6"/>
              </a:rPr>
              <a:t> </a:t>
            </a:r>
            <a:r>
              <a:rPr spc="-203" dirty="0">
                <a:latin typeface="Verdana"/>
                <a:cs typeface="Verdana"/>
              </a:rPr>
              <a:t>–</a:t>
            </a:r>
            <a:r>
              <a:rPr spc="-113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Delete</a:t>
            </a:r>
            <a:r>
              <a:rPr spc="-146" dirty="0">
                <a:latin typeface="Verdana"/>
                <a:cs typeface="Verdana"/>
              </a:rPr>
              <a:t> </a:t>
            </a:r>
            <a:r>
              <a:rPr spc="-34" dirty="0">
                <a:latin typeface="Verdana"/>
                <a:cs typeface="Verdana"/>
              </a:rPr>
              <a:t>all</a:t>
            </a:r>
            <a:r>
              <a:rPr spc="-131" dirty="0">
                <a:latin typeface="Verdana"/>
                <a:cs typeface="Verdana"/>
              </a:rPr>
              <a:t> </a:t>
            </a:r>
            <a:r>
              <a:rPr spc="-23" dirty="0">
                <a:latin typeface="Verdana"/>
                <a:cs typeface="Verdana"/>
              </a:rPr>
              <a:t>records</a:t>
            </a:r>
            <a:r>
              <a:rPr spc="-113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from</a:t>
            </a:r>
            <a:r>
              <a:rPr spc="-113" dirty="0">
                <a:latin typeface="Verdana"/>
                <a:cs typeface="Verdana"/>
              </a:rPr>
              <a:t> </a:t>
            </a:r>
            <a:r>
              <a:rPr spc="124" dirty="0">
                <a:latin typeface="Verdana"/>
                <a:cs typeface="Verdana"/>
              </a:rPr>
              <a:t>a</a:t>
            </a:r>
            <a:r>
              <a:rPr spc="-124" dirty="0">
                <a:latin typeface="Verdana"/>
                <a:cs typeface="Verdana"/>
              </a:rPr>
              <a:t> </a:t>
            </a:r>
            <a:r>
              <a:rPr spc="41" dirty="0">
                <a:latin typeface="Verdana"/>
                <a:cs typeface="Verdana"/>
              </a:rPr>
              <a:t>database</a:t>
            </a:r>
            <a:r>
              <a:rPr spc="-146" dirty="0">
                <a:latin typeface="Verdana"/>
                <a:cs typeface="Verdana"/>
              </a:rPr>
              <a:t> </a:t>
            </a:r>
            <a:r>
              <a:rPr spc="19" dirty="0">
                <a:latin typeface="Verdana"/>
                <a:cs typeface="Verdana"/>
              </a:rPr>
              <a:t>table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6476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2235" y="1185291"/>
            <a:ext cx="3704939" cy="85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723271" y="1185291"/>
            <a:ext cx="2523706" cy="850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723271" y="2514600"/>
            <a:ext cx="8268329" cy="287354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25743" marR="3810" indent="-216218" algn="just">
              <a:lnSpc>
                <a:spcPct val="150100"/>
              </a:lnSpc>
              <a:spcBef>
                <a:spcPts val="68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b="1" spc="-4" dirty="0">
                <a:latin typeface="Verdana"/>
                <a:cs typeface="Verdana"/>
              </a:rPr>
              <a:t>DCL</a:t>
            </a:r>
            <a:r>
              <a:rPr b="1" spc="-127" dirty="0">
                <a:latin typeface="Verdana"/>
                <a:cs typeface="Verdana"/>
              </a:rPr>
              <a:t> </a:t>
            </a:r>
            <a:r>
              <a:rPr b="1" spc="-158" dirty="0">
                <a:latin typeface="Verdana"/>
                <a:cs typeface="Verdana"/>
              </a:rPr>
              <a:t>is</a:t>
            </a:r>
            <a:r>
              <a:rPr b="1" spc="-109" dirty="0">
                <a:latin typeface="Verdana"/>
                <a:cs typeface="Verdana"/>
              </a:rPr>
              <a:t> </a:t>
            </a:r>
            <a:r>
              <a:rPr b="1" spc="-90" dirty="0">
                <a:latin typeface="Verdana"/>
                <a:cs typeface="Verdana"/>
              </a:rPr>
              <a:t>short</a:t>
            </a:r>
            <a:r>
              <a:rPr b="1" spc="-120" dirty="0">
                <a:latin typeface="Verdana"/>
                <a:cs typeface="Verdana"/>
              </a:rPr>
              <a:t> </a:t>
            </a:r>
            <a:r>
              <a:rPr b="1" spc="30" dirty="0">
                <a:latin typeface="Verdana"/>
                <a:cs typeface="Verdana"/>
              </a:rPr>
              <a:t>name</a:t>
            </a:r>
            <a:r>
              <a:rPr b="1" spc="-127" dirty="0">
                <a:latin typeface="Verdana"/>
                <a:cs typeface="Verdana"/>
              </a:rPr>
              <a:t> </a:t>
            </a:r>
            <a:r>
              <a:rPr b="1" spc="8" dirty="0">
                <a:latin typeface="Verdana"/>
                <a:cs typeface="Verdana"/>
              </a:rPr>
              <a:t>of</a:t>
            </a:r>
            <a:r>
              <a:rPr b="1" spc="-101" dirty="0">
                <a:latin typeface="Verdana"/>
                <a:cs typeface="Verdana"/>
              </a:rPr>
              <a:t> </a:t>
            </a:r>
            <a:r>
              <a:rPr b="1" spc="30" dirty="0">
                <a:latin typeface="Verdana"/>
                <a:cs typeface="Verdana"/>
              </a:rPr>
              <a:t>Data</a:t>
            </a:r>
            <a:r>
              <a:rPr b="1" spc="-139" dirty="0">
                <a:latin typeface="Verdana"/>
                <a:cs typeface="Verdana"/>
              </a:rPr>
              <a:t> </a:t>
            </a:r>
            <a:r>
              <a:rPr b="1" spc="-15" dirty="0">
                <a:latin typeface="Verdana"/>
                <a:cs typeface="Verdana"/>
              </a:rPr>
              <a:t>Control</a:t>
            </a:r>
            <a:r>
              <a:rPr b="1" spc="-135" dirty="0">
                <a:latin typeface="Verdana"/>
                <a:cs typeface="Verdana"/>
              </a:rPr>
              <a:t> </a:t>
            </a:r>
            <a:r>
              <a:rPr b="1" spc="34" dirty="0">
                <a:latin typeface="Verdana"/>
                <a:cs typeface="Verdana"/>
              </a:rPr>
              <a:t>Language</a:t>
            </a:r>
            <a:r>
              <a:rPr b="1" spc="-116" dirty="0">
                <a:latin typeface="Verdana"/>
                <a:cs typeface="Verdana"/>
              </a:rPr>
              <a:t> </a:t>
            </a:r>
            <a:r>
              <a:rPr b="1" spc="4" dirty="0">
                <a:latin typeface="Verdana"/>
                <a:cs typeface="Verdana"/>
              </a:rPr>
              <a:t>which</a:t>
            </a:r>
            <a:r>
              <a:rPr b="1" spc="-109" dirty="0">
                <a:latin typeface="Verdana"/>
                <a:cs typeface="Verdana"/>
              </a:rPr>
              <a:t> </a:t>
            </a:r>
            <a:r>
              <a:rPr b="1" spc="-19" dirty="0">
                <a:latin typeface="Verdana"/>
                <a:cs typeface="Verdana"/>
              </a:rPr>
              <a:t>includes</a:t>
            </a:r>
            <a:r>
              <a:rPr b="1" spc="-127" dirty="0">
                <a:latin typeface="Verdana"/>
                <a:cs typeface="Verdana"/>
              </a:rPr>
              <a:t> </a:t>
            </a:r>
            <a:r>
              <a:rPr b="1" spc="19" dirty="0">
                <a:latin typeface="Verdana"/>
                <a:cs typeface="Verdana"/>
              </a:rPr>
              <a:t>commands</a:t>
            </a:r>
            <a:r>
              <a:rPr b="1" spc="-120" dirty="0">
                <a:latin typeface="Verdana"/>
                <a:cs typeface="Verdana"/>
              </a:rPr>
              <a:t> </a:t>
            </a:r>
            <a:r>
              <a:rPr b="1" spc="-23" dirty="0">
                <a:latin typeface="Verdana"/>
                <a:cs typeface="Verdana"/>
              </a:rPr>
              <a:t>such</a:t>
            </a:r>
            <a:r>
              <a:rPr b="1" spc="-124" dirty="0">
                <a:latin typeface="Verdana"/>
                <a:cs typeface="Verdana"/>
              </a:rPr>
              <a:t> </a:t>
            </a:r>
            <a:r>
              <a:rPr b="1" spc="-41" dirty="0">
                <a:latin typeface="Verdana"/>
                <a:cs typeface="Verdana"/>
              </a:rPr>
              <a:t>as  </a:t>
            </a:r>
            <a:r>
              <a:rPr b="1" spc="-56" dirty="0">
                <a:latin typeface="Verdana"/>
                <a:cs typeface="Verdana"/>
              </a:rPr>
              <a:t>GRANT,</a:t>
            </a:r>
            <a:r>
              <a:rPr b="1" spc="-127" dirty="0">
                <a:latin typeface="Verdana"/>
                <a:cs typeface="Verdana"/>
              </a:rPr>
              <a:t> </a:t>
            </a:r>
            <a:r>
              <a:rPr b="1" spc="60" dirty="0">
                <a:latin typeface="Verdana"/>
                <a:cs typeface="Verdana"/>
              </a:rPr>
              <a:t>and</a:t>
            </a:r>
            <a:r>
              <a:rPr b="1" spc="-109" dirty="0">
                <a:latin typeface="Verdana"/>
                <a:cs typeface="Verdana"/>
              </a:rPr>
              <a:t> </a:t>
            </a:r>
            <a:r>
              <a:rPr b="1" spc="-75" dirty="0">
                <a:latin typeface="Verdana"/>
                <a:cs typeface="Verdana"/>
              </a:rPr>
              <a:t>mostly</a:t>
            </a:r>
            <a:r>
              <a:rPr b="1" spc="-146" dirty="0">
                <a:latin typeface="Verdana"/>
                <a:cs typeface="Verdana"/>
              </a:rPr>
              <a:t> </a:t>
            </a:r>
            <a:r>
              <a:rPr b="1" spc="49" dirty="0">
                <a:latin typeface="Verdana"/>
                <a:cs typeface="Verdana"/>
              </a:rPr>
              <a:t>concerned</a:t>
            </a:r>
            <a:r>
              <a:rPr b="1" spc="-109" dirty="0">
                <a:latin typeface="Verdana"/>
                <a:cs typeface="Verdana"/>
              </a:rPr>
              <a:t> </a:t>
            </a:r>
            <a:r>
              <a:rPr b="1" spc="-53" dirty="0">
                <a:latin typeface="Verdana"/>
                <a:cs typeface="Verdana"/>
              </a:rPr>
              <a:t>with</a:t>
            </a:r>
            <a:r>
              <a:rPr b="1" spc="-124" dirty="0">
                <a:latin typeface="Verdana"/>
                <a:cs typeface="Verdana"/>
              </a:rPr>
              <a:t> </a:t>
            </a:r>
            <a:r>
              <a:rPr b="1" spc="-98" dirty="0">
                <a:latin typeface="Verdana"/>
                <a:cs typeface="Verdana"/>
              </a:rPr>
              <a:t>rights,</a:t>
            </a:r>
            <a:r>
              <a:rPr b="1" spc="-127" dirty="0">
                <a:latin typeface="Verdana"/>
                <a:cs typeface="Verdana"/>
              </a:rPr>
              <a:t> </a:t>
            </a:r>
            <a:r>
              <a:rPr b="1" spc="-83" dirty="0">
                <a:latin typeface="Verdana"/>
                <a:cs typeface="Verdana"/>
              </a:rPr>
              <a:t>permissions</a:t>
            </a:r>
            <a:r>
              <a:rPr b="1" spc="-124" dirty="0">
                <a:latin typeface="Verdana"/>
                <a:cs typeface="Verdana"/>
              </a:rPr>
              <a:t> </a:t>
            </a:r>
            <a:r>
              <a:rPr b="1" spc="60" dirty="0">
                <a:latin typeface="Verdana"/>
                <a:cs typeface="Verdana"/>
              </a:rPr>
              <a:t>and</a:t>
            </a:r>
            <a:r>
              <a:rPr b="1" spc="-116" dirty="0">
                <a:latin typeface="Verdana"/>
                <a:cs typeface="Verdana"/>
              </a:rPr>
              <a:t> </a:t>
            </a:r>
            <a:r>
              <a:rPr b="1" spc="-30" dirty="0">
                <a:latin typeface="Verdana"/>
                <a:cs typeface="Verdana"/>
              </a:rPr>
              <a:t>other</a:t>
            </a:r>
            <a:r>
              <a:rPr b="1" spc="-124" dirty="0">
                <a:latin typeface="Verdana"/>
                <a:cs typeface="Verdana"/>
              </a:rPr>
              <a:t> </a:t>
            </a:r>
            <a:r>
              <a:rPr b="1" spc="-38" dirty="0">
                <a:latin typeface="Verdana"/>
                <a:cs typeface="Verdana"/>
              </a:rPr>
              <a:t>controls</a:t>
            </a:r>
            <a:r>
              <a:rPr b="1" spc="-127" dirty="0">
                <a:latin typeface="Verdana"/>
                <a:cs typeface="Verdana"/>
              </a:rPr>
              <a:t> </a:t>
            </a:r>
            <a:r>
              <a:rPr b="1" spc="4" dirty="0">
                <a:latin typeface="Verdana"/>
                <a:cs typeface="Verdana"/>
              </a:rPr>
              <a:t>of</a:t>
            </a:r>
            <a:r>
              <a:rPr b="1" spc="-113" dirty="0">
                <a:latin typeface="Verdana"/>
                <a:cs typeface="Verdana"/>
              </a:rPr>
              <a:t> </a:t>
            </a:r>
            <a:r>
              <a:rPr b="1" spc="-8" dirty="0">
                <a:latin typeface="Verdana"/>
                <a:cs typeface="Verdana"/>
              </a:rPr>
              <a:t>the  </a:t>
            </a:r>
            <a:r>
              <a:rPr b="1" spc="41" dirty="0">
                <a:latin typeface="Verdana"/>
                <a:cs typeface="Verdana"/>
              </a:rPr>
              <a:t>database</a:t>
            </a:r>
            <a:r>
              <a:rPr b="1" spc="-150" dirty="0">
                <a:latin typeface="Verdana"/>
                <a:cs typeface="Verdana"/>
              </a:rPr>
              <a:t> </a:t>
            </a:r>
            <a:r>
              <a:rPr b="1" spc="-98" dirty="0">
                <a:latin typeface="Verdana"/>
                <a:cs typeface="Verdana"/>
              </a:rPr>
              <a:t>system.</a:t>
            </a:r>
            <a:endParaRPr lang="en-US" b="1" spc="-98" dirty="0">
              <a:latin typeface="Verdana"/>
              <a:cs typeface="Verdana"/>
            </a:endParaRPr>
          </a:p>
          <a:p>
            <a:pPr marL="225743" marR="3810" indent="-216218" algn="just">
              <a:lnSpc>
                <a:spcPct val="150100"/>
              </a:lnSpc>
              <a:spcBef>
                <a:spcPts val="68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endParaRPr b="1" dirty="0">
              <a:latin typeface="Verdana"/>
              <a:cs typeface="Verdana"/>
            </a:endParaRPr>
          </a:p>
          <a:p>
            <a:pPr marL="225743" indent="-216218">
              <a:spcBef>
                <a:spcPts val="1440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pc="-41" dirty="0">
                <a:solidFill>
                  <a:srgbClr val="00AF50"/>
                </a:solidFill>
                <a:latin typeface="Verdana"/>
                <a:cs typeface="Verdana"/>
              </a:rPr>
              <a:t>GRANT</a:t>
            </a:r>
            <a:r>
              <a:rPr spc="-13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pc="-203" dirty="0">
                <a:latin typeface="Verdana"/>
                <a:cs typeface="Verdana"/>
              </a:rPr>
              <a:t>–</a:t>
            </a:r>
            <a:r>
              <a:rPr spc="-113" dirty="0">
                <a:latin typeface="Verdana"/>
                <a:cs typeface="Verdana"/>
              </a:rPr>
              <a:t> </a:t>
            </a:r>
            <a:r>
              <a:rPr spc="-4" dirty="0">
                <a:latin typeface="Verdana"/>
                <a:cs typeface="Verdana"/>
              </a:rPr>
              <a:t>allow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109" dirty="0">
                <a:latin typeface="Verdana"/>
                <a:cs typeface="Verdana"/>
              </a:rPr>
              <a:t>users</a:t>
            </a:r>
            <a:r>
              <a:rPr spc="-139" dirty="0">
                <a:latin typeface="Verdana"/>
                <a:cs typeface="Verdana"/>
              </a:rPr>
              <a:t> </a:t>
            </a:r>
            <a:r>
              <a:rPr spc="26" dirty="0">
                <a:latin typeface="Verdana"/>
                <a:cs typeface="Verdana"/>
              </a:rPr>
              <a:t>access</a:t>
            </a:r>
            <a:r>
              <a:rPr spc="-131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privileges</a:t>
            </a:r>
            <a:r>
              <a:rPr spc="-139" dirty="0">
                <a:latin typeface="Verdana"/>
                <a:cs typeface="Verdana"/>
              </a:rPr>
              <a:t> </a:t>
            </a:r>
            <a:r>
              <a:rPr spc="-4" dirty="0">
                <a:latin typeface="Verdana"/>
                <a:cs typeface="Verdana"/>
              </a:rPr>
              <a:t>to</a:t>
            </a:r>
            <a:r>
              <a:rPr spc="-127" dirty="0">
                <a:latin typeface="Verdana"/>
                <a:cs typeface="Verdana"/>
              </a:rPr>
              <a:t> </a:t>
            </a:r>
            <a:r>
              <a:rPr spc="41" dirty="0">
                <a:latin typeface="Verdana"/>
                <a:cs typeface="Verdana"/>
              </a:rPr>
              <a:t>database</a:t>
            </a:r>
            <a:endParaRPr dirty="0">
              <a:latin typeface="Verdana"/>
              <a:cs typeface="Verdana"/>
            </a:endParaRPr>
          </a:p>
          <a:p>
            <a:pPr marL="225743" indent="-216218">
              <a:spcBef>
                <a:spcPts val="1444"/>
              </a:spcBef>
              <a:buClr>
                <a:srgbClr val="524EAB"/>
              </a:buClr>
              <a:buSzPct val="70000"/>
              <a:buFont typeface="Wingdings"/>
              <a:buChar char=""/>
              <a:tabLst>
                <a:tab pos="225266" algn="l"/>
                <a:tab pos="226219" algn="l"/>
              </a:tabLst>
            </a:pPr>
            <a:r>
              <a:rPr spc="-75" dirty="0">
                <a:solidFill>
                  <a:srgbClr val="00AF50"/>
                </a:solidFill>
                <a:latin typeface="Verdana"/>
                <a:cs typeface="Verdana"/>
              </a:rPr>
              <a:t>REVOKE</a:t>
            </a:r>
            <a:r>
              <a:rPr spc="-101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pc="-203" dirty="0">
                <a:latin typeface="Verdana"/>
                <a:cs typeface="Verdana"/>
              </a:rPr>
              <a:t>–</a:t>
            </a:r>
            <a:r>
              <a:rPr spc="-109" dirty="0">
                <a:latin typeface="Verdana"/>
                <a:cs typeface="Verdana"/>
              </a:rPr>
              <a:t> </a:t>
            </a:r>
            <a:r>
              <a:rPr spc="-23" dirty="0">
                <a:latin typeface="Verdana"/>
                <a:cs typeface="Verdana"/>
              </a:rPr>
              <a:t>withdraw</a:t>
            </a:r>
            <a:r>
              <a:rPr spc="-143" dirty="0">
                <a:latin typeface="Verdana"/>
                <a:cs typeface="Verdana"/>
              </a:rPr>
              <a:t> </a:t>
            </a:r>
            <a:r>
              <a:rPr spc="-109" dirty="0">
                <a:latin typeface="Verdana"/>
                <a:cs typeface="Verdana"/>
              </a:rPr>
              <a:t>users</a:t>
            </a:r>
            <a:r>
              <a:rPr spc="-124" dirty="0">
                <a:latin typeface="Verdana"/>
                <a:cs typeface="Verdana"/>
              </a:rPr>
              <a:t> </a:t>
            </a:r>
            <a:r>
              <a:rPr spc="26" dirty="0">
                <a:latin typeface="Verdana"/>
                <a:cs typeface="Verdana"/>
              </a:rPr>
              <a:t>access</a:t>
            </a:r>
            <a:r>
              <a:rPr spc="-131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privileges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8" dirty="0">
                <a:latin typeface="Verdana"/>
                <a:cs typeface="Verdana"/>
              </a:rPr>
              <a:t>given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by</a:t>
            </a:r>
            <a:r>
              <a:rPr spc="-116" dirty="0">
                <a:latin typeface="Verdana"/>
                <a:cs typeface="Verdana"/>
              </a:rPr>
              <a:t> </a:t>
            </a:r>
            <a:r>
              <a:rPr spc="-64" dirty="0">
                <a:latin typeface="Verdana"/>
                <a:cs typeface="Verdana"/>
              </a:rPr>
              <a:t>using</a:t>
            </a:r>
            <a:r>
              <a:rPr spc="-131" dirty="0">
                <a:latin typeface="Verdana"/>
                <a:cs typeface="Verdana"/>
              </a:rPr>
              <a:t> </a:t>
            </a:r>
            <a:r>
              <a:rPr spc="-11" dirty="0">
                <a:latin typeface="Verdana"/>
                <a:cs typeface="Verdana"/>
              </a:rPr>
              <a:t>the</a:t>
            </a:r>
            <a:r>
              <a:rPr spc="-127" dirty="0">
                <a:latin typeface="Verdana"/>
                <a:cs typeface="Verdana"/>
              </a:rPr>
              <a:t> </a:t>
            </a:r>
            <a:r>
              <a:rPr spc="-41" dirty="0">
                <a:latin typeface="Verdana"/>
                <a:cs typeface="Verdana"/>
              </a:rPr>
              <a:t>GRANT</a:t>
            </a:r>
            <a:r>
              <a:rPr spc="-131" dirty="0">
                <a:latin typeface="Verdana"/>
                <a:cs typeface="Verdana"/>
              </a:rPr>
              <a:t> </a:t>
            </a:r>
            <a:r>
              <a:rPr spc="49" dirty="0">
                <a:latin typeface="Verdana"/>
                <a:cs typeface="Verdana"/>
              </a:rPr>
              <a:t>command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482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44227" y="770382"/>
            <a:ext cx="2858909" cy="85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544447" y="2024253"/>
            <a:ext cx="8227695" cy="39158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743" indent="-216218">
              <a:spcBef>
                <a:spcPts val="75"/>
              </a:spcBef>
              <a:buClr>
                <a:srgbClr val="524EAB"/>
              </a:buClr>
              <a:buSzPct val="68750"/>
              <a:buFont typeface="Wingdings"/>
              <a:buChar char=""/>
              <a:tabLst>
                <a:tab pos="226219" algn="l"/>
              </a:tabLst>
            </a:pPr>
            <a:r>
              <a:rPr sz="2400" spc="-124" dirty="0">
                <a:cs typeface="Verdana"/>
              </a:rPr>
              <a:t>SQL </a:t>
            </a:r>
            <a:r>
              <a:rPr sz="2400" spc="-56" dirty="0">
                <a:cs typeface="Verdana"/>
              </a:rPr>
              <a:t>keywords </a:t>
            </a:r>
            <a:r>
              <a:rPr sz="2400" spc="4" dirty="0">
                <a:cs typeface="Verdana"/>
              </a:rPr>
              <a:t>are </a:t>
            </a:r>
            <a:r>
              <a:rPr sz="2400" spc="-71" dirty="0">
                <a:cs typeface="Verdana"/>
              </a:rPr>
              <a:t>NOT </a:t>
            </a:r>
            <a:r>
              <a:rPr sz="2400" spc="56" dirty="0">
                <a:cs typeface="Verdana"/>
              </a:rPr>
              <a:t>case</a:t>
            </a:r>
            <a:r>
              <a:rPr sz="2400" spc="-405" dirty="0">
                <a:cs typeface="Verdana"/>
              </a:rPr>
              <a:t> </a:t>
            </a:r>
            <a:r>
              <a:rPr sz="2400" spc="-86" dirty="0">
                <a:cs typeface="Verdana"/>
              </a:rPr>
              <a:t>sensitive</a:t>
            </a:r>
            <a:endParaRPr sz="2400" dirty="0">
              <a:cs typeface="Verdana"/>
            </a:endParaRPr>
          </a:p>
          <a:p>
            <a:pPr marL="288608" indent="-279083">
              <a:spcBef>
                <a:spcPts val="1298"/>
              </a:spcBef>
              <a:buClr>
                <a:srgbClr val="524EAB"/>
              </a:buClr>
              <a:buSzPct val="68750"/>
              <a:buFont typeface="Wingdings"/>
              <a:buChar char=""/>
              <a:tabLst>
                <a:tab pos="288131" algn="l"/>
                <a:tab pos="288608" algn="l"/>
              </a:tabLst>
            </a:pPr>
            <a:r>
              <a:rPr sz="2400" spc="8" dirty="0">
                <a:cs typeface="Verdana"/>
              </a:rPr>
              <a:t>“select” </a:t>
            </a:r>
            <a:r>
              <a:rPr sz="2400" spc="-180" dirty="0">
                <a:cs typeface="Verdana"/>
              </a:rPr>
              <a:t>is </a:t>
            </a:r>
            <a:r>
              <a:rPr sz="2400" spc="-15" dirty="0">
                <a:cs typeface="Verdana"/>
              </a:rPr>
              <a:t>the same</a:t>
            </a:r>
            <a:r>
              <a:rPr sz="2400" spc="-458" dirty="0">
                <a:cs typeface="Verdana"/>
              </a:rPr>
              <a:t> </a:t>
            </a:r>
            <a:r>
              <a:rPr sz="2400" spc="-49" dirty="0">
                <a:cs typeface="Verdana"/>
              </a:rPr>
              <a:t>as </a:t>
            </a:r>
            <a:r>
              <a:rPr sz="2400" spc="-120" dirty="0">
                <a:cs typeface="Verdana"/>
              </a:rPr>
              <a:t>“SELECT”.</a:t>
            </a:r>
            <a:endParaRPr sz="2400" dirty="0">
              <a:cs typeface="Verdana"/>
            </a:endParaRPr>
          </a:p>
          <a:p>
            <a:pPr marL="225743" marR="208121" indent="-216218">
              <a:lnSpc>
                <a:spcPct val="130000"/>
              </a:lnSpc>
              <a:spcBef>
                <a:spcPts val="649"/>
              </a:spcBef>
              <a:buClr>
                <a:srgbClr val="524EAB"/>
              </a:buClr>
              <a:buSzPct val="68750"/>
              <a:buFont typeface="Wingdings"/>
              <a:buChar char=""/>
              <a:tabLst>
                <a:tab pos="226219" algn="l"/>
              </a:tabLst>
            </a:pPr>
            <a:r>
              <a:rPr sz="2400" spc="-56" dirty="0">
                <a:cs typeface="Verdana"/>
              </a:rPr>
              <a:t>Some</a:t>
            </a:r>
            <a:r>
              <a:rPr sz="2400" spc="-131" dirty="0">
                <a:cs typeface="Verdana"/>
              </a:rPr>
              <a:t> </a:t>
            </a:r>
            <a:r>
              <a:rPr sz="2400" spc="49" dirty="0">
                <a:cs typeface="Verdana"/>
              </a:rPr>
              <a:t>database</a:t>
            </a:r>
            <a:r>
              <a:rPr sz="2400" spc="-131" dirty="0">
                <a:cs typeface="Verdana"/>
              </a:rPr>
              <a:t> systems</a:t>
            </a:r>
            <a:r>
              <a:rPr sz="2400" spc="-127" dirty="0">
                <a:cs typeface="Verdana"/>
              </a:rPr>
              <a:t> </a:t>
            </a:r>
            <a:r>
              <a:rPr sz="2400" spc="-49" dirty="0">
                <a:cs typeface="Verdana"/>
              </a:rPr>
              <a:t>require</a:t>
            </a:r>
            <a:r>
              <a:rPr sz="2400" spc="-146" dirty="0">
                <a:cs typeface="Verdana"/>
              </a:rPr>
              <a:t> </a:t>
            </a:r>
            <a:r>
              <a:rPr sz="2400" spc="146" dirty="0">
                <a:cs typeface="Verdana"/>
              </a:rPr>
              <a:t>a</a:t>
            </a:r>
            <a:r>
              <a:rPr sz="2400" spc="-127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semicolon</a:t>
            </a:r>
            <a:r>
              <a:rPr sz="2400" spc="-158" dirty="0">
                <a:cs typeface="Verdana"/>
              </a:rPr>
              <a:t> </a:t>
            </a:r>
            <a:r>
              <a:rPr sz="2400" spc="23" dirty="0">
                <a:cs typeface="Verdana"/>
              </a:rPr>
              <a:t>at</a:t>
            </a:r>
            <a:r>
              <a:rPr sz="2400" spc="-139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the</a:t>
            </a:r>
            <a:r>
              <a:rPr sz="2400" spc="-127" dirty="0">
                <a:cs typeface="Verdana"/>
              </a:rPr>
              <a:t> </a:t>
            </a:r>
            <a:r>
              <a:rPr sz="2400" spc="53" dirty="0">
                <a:cs typeface="Verdana"/>
              </a:rPr>
              <a:t>end</a:t>
            </a:r>
            <a:r>
              <a:rPr sz="2400" spc="-131" dirty="0">
                <a:cs typeface="Verdana"/>
              </a:rPr>
              <a:t> </a:t>
            </a:r>
            <a:r>
              <a:rPr sz="2400" spc="8" dirty="0">
                <a:cs typeface="Verdana"/>
              </a:rPr>
              <a:t>of</a:t>
            </a:r>
            <a:r>
              <a:rPr sz="2400" spc="-124" dirty="0">
                <a:cs typeface="Verdana"/>
              </a:rPr>
              <a:t> </a:t>
            </a:r>
            <a:r>
              <a:rPr sz="2400" spc="105" dirty="0">
                <a:cs typeface="Verdana"/>
              </a:rPr>
              <a:t>each  </a:t>
            </a:r>
            <a:r>
              <a:rPr sz="2400" spc="-124" dirty="0">
                <a:cs typeface="Verdana"/>
              </a:rPr>
              <a:t>SQL</a:t>
            </a:r>
            <a:r>
              <a:rPr sz="2400" spc="-139" dirty="0">
                <a:cs typeface="Verdana"/>
              </a:rPr>
              <a:t> </a:t>
            </a:r>
            <a:r>
              <a:rPr sz="2400" spc="-45" dirty="0">
                <a:cs typeface="Verdana"/>
              </a:rPr>
              <a:t>statement.</a:t>
            </a:r>
            <a:endParaRPr sz="2400" dirty="0">
              <a:cs typeface="Verdana"/>
            </a:endParaRPr>
          </a:p>
          <a:p>
            <a:pPr marL="225743" marR="3810" indent="-216218">
              <a:lnSpc>
                <a:spcPct val="130000"/>
              </a:lnSpc>
              <a:spcBef>
                <a:spcPts val="649"/>
              </a:spcBef>
              <a:buClr>
                <a:srgbClr val="524EAB"/>
              </a:buClr>
              <a:buSzPct val="68750"/>
              <a:buFont typeface="Wingdings"/>
              <a:buChar char=""/>
              <a:tabLst>
                <a:tab pos="226219" algn="l"/>
              </a:tabLst>
            </a:pPr>
            <a:r>
              <a:rPr sz="2400" spc="-23" dirty="0">
                <a:cs typeface="Verdana"/>
              </a:rPr>
              <a:t>Semicolon</a:t>
            </a:r>
            <a:r>
              <a:rPr sz="2400" spc="-161" dirty="0">
                <a:cs typeface="Verdana"/>
              </a:rPr>
              <a:t> </a:t>
            </a:r>
            <a:r>
              <a:rPr sz="2400" spc="-180" dirty="0">
                <a:cs typeface="Verdana"/>
              </a:rPr>
              <a:t>is</a:t>
            </a:r>
            <a:r>
              <a:rPr sz="2400" spc="-153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the</a:t>
            </a:r>
            <a:r>
              <a:rPr sz="2400" spc="-135" dirty="0">
                <a:cs typeface="Verdana"/>
              </a:rPr>
              <a:t> </a:t>
            </a:r>
            <a:r>
              <a:rPr sz="2400" spc="-11" dirty="0">
                <a:cs typeface="Verdana"/>
              </a:rPr>
              <a:t>standard</a:t>
            </a:r>
            <a:r>
              <a:rPr sz="2400" spc="-135" dirty="0">
                <a:cs typeface="Verdana"/>
              </a:rPr>
              <a:t> </a:t>
            </a:r>
            <a:r>
              <a:rPr sz="2400" spc="19" dirty="0">
                <a:cs typeface="Verdana"/>
              </a:rPr>
              <a:t>way</a:t>
            </a:r>
            <a:r>
              <a:rPr sz="2400" spc="-143" dirty="0">
                <a:cs typeface="Verdana"/>
              </a:rPr>
              <a:t> </a:t>
            </a:r>
            <a:r>
              <a:rPr sz="2400" spc="-8" dirty="0">
                <a:cs typeface="Verdana"/>
              </a:rPr>
              <a:t>to</a:t>
            </a:r>
            <a:r>
              <a:rPr sz="2400" spc="-131" dirty="0">
                <a:cs typeface="Verdana"/>
              </a:rPr>
              <a:t> </a:t>
            </a:r>
            <a:r>
              <a:rPr sz="2400" dirty="0">
                <a:cs typeface="Verdana"/>
              </a:rPr>
              <a:t>separate</a:t>
            </a:r>
            <a:r>
              <a:rPr sz="2400" spc="-135" dirty="0">
                <a:cs typeface="Verdana"/>
              </a:rPr>
              <a:t> </a:t>
            </a:r>
            <a:r>
              <a:rPr sz="2400" spc="105" dirty="0">
                <a:cs typeface="Verdana"/>
              </a:rPr>
              <a:t>each</a:t>
            </a:r>
            <a:r>
              <a:rPr sz="2400" spc="-143" dirty="0">
                <a:cs typeface="Verdana"/>
              </a:rPr>
              <a:t> </a:t>
            </a:r>
            <a:r>
              <a:rPr sz="2400" spc="-124" dirty="0">
                <a:cs typeface="Verdana"/>
              </a:rPr>
              <a:t>SQL</a:t>
            </a:r>
            <a:r>
              <a:rPr sz="2400" spc="-135" dirty="0">
                <a:cs typeface="Verdana"/>
              </a:rPr>
              <a:t> </a:t>
            </a:r>
            <a:r>
              <a:rPr sz="2400" spc="-34" dirty="0">
                <a:cs typeface="Verdana"/>
              </a:rPr>
              <a:t>statement</a:t>
            </a:r>
            <a:r>
              <a:rPr sz="2400" spc="-153" dirty="0">
                <a:cs typeface="Verdana"/>
              </a:rPr>
              <a:t> </a:t>
            </a:r>
            <a:r>
              <a:rPr sz="2400" spc="-83" dirty="0">
                <a:cs typeface="Verdana"/>
              </a:rPr>
              <a:t>in  </a:t>
            </a:r>
            <a:r>
              <a:rPr sz="2400" spc="49" dirty="0">
                <a:cs typeface="Verdana"/>
              </a:rPr>
              <a:t>database</a:t>
            </a:r>
            <a:r>
              <a:rPr sz="2400" spc="-139" dirty="0">
                <a:cs typeface="Verdana"/>
              </a:rPr>
              <a:t> </a:t>
            </a:r>
            <a:r>
              <a:rPr sz="2400" spc="-131" dirty="0">
                <a:cs typeface="Verdana"/>
              </a:rPr>
              <a:t>systems.</a:t>
            </a:r>
            <a:r>
              <a:rPr lang="en-US" sz="2400" dirty="0">
                <a:cs typeface="Verdana"/>
              </a:rPr>
              <a:t> </a:t>
            </a:r>
            <a:r>
              <a:rPr sz="2400" spc="-86" dirty="0">
                <a:cs typeface="Verdana"/>
              </a:rPr>
              <a:t>That</a:t>
            </a:r>
            <a:r>
              <a:rPr sz="2400" spc="-131" dirty="0">
                <a:cs typeface="Verdana"/>
              </a:rPr>
              <a:t> </a:t>
            </a:r>
            <a:r>
              <a:rPr sz="2400" spc="-8" dirty="0">
                <a:cs typeface="Verdana"/>
              </a:rPr>
              <a:t>allow</a:t>
            </a:r>
            <a:r>
              <a:rPr sz="2400" spc="-153" dirty="0">
                <a:cs typeface="Verdana"/>
              </a:rPr>
              <a:t> </a:t>
            </a:r>
            <a:r>
              <a:rPr sz="2400" spc="-26" dirty="0">
                <a:cs typeface="Verdana"/>
              </a:rPr>
              <a:t>more</a:t>
            </a:r>
            <a:r>
              <a:rPr sz="2400" spc="-135" dirty="0">
                <a:cs typeface="Verdana"/>
              </a:rPr>
              <a:t> </a:t>
            </a:r>
            <a:r>
              <a:rPr sz="2400" spc="-8" dirty="0">
                <a:cs typeface="Verdana"/>
              </a:rPr>
              <a:t>than</a:t>
            </a:r>
            <a:r>
              <a:rPr sz="2400" spc="-143" dirty="0">
                <a:cs typeface="Verdana"/>
              </a:rPr>
              <a:t> </a:t>
            </a:r>
            <a:r>
              <a:rPr sz="2400" spc="45" dirty="0">
                <a:cs typeface="Verdana"/>
              </a:rPr>
              <a:t>one</a:t>
            </a:r>
            <a:r>
              <a:rPr sz="2400" spc="-131" dirty="0">
                <a:cs typeface="Verdana"/>
              </a:rPr>
              <a:t> </a:t>
            </a:r>
            <a:r>
              <a:rPr sz="2400" spc="-120" dirty="0">
                <a:cs typeface="Verdana"/>
              </a:rPr>
              <a:t>SQL</a:t>
            </a:r>
            <a:r>
              <a:rPr sz="2400" spc="-135" dirty="0">
                <a:cs typeface="Verdana"/>
              </a:rPr>
              <a:t> </a:t>
            </a:r>
            <a:r>
              <a:rPr sz="2400" spc="-34" dirty="0">
                <a:cs typeface="Verdana"/>
              </a:rPr>
              <a:t>statement</a:t>
            </a:r>
            <a:r>
              <a:rPr sz="2400" spc="-158" dirty="0">
                <a:cs typeface="Verdana"/>
              </a:rPr>
              <a:t> </a:t>
            </a:r>
            <a:r>
              <a:rPr sz="2400" spc="-8" dirty="0">
                <a:cs typeface="Verdana"/>
              </a:rPr>
              <a:t>to</a:t>
            </a:r>
            <a:r>
              <a:rPr sz="2400" spc="-135" dirty="0">
                <a:cs typeface="Verdana"/>
              </a:rPr>
              <a:t> </a:t>
            </a:r>
            <a:r>
              <a:rPr sz="2400" spc="98" dirty="0">
                <a:cs typeface="Verdana"/>
              </a:rPr>
              <a:t>be</a:t>
            </a:r>
            <a:r>
              <a:rPr sz="2400" spc="-131" dirty="0">
                <a:cs typeface="Verdana"/>
              </a:rPr>
              <a:t> </a:t>
            </a:r>
            <a:r>
              <a:rPr sz="2400" spc="34" dirty="0">
                <a:cs typeface="Verdana"/>
              </a:rPr>
              <a:t>executed</a:t>
            </a:r>
            <a:r>
              <a:rPr sz="2400" spc="-135" dirty="0">
                <a:cs typeface="Verdana"/>
              </a:rPr>
              <a:t> </a:t>
            </a:r>
            <a:r>
              <a:rPr sz="2400" spc="-83" dirty="0">
                <a:cs typeface="Verdana"/>
              </a:rPr>
              <a:t>in</a:t>
            </a:r>
            <a:r>
              <a:rPr sz="2400" spc="-158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the</a:t>
            </a:r>
            <a:endParaRPr sz="2400" dirty="0">
              <a:cs typeface="Verdana"/>
            </a:endParaRPr>
          </a:p>
          <a:p>
            <a:pPr marL="225743">
              <a:spcBef>
                <a:spcPts val="649"/>
              </a:spcBef>
            </a:pPr>
            <a:r>
              <a:rPr sz="2400" spc="-15" dirty="0">
                <a:cs typeface="Verdana"/>
              </a:rPr>
              <a:t>same</a:t>
            </a:r>
            <a:r>
              <a:rPr sz="2400" spc="-150" dirty="0">
                <a:cs typeface="Verdana"/>
              </a:rPr>
              <a:t> </a:t>
            </a:r>
            <a:r>
              <a:rPr sz="2400" spc="26" dirty="0">
                <a:cs typeface="Verdana"/>
              </a:rPr>
              <a:t>call</a:t>
            </a:r>
            <a:r>
              <a:rPr sz="2400" spc="-150" dirty="0">
                <a:cs typeface="Verdana"/>
              </a:rPr>
              <a:t> </a:t>
            </a:r>
            <a:r>
              <a:rPr sz="2400" spc="-8" dirty="0">
                <a:cs typeface="Verdana"/>
              </a:rPr>
              <a:t>to</a:t>
            </a:r>
            <a:r>
              <a:rPr sz="2400" spc="-131" dirty="0">
                <a:cs typeface="Verdana"/>
              </a:rPr>
              <a:t> </a:t>
            </a:r>
            <a:r>
              <a:rPr sz="2400" spc="-15" dirty="0">
                <a:cs typeface="Verdana"/>
              </a:rPr>
              <a:t>the</a:t>
            </a:r>
            <a:r>
              <a:rPr sz="2400" spc="-135" dirty="0">
                <a:cs typeface="Verdana"/>
              </a:rPr>
              <a:t> </a:t>
            </a:r>
            <a:r>
              <a:rPr sz="2400" spc="-105" dirty="0">
                <a:cs typeface="Verdana"/>
              </a:rPr>
              <a:t>server.</a:t>
            </a:r>
            <a:endParaRPr sz="24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98880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1695</TotalTime>
  <Words>786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Candara</vt:lpstr>
      <vt:lpstr>Symbol</vt:lpstr>
      <vt:lpstr>Times New Roman</vt:lpstr>
      <vt:lpstr>Verdana</vt:lpstr>
      <vt:lpstr>Wingdings</vt:lpstr>
      <vt:lpstr>Waveform</vt:lpstr>
      <vt:lpstr>Databases</vt:lpstr>
      <vt:lpstr>Section 03 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Database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106</cp:revision>
  <dcterms:created xsi:type="dcterms:W3CDTF">2012-10-29T08:55:31Z</dcterms:created>
  <dcterms:modified xsi:type="dcterms:W3CDTF">2021-09-06T06:32:01Z</dcterms:modified>
</cp:coreProperties>
</file>