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256" r:id="rId2"/>
    <p:sldId id="365" r:id="rId3"/>
    <p:sldId id="373" r:id="rId4"/>
    <p:sldId id="399" r:id="rId5"/>
    <p:sldId id="382" r:id="rId6"/>
    <p:sldId id="386" r:id="rId7"/>
    <p:sldId id="388" r:id="rId8"/>
    <p:sldId id="389" r:id="rId9"/>
    <p:sldId id="390" r:id="rId10"/>
    <p:sldId id="391" r:id="rId11"/>
    <p:sldId id="392" r:id="rId12"/>
    <p:sldId id="393" r:id="rId13"/>
    <p:sldId id="396" r:id="rId14"/>
    <p:sldId id="411" r:id="rId15"/>
    <p:sldId id="401" r:id="rId16"/>
    <p:sldId id="402" r:id="rId17"/>
    <p:sldId id="403" r:id="rId18"/>
    <p:sldId id="404" r:id="rId19"/>
    <p:sldId id="405" r:id="rId20"/>
    <p:sldId id="394" r:id="rId21"/>
    <p:sldId id="395" r:id="rId22"/>
    <p:sldId id="400" r:id="rId23"/>
    <p:sldId id="397" r:id="rId24"/>
    <p:sldId id="398" r:id="rId25"/>
    <p:sldId id="406" r:id="rId26"/>
    <p:sldId id="407" r:id="rId27"/>
    <p:sldId id="408" r:id="rId28"/>
    <p:sldId id="409" r:id="rId29"/>
    <p:sldId id="410" r:id="rId30"/>
    <p:sldId id="27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8" autoAdjust="0"/>
    <p:restoredTop sz="95085" autoAdjust="0"/>
  </p:normalViewPr>
  <p:slideViewPr>
    <p:cSldViewPr>
      <p:cViewPr varScale="1">
        <p:scale>
          <a:sx n="68" d="100"/>
          <a:sy n="68" d="100"/>
        </p:scale>
        <p:origin x="161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A1F09-1B34-47EC-8CF2-943967778F7F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2FFAD-5AD3-4A18-B503-0814A60C78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65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360BB-88F8-4C30-89B7-71EE3FDEE947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3EEC7-3CE3-461A-B84A-66AD13FB8E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AE301DB-C146-41C5-BE1C-E3B10C5E205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75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CBC208F-76BE-4342-8C8A-74DD5372BDEA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1094308"/>
          </a:xfrm>
        </p:spPr>
        <p:txBody>
          <a:bodyPr>
            <a:normAutofit/>
          </a:bodyPr>
          <a:lstStyle/>
          <a:p>
            <a:r>
              <a:rPr lang="en-GB" sz="6000" b="1" dirty="0">
                <a:solidFill>
                  <a:schemeClr val="tx1"/>
                </a:solidFill>
              </a:rPr>
              <a:t>Databases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3175" y="5638800"/>
            <a:ext cx="6400800" cy="863599"/>
          </a:xfrm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By: </a:t>
            </a:r>
            <a:r>
              <a:rPr lang="en-US" b="1" dirty="0" err="1">
                <a:solidFill>
                  <a:schemeClr val="tx1"/>
                </a:solidFill>
              </a:rPr>
              <a:t>Manoja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Weerasekara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2" descr="https://encrypted-tbn2.gstatic.com/images?q=tbn:ANd9GcSEe2yVztQ5HivfImSbpdHgFPHTsFzphRmySkXEgexi4ngGMhx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239332"/>
            <a:ext cx="1857375" cy="114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5169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sson_5_-_DML_in_SQL.pdf - Adobe Acrobat Reader DC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31425" r="30833" b="6658"/>
          <a:stretch/>
        </p:blipFill>
        <p:spPr>
          <a:xfrm>
            <a:off x="838200" y="1600200"/>
            <a:ext cx="7275192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24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6002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  <a:p>
            <a:r>
              <a:rPr lang="en-US" sz="3600" dirty="0"/>
              <a:t>Display all the details of students.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Display ID and name of all students.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83365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69957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Filter Data: Where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524000"/>
            <a:ext cx="8153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Used to filter records.</a:t>
            </a:r>
          </a:p>
          <a:p>
            <a:endParaRPr lang="en-US" sz="2400" dirty="0"/>
          </a:p>
          <a:p>
            <a:r>
              <a:rPr lang="en-US" sz="2400" dirty="0"/>
              <a:t>It is used to extract only the records that fulfill a specified condition.</a:t>
            </a:r>
          </a:p>
          <a:p>
            <a:endParaRPr lang="en-US" sz="2400" dirty="0"/>
          </a:p>
          <a:p>
            <a:r>
              <a:rPr lang="en-US" sz="2400" dirty="0"/>
              <a:t>It is mostly used in statements like:</a:t>
            </a:r>
          </a:p>
          <a:p>
            <a:r>
              <a:rPr lang="en-US" sz="2400" dirty="0"/>
              <a:t>–SELECT</a:t>
            </a:r>
          </a:p>
          <a:p>
            <a:r>
              <a:rPr lang="en-US" sz="2400" dirty="0"/>
              <a:t>–UPDATE</a:t>
            </a:r>
          </a:p>
          <a:p>
            <a:r>
              <a:rPr lang="en-US" sz="2400" dirty="0"/>
              <a:t>–DELETE 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03310" y="4648200"/>
            <a:ext cx="655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SELECT</a:t>
            </a:r>
            <a:r>
              <a:rPr lang="en-US" sz="2800" dirty="0"/>
              <a:t> field1, field2,...</a:t>
            </a:r>
            <a:r>
              <a:rPr lang="en-US" sz="2800" dirty="0" err="1"/>
              <a:t>fieldN</a:t>
            </a:r>
            <a:r>
              <a:rPr lang="en-US" sz="2800" dirty="0"/>
              <a:t> 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FROM</a:t>
            </a:r>
            <a:r>
              <a:rPr lang="en-US" sz="2800" dirty="0"/>
              <a:t> table_name1, table_name2...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[WHERE Clause]</a:t>
            </a:r>
          </a:p>
        </p:txBody>
      </p:sp>
    </p:spTree>
    <p:extLst>
      <p:ext uri="{BB962C8B-B14F-4D97-AF65-F5344CB8AC3E}">
        <p14:creationId xmlns:p14="http://schemas.microsoft.com/office/powerpoint/2010/main" val="3752457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447800"/>
            <a:ext cx="7924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000" b="1" dirty="0"/>
              <a:t>Select the records which satisfy a condition with all the fields of the table:</a:t>
            </a:r>
          </a:p>
          <a:p>
            <a:endParaRPr lang="en-US" dirty="0"/>
          </a:p>
          <a:p>
            <a:r>
              <a:rPr lang="en-US" dirty="0"/>
              <a:t>SELECT * FROM &lt;</a:t>
            </a:r>
            <a:r>
              <a:rPr lang="en-US" dirty="0" err="1"/>
              <a:t>Table_Name</a:t>
            </a:r>
            <a:r>
              <a:rPr lang="en-US" dirty="0"/>
              <a:t>&gt;</a:t>
            </a:r>
          </a:p>
          <a:p>
            <a:r>
              <a:rPr lang="en-US" dirty="0"/>
              <a:t>WHERE &lt;Condition&gt;;</a:t>
            </a:r>
          </a:p>
          <a:p>
            <a:endParaRPr lang="en-US" dirty="0"/>
          </a:p>
          <a:p>
            <a:endParaRPr lang="en-US" dirty="0"/>
          </a:p>
          <a:p>
            <a:endParaRPr lang="en-US" sz="2000" b="1" dirty="0"/>
          </a:p>
          <a:p>
            <a:r>
              <a:rPr lang="en-US" sz="2000" b="1" dirty="0"/>
              <a:t>Select the records which satisfy a condition with specific fields in a table:</a:t>
            </a:r>
          </a:p>
          <a:p>
            <a:endParaRPr lang="en-US" dirty="0"/>
          </a:p>
          <a:p>
            <a:r>
              <a:rPr lang="en-US" dirty="0"/>
              <a:t>SELECT &lt;Field names&gt; </a:t>
            </a:r>
          </a:p>
          <a:p>
            <a:r>
              <a:rPr lang="en-US" dirty="0"/>
              <a:t>FROM &lt;</a:t>
            </a:r>
            <a:r>
              <a:rPr lang="en-US" dirty="0" err="1"/>
              <a:t>Table_Name</a:t>
            </a:r>
            <a:r>
              <a:rPr lang="en-US" dirty="0"/>
              <a:t>&gt;</a:t>
            </a:r>
          </a:p>
          <a:p>
            <a:r>
              <a:rPr lang="en-US" dirty="0"/>
              <a:t>WHERE &lt;Condition&gt;; </a:t>
            </a:r>
          </a:p>
        </p:txBody>
      </p:sp>
    </p:spTree>
    <p:extLst>
      <p:ext uri="{BB962C8B-B14F-4D97-AF65-F5344CB8AC3E}">
        <p14:creationId xmlns:p14="http://schemas.microsoft.com/office/powerpoint/2010/main" val="4106699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2209800"/>
            <a:ext cx="6781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Basic SELECT statements with Operators:</a:t>
            </a:r>
          </a:p>
          <a:p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/>
              <a:t>Arithmetic Operators</a:t>
            </a:r>
          </a:p>
          <a:p>
            <a:pPr marL="342900" indent="-342900">
              <a:buAutoNum type="arabicPeriod"/>
            </a:pPr>
            <a:r>
              <a:rPr lang="en-US" sz="2800" dirty="0"/>
              <a:t>Comparison/Relational Operator</a:t>
            </a:r>
          </a:p>
          <a:p>
            <a:pPr marL="342900" indent="-342900">
              <a:buAutoNum type="arabicPeriod"/>
            </a:pPr>
            <a:r>
              <a:rPr lang="en-US" sz="2800" dirty="0"/>
              <a:t>Logical Operator</a:t>
            </a:r>
          </a:p>
        </p:txBody>
      </p:sp>
    </p:spTree>
    <p:extLst>
      <p:ext uri="{BB962C8B-B14F-4D97-AF65-F5344CB8AC3E}">
        <p14:creationId xmlns:p14="http://schemas.microsoft.com/office/powerpoint/2010/main" val="2258630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762000"/>
            <a:ext cx="7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Using arithmetic operators in SQL statements 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777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commands are often used in conjunction with arithmetic operators. </a:t>
            </a:r>
          </a:p>
          <a:p>
            <a:endParaRPr lang="en-US" dirty="0"/>
          </a:p>
          <a:p>
            <a:r>
              <a:rPr lang="en-US" dirty="0"/>
              <a:t>As you perform mathematical operations on attributes, remember the rules of precedence. </a:t>
            </a:r>
          </a:p>
          <a:p>
            <a:endParaRPr lang="en-US" dirty="0"/>
          </a:p>
          <a:p>
            <a:pPr lvl="2">
              <a:lnSpc>
                <a:spcPct val="250000"/>
              </a:lnSpc>
            </a:pPr>
            <a:r>
              <a:rPr lang="en-US" dirty="0"/>
              <a:t>1. Perform operations within parentheses </a:t>
            </a:r>
          </a:p>
          <a:p>
            <a:pPr lvl="2">
              <a:lnSpc>
                <a:spcPct val="250000"/>
              </a:lnSpc>
            </a:pPr>
            <a:r>
              <a:rPr lang="en-US" dirty="0"/>
              <a:t>2. Perform power operations </a:t>
            </a:r>
          </a:p>
          <a:p>
            <a:pPr lvl="2">
              <a:lnSpc>
                <a:spcPct val="250000"/>
              </a:lnSpc>
            </a:pPr>
            <a:r>
              <a:rPr lang="en-US" dirty="0"/>
              <a:t>3. Perform multiplications and divisions </a:t>
            </a:r>
          </a:p>
          <a:p>
            <a:pPr lvl="2">
              <a:lnSpc>
                <a:spcPct val="250000"/>
              </a:lnSpc>
            </a:pPr>
            <a:r>
              <a:rPr lang="en-US" dirty="0"/>
              <a:t>4. Perform additions and subtractions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16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85800"/>
            <a:ext cx="7790071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28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905000"/>
            <a:ext cx="8763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Suppose the owners of all the theme parks wanted to compare the current ticket prices, with an increase in the price of each ticket by 10% .</a:t>
            </a:r>
          </a:p>
          <a:p>
            <a:endParaRPr lang="en-US" sz="2800" dirty="0"/>
          </a:p>
          <a:p>
            <a:r>
              <a:rPr lang="en-US" sz="2800" dirty="0"/>
              <a:t>You’re required to show all the ticket details in the Ticket table. </a:t>
            </a:r>
          </a:p>
        </p:txBody>
      </p:sp>
    </p:spTree>
    <p:extLst>
      <p:ext uri="{BB962C8B-B14F-4D97-AF65-F5344CB8AC3E}">
        <p14:creationId xmlns:p14="http://schemas.microsoft.com/office/powerpoint/2010/main" val="3405471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600200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SELECT</a:t>
            </a:r>
            <a:r>
              <a:rPr lang="en-US" sz="2800" dirty="0"/>
              <a:t> PARK_CODE, TICKET_NO, TICKET_TYPE, TICKET_PRICE,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TICKET_PRICE + ROUND((TICKET_PRICE *0.1),2)</a:t>
            </a:r>
          </a:p>
          <a:p>
            <a:endParaRPr lang="en-US" sz="2800" b="1" dirty="0"/>
          </a:p>
          <a:p>
            <a:r>
              <a:rPr lang="en-US" sz="2800" b="1" dirty="0"/>
              <a:t>FROM</a:t>
            </a:r>
            <a:r>
              <a:rPr lang="en-US" sz="2800" dirty="0"/>
              <a:t> TICKET;</a:t>
            </a:r>
          </a:p>
        </p:txBody>
      </p:sp>
    </p:spTree>
    <p:extLst>
      <p:ext uri="{BB962C8B-B14F-4D97-AF65-F5344CB8AC3E}">
        <p14:creationId xmlns:p14="http://schemas.microsoft.com/office/powerpoint/2010/main" val="1035758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524000"/>
            <a:ext cx="754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/>
              <a:t>SELECT</a:t>
            </a:r>
            <a:r>
              <a:rPr lang="en-US" dirty="0"/>
              <a:t> PARK_CODE, TICKET_NO, TICKET_TYPE, TICKET_PRICE, TICKET_PRICE + ROUND((TICKET_PRICE *0.1),2) </a:t>
            </a:r>
            <a:r>
              <a:rPr lang="en-US" b="1" dirty="0">
                <a:solidFill>
                  <a:srgbClr val="FF0000"/>
                </a:solidFill>
              </a:rPr>
              <a:t>PRICE_INCREASE</a:t>
            </a:r>
            <a:r>
              <a:rPr lang="en-US" dirty="0"/>
              <a:t> </a:t>
            </a:r>
          </a:p>
          <a:p>
            <a:endParaRPr lang="en-US" b="1" dirty="0"/>
          </a:p>
          <a:p>
            <a:r>
              <a:rPr lang="en-US" b="1" dirty="0"/>
              <a:t>FROM</a:t>
            </a:r>
            <a:r>
              <a:rPr lang="en-US" dirty="0"/>
              <a:t> TICKET; 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			or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SELECT</a:t>
            </a:r>
            <a:r>
              <a:rPr lang="en-US" dirty="0"/>
              <a:t> PARK_CODE, TICKET_NO, TICKET_TYPE, TICKET_PRICE, TICKET_PRICE + ROUND((TICKET_PRICE *0.1),2) </a:t>
            </a:r>
            <a:r>
              <a:rPr lang="en-US" b="1" dirty="0">
                <a:solidFill>
                  <a:srgbClr val="FF0000"/>
                </a:solidFill>
              </a:rPr>
              <a:t>AS </a:t>
            </a:r>
          </a:p>
          <a:p>
            <a:r>
              <a:rPr lang="en-US" dirty="0"/>
              <a:t>“PRICE INCREASE” </a:t>
            </a:r>
          </a:p>
          <a:p>
            <a:endParaRPr lang="en-US" dirty="0"/>
          </a:p>
          <a:p>
            <a:r>
              <a:rPr lang="en-US" b="1" dirty="0"/>
              <a:t>FROM</a:t>
            </a:r>
            <a:r>
              <a:rPr lang="en-US" dirty="0"/>
              <a:t> TICKET; </a:t>
            </a:r>
          </a:p>
        </p:txBody>
      </p:sp>
    </p:spTree>
    <p:extLst>
      <p:ext uri="{BB962C8B-B14F-4D97-AF65-F5344CB8AC3E}">
        <p14:creationId xmlns:p14="http://schemas.microsoft.com/office/powerpoint/2010/main" val="45292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95600"/>
            <a:ext cx="8229600" cy="12527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cs typeface="Times New Roman" pitchFamily="18" charset="0"/>
              </a:rPr>
              <a:t>SQL-Session 2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340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sson_5_-_DML_in_SQL.pdf - Adobe Acrobat Reader DC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7" t="31425" r="31667" b="2014"/>
          <a:stretch/>
        </p:blipFill>
        <p:spPr>
          <a:xfrm>
            <a:off x="762000" y="990600"/>
            <a:ext cx="7619999" cy="5486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2000" y="1600200"/>
            <a:ext cx="685800" cy="3276600"/>
          </a:xfrm>
          <a:prstGeom prst="rect">
            <a:avLst/>
          </a:prstGeom>
          <a:noFill/>
          <a:ln>
            <a:solidFill>
              <a:srgbClr val="FF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316468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Comparison Operators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7426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447800"/>
            <a:ext cx="792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SELECT</a:t>
            </a:r>
            <a:r>
              <a:rPr lang="en-US" sz="3200" dirty="0"/>
              <a:t> * </a:t>
            </a:r>
            <a:r>
              <a:rPr lang="en-US" sz="3200" dirty="0">
                <a:solidFill>
                  <a:srgbClr val="0070C0"/>
                </a:solidFill>
              </a:rPr>
              <a:t>from</a:t>
            </a:r>
            <a:r>
              <a:rPr lang="en-US" sz="3200" dirty="0"/>
              <a:t> Book  </a:t>
            </a:r>
          </a:p>
          <a:p>
            <a:r>
              <a:rPr lang="en-US" sz="3200" dirty="0">
                <a:solidFill>
                  <a:srgbClr val="0070C0"/>
                </a:solidFill>
              </a:rPr>
              <a:t>WHERE</a:t>
            </a:r>
            <a:r>
              <a:rPr lang="en-US" sz="3200" dirty="0"/>
              <a:t> </a:t>
            </a:r>
            <a:r>
              <a:rPr lang="en-US" sz="3200" dirty="0" err="1"/>
              <a:t>book_author</a:t>
            </a:r>
            <a:r>
              <a:rPr lang="en-US" sz="3200" dirty="0"/>
              <a:t> = ‘</a:t>
            </a:r>
            <a:r>
              <a:rPr lang="en-US" sz="3200" dirty="0" err="1"/>
              <a:t>Elmasri</a:t>
            </a:r>
            <a:r>
              <a:rPr lang="en-US" sz="3200" dirty="0"/>
              <a:t>';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886200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to select  </a:t>
            </a:r>
            <a:r>
              <a:rPr lang="en-US" sz="2800" b="1" dirty="0"/>
              <a:t>book id </a:t>
            </a:r>
            <a:r>
              <a:rPr lang="en-US" sz="2800" dirty="0"/>
              <a:t>of the book written by </a:t>
            </a:r>
            <a:r>
              <a:rPr lang="en-US" sz="2800" b="1" dirty="0" err="1"/>
              <a:t>Elmasri</a:t>
            </a:r>
            <a:r>
              <a:rPr lang="en-US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5541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sson_5_-_DML_in_SQL.pdf - Adobe Acrobat Reader DC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31425" r="30833" b="6658"/>
          <a:stretch/>
        </p:blipFill>
        <p:spPr>
          <a:xfrm>
            <a:off x="838200" y="1600200"/>
            <a:ext cx="7275192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80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0"/>
            <a:ext cx="815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Display all the details of female students.</a:t>
            </a:r>
          </a:p>
          <a:p>
            <a:endParaRPr lang="en-US" sz="2400" dirty="0"/>
          </a:p>
          <a:p>
            <a:r>
              <a:rPr lang="en-US" sz="2400" dirty="0"/>
              <a:t>Display ID and first name of all students whose surname is Smith.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6455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981200"/>
            <a:ext cx="7620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Next:</a:t>
            </a:r>
          </a:p>
          <a:p>
            <a:endParaRPr lang="en-US" sz="3200" dirty="0"/>
          </a:p>
          <a:p>
            <a:r>
              <a:rPr lang="en-US" sz="3200" dirty="0"/>
              <a:t>Display the theme park code, ticket price and ticket type of all tickets where the ticket price is greater than 20.00 </a:t>
            </a:r>
          </a:p>
        </p:txBody>
      </p:sp>
    </p:spTree>
    <p:extLst>
      <p:ext uri="{BB962C8B-B14F-4D97-AF65-F5344CB8AC3E}">
        <p14:creationId xmlns:p14="http://schemas.microsoft.com/office/powerpoint/2010/main" val="2595162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514600"/>
            <a:ext cx="8686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SELECT</a:t>
            </a:r>
            <a:r>
              <a:rPr lang="en-US" sz="2800" dirty="0"/>
              <a:t> PARK_CODE, TICKET_TYPE, TICKET_PRICE </a:t>
            </a:r>
          </a:p>
          <a:p>
            <a:r>
              <a:rPr lang="en-US" sz="2800" b="1" dirty="0"/>
              <a:t>FROM</a:t>
            </a:r>
            <a:r>
              <a:rPr lang="en-US" sz="2800" dirty="0"/>
              <a:t> TICKET </a:t>
            </a:r>
          </a:p>
          <a:p>
            <a:r>
              <a:rPr lang="en-US" sz="2800" b="1" dirty="0"/>
              <a:t>WHERE</a:t>
            </a:r>
            <a:r>
              <a:rPr lang="en-US" sz="2800" dirty="0"/>
              <a:t> TICKET_PRICE &gt; 20; </a:t>
            </a:r>
          </a:p>
        </p:txBody>
      </p:sp>
    </p:spTree>
    <p:extLst>
      <p:ext uri="{BB962C8B-B14F-4D97-AF65-F5344CB8AC3E}">
        <p14:creationId xmlns:p14="http://schemas.microsoft.com/office/powerpoint/2010/main" val="2439496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752600"/>
            <a:ext cx="754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Next: if you want to see a listing for all tickets whose prices are between €30 and €50.</a:t>
            </a:r>
          </a:p>
          <a:p>
            <a:endParaRPr lang="en-US" sz="2800" dirty="0"/>
          </a:p>
          <a:p>
            <a:r>
              <a:rPr lang="en-US" sz="2800" dirty="0"/>
              <a:t>What is the operator that we can use?</a:t>
            </a:r>
          </a:p>
        </p:txBody>
      </p:sp>
    </p:spTree>
    <p:extLst>
      <p:ext uri="{BB962C8B-B14F-4D97-AF65-F5344CB8AC3E}">
        <p14:creationId xmlns:p14="http://schemas.microsoft.com/office/powerpoint/2010/main" val="3394599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7526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operator BETWEEN may be used to check whether an attribute value is within a range of values.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1242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SELECT</a:t>
            </a:r>
            <a:r>
              <a:rPr lang="en-US" sz="2400" dirty="0"/>
              <a:t> * </a:t>
            </a:r>
          </a:p>
          <a:p>
            <a:r>
              <a:rPr lang="en-US" sz="2400" b="1" dirty="0"/>
              <a:t>FROM</a:t>
            </a:r>
            <a:r>
              <a:rPr lang="en-US" sz="2400" dirty="0"/>
              <a:t> TICKET </a:t>
            </a:r>
          </a:p>
          <a:p>
            <a:r>
              <a:rPr lang="en-US" sz="2400" b="1" dirty="0"/>
              <a:t>WHERE</a:t>
            </a:r>
            <a:r>
              <a:rPr lang="en-US" sz="2400" dirty="0"/>
              <a:t> TICKET_PRICE </a:t>
            </a:r>
            <a:r>
              <a:rPr lang="en-US" sz="2400" b="1" dirty="0">
                <a:solidFill>
                  <a:srgbClr val="FF0000"/>
                </a:solidFill>
              </a:rPr>
              <a:t>BETWEEN</a:t>
            </a:r>
            <a:r>
              <a:rPr lang="en-US" sz="2400" dirty="0"/>
              <a:t> 30.00 </a:t>
            </a:r>
            <a:r>
              <a:rPr lang="en-US" sz="2400" b="1" dirty="0">
                <a:solidFill>
                  <a:srgbClr val="FF0000"/>
                </a:solidFill>
              </a:rPr>
              <a:t>AND</a:t>
            </a:r>
            <a:r>
              <a:rPr lang="en-US" sz="2400" dirty="0"/>
              <a:t> 50.00;</a:t>
            </a:r>
          </a:p>
        </p:txBody>
      </p:sp>
    </p:spTree>
    <p:extLst>
      <p:ext uri="{BB962C8B-B14F-4D97-AF65-F5344CB8AC3E}">
        <p14:creationId xmlns:p14="http://schemas.microsoft.com/office/powerpoint/2010/main" val="261228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905000"/>
            <a:ext cx="8534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Select all customers that are located</a:t>
            </a:r>
            <a:r>
              <a:rPr lang="en-US" sz="2800" b="1" dirty="0">
                <a:solidFill>
                  <a:srgbClr val="FF0000"/>
                </a:solidFill>
              </a:rPr>
              <a:t> in </a:t>
            </a:r>
            <a:r>
              <a:rPr lang="en-US" sz="2800" dirty="0"/>
              <a:t>"Germany", "France" and "UK":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Select all customers that are </a:t>
            </a:r>
            <a:r>
              <a:rPr lang="en-US" sz="2800" dirty="0">
                <a:solidFill>
                  <a:srgbClr val="FF0000"/>
                </a:solidFill>
              </a:rPr>
              <a:t>NOT located in </a:t>
            </a:r>
            <a:r>
              <a:rPr lang="en-US" sz="2800" dirty="0"/>
              <a:t>"Germany", "France" or "UK":</a:t>
            </a:r>
          </a:p>
        </p:txBody>
      </p:sp>
    </p:spTree>
    <p:extLst>
      <p:ext uri="{BB962C8B-B14F-4D97-AF65-F5344CB8AC3E}">
        <p14:creationId xmlns:p14="http://schemas.microsoft.com/office/powerpoint/2010/main" val="985815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7526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 * FROM Customers</a:t>
            </a:r>
            <a:br>
              <a:rPr lang="en-US" sz="2400" dirty="0"/>
            </a:br>
            <a:r>
              <a:rPr lang="en-US" sz="2400" dirty="0"/>
              <a:t>WHERE Country </a:t>
            </a:r>
            <a:r>
              <a:rPr lang="en-US" sz="2400" b="1" dirty="0">
                <a:solidFill>
                  <a:srgbClr val="FF0000"/>
                </a:solidFill>
              </a:rPr>
              <a:t>IN</a:t>
            </a:r>
            <a:r>
              <a:rPr lang="en-US" sz="2400" dirty="0"/>
              <a:t> ('Germany', 'France', 'UK');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SELECT * FROM Customers</a:t>
            </a:r>
            <a:br>
              <a:rPr lang="en-US" sz="2400" dirty="0"/>
            </a:br>
            <a:r>
              <a:rPr lang="en-US" sz="2400" dirty="0"/>
              <a:t>WHERE Country </a:t>
            </a:r>
            <a:r>
              <a:rPr lang="en-US" sz="2400" b="1" dirty="0">
                <a:solidFill>
                  <a:srgbClr val="FF0000"/>
                </a:solidFill>
              </a:rPr>
              <a:t>NOT IN</a:t>
            </a:r>
            <a:r>
              <a:rPr lang="en-US" sz="2400" dirty="0"/>
              <a:t> ('Germany', 'France', 'UK');</a:t>
            </a:r>
          </a:p>
        </p:txBody>
      </p:sp>
    </p:spTree>
    <p:extLst>
      <p:ext uri="{BB962C8B-B14F-4D97-AF65-F5344CB8AC3E}">
        <p14:creationId xmlns:p14="http://schemas.microsoft.com/office/powerpoint/2010/main" val="3743572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429075" y="1348854"/>
            <a:ext cx="8713788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kumimoji="0" lang="en-US" altLang="zh-TW" sz="1800" dirty="0">
                <a:solidFill>
                  <a:schemeClr val="accent2"/>
                </a:solidFill>
                <a:latin typeface="Arial" panose="020B0604020202020204" pitchFamily="34" charset="0"/>
              </a:rPr>
              <a:t>What are the current databases at the server?</a:t>
            </a:r>
          </a:p>
          <a:p>
            <a:pPr>
              <a:buClrTx/>
              <a:buFontTx/>
              <a:buNone/>
            </a:pPr>
            <a:r>
              <a:rPr kumimoji="0" lang="en-US" altLang="zh-TW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mysql</a:t>
            </a:r>
            <a:r>
              <a:rPr kumimoji="0" lang="en-US" altLang="zh-TW" sz="1800" dirty="0">
                <a:solidFill>
                  <a:schemeClr val="bg1"/>
                </a:solidFill>
                <a:latin typeface="Arial" panose="020B0604020202020204" pitchFamily="34" charset="0"/>
              </a:rPr>
              <a:t>&gt; show databases;</a:t>
            </a:r>
          </a:p>
          <a:p>
            <a:pPr>
              <a:buClrTx/>
              <a:buFontTx/>
              <a:buNone/>
            </a:pPr>
            <a:endParaRPr kumimoji="0" lang="en-US" altLang="zh-TW" sz="18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buClrTx/>
              <a:buFontTx/>
              <a:buNone/>
            </a:pPr>
            <a:r>
              <a:rPr kumimoji="0" lang="en-US" altLang="zh-TW" sz="1800" dirty="0">
                <a:solidFill>
                  <a:schemeClr val="accent2"/>
                </a:solidFill>
                <a:latin typeface="Arial" panose="020B0604020202020204" pitchFamily="34" charset="0"/>
              </a:rPr>
              <a:t>Create a database (make a directory) whose name is </a:t>
            </a:r>
            <a:r>
              <a:rPr kumimoji="0" lang="en-US" altLang="zh-TW" sz="1800" dirty="0" err="1">
                <a:solidFill>
                  <a:schemeClr val="accent2"/>
                </a:solidFill>
                <a:latin typeface="Arial" panose="020B0604020202020204" pitchFamily="34" charset="0"/>
              </a:rPr>
              <a:t>MyDB</a:t>
            </a:r>
            <a:endParaRPr kumimoji="0" lang="en-US" altLang="zh-TW" sz="18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buClrTx/>
              <a:buFontTx/>
              <a:buNone/>
            </a:pPr>
            <a:r>
              <a:rPr kumimoji="0" lang="en-US" altLang="zh-TW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mysql</a:t>
            </a:r>
            <a:r>
              <a:rPr kumimoji="0" lang="en-US" altLang="zh-TW" sz="1800" dirty="0">
                <a:solidFill>
                  <a:schemeClr val="bg1"/>
                </a:solidFill>
                <a:latin typeface="Arial" panose="020B0604020202020204" pitchFamily="34" charset="0"/>
              </a:rPr>
              <a:t>&gt; create database </a:t>
            </a:r>
            <a:r>
              <a:rPr kumimoji="0" lang="en-US" altLang="zh-TW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MyDB</a:t>
            </a:r>
            <a:r>
              <a:rPr kumimoji="0" lang="en-US" altLang="zh-TW" sz="1800" dirty="0">
                <a:solidFill>
                  <a:schemeClr val="bg1"/>
                </a:solidFill>
                <a:latin typeface="Arial" panose="020B0604020202020204" pitchFamily="34" charset="0"/>
              </a:rPr>
              <a:t>;</a:t>
            </a:r>
          </a:p>
          <a:p>
            <a:pPr>
              <a:buClrTx/>
              <a:buFontTx/>
              <a:buNone/>
            </a:pPr>
            <a:endParaRPr kumimoji="0" lang="en-US" altLang="zh-TW" sz="1800" dirty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>
              <a:buClrTx/>
              <a:buFontTx/>
              <a:buNone/>
            </a:pPr>
            <a:r>
              <a:rPr kumimoji="0" lang="en-US" altLang="zh-TW" sz="1800" dirty="0">
                <a:solidFill>
                  <a:schemeClr val="accent2"/>
                </a:solidFill>
                <a:latin typeface="Arial" panose="020B0604020202020204" pitchFamily="34" charset="0"/>
              </a:rPr>
              <a:t>Select MYDB database to use</a:t>
            </a:r>
            <a:r>
              <a:rPr kumimoji="0" lang="en-US" altLang="zh-TW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  <a:p>
            <a:pPr>
              <a:buClrTx/>
              <a:buFontTx/>
              <a:buNone/>
            </a:pPr>
            <a:r>
              <a:rPr kumimoji="0" lang="en-US" altLang="zh-TW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mysql</a:t>
            </a:r>
            <a:r>
              <a:rPr kumimoji="0" lang="en-US" altLang="zh-TW" sz="1800" dirty="0">
                <a:solidFill>
                  <a:schemeClr val="bg1"/>
                </a:solidFill>
                <a:latin typeface="Arial" panose="020B0604020202020204" pitchFamily="34" charset="0"/>
              </a:rPr>
              <a:t>&gt; use </a:t>
            </a:r>
            <a:r>
              <a:rPr kumimoji="0" lang="en-US" altLang="zh-TW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MyDB</a:t>
            </a:r>
            <a:r>
              <a:rPr kumimoji="0" lang="en-US" altLang="zh-TW" sz="1800" dirty="0">
                <a:solidFill>
                  <a:schemeClr val="bg1"/>
                </a:solidFill>
                <a:latin typeface="Arial" panose="020B0604020202020204" pitchFamily="34" charset="0"/>
              </a:rPr>
              <a:t>;</a:t>
            </a:r>
          </a:p>
          <a:p>
            <a:pPr>
              <a:buClrTx/>
              <a:buFontTx/>
              <a:buNone/>
            </a:pPr>
            <a:endParaRPr kumimoji="0" lang="en-US" altLang="zh-TW" sz="18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buClrTx/>
              <a:buFontTx/>
              <a:buNone/>
            </a:pPr>
            <a:r>
              <a:rPr kumimoji="0" lang="en-US" altLang="zh-TW" sz="1800" dirty="0">
                <a:solidFill>
                  <a:schemeClr val="accent2"/>
                </a:solidFill>
                <a:latin typeface="Arial" panose="020B0604020202020204" pitchFamily="34" charset="0"/>
              </a:rPr>
              <a:t>What tables are currently stored in the </a:t>
            </a:r>
            <a:r>
              <a:rPr kumimoji="0" lang="en-US" altLang="zh-TW" sz="1800" dirty="0" err="1">
                <a:solidFill>
                  <a:schemeClr val="accent2"/>
                </a:solidFill>
                <a:latin typeface="Arial" panose="020B0604020202020204" pitchFamily="34" charset="0"/>
              </a:rPr>
              <a:t>MyDB</a:t>
            </a:r>
            <a:r>
              <a:rPr kumimoji="0" lang="en-US" altLang="zh-TW" sz="1800" dirty="0">
                <a:solidFill>
                  <a:schemeClr val="accent2"/>
                </a:solidFill>
                <a:latin typeface="Arial" panose="020B0604020202020204" pitchFamily="34" charset="0"/>
              </a:rPr>
              <a:t> database?</a:t>
            </a:r>
            <a:r>
              <a:rPr kumimoji="0" lang="en-US" altLang="zh-TW" sz="18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</a:p>
          <a:p>
            <a:pPr>
              <a:buClrTx/>
              <a:buFontTx/>
              <a:buNone/>
            </a:pPr>
            <a:r>
              <a:rPr kumimoji="0" lang="en-US" altLang="zh-TW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mysql</a:t>
            </a:r>
            <a:r>
              <a:rPr kumimoji="0" lang="en-US" altLang="zh-TW" sz="1800" dirty="0">
                <a:solidFill>
                  <a:schemeClr val="bg1"/>
                </a:solidFill>
                <a:latin typeface="Arial" panose="020B0604020202020204" pitchFamily="34" charset="0"/>
              </a:rPr>
              <a:t>&gt; show tables;</a:t>
            </a:r>
          </a:p>
          <a:p>
            <a:pPr>
              <a:buClrTx/>
              <a:buFontTx/>
              <a:buNone/>
            </a:pPr>
            <a:endParaRPr lang="en-US" altLang="zh-TW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Display all the properties of Student table </a:t>
            </a:r>
            <a:r>
              <a:rPr lang="en-US" altLang="zh-TW" dirty="0">
                <a:solidFill>
                  <a:schemeClr val="accent2"/>
                </a:solidFill>
                <a:latin typeface="Arial" panose="020B0604020202020204" pitchFamily="34" charset="0"/>
              </a:rPr>
              <a:t>of a selected tables (Test)?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n-US" altLang="zh-TW" dirty="0" err="1">
                <a:solidFill>
                  <a:schemeClr val="bg1"/>
                </a:solidFill>
                <a:latin typeface="Arial" panose="020B0604020202020204" pitchFamily="34" charset="0"/>
              </a:rPr>
              <a:t>mysql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&gt; describe table Test;</a:t>
            </a:r>
          </a:p>
          <a:p>
            <a:endParaRPr lang="en-US" altLang="zh-TW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ClrTx/>
              <a:buFontTx/>
              <a:buNone/>
            </a:pPr>
            <a:endParaRPr kumimoji="0" lang="en-US" altLang="zh-TW" sz="1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214952" y="609600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chemeClr val="tx1"/>
                </a:solidFill>
              </a:rPr>
              <a:t>Quick Recap:</a:t>
            </a:r>
          </a:p>
        </p:txBody>
      </p:sp>
    </p:spTree>
    <p:extLst>
      <p:ext uri="{BB962C8B-B14F-4D97-AF65-F5344CB8AC3E}">
        <p14:creationId xmlns:p14="http://schemas.microsoft.com/office/powerpoint/2010/main" val="523501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124200"/>
            <a:ext cx="8229600" cy="125272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24334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430212" y="1524000"/>
            <a:ext cx="871378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TW" dirty="0">
                <a:latin typeface="Arial" panose="020B0604020202020204" pitchFamily="34" charset="0"/>
              </a:rPr>
              <a:t>       </a:t>
            </a:r>
            <a:r>
              <a:rPr kumimoji="0" lang="en-US" altLang="zh-TW" sz="1800" dirty="0">
                <a:latin typeface="Arial" panose="020B0604020202020204" pitchFamily="34" charset="0"/>
              </a:rPr>
              <a:t>Create a new table (Student) called with following fields.</a:t>
            </a:r>
          </a:p>
          <a:p>
            <a:pPr>
              <a:buClrTx/>
              <a:buFontTx/>
              <a:buNone/>
            </a:pPr>
            <a:endParaRPr lang="en-US" altLang="zh-TW" dirty="0">
              <a:latin typeface="Arial" panose="020B0604020202020204" pitchFamily="34" charset="0"/>
            </a:endParaRPr>
          </a:p>
          <a:p>
            <a:pPr lvl="3"/>
            <a:r>
              <a:rPr kumimoji="0" lang="en-US" altLang="zh-TW" dirty="0" err="1">
                <a:latin typeface="Arial" panose="020B0604020202020204" pitchFamily="34" charset="0"/>
              </a:rPr>
              <a:t>StudentID</a:t>
            </a:r>
            <a:r>
              <a:rPr kumimoji="0" lang="en-US" altLang="zh-TW" dirty="0">
                <a:latin typeface="Arial" panose="020B0604020202020204" pitchFamily="34" charset="0"/>
              </a:rPr>
              <a:t> – Integer(10)- PK</a:t>
            </a:r>
          </a:p>
          <a:p>
            <a:pPr lvl="3"/>
            <a:r>
              <a:rPr lang="en-US" altLang="zh-TW" dirty="0" err="1">
                <a:latin typeface="Arial" panose="020B0604020202020204" pitchFamily="34" charset="0"/>
              </a:rPr>
              <a:t>StudentName</a:t>
            </a:r>
            <a:r>
              <a:rPr lang="en-US" altLang="zh-TW" dirty="0">
                <a:latin typeface="Arial" panose="020B0604020202020204" pitchFamily="34" charset="0"/>
              </a:rPr>
              <a:t> – </a:t>
            </a:r>
            <a:r>
              <a:rPr lang="en-US" altLang="zh-TW" dirty="0" err="1">
                <a:latin typeface="Arial" panose="020B0604020202020204" pitchFamily="34" charset="0"/>
              </a:rPr>
              <a:t>Varchar</a:t>
            </a:r>
            <a:r>
              <a:rPr lang="en-US" altLang="zh-TW" dirty="0">
                <a:latin typeface="Arial" panose="020B0604020202020204" pitchFamily="34" charset="0"/>
              </a:rPr>
              <a:t>(150) – Not Null</a:t>
            </a:r>
          </a:p>
          <a:p>
            <a:pPr lvl="3"/>
            <a:r>
              <a:rPr kumimoji="0" lang="en-US" altLang="zh-TW" dirty="0" err="1">
                <a:latin typeface="Arial" panose="020B0604020202020204" pitchFamily="34" charset="0"/>
              </a:rPr>
              <a:t>MobileNo</a:t>
            </a:r>
            <a:r>
              <a:rPr kumimoji="0" lang="en-US" altLang="zh-TW" dirty="0">
                <a:latin typeface="Arial" panose="020B0604020202020204" pitchFamily="34" charset="0"/>
              </a:rPr>
              <a:t>.- </a:t>
            </a:r>
            <a:r>
              <a:rPr kumimoji="0" lang="en-US" altLang="zh-TW" dirty="0" err="1">
                <a:latin typeface="Arial" panose="020B0604020202020204" pitchFamily="34" charset="0"/>
              </a:rPr>
              <a:t>Varchar</a:t>
            </a:r>
            <a:r>
              <a:rPr kumimoji="0" lang="en-US" altLang="zh-TW" dirty="0">
                <a:latin typeface="Arial" panose="020B0604020202020204" pitchFamily="34" charset="0"/>
              </a:rPr>
              <a:t>(10)</a:t>
            </a:r>
          </a:p>
          <a:p>
            <a:pPr lvl="3"/>
            <a:r>
              <a:rPr lang="en-US" altLang="zh-TW" dirty="0" err="1">
                <a:latin typeface="Arial" panose="020B0604020202020204" pitchFamily="34" charset="0"/>
              </a:rPr>
              <a:t>DoB</a:t>
            </a:r>
            <a:r>
              <a:rPr lang="en-US" altLang="zh-TW" dirty="0">
                <a:latin typeface="Arial" panose="020B0604020202020204" pitchFamily="34" charset="0"/>
              </a:rPr>
              <a:t>-DATE-Not null</a:t>
            </a:r>
          </a:p>
          <a:p>
            <a:pPr lvl="1"/>
            <a:endParaRPr lang="en-US" altLang="zh-TW" dirty="0">
              <a:latin typeface="Arial" panose="020B0604020202020204" pitchFamily="34" charset="0"/>
            </a:endParaRPr>
          </a:p>
          <a:p>
            <a:pPr lvl="1"/>
            <a:endParaRPr lang="en-US" altLang="zh-TW" dirty="0">
              <a:latin typeface="Arial" panose="020B0604020202020204" pitchFamily="34" charset="0"/>
            </a:endParaRPr>
          </a:p>
          <a:p>
            <a:pPr lvl="1"/>
            <a:r>
              <a:rPr lang="en-US" altLang="zh-TW" dirty="0">
                <a:latin typeface="Arial" panose="020B0604020202020204" pitchFamily="34" charset="0"/>
              </a:rPr>
              <a:t>Insert 2 new records to the table.</a:t>
            </a:r>
          </a:p>
          <a:p>
            <a:pPr lvl="1"/>
            <a:endParaRPr lang="en-US" altLang="zh-TW" dirty="0">
              <a:latin typeface="Arial" panose="020B0604020202020204" pitchFamily="34" charset="0"/>
            </a:endParaRPr>
          </a:p>
          <a:p>
            <a:pPr lvl="1"/>
            <a:r>
              <a:rPr lang="en-US" altLang="zh-TW" dirty="0">
                <a:latin typeface="Arial" panose="020B0604020202020204" pitchFamily="34" charset="0"/>
              </a:rPr>
              <a:t>Insert  the 3</a:t>
            </a:r>
            <a:r>
              <a:rPr lang="en-US" altLang="zh-TW" baseline="30000" dirty="0">
                <a:latin typeface="Arial" panose="020B0604020202020204" pitchFamily="34" charset="0"/>
              </a:rPr>
              <a:t>rd</a:t>
            </a:r>
            <a:r>
              <a:rPr lang="en-US" altLang="zh-TW" dirty="0">
                <a:latin typeface="Arial" panose="020B0604020202020204" pitchFamily="34" charset="0"/>
              </a:rPr>
              <a:t> record, enter only the </a:t>
            </a:r>
            <a:r>
              <a:rPr lang="en-US" altLang="zh-TW" dirty="0" err="1">
                <a:latin typeface="Arial" panose="020B0604020202020204" pitchFamily="34" charset="0"/>
              </a:rPr>
              <a:t>ID,name</a:t>
            </a:r>
            <a:r>
              <a:rPr lang="en-US" altLang="zh-TW" dirty="0">
                <a:latin typeface="Arial" panose="020B0604020202020204" pitchFamily="34" charset="0"/>
              </a:rPr>
              <a:t> and </a:t>
            </a:r>
            <a:r>
              <a:rPr lang="en-US" altLang="zh-TW" dirty="0" err="1">
                <a:latin typeface="Arial" panose="020B0604020202020204" pitchFamily="34" charset="0"/>
              </a:rPr>
              <a:t>DoB</a:t>
            </a:r>
            <a:endParaRPr lang="en-US" altLang="zh-TW" dirty="0">
              <a:latin typeface="Arial" panose="020B0604020202020204" pitchFamily="34" charset="0"/>
            </a:endParaRPr>
          </a:p>
          <a:p>
            <a:pPr lvl="1"/>
            <a:endParaRPr lang="en-US" altLang="zh-TW" dirty="0">
              <a:latin typeface="Arial" panose="020B0604020202020204" pitchFamily="34" charset="0"/>
            </a:endParaRPr>
          </a:p>
          <a:p>
            <a:pPr lvl="1"/>
            <a:r>
              <a:rPr lang="en-US" altLang="zh-TW" dirty="0">
                <a:latin typeface="Arial" panose="020B0604020202020204" pitchFamily="34" charset="0"/>
              </a:rPr>
              <a:t>Write a command to delete the table Student   </a:t>
            </a:r>
          </a:p>
          <a:p>
            <a:pPr lvl="1"/>
            <a:endParaRPr lang="en-US" altLang="zh-TW" dirty="0">
              <a:latin typeface="Arial" panose="020B0604020202020204" pitchFamily="34" charset="0"/>
            </a:endParaRPr>
          </a:p>
          <a:p>
            <a:pPr lvl="1"/>
            <a:r>
              <a:rPr lang="en-US" altLang="zh-TW" dirty="0">
                <a:latin typeface="Arial" panose="020B0604020202020204" pitchFamily="34" charset="0"/>
              </a:rPr>
              <a:t>Write a command to delete the database </a:t>
            </a:r>
            <a:r>
              <a:rPr lang="en-US" altLang="zh-TW" dirty="0" err="1">
                <a:latin typeface="Arial" panose="020B0604020202020204" pitchFamily="34" charset="0"/>
              </a:rPr>
              <a:t>MyDB</a:t>
            </a:r>
            <a:endParaRPr lang="en-US" altLang="zh-TW" dirty="0">
              <a:latin typeface="Arial" panose="020B0604020202020204" pitchFamily="34" charset="0"/>
            </a:endParaRPr>
          </a:p>
          <a:p>
            <a:pPr lvl="1"/>
            <a:endParaRPr lang="en-US" altLang="zh-TW" dirty="0">
              <a:latin typeface="Arial" panose="020B0604020202020204" pitchFamily="34" charset="0"/>
            </a:endParaRP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214952" y="609600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chemeClr val="tx1"/>
                </a:solidFill>
              </a:rPr>
              <a:t>Quick Recap:</a:t>
            </a:r>
          </a:p>
        </p:txBody>
      </p:sp>
    </p:spTree>
    <p:extLst>
      <p:ext uri="{BB962C8B-B14F-4D97-AF65-F5344CB8AC3E}">
        <p14:creationId xmlns:p14="http://schemas.microsoft.com/office/powerpoint/2010/main" val="224728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457200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Create Tables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133600" y="2706034"/>
            <a:ext cx="6477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create table </a:t>
            </a:r>
            <a:r>
              <a:rPr lang="en-US" sz="2400" b="1" dirty="0"/>
              <a:t>Book</a:t>
            </a:r>
            <a:r>
              <a:rPr lang="en-US" sz="2400" dirty="0"/>
              <a:t>(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book_id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INT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NOT NULL </a:t>
            </a:r>
            <a:r>
              <a:rPr lang="en-US" sz="2400" dirty="0">
                <a:solidFill>
                  <a:srgbClr val="FF0000"/>
                </a:solidFill>
              </a:rPr>
              <a:t>AUTO_INCREMENT</a:t>
            </a:r>
            <a:r>
              <a:rPr lang="en-US" sz="2400" dirty="0"/>
              <a:t>,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book_title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VARCHAR(100)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NOT NULL</a:t>
            </a:r>
            <a:r>
              <a:rPr lang="en-US" sz="2400" dirty="0"/>
              <a:t>,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book_author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VARCHAR(40)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NOT NULL</a:t>
            </a:r>
            <a:r>
              <a:rPr lang="en-US" sz="2400" dirty="0"/>
              <a:t>,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submission_date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DATE</a:t>
            </a:r>
            <a:r>
              <a:rPr lang="en-US" sz="2400" dirty="0"/>
              <a:t>,</a:t>
            </a:r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rgbClr val="FF0000"/>
                </a:solidFill>
              </a:rPr>
              <a:t>PRIMARY KEY (</a:t>
            </a:r>
            <a:r>
              <a:rPr lang="en-US" sz="2400" dirty="0" err="1">
                <a:solidFill>
                  <a:srgbClr val="FF0000"/>
                </a:solidFill>
              </a:rPr>
              <a:t>book_id</a:t>
            </a:r>
            <a:r>
              <a:rPr lang="en-US" sz="2400" dirty="0">
                <a:solidFill>
                  <a:srgbClr val="FF0000"/>
                </a:solidFill>
              </a:rPr>
              <a:t> )</a:t>
            </a:r>
          </a:p>
          <a:p>
            <a:r>
              <a:rPr lang="en-US" sz="2400" dirty="0"/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60020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CREATE TABLE </a:t>
            </a:r>
            <a:r>
              <a:rPr lang="en-US" sz="2400" b="1" dirty="0" err="1"/>
              <a:t>table_name</a:t>
            </a:r>
            <a:r>
              <a:rPr lang="en-US" sz="2400" dirty="0"/>
              <a:t> (</a:t>
            </a:r>
            <a:r>
              <a:rPr lang="en-US" sz="2400" dirty="0" err="1">
                <a:solidFill>
                  <a:srgbClr val="00B0F0"/>
                </a:solidFill>
              </a:rPr>
              <a:t>column_name</a:t>
            </a:r>
            <a:r>
              <a:rPr lang="en-US" sz="2400" dirty="0"/>
              <a:t>  </a:t>
            </a:r>
            <a:r>
              <a:rPr lang="en-US" sz="2400" dirty="0" err="1">
                <a:solidFill>
                  <a:srgbClr val="00B050"/>
                </a:solidFill>
              </a:rPr>
              <a:t>column_type</a:t>
            </a:r>
            <a:r>
              <a:rPr lang="en-US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8851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69957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Insert Data into a Table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406618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Insert Records to a Table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349137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Insert Data Selected field in a Table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828126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INSERT INTO &lt;</a:t>
            </a:r>
            <a:r>
              <a:rPr lang="en-US" dirty="0" err="1"/>
              <a:t>table_name</a:t>
            </a:r>
            <a:r>
              <a:rPr lang="en-US" dirty="0"/>
              <a:t>&gt; </a:t>
            </a:r>
          </a:p>
          <a:p>
            <a:r>
              <a:rPr lang="en-US" dirty="0"/>
              <a:t>VALUES (… , …. , …..);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600" y="1844379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INTO </a:t>
            </a:r>
            <a:r>
              <a:rPr lang="en-US" dirty="0">
                <a:solidFill>
                  <a:srgbClr val="00B050"/>
                </a:solidFill>
              </a:rPr>
              <a:t>Student </a:t>
            </a:r>
          </a:p>
          <a:p>
            <a:r>
              <a:rPr lang="en-US" b="1" dirty="0">
                <a:solidFill>
                  <a:srgbClr val="FF0000"/>
                </a:solidFill>
              </a:rPr>
              <a:t>VALUES</a:t>
            </a:r>
            <a:r>
              <a:rPr lang="en-US" dirty="0"/>
              <a:t> (1001, ‘Ann </a:t>
            </a:r>
            <a:r>
              <a:rPr lang="en-US" dirty="0" err="1"/>
              <a:t>Perera</a:t>
            </a:r>
            <a:r>
              <a:rPr lang="en-US" dirty="0"/>
              <a:t>’, ‘105, </a:t>
            </a:r>
            <a:r>
              <a:rPr lang="en-US" dirty="0" err="1"/>
              <a:t>Cinnoman</a:t>
            </a:r>
            <a:r>
              <a:rPr lang="en-US" dirty="0"/>
              <a:t> Gardens, Colombo 7’, </a:t>
            </a:r>
            <a:r>
              <a:rPr lang="en-US" dirty="0">
                <a:solidFill>
                  <a:srgbClr val="FF0000"/>
                </a:solidFill>
              </a:rPr>
              <a:t>‘</a:t>
            </a:r>
            <a:r>
              <a:rPr lang="en-US" dirty="0"/>
              <a:t>1995/10/13</a:t>
            </a:r>
            <a:r>
              <a:rPr lang="en-US" dirty="0">
                <a:solidFill>
                  <a:srgbClr val="FF0000"/>
                </a:solidFill>
              </a:rPr>
              <a:t>’</a:t>
            </a:r>
            <a:r>
              <a:rPr lang="en-US" dirty="0"/>
              <a:t>, ‘0115446000’, ‘F’);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4231284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INTO </a:t>
            </a:r>
            <a:r>
              <a:rPr lang="en-US" dirty="0" err="1"/>
              <a:t>table_name</a:t>
            </a:r>
            <a:r>
              <a:rPr lang="en-US" dirty="0"/>
              <a:t> ( field1,field2,...</a:t>
            </a:r>
            <a:r>
              <a:rPr lang="en-US" dirty="0" err="1"/>
              <a:t>fieldN</a:t>
            </a:r>
            <a:r>
              <a:rPr lang="en-US" dirty="0"/>
              <a:t> )</a:t>
            </a:r>
          </a:p>
          <a:p>
            <a:r>
              <a:rPr lang="en-US" dirty="0"/>
              <a:t>   VALUES</a:t>
            </a:r>
          </a:p>
          <a:p>
            <a:r>
              <a:rPr lang="en-US" dirty="0"/>
              <a:t>   ( value1, value2,...</a:t>
            </a:r>
            <a:r>
              <a:rPr lang="en-US" dirty="0" err="1"/>
              <a:t>valueN</a:t>
            </a:r>
            <a:r>
              <a:rPr lang="en-US" dirty="0"/>
              <a:t> 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49154" y="5275394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INTO </a:t>
            </a:r>
            <a:r>
              <a:rPr lang="en-US" dirty="0">
                <a:solidFill>
                  <a:srgbClr val="00B050"/>
                </a:solidFill>
              </a:rPr>
              <a:t>Student </a:t>
            </a:r>
          </a:p>
          <a:p>
            <a:r>
              <a:rPr lang="en-US" dirty="0"/>
              <a:t>(</a:t>
            </a:r>
            <a:r>
              <a:rPr lang="en-US" dirty="0" err="1"/>
              <a:t>StudentID</a:t>
            </a:r>
            <a:r>
              <a:rPr lang="en-US" dirty="0"/>
              <a:t>, </a:t>
            </a:r>
            <a:r>
              <a:rPr lang="en-US" dirty="0" err="1"/>
              <a:t>ContactNo</a:t>
            </a:r>
            <a:r>
              <a:rPr lang="en-US" dirty="0"/>
              <a:t>, Age, </a:t>
            </a:r>
            <a:r>
              <a:rPr lang="en-US" dirty="0" err="1"/>
              <a:t>StudentName</a:t>
            </a:r>
            <a:r>
              <a:rPr lang="en-US" dirty="0"/>
              <a:t>) </a:t>
            </a:r>
          </a:p>
          <a:p>
            <a:r>
              <a:rPr lang="en-US" b="1" dirty="0">
                <a:solidFill>
                  <a:srgbClr val="FF0000"/>
                </a:solidFill>
              </a:rPr>
              <a:t>VALUES</a:t>
            </a:r>
            <a:r>
              <a:rPr lang="en-US" dirty="0"/>
              <a:t> (1001, ‘0115446000’, 22, ‘Ann </a:t>
            </a:r>
            <a:r>
              <a:rPr lang="en-US" dirty="0" err="1"/>
              <a:t>Perera</a:t>
            </a:r>
            <a:r>
              <a:rPr lang="en-US" dirty="0"/>
              <a:t>’); </a:t>
            </a:r>
          </a:p>
        </p:txBody>
      </p:sp>
    </p:spTree>
    <p:extLst>
      <p:ext uri="{BB962C8B-B14F-4D97-AF65-F5344CB8AC3E}">
        <p14:creationId xmlns:p14="http://schemas.microsoft.com/office/powerpoint/2010/main" val="454301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133600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INTO Book </a:t>
            </a:r>
          </a:p>
          <a:p>
            <a:r>
              <a:rPr lang="en-US" sz="3200" dirty="0"/>
              <a:t>   (</a:t>
            </a:r>
            <a:r>
              <a:rPr lang="en-US" sz="3200" dirty="0" err="1"/>
              <a:t>book_title</a:t>
            </a:r>
            <a:r>
              <a:rPr lang="en-US" sz="3200" dirty="0"/>
              <a:t>, </a:t>
            </a:r>
            <a:r>
              <a:rPr lang="en-US" sz="3200" dirty="0" err="1"/>
              <a:t>book_author</a:t>
            </a:r>
            <a:r>
              <a:rPr lang="en-US" sz="3200" dirty="0"/>
              <a:t>, </a:t>
            </a:r>
            <a:r>
              <a:rPr lang="en-US" sz="3200" dirty="0" err="1"/>
              <a:t>submission_date</a:t>
            </a:r>
            <a:r>
              <a:rPr lang="en-US" sz="3200" dirty="0"/>
              <a:t>)</a:t>
            </a:r>
          </a:p>
          <a:p>
            <a:r>
              <a:rPr lang="en-US" sz="3200" dirty="0"/>
              <a:t>   VALUES</a:t>
            </a:r>
          </a:p>
          <a:p>
            <a:r>
              <a:rPr lang="en-US" sz="3200" dirty="0"/>
              <a:t>   ("Learn DB", “</a:t>
            </a:r>
            <a:r>
              <a:rPr lang="en-US" sz="3200" dirty="0" err="1"/>
              <a:t>Elmasri</a:t>
            </a:r>
            <a:r>
              <a:rPr lang="en-US" sz="3200" dirty="0"/>
              <a:t>", </a:t>
            </a:r>
            <a:r>
              <a:rPr lang="en-US" sz="3200" b="1" dirty="0">
                <a:solidFill>
                  <a:srgbClr val="00B050"/>
                </a:solidFill>
              </a:rPr>
              <a:t>NOW()</a:t>
            </a:r>
            <a:r>
              <a:rPr lang="en-US" sz="3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68685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69957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Fetching Data from a Table: Select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524000"/>
            <a:ext cx="8153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data retrieved from tables is temporarily stored in a resulting table, called as a result-set.</a:t>
            </a:r>
          </a:p>
          <a:p>
            <a:endParaRPr lang="en-US" sz="2000" dirty="0"/>
          </a:p>
          <a:p>
            <a:r>
              <a:rPr lang="en-US" sz="2000" dirty="0"/>
              <a:t>Can specify the field names of the table you want to select data from.</a:t>
            </a:r>
          </a:p>
          <a:p>
            <a:endParaRPr lang="en-US" sz="2000" dirty="0"/>
          </a:p>
          <a:p>
            <a:r>
              <a:rPr lang="en-US" sz="2000" dirty="0"/>
              <a:t>Wildcard character </a:t>
            </a:r>
            <a:r>
              <a:rPr lang="en-US" sz="2000" b="1" dirty="0"/>
              <a:t>* (asterisk) </a:t>
            </a:r>
            <a:r>
              <a:rPr lang="en-US" sz="2000" dirty="0"/>
              <a:t>is used to select all the fields available in the table. </a:t>
            </a:r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4522566"/>
            <a:ext cx="655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SELECT</a:t>
            </a:r>
            <a:r>
              <a:rPr lang="en-US" sz="2800" dirty="0"/>
              <a:t> field1, field2,...</a:t>
            </a:r>
            <a:r>
              <a:rPr lang="en-US" sz="2800" dirty="0" err="1"/>
              <a:t>fieldN</a:t>
            </a:r>
            <a:r>
              <a:rPr lang="en-US" sz="2800" dirty="0"/>
              <a:t> 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FROM</a:t>
            </a:r>
            <a:r>
              <a:rPr lang="en-US" sz="2800" dirty="0"/>
              <a:t> table_name1, table_name2...</a:t>
            </a:r>
          </a:p>
        </p:txBody>
      </p:sp>
    </p:spTree>
    <p:extLst>
      <p:ext uri="{BB962C8B-B14F-4D97-AF65-F5344CB8AC3E}">
        <p14:creationId xmlns:p14="http://schemas.microsoft.com/office/powerpoint/2010/main" val="1846933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600200"/>
            <a:ext cx="8458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Select all the records in a table with all the fields:</a:t>
            </a:r>
          </a:p>
          <a:p>
            <a:r>
              <a:rPr lang="en-US" sz="2400" dirty="0"/>
              <a:t>SELECT * FROM &lt;</a:t>
            </a:r>
            <a:r>
              <a:rPr lang="en-US" sz="2400" dirty="0" err="1"/>
              <a:t>Table_Name</a:t>
            </a:r>
            <a:r>
              <a:rPr lang="en-US" sz="2400" dirty="0"/>
              <a:t>&gt;;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SELECT</a:t>
            </a:r>
            <a:r>
              <a:rPr lang="en-US" dirty="0">
                <a:solidFill>
                  <a:srgbClr val="0070C0"/>
                </a:solidFill>
              </a:rPr>
              <a:t> * </a:t>
            </a:r>
            <a:r>
              <a:rPr lang="en-US" b="1" dirty="0">
                <a:solidFill>
                  <a:srgbClr val="0070C0"/>
                </a:solidFill>
              </a:rPr>
              <a:t>from</a:t>
            </a:r>
            <a:r>
              <a:rPr lang="en-US" dirty="0">
                <a:solidFill>
                  <a:srgbClr val="0070C0"/>
                </a:solidFill>
              </a:rPr>
              <a:t> Book;</a:t>
            </a:r>
          </a:p>
          <a:p>
            <a:endParaRPr lang="en-US" dirty="0"/>
          </a:p>
          <a:p>
            <a:endParaRPr lang="en-US" sz="3200" b="1" dirty="0"/>
          </a:p>
          <a:p>
            <a:r>
              <a:rPr lang="en-US" sz="2800" b="1" dirty="0"/>
              <a:t>Select specific fields in a table with all the records:</a:t>
            </a:r>
          </a:p>
          <a:p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&lt;Field names&gt;</a:t>
            </a:r>
          </a:p>
          <a:p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&lt;</a:t>
            </a:r>
            <a:r>
              <a:rPr lang="en-US" dirty="0" err="1"/>
              <a:t>Table_Name</a:t>
            </a:r>
            <a:r>
              <a:rPr lang="en-US" dirty="0"/>
              <a:t>&gt;;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SELECT</a:t>
            </a:r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 err="1">
                <a:solidFill>
                  <a:srgbClr val="0070C0"/>
                </a:solidFill>
              </a:rPr>
              <a:t>book_id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book_title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from</a:t>
            </a:r>
            <a:r>
              <a:rPr lang="en-US" dirty="0">
                <a:solidFill>
                  <a:srgbClr val="0070C0"/>
                </a:solidFill>
              </a:rPr>
              <a:t> Book;</a:t>
            </a:r>
          </a:p>
        </p:txBody>
      </p:sp>
    </p:spTree>
    <p:extLst>
      <p:ext uri="{BB962C8B-B14F-4D97-AF65-F5344CB8AC3E}">
        <p14:creationId xmlns:p14="http://schemas.microsoft.com/office/powerpoint/2010/main" val="1069442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1960</TotalTime>
  <Words>1072</Words>
  <Application>Microsoft Office PowerPoint</Application>
  <PresentationFormat>On-screen Show (4:3)</PresentationFormat>
  <Paragraphs>179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Candara</vt:lpstr>
      <vt:lpstr>Symbol</vt:lpstr>
      <vt:lpstr>Waveform</vt:lpstr>
      <vt:lpstr>Databases</vt:lpstr>
      <vt:lpstr>SQL-Session 2</vt:lpstr>
      <vt:lpstr>Quick Recap:</vt:lpstr>
      <vt:lpstr>Quick Recap: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</dc:title>
  <dc:creator>manoja</dc:creator>
  <cp:lastModifiedBy>Manoja Weerasekara</cp:lastModifiedBy>
  <cp:revision>124</cp:revision>
  <dcterms:created xsi:type="dcterms:W3CDTF">2012-10-29T08:55:31Z</dcterms:created>
  <dcterms:modified xsi:type="dcterms:W3CDTF">2021-09-13T05:46:14Z</dcterms:modified>
</cp:coreProperties>
</file>