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5" r:id="rId3"/>
    <p:sldId id="393" r:id="rId4"/>
    <p:sldId id="396" r:id="rId5"/>
    <p:sldId id="411" r:id="rId6"/>
    <p:sldId id="401" r:id="rId7"/>
    <p:sldId id="402" r:id="rId8"/>
    <p:sldId id="403" r:id="rId9"/>
    <p:sldId id="404" r:id="rId10"/>
    <p:sldId id="405" r:id="rId11"/>
    <p:sldId id="394" r:id="rId12"/>
    <p:sldId id="395" r:id="rId13"/>
    <p:sldId id="400" r:id="rId14"/>
    <p:sldId id="397" r:id="rId15"/>
    <p:sldId id="398" r:id="rId16"/>
    <p:sldId id="406" r:id="rId17"/>
    <p:sldId id="407" r:id="rId18"/>
    <p:sldId id="408" r:id="rId19"/>
    <p:sldId id="409" r:id="rId20"/>
    <p:sldId id="410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8" autoAdjust="0"/>
    <p:restoredTop sz="95085" autoAdjust="0"/>
  </p:normalViewPr>
  <p:slideViewPr>
    <p:cSldViewPr>
      <p:cViewPr varScale="1">
        <p:scale>
          <a:sx n="68" d="100"/>
          <a:sy n="68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1F09-1B34-47EC-8CF2-943967778F7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FFAD-5AD3-4A18-B503-0814A60C7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E301DB-C146-41C5-BE1C-E3B10C5E20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Databases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5638800"/>
            <a:ext cx="6400800" cy="863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By: </a:t>
            </a:r>
            <a:r>
              <a:rPr lang="en-US" b="1" dirty="0" err="1">
                <a:solidFill>
                  <a:schemeClr val="tx1"/>
                </a:solidFill>
              </a:rPr>
              <a:t>Manoja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Weerasekara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39332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PARK_CODE, TICKET_NO, TICKET_TYPE, TICKET_PRICE, TICKET_PRICE + ROUND((TICKET_PRICE *0.1),2) </a:t>
            </a:r>
            <a:r>
              <a:rPr lang="en-US" b="1" dirty="0">
                <a:solidFill>
                  <a:srgbClr val="FF0000"/>
                </a:solidFill>
              </a:rPr>
              <a:t>PRICE_INCREASE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FROM</a:t>
            </a:r>
            <a:r>
              <a:rPr lang="en-US" dirty="0"/>
              <a:t> TICKET;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			or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SELECT</a:t>
            </a:r>
            <a:r>
              <a:rPr lang="en-US" dirty="0"/>
              <a:t> PARK_CODE, TICKET_NO, TICKET_TYPE, TICKET_PRICE, TICKET_PRICE + ROUND((TICKET_PRICE *0.1),2) </a:t>
            </a:r>
            <a:r>
              <a:rPr lang="en-US" b="1" dirty="0">
                <a:solidFill>
                  <a:srgbClr val="FF0000"/>
                </a:solidFill>
              </a:rPr>
              <a:t>AS </a:t>
            </a:r>
          </a:p>
          <a:p>
            <a:r>
              <a:rPr lang="en-US" dirty="0"/>
              <a:t>“PRICE INCREASE” </a:t>
            </a:r>
          </a:p>
          <a:p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TICKET; </a:t>
            </a:r>
          </a:p>
        </p:txBody>
      </p:sp>
    </p:spTree>
    <p:extLst>
      <p:ext uri="{BB962C8B-B14F-4D97-AF65-F5344CB8AC3E}">
        <p14:creationId xmlns:p14="http://schemas.microsoft.com/office/powerpoint/2010/main" val="45292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_5_-_DML_in_SQL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1425" r="31667" b="2014"/>
          <a:stretch/>
        </p:blipFill>
        <p:spPr>
          <a:xfrm>
            <a:off x="762000" y="990600"/>
            <a:ext cx="7619999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1600200"/>
            <a:ext cx="685800" cy="3276600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16468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Comparison Operators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2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Book 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</a:t>
            </a:r>
            <a:r>
              <a:rPr lang="en-US" sz="3200" dirty="0" err="1"/>
              <a:t>book_author</a:t>
            </a:r>
            <a:r>
              <a:rPr lang="en-US" sz="3200" dirty="0"/>
              <a:t> = ‘</a:t>
            </a:r>
            <a:r>
              <a:rPr lang="en-US" sz="3200" dirty="0" err="1"/>
              <a:t>Elmasri</a:t>
            </a:r>
            <a:r>
              <a:rPr lang="en-US" sz="3200" dirty="0"/>
              <a:t>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862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select  </a:t>
            </a:r>
            <a:r>
              <a:rPr lang="en-US" sz="2800" b="1" dirty="0"/>
              <a:t>book id </a:t>
            </a:r>
            <a:r>
              <a:rPr lang="en-US" sz="2800" dirty="0"/>
              <a:t>of the book written by </a:t>
            </a:r>
            <a:r>
              <a:rPr lang="en-US" sz="2800" b="1" dirty="0" err="1"/>
              <a:t>Elmasri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54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_5_-_DML_in_SQL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31425" r="30833" b="6658"/>
          <a:stretch/>
        </p:blipFill>
        <p:spPr>
          <a:xfrm>
            <a:off x="838200" y="1600200"/>
            <a:ext cx="727519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Display all the details of female students.</a:t>
            </a:r>
          </a:p>
          <a:p>
            <a:endParaRPr lang="en-US" sz="2400" dirty="0"/>
          </a:p>
          <a:p>
            <a:r>
              <a:rPr lang="en-US" sz="2400" dirty="0"/>
              <a:t>Display ID and first name of all students whose surname is Smith.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45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12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Next:</a:t>
            </a:r>
          </a:p>
          <a:p>
            <a:endParaRPr lang="en-US" sz="3200" dirty="0"/>
          </a:p>
          <a:p>
            <a:r>
              <a:rPr lang="en-US" sz="3200" dirty="0"/>
              <a:t>Display the theme park code, ticket price and ticket type of all tickets where the ticket price is greater than 20.00 </a:t>
            </a:r>
          </a:p>
        </p:txBody>
      </p:sp>
    </p:spTree>
    <p:extLst>
      <p:ext uri="{BB962C8B-B14F-4D97-AF65-F5344CB8AC3E}">
        <p14:creationId xmlns:p14="http://schemas.microsoft.com/office/powerpoint/2010/main" val="259516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14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PARK_CODE, TICKET_TYPE, TICKET_PRICE </a:t>
            </a:r>
          </a:p>
          <a:p>
            <a:r>
              <a:rPr lang="en-US" sz="2800" b="1" dirty="0"/>
              <a:t>FROM</a:t>
            </a:r>
            <a:r>
              <a:rPr lang="en-US" sz="2800" dirty="0"/>
              <a:t> TICKET </a:t>
            </a:r>
          </a:p>
          <a:p>
            <a:r>
              <a:rPr lang="en-US" sz="2800" b="1" dirty="0"/>
              <a:t>WHERE</a:t>
            </a:r>
            <a:r>
              <a:rPr lang="en-US" sz="2800" dirty="0"/>
              <a:t> TICKET_PRICE &gt; 20; </a:t>
            </a:r>
          </a:p>
        </p:txBody>
      </p:sp>
    </p:spTree>
    <p:extLst>
      <p:ext uri="{BB962C8B-B14F-4D97-AF65-F5344CB8AC3E}">
        <p14:creationId xmlns:p14="http://schemas.microsoft.com/office/powerpoint/2010/main" val="243949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26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Next: if you want to see a listing for all tickets whose prices are between €30 and €50.</a:t>
            </a:r>
          </a:p>
          <a:p>
            <a:endParaRPr lang="en-US" sz="2800" dirty="0"/>
          </a:p>
          <a:p>
            <a:r>
              <a:rPr lang="en-US" sz="2800" dirty="0"/>
              <a:t>What is the operator that we can use?</a:t>
            </a:r>
          </a:p>
        </p:txBody>
      </p:sp>
    </p:spTree>
    <p:extLst>
      <p:ext uri="{BB962C8B-B14F-4D97-AF65-F5344CB8AC3E}">
        <p14:creationId xmlns:p14="http://schemas.microsoft.com/office/powerpoint/2010/main" val="339459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752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operator BETWEEN may be used to check whether an attribute value is within a range of values.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24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TICKET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TICKET_PRICE </a:t>
            </a:r>
            <a:r>
              <a:rPr lang="en-US" sz="2400" b="1" dirty="0">
                <a:solidFill>
                  <a:srgbClr val="FF0000"/>
                </a:solidFill>
              </a:rPr>
              <a:t>BETWEEN</a:t>
            </a:r>
            <a:r>
              <a:rPr lang="en-US" sz="2400" dirty="0"/>
              <a:t> 30.00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50.00;</a:t>
            </a:r>
          </a:p>
        </p:txBody>
      </p:sp>
    </p:spTree>
    <p:extLst>
      <p:ext uri="{BB962C8B-B14F-4D97-AF65-F5344CB8AC3E}">
        <p14:creationId xmlns:p14="http://schemas.microsoft.com/office/powerpoint/2010/main" val="26122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050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Select all customers that are located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dirty="0"/>
              <a:t>"Germany", "France" and "UK":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 all customers that are </a:t>
            </a:r>
            <a:r>
              <a:rPr lang="en-US" sz="2800" dirty="0">
                <a:solidFill>
                  <a:srgbClr val="FF0000"/>
                </a:solidFill>
              </a:rPr>
              <a:t>NOT located in </a:t>
            </a:r>
            <a:r>
              <a:rPr lang="en-US" sz="2800" dirty="0"/>
              <a:t>"Germany", "France" or "UK":</a:t>
            </a:r>
          </a:p>
        </p:txBody>
      </p:sp>
    </p:spTree>
    <p:extLst>
      <p:ext uri="{BB962C8B-B14F-4D97-AF65-F5344CB8AC3E}">
        <p14:creationId xmlns:p14="http://schemas.microsoft.com/office/powerpoint/2010/main" val="9858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2527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SQL-Session 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52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 * FROM Customers</a:t>
            </a:r>
            <a:br>
              <a:rPr lang="en-US" sz="2400" dirty="0"/>
            </a:br>
            <a:r>
              <a:rPr lang="en-US" sz="2400" dirty="0"/>
              <a:t>WHERE Country </a:t>
            </a:r>
            <a:r>
              <a:rPr lang="en-US" sz="2400" b="1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 ('Germany', 'France', 'UK');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SELECT * FROM Customers</a:t>
            </a:r>
            <a:br>
              <a:rPr lang="en-US" sz="2400" dirty="0"/>
            </a:br>
            <a:r>
              <a:rPr lang="en-US" sz="2400" dirty="0"/>
              <a:t>WHERE Country </a:t>
            </a:r>
            <a:r>
              <a:rPr lang="en-US" sz="2400" b="1" dirty="0">
                <a:solidFill>
                  <a:srgbClr val="FF0000"/>
                </a:solidFill>
              </a:rPr>
              <a:t>NOT IN</a:t>
            </a:r>
            <a:r>
              <a:rPr lang="en-US" sz="2400" dirty="0"/>
              <a:t> ('Germany', 'France', 'UK');</a:t>
            </a:r>
          </a:p>
        </p:txBody>
      </p:sp>
    </p:spTree>
    <p:extLst>
      <p:ext uri="{BB962C8B-B14F-4D97-AF65-F5344CB8AC3E}">
        <p14:creationId xmlns:p14="http://schemas.microsoft.com/office/powerpoint/2010/main" val="374357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Logical Operators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952" y="1600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SQL allows you to have multiple conditions in a query through the use of logical operators: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NOT has the highest precedence, followed by AND, and then followed by OR.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However, you are strongly recommended to use parentheses to clarify the intended meaning of the query. 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1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Logical Operator </a:t>
            </a:r>
            <a:r>
              <a:rPr lang="en-US" altLang="zh-TW" b="1" dirty="0">
                <a:solidFill>
                  <a:schemeClr val="tx1"/>
                </a:solidFill>
              </a:rPr>
              <a:t>: 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952" y="1524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This logical AND connective is used to set up a query where there are </a:t>
            </a:r>
            <a:r>
              <a:rPr lang="en-US" sz="2400" dirty="0">
                <a:solidFill>
                  <a:srgbClr val="FF0000"/>
                </a:solidFill>
              </a:rPr>
              <a:t>two conditions </a:t>
            </a:r>
            <a:r>
              <a:rPr lang="en-US" sz="2400" dirty="0"/>
              <a:t>which </a:t>
            </a:r>
            <a:r>
              <a:rPr lang="en-US" sz="2400" dirty="0">
                <a:solidFill>
                  <a:srgbClr val="FF0000"/>
                </a:solidFill>
              </a:rPr>
              <a:t>must be met </a:t>
            </a:r>
            <a:r>
              <a:rPr lang="en-US" sz="2400" dirty="0"/>
              <a:t>for the query to return the required row(s)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Syntax: </a:t>
            </a:r>
            <a:r>
              <a:rPr lang="en-US" sz="2400" b="1" dirty="0">
                <a:solidFill>
                  <a:schemeClr val="tx2"/>
                </a:solidFill>
              </a:rPr>
              <a:t>AND , &amp;&amp;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Exercise: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Write a query to display the employee number (EMP_NUM) and the attraction number (ATTRACT_NUM) for which the numbers of hours worked (HOURS_PER_ATTRACT) by the employee is greater than 3 and the date worked (DATE_WORKED) is after 18</a:t>
            </a:r>
            <a:r>
              <a:rPr lang="en-US" sz="2000" baseline="30000" dirty="0"/>
              <a:t>th </a:t>
            </a:r>
            <a:r>
              <a:rPr lang="en-US" sz="2000" dirty="0"/>
              <a:t>May 2007 from the HOURS table. </a:t>
            </a:r>
          </a:p>
        </p:txBody>
      </p:sp>
    </p:spTree>
    <p:extLst>
      <p:ext uri="{BB962C8B-B14F-4D97-AF65-F5344CB8AC3E}">
        <p14:creationId xmlns:p14="http://schemas.microsoft.com/office/powerpoint/2010/main" val="217063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954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EMP_NUM, ATTRACT_NO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HOURS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HOURS_PER_ATTRACT &gt; 3  </a:t>
            </a:r>
            <a:r>
              <a:rPr lang="en-US" sz="2400" b="1" dirty="0"/>
              <a:t>AND</a:t>
            </a:r>
            <a:r>
              <a:rPr lang="en-US" sz="2400" dirty="0"/>
              <a:t> DATE_WORKED &gt; '18-MAY-07';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4038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EMP_NUM, ATTRACT_NO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HOURS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HOURS_PER_ATTRACT &gt; 3  </a:t>
            </a:r>
            <a:r>
              <a:rPr lang="en-US" sz="2400" b="1" dirty="0"/>
              <a:t>&amp;&amp;</a:t>
            </a:r>
            <a:r>
              <a:rPr lang="en-US" sz="2400" dirty="0"/>
              <a:t> DATE_WORKED &gt; '18-MAY-07'; </a:t>
            </a:r>
          </a:p>
        </p:txBody>
      </p:sp>
    </p:spTree>
    <p:extLst>
      <p:ext uri="{BB962C8B-B14F-4D97-AF65-F5344CB8AC3E}">
        <p14:creationId xmlns:p14="http://schemas.microsoft.com/office/powerpoint/2010/main" val="201663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Logical Operator </a:t>
            </a:r>
            <a:r>
              <a:rPr lang="en-US" altLang="zh-TW" b="1" dirty="0">
                <a:solidFill>
                  <a:schemeClr val="tx1"/>
                </a:solidFill>
              </a:rPr>
              <a:t>: NOT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973" y="16764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logical operator </a:t>
            </a:r>
            <a:r>
              <a:rPr lang="en-US" sz="2400" b="1" dirty="0"/>
              <a:t>NOT </a:t>
            </a:r>
            <a:r>
              <a:rPr lang="en-US" sz="2400" dirty="0"/>
              <a:t>is used to negate the result of a conditional expression.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Syntax: </a:t>
            </a:r>
            <a:r>
              <a:rPr lang="en-US" sz="2800" b="1" dirty="0">
                <a:solidFill>
                  <a:schemeClr val="tx2"/>
                </a:solidFill>
              </a:rPr>
              <a:t>NOT , ! 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Exercise: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Write a query to display the a listing of all rows for which EMP_NUM is not 106 from EMPLOYEE table</a:t>
            </a:r>
          </a:p>
        </p:txBody>
      </p:sp>
    </p:spTree>
    <p:extLst>
      <p:ext uri="{BB962C8B-B14F-4D97-AF65-F5344CB8AC3E}">
        <p14:creationId xmlns:p14="http://schemas.microsoft.com/office/powerpoint/2010/main" val="108238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1524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b="1" dirty="0"/>
              <a:t>NOT</a:t>
            </a:r>
            <a:r>
              <a:rPr lang="en-US" sz="2400" dirty="0"/>
              <a:t> (EMP_NUM = 106);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5181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that the condition is enclosed in parentheses; that practice is optional, but it is highly recommended for clarity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3352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 </a:t>
            </a:r>
            <a:r>
              <a:rPr lang="en-US" sz="2400" b="1" dirty="0"/>
              <a:t>!</a:t>
            </a:r>
            <a:r>
              <a:rPr lang="en-US" sz="2400" dirty="0"/>
              <a:t> (EMP_NUM = 106); </a:t>
            </a:r>
          </a:p>
        </p:txBody>
      </p:sp>
    </p:spTree>
    <p:extLst>
      <p:ext uri="{BB962C8B-B14F-4D97-AF65-F5344CB8AC3E}">
        <p14:creationId xmlns:p14="http://schemas.microsoft.com/office/powerpoint/2010/main" val="144171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Logical Operator </a:t>
            </a:r>
            <a:r>
              <a:rPr lang="en-US" altLang="zh-TW" b="1" dirty="0">
                <a:solidFill>
                  <a:schemeClr val="tx1"/>
                </a:solidFill>
              </a:rPr>
              <a:t>: 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973" y="16764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logical operator </a:t>
            </a:r>
            <a:r>
              <a:rPr lang="en-US" sz="2400" b="1" dirty="0"/>
              <a:t>NOT </a:t>
            </a:r>
            <a:r>
              <a:rPr lang="en-US" sz="2400" dirty="0"/>
              <a:t>is used to negate the result of a conditional expression.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Syntax: </a:t>
            </a:r>
            <a:r>
              <a:rPr lang="en-US" sz="2800" b="1" dirty="0">
                <a:solidFill>
                  <a:schemeClr val="tx2"/>
                </a:solidFill>
              </a:rPr>
              <a:t>OR , ||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Exercise: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/>
              <a:t>Write a query to display list the names and countries of all Theme parks where PARK_COUNTRY = 'FR' OR PARK_COUNTRY = 'UK‘ from PARK table.</a:t>
            </a:r>
          </a:p>
        </p:txBody>
      </p:sp>
    </p:spTree>
    <p:extLst>
      <p:ext uri="{BB962C8B-B14F-4D97-AF65-F5344CB8AC3E}">
        <p14:creationId xmlns:p14="http://schemas.microsoft.com/office/powerpoint/2010/main" val="127945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33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PARK_NAME, PARK_COUNTRY 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PARK </a:t>
            </a:r>
          </a:p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PARK_COUNTRY = 'FR' 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PARK_COUNTRY = 'UK';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PARK_NAME, PARK_COUNTRY </a:t>
            </a: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PARK </a:t>
            </a:r>
          </a:p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PARK_COUNTRY = 'FR'  </a:t>
            </a:r>
            <a:r>
              <a:rPr lang="en-US" dirty="0">
                <a:solidFill>
                  <a:srgbClr val="FF0000"/>
                </a:solidFill>
              </a:rPr>
              <a:t>||</a:t>
            </a:r>
            <a:r>
              <a:rPr lang="en-US" dirty="0"/>
              <a:t> PARK_COUNTRY = 'UK'; </a:t>
            </a:r>
          </a:p>
        </p:txBody>
      </p:sp>
    </p:spTree>
    <p:extLst>
      <p:ext uri="{BB962C8B-B14F-4D97-AF65-F5344CB8AC3E}">
        <p14:creationId xmlns:p14="http://schemas.microsoft.com/office/powerpoint/2010/main" val="325267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622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query to display customer name for customers who are located in the USA or France and have credit limit greater than 10000 from the Customer table.</a:t>
            </a:r>
          </a:p>
        </p:txBody>
      </p:sp>
    </p:spTree>
    <p:extLst>
      <p:ext uri="{BB962C8B-B14F-4D97-AF65-F5344CB8AC3E}">
        <p14:creationId xmlns:p14="http://schemas.microsoft.com/office/powerpoint/2010/main" val="177131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6995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Filter Data: Where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to filter records.</a:t>
            </a:r>
          </a:p>
          <a:p>
            <a:endParaRPr lang="en-US" sz="2400" dirty="0"/>
          </a:p>
          <a:p>
            <a:r>
              <a:rPr lang="en-US" sz="2400" dirty="0"/>
              <a:t>It is used to extract only the records that fulfill a specified condition.</a:t>
            </a:r>
          </a:p>
          <a:p>
            <a:endParaRPr lang="en-US" sz="2400" dirty="0"/>
          </a:p>
          <a:p>
            <a:r>
              <a:rPr lang="en-US" sz="2400" dirty="0"/>
              <a:t>It is mostly used in statements like:</a:t>
            </a:r>
          </a:p>
          <a:p>
            <a:r>
              <a:rPr lang="en-US" sz="2400" dirty="0"/>
              <a:t>–SELECT</a:t>
            </a:r>
          </a:p>
          <a:p>
            <a:r>
              <a:rPr lang="en-US" sz="2400" dirty="0"/>
              <a:t>–UPDATE</a:t>
            </a:r>
          </a:p>
          <a:p>
            <a:r>
              <a:rPr lang="en-US" sz="2400" dirty="0"/>
              <a:t>–DELETE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3310" y="4648200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dirty="0"/>
              <a:t> field1, field2,...</a:t>
            </a:r>
            <a:r>
              <a:rPr lang="en-US" sz="2800" dirty="0" err="1"/>
              <a:t>fieldN</a:t>
            </a:r>
            <a:r>
              <a:rPr lang="en-US" sz="2800" dirty="0"/>
              <a:t>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FROM</a:t>
            </a:r>
            <a:r>
              <a:rPr lang="en-US" sz="2800" dirty="0"/>
              <a:t> table_name1, table_name2...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[WHERE Clause]</a:t>
            </a:r>
          </a:p>
        </p:txBody>
      </p:sp>
    </p:spTree>
    <p:extLst>
      <p:ext uri="{BB962C8B-B14F-4D97-AF65-F5344CB8AC3E}">
        <p14:creationId xmlns:p14="http://schemas.microsoft.com/office/powerpoint/2010/main" val="37524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478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Select the records which satisfy a condition with all the fields of the table:</a:t>
            </a:r>
          </a:p>
          <a:p>
            <a:endParaRPr lang="en-US" dirty="0"/>
          </a:p>
          <a:p>
            <a:r>
              <a:rPr lang="en-US" dirty="0"/>
              <a:t>SELECT * FROM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r>
              <a:rPr lang="en-US" dirty="0"/>
              <a:t>WHERE &lt;Condition&gt;;</a:t>
            </a:r>
          </a:p>
          <a:p>
            <a:endParaRPr lang="en-US" dirty="0"/>
          </a:p>
          <a:p>
            <a:endParaRPr lang="en-US" dirty="0"/>
          </a:p>
          <a:p>
            <a:endParaRPr lang="en-US" sz="2000" b="1" dirty="0"/>
          </a:p>
          <a:p>
            <a:r>
              <a:rPr lang="en-US" sz="2000" b="1" dirty="0"/>
              <a:t>Select the records which satisfy a condition with specific fields in a table:</a:t>
            </a:r>
          </a:p>
          <a:p>
            <a:endParaRPr lang="en-US" dirty="0"/>
          </a:p>
          <a:p>
            <a:r>
              <a:rPr lang="en-US" dirty="0"/>
              <a:t>SELECT &lt;Field names&gt; </a:t>
            </a:r>
          </a:p>
          <a:p>
            <a:r>
              <a:rPr lang="en-US" dirty="0"/>
              <a:t>FROM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r>
              <a:rPr lang="en-US" dirty="0"/>
              <a:t>WHERE &lt;Condition&gt;; </a:t>
            </a:r>
          </a:p>
        </p:txBody>
      </p:sp>
    </p:spTree>
    <p:extLst>
      <p:ext uri="{BB962C8B-B14F-4D97-AF65-F5344CB8AC3E}">
        <p14:creationId xmlns:p14="http://schemas.microsoft.com/office/powerpoint/2010/main" val="41066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098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SELECT statements with Operators: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Arithmetic Operators</a:t>
            </a:r>
          </a:p>
          <a:p>
            <a:pPr marL="342900" indent="-342900">
              <a:buAutoNum type="arabicPeriod"/>
            </a:pPr>
            <a:r>
              <a:rPr lang="en-US" sz="2800" dirty="0"/>
              <a:t>Comparison/Relational Operator</a:t>
            </a:r>
          </a:p>
          <a:p>
            <a:pPr marL="342900" indent="-342900">
              <a:buAutoNum type="arabicPeriod"/>
            </a:pPr>
            <a:r>
              <a:rPr lang="en-US" sz="2800" dirty="0"/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225863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Using arithmetic operators in SQL statements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commands are often used in conjunction with arithmetic operators. </a:t>
            </a:r>
          </a:p>
          <a:p>
            <a:endParaRPr lang="en-US" dirty="0"/>
          </a:p>
          <a:p>
            <a:r>
              <a:rPr lang="en-US" dirty="0"/>
              <a:t>As you perform mathematical operations on attributes, remember the rules of precedence. </a:t>
            </a:r>
          </a:p>
          <a:p>
            <a:endParaRPr lang="en-US" dirty="0"/>
          </a:p>
          <a:p>
            <a:pPr lvl="2">
              <a:lnSpc>
                <a:spcPct val="250000"/>
              </a:lnSpc>
            </a:pPr>
            <a:r>
              <a:rPr lang="en-US" dirty="0"/>
              <a:t>1. Perform operations within parentheses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2. Perform power operations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3. Perform multiplications and divisions </a:t>
            </a:r>
          </a:p>
          <a:p>
            <a:pPr lvl="2">
              <a:lnSpc>
                <a:spcPct val="250000"/>
              </a:lnSpc>
            </a:pPr>
            <a:r>
              <a:rPr lang="en-US" dirty="0"/>
              <a:t>4. Perform additions and subtractions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79007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2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050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the owners of all the theme parks wanted to compare the current ticket prices, with an increase in the price of each ticket by 10% .</a:t>
            </a:r>
          </a:p>
          <a:p>
            <a:endParaRPr lang="en-US" sz="2800" dirty="0"/>
          </a:p>
          <a:p>
            <a:r>
              <a:rPr lang="en-US" sz="2800" dirty="0"/>
              <a:t>You’re required to show all the ticket details in the Ticket table. </a:t>
            </a:r>
          </a:p>
        </p:txBody>
      </p:sp>
    </p:spTree>
    <p:extLst>
      <p:ext uri="{BB962C8B-B14F-4D97-AF65-F5344CB8AC3E}">
        <p14:creationId xmlns:p14="http://schemas.microsoft.com/office/powerpoint/2010/main" val="340547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PARK_CODE, TICKET_NO, TICKET_TYPE, TICKET_PRICE,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TICKET_PRICE + ROUND((TICKET_PRICE *0.1),2)</a:t>
            </a:r>
          </a:p>
          <a:p>
            <a:endParaRPr lang="en-US" sz="2800" b="1" dirty="0"/>
          </a:p>
          <a:p>
            <a:r>
              <a:rPr lang="en-US" sz="2800" b="1" dirty="0"/>
              <a:t>FROM</a:t>
            </a:r>
            <a:r>
              <a:rPr lang="en-US" sz="2800" dirty="0"/>
              <a:t> TICKET;</a:t>
            </a:r>
          </a:p>
        </p:txBody>
      </p:sp>
    </p:spTree>
    <p:extLst>
      <p:ext uri="{BB962C8B-B14F-4D97-AF65-F5344CB8AC3E}">
        <p14:creationId xmlns:p14="http://schemas.microsoft.com/office/powerpoint/2010/main" val="1035758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1963</TotalTime>
  <Words>1011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Candara</vt:lpstr>
      <vt:lpstr>Symbol</vt:lpstr>
      <vt:lpstr>Wingdings</vt:lpstr>
      <vt:lpstr>Waveform</vt:lpstr>
      <vt:lpstr>Databases</vt:lpstr>
      <vt:lpstr>SQL-Session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125</cp:revision>
  <dcterms:created xsi:type="dcterms:W3CDTF">2012-10-29T08:55:31Z</dcterms:created>
  <dcterms:modified xsi:type="dcterms:W3CDTF">2021-09-13T05:49:01Z</dcterms:modified>
</cp:coreProperties>
</file>