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65" r:id="rId3"/>
    <p:sldId id="413" r:id="rId4"/>
    <p:sldId id="423" r:id="rId5"/>
    <p:sldId id="424" r:id="rId6"/>
    <p:sldId id="426" r:id="rId7"/>
    <p:sldId id="427" r:id="rId8"/>
    <p:sldId id="428" r:id="rId9"/>
    <p:sldId id="425" r:id="rId10"/>
    <p:sldId id="429" r:id="rId11"/>
    <p:sldId id="430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8" autoAdjust="0"/>
    <p:restoredTop sz="95085" autoAdjust="0"/>
  </p:normalViewPr>
  <p:slideViewPr>
    <p:cSldViewPr>
      <p:cViewPr varScale="1">
        <p:scale>
          <a:sx n="68" d="100"/>
          <a:sy n="68" d="100"/>
        </p:scale>
        <p:origin x="16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1F09-1B34-47EC-8CF2-943967778F7F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FFAD-5AD3-4A18-B503-0814A60C7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5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E301DB-C146-41C5-BE1C-E3B10C5E20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Databases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5638800"/>
            <a:ext cx="6400800" cy="863599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By: </a:t>
            </a:r>
            <a:r>
              <a:rPr lang="en-US" b="1" dirty="0" err="1">
                <a:solidFill>
                  <a:schemeClr val="tx1"/>
                </a:solidFill>
              </a:rPr>
              <a:t>Manoja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Weerasekara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39332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149" y="2362200"/>
            <a:ext cx="891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PARK_CODE</a:t>
            </a:r>
            <a:r>
              <a:rPr lang="en-US" sz="2400" dirty="0"/>
              <a:t>, MIN(TICKET_PRICE),MAX(TICKET_PRICE)</a:t>
            </a:r>
            <a:r>
              <a:rPr lang="en-US" sz="3600" dirty="0"/>
              <a:t> </a:t>
            </a:r>
          </a:p>
          <a:p>
            <a:r>
              <a:rPr lang="en-US" sz="3600" dirty="0"/>
              <a:t>FROM </a:t>
            </a:r>
            <a:r>
              <a:rPr lang="en-US" sz="2400" dirty="0"/>
              <a:t>TICKET </a:t>
            </a:r>
          </a:p>
          <a:p>
            <a:r>
              <a:rPr lang="en-US" sz="3600" dirty="0"/>
              <a:t>GROUP BY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PARK_CODE</a:t>
            </a:r>
            <a:r>
              <a:rPr lang="en-US" sz="36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9223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6670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SEARCH ABOUT:</a:t>
            </a:r>
          </a:p>
          <a:p>
            <a:endParaRPr lang="en-US" sz="3600" dirty="0"/>
          </a:p>
          <a:p>
            <a:pPr algn="ctr"/>
            <a:r>
              <a:rPr lang="en-US" sz="3600" b="1" dirty="0">
                <a:solidFill>
                  <a:srgbClr val="FF0000"/>
                </a:solidFill>
              </a:rPr>
              <a:t>HAVING clause </a:t>
            </a:r>
          </a:p>
        </p:txBody>
      </p:sp>
    </p:spTree>
    <p:extLst>
      <p:ext uri="{BB962C8B-B14F-4D97-AF65-F5344CB8AC3E}">
        <p14:creationId xmlns:p14="http://schemas.microsoft.com/office/powerpoint/2010/main" val="94358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25272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SQL-Session 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14952" y="60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b="1" dirty="0">
                <a:solidFill>
                  <a:schemeClr val="tx1"/>
                </a:solidFill>
              </a:rPr>
              <a:t>Today: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952" y="2590800"/>
            <a:ext cx="8700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Advanced SELECT Statements 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SORT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Aggregate functions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98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14952" y="609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Sorting Data 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973" y="1676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ORDER BY </a:t>
            </a:r>
            <a:r>
              <a:rPr lang="en-US" sz="2400" dirty="0"/>
              <a:t>clause is especially useful when the listing order of the query is important.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Although you have the option of declaring the order type—ascending (</a:t>
            </a:r>
            <a:r>
              <a:rPr lang="en-US" sz="2400" b="1" dirty="0"/>
              <a:t>ASC</a:t>
            </a:r>
            <a:r>
              <a:rPr lang="en-US" sz="2400" dirty="0"/>
              <a:t>) or descending (</a:t>
            </a:r>
            <a:r>
              <a:rPr lang="en-US" sz="2400" b="1" dirty="0"/>
              <a:t>DESC</a:t>
            </a:r>
            <a:r>
              <a:rPr lang="en-US" sz="2400" dirty="0"/>
              <a:t>) —the default order is ascending.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9973" y="433160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For example, if you want to display all employees listed by EMP_HIRE_DATE in descending order you would write the following query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52578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 </a:t>
            </a:r>
          </a:p>
          <a:p>
            <a:r>
              <a:rPr lang="en-US" sz="2400" b="1" dirty="0"/>
              <a:t>ORDER</a:t>
            </a:r>
            <a:r>
              <a:rPr lang="en-US" sz="2400" dirty="0"/>
              <a:t> </a:t>
            </a:r>
            <a:r>
              <a:rPr lang="en-US" sz="2400" b="1" dirty="0"/>
              <a:t>BY</a:t>
            </a:r>
            <a:r>
              <a:rPr lang="en-US" sz="2400" dirty="0"/>
              <a:t> EMP_HIRE_DATE 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325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Describe in your own words what this query is actually doing.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32004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TICKET_TYPE, PARK_CODE 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TICKET </a:t>
            </a:r>
          </a:p>
          <a:p>
            <a:r>
              <a:rPr lang="en-US" sz="2400" b="1" dirty="0"/>
              <a:t>WHERE</a:t>
            </a:r>
            <a:r>
              <a:rPr lang="en-US" sz="2400" dirty="0"/>
              <a:t> (TICKET_PRICE &gt; 15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 TICKET_TYPE = 'Child') </a:t>
            </a:r>
          </a:p>
          <a:p>
            <a:r>
              <a:rPr lang="en-US" sz="2400" b="1" dirty="0"/>
              <a:t>ORDER BY </a:t>
            </a:r>
            <a:r>
              <a:rPr lang="en-US" sz="2400" dirty="0"/>
              <a:t>TICKET_NO </a:t>
            </a:r>
            <a:r>
              <a:rPr lang="en-US" sz="2400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6542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286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Basic SQL Aggregate Functions 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90710"/>
              </p:ext>
            </p:extLst>
          </p:nvPr>
        </p:nvGraphicFramePr>
        <p:xfrm>
          <a:off x="228600" y="1447800"/>
          <a:ext cx="865723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1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2145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636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number of rows containing non-null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COUNT</a:t>
                      </a:r>
                      <a:r>
                        <a:rPr lang="en-US" dirty="0"/>
                        <a:t>(PARK_CODE)</a:t>
                      </a:r>
                    </a:p>
                    <a:p>
                      <a:r>
                        <a:rPr lang="en-US" dirty="0"/>
                        <a:t>FROM ATTRACTION;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6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Produce a list of only those values that are different from one another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**Not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a Aggregate function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DISTINCT(PARK_CODE)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ATTRACTION;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COUNT(DISTINCT(PARK_CODE))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ATTRACTION;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1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286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Basic SQL Aggregate Functions 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62523"/>
              </p:ext>
            </p:extLst>
          </p:nvPr>
        </p:nvGraphicFramePr>
        <p:xfrm>
          <a:off x="381000" y="1600200"/>
          <a:ext cx="8382001" cy="407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minimum attribute value encountered in a given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MIN</a:t>
                      </a:r>
                      <a:r>
                        <a:rPr lang="en-US" dirty="0"/>
                        <a:t>(TICKET_PRICE)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TICKET;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5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maximum attribute value encountered in a given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dirty="0"/>
                        <a:t>(TICKET_PRICE)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TICKET;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93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28600" y="304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Basic SQL Aggregate Functions 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82498"/>
              </p:ext>
            </p:extLst>
          </p:nvPr>
        </p:nvGraphicFramePr>
        <p:xfrm>
          <a:off x="381000" y="1981200"/>
          <a:ext cx="847526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sum of all values for a given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SUM(LINE_QTY)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SALES_LINE;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arithmetic mean (average) for a specified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AVG(LINE_PRICE)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SALES_LINE;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BY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GROUP BY clause is generally used when you have attribute columns combined with aggregate functions in the SELECT statement.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is valid only when used in conjunction with one of the SQL aggregate functions, such as COUNT, MIN, MAX, AVG and SUM.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GROUP BY clause appears after the WHERE statement.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using GROUP BY you should include all the attributes that are in the SELECT statement that do not use an aggregate function. </a:t>
            </a:r>
          </a:p>
        </p:txBody>
      </p:sp>
    </p:spTree>
    <p:extLst>
      <p:ext uri="{BB962C8B-B14F-4D97-AF65-F5344CB8AC3E}">
        <p14:creationId xmlns:p14="http://schemas.microsoft.com/office/powerpoint/2010/main" val="35753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2043</TotalTime>
  <Words>433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Candara</vt:lpstr>
      <vt:lpstr>Symbol</vt:lpstr>
      <vt:lpstr>Wingdings</vt:lpstr>
      <vt:lpstr>Waveform</vt:lpstr>
      <vt:lpstr>Databases</vt:lpstr>
      <vt:lpstr>  SQL-Session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134</cp:revision>
  <dcterms:created xsi:type="dcterms:W3CDTF">2012-10-29T08:55:31Z</dcterms:created>
  <dcterms:modified xsi:type="dcterms:W3CDTF">2021-09-13T05:54:41Z</dcterms:modified>
</cp:coreProperties>
</file>