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DCC26B-E1B7-423E-8409-7BE0FCAC5F20}"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99DEF0B-41D2-4ED8-9FA0-CE60644E3FC4}" type="slidenum">
              <a:rPr lang="en-US" smtClean="0"/>
              <a:t>‹#›</a:t>
            </a:fld>
            <a:endParaRPr lang="en-US"/>
          </a:p>
        </p:txBody>
      </p:sp>
    </p:spTree>
    <p:extLst>
      <p:ext uri="{BB962C8B-B14F-4D97-AF65-F5344CB8AC3E}">
        <p14:creationId xmlns:p14="http://schemas.microsoft.com/office/powerpoint/2010/main" val="854056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DCC26B-E1B7-423E-8409-7BE0FCAC5F20}"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DEF0B-41D2-4ED8-9FA0-CE60644E3FC4}" type="slidenum">
              <a:rPr lang="en-US" smtClean="0"/>
              <a:t>‹#›</a:t>
            </a:fld>
            <a:endParaRPr lang="en-US"/>
          </a:p>
        </p:txBody>
      </p:sp>
    </p:spTree>
    <p:extLst>
      <p:ext uri="{BB962C8B-B14F-4D97-AF65-F5344CB8AC3E}">
        <p14:creationId xmlns:p14="http://schemas.microsoft.com/office/powerpoint/2010/main" val="439088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DCC26B-E1B7-423E-8409-7BE0FCAC5F20}"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DEF0B-41D2-4ED8-9FA0-CE60644E3FC4}" type="slidenum">
              <a:rPr lang="en-US" smtClean="0"/>
              <a:t>‹#›</a:t>
            </a:fld>
            <a:endParaRPr lang="en-US"/>
          </a:p>
        </p:txBody>
      </p:sp>
    </p:spTree>
    <p:extLst>
      <p:ext uri="{BB962C8B-B14F-4D97-AF65-F5344CB8AC3E}">
        <p14:creationId xmlns:p14="http://schemas.microsoft.com/office/powerpoint/2010/main" val="602548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DCC26B-E1B7-423E-8409-7BE0FCAC5F20}"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DEF0B-41D2-4ED8-9FA0-CE60644E3FC4}" type="slidenum">
              <a:rPr lang="en-US" smtClean="0"/>
              <a:t>‹#›</a:t>
            </a:fld>
            <a:endParaRPr lang="en-US"/>
          </a:p>
        </p:txBody>
      </p:sp>
    </p:spTree>
    <p:extLst>
      <p:ext uri="{BB962C8B-B14F-4D97-AF65-F5344CB8AC3E}">
        <p14:creationId xmlns:p14="http://schemas.microsoft.com/office/powerpoint/2010/main" val="133017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4DCC26B-E1B7-423E-8409-7BE0FCAC5F20}" type="datetimeFigureOut">
              <a:rPr lang="en-US" smtClean="0"/>
              <a:t>6/30/2022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99DEF0B-41D2-4ED8-9FA0-CE60644E3FC4}" type="slidenum">
              <a:rPr lang="en-US" smtClean="0"/>
              <a:t>‹#›</a:t>
            </a:fld>
            <a:endParaRPr lang="en-US"/>
          </a:p>
        </p:txBody>
      </p:sp>
    </p:spTree>
    <p:extLst>
      <p:ext uri="{BB962C8B-B14F-4D97-AF65-F5344CB8AC3E}">
        <p14:creationId xmlns:p14="http://schemas.microsoft.com/office/powerpoint/2010/main" val="47563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DCC26B-E1B7-423E-8409-7BE0FCAC5F20}"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DEF0B-41D2-4ED8-9FA0-CE60644E3FC4}" type="slidenum">
              <a:rPr lang="en-US" smtClean="0"/>
              <a:t>‹#›</a:t>
            </a:fld>
            <a:endParaRPr lang="en-US"/>
          </a:p>
        </p:txBody>
      </p:sp>
    </p:spTree>
    <p:extLst>
      <p:ext uri="{BB962C8B-B14F-4D97-AF65-F5344CB8AC3E}">
        <p14:creationId xmlns:p14="http://schemas.microsoft.com/office/powerpoint/2010/main" val="3671486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DCC26B-E1B7-423E-8409-7BE0FCAC5F20}" type="datetimeFigureOut">
              <a:rPr lang="en-US" smtClean="0"/>
              <a:t>6/30/2022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9DEF0B-41D2-4ED8-9FA0-CE60644E3FC4}" type="slidenum">
              <a:rPr lang="en-US" smtClean="0"/>
              <a:t>‹#›</a:t>
            </a:fld>
            <a:endParaRPr lang="en-US"/>
          </a:p>
        </p:txBody>
      </p:sp>
    </p:spTree>
    <p:extLst>
      <p:ext uri="{BB962C8B-B14F-4D97-AF65-F5344CB8AC3E}">
        <p14:creationId xmlns:p14="http://schemas.microsoft.com/office/powerpoint/2010/main" val="106015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DCC26B-E1B7-423E-8409-7BE0FCAC5F20}" type="datetimeFigureOut">
              <a:rPr lang="en-US" smtClean="0"/>
              <a:t>6/30/2022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9DEF0B-41D2-4ED8-9FA0-CE60644E3FC4}" type="slidenum">
              <a:rPr lang="en-US" smtClean="0"/>
              <a:t>‹#›</a:t>
            </a:fld>
            <a:endParaRPr lang="en-US"/>
          </a:p>
        </p:txBody>
      </p:sp>
    </p:spTree>
    <p:extLst>
      <p:ext uri="{BB962C8B-B14F-4D97-AF65-F5344CB8AC3E}">
        <p14:creationId xmlns:p14="http://schemas.microsoft.com/office/powerpoint/2010/main" val="273352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CC26B-E1B7-423E-8409-7BE0FCAC5F20}" type="datetimeFigureOut">
              <a:rPr lang="en-US" smtClean="0"/>
              <a:t>6/30/2022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9DEF0B-41D2-4ED8-9FA0-CE60644E3FC4}" type="slidenum">
              <a:rPr lang="en-US" smtClean="0"/>
              <a:t>‹#›</a:t>
            </a:fld>
            <a:endParaRPr lang="en-US"/>
          </a:p>
        </p:txBody>
      </p:sp>
    </p:spTree>
    <p:extLst>
      <p:ext uri="{BB962C8B-B14F-4D97-AF65-F5344CB8AC3E}">
        <p14:creationId xmlns:p14="http://schemas.microsoft.com/office/powerpoint/2010/main" val="3451150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DCC26B-E1B7-423E-8409-7BE0FCAC5F20}"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99DEF0B-41D2-4ED8-9FA0-CE60644E3FC4}" type="slidenum">
              <a:rPr lang="en-US" smtClean="0"/>
              <a:t>‹#›</a:t>
            </a:fld>
            <a:endParaRPr lang="en-US"/>
          </a:p>
        </p:txBody>
      </p:sp>
    </p:spTree>
    <p:extLst>
      <p:ext uri="{BB962C8B-B14F-4D97-AF65-F5344CB8AC3E}">
        <p14:creationId xmlns:p14="http://schemas.microsoft.com/office/powerpoint/2010/main" val="170723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DCC26B-E1B7-423E-8409-7BE0FCAC5F20}" type="datetimeFigureOut">
              <a:rPr lang="en-US" smtClean="0"/>
              <a:t>6/30/2022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99DEF0B-41D2-4ED8-9FA0-CE60644E3FC4}" type="slidenum">
              <a:rPr lang="en-US" smtClean="0"/>
              <a:t>‹#›</a:t>
            </a:fld>
            <a:endParaRPr lang="en-US"/>
          </a:p>
        </p:txBody>
      </p:sp>
    </p:spTree>
    <p:extLst>
      <p:ext uri="{BB962C8B-B14F-4D97-AF65-F5344CB8AC3E}">
        <p14:creationId xmlns:p14="http://schemas.microsoft.com/office/powerpoint/2010/main" val="3759372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4DCC26B-E1B7-423E-8409-7BE0FCAC5F20}" type="datetimeFigureOut">
              <a:rPr lang="en-US" smtClean="0"/>
              <a:t>6/30/2022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99DEF0B-41D2-4ED8-9FA0-CE60644E3FC4}" type="slidenum">
              <a:rPr lang="en-US" smtClean="0"/>
              <a:t>‹#›</a:t>
            </a:fld>
            <a:endParaRPr lang="en-US"/>
          </a:p>
        </p:txBody>
      </p:sp>
    </p:spTree>
    <p:extLst>
      <p:ext uri="{BB962C8B-B14F-4D97-AF65-F5344CB8AC3E}">
        <p14:creationId xmlns:p14="http://schemas.microsoft.com/office/powerpoint/2010/main" val="26115335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A1AE-8D7B-5D4E-1179-F247479D1A88}"/>
              </a:ext>
            </a:extLst>
          </p:cNvPr>
          <p:cNvSpPr>
            <a:spLocks noGrp="1"/>
          </p:cNvSpPr>
          <p:nvPr>
            <p:ph type="ctrTitle"/>
          </p:nvPr>
        </p:nvSpPr>
        <p:spPr>
          <a:xfrm>
            <a:off x="1390835" y="1584325"/>
            <a:ext cx="9144000" cy="2387600"/>
          </a:xfrm>
        </p:spPr>
        <p:txBody>
          <a:bodyPr/>
          <a:lstStyle/>
          <a:p>
            <a:r>
              <a:rPr lang="en-US" dirty="0"/>
              <a:t>ER Beginner Examples</a:t>
            </a:r>
          </a:p>
        </p:txBody>
      </p:sp>
      <p:sp>
        <p:nvSpPr>
          <p:cNvPr id="3" name="Subtitle 2">
            <a:extLst>
              <a:ext uri="{FF2B5EF4-FFF2-40B4-BE49-F238E27FC236}">
                <a16:creationId xmlns:a16="http://schemas.microsoft.com/office/drawing/2014/main" id="{6E6D55B1-E07C-B9F5-3DDF-CFF29E5E89B1}"/>
              </a:ext>
            </a:extLst>
          </p:cNvPr>
          <p:cNvSpPr>
            <a:spLocks noGrp="1"/>
          </p:cNvSpPr>
          <p:nvPr>
            <p:ph type="subTitle" idx="1"/>
          </p:nvPr>
        </p:nvSpPr>
        <p:spPr>
          <a:xfrm>
            <a:off x="1390835" y="4079875"/>
            <a:ext cx="9144000" cy="1655762"/>
          </a:xfrm>
        </p:spPr>
        <p:txBody>
          <a:bodyPr/>
          <a:lstStyle/>
          <a:p>
            <a:r>
              <a:rPr lang="en-US" dirty="0"/>
              <a:t>Manoja Weerasekara</a:t>
            </a:r>
          </a:p>
        </p:txBody>
      </p:sp>
    </p:spTree>
    <p:extLst>
      <p:ext uri="{BB962C8B-B14F-4D97-AF65-F5344CB8AC3E}">
        <p14:creationId xmlns:p14="http://schemas.microsoft.com/office/powerpoint/2010/main" val="118503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8AAA3-44F7-EB67-5A9C-5E16A0DEFC99}"/>
              </a:ext>
            </a:extLst>
          </p:cNvPr>
          <p:cNvSpPr txBox="1"/>
          <p:nvPr/>
        </p:nvSpPr>
        <p:spPr>
          <a:xfrm>
            <a:off x="665824" y="1562470"/>
            <a:ext cx="11265763" cy="2123658"/>
          </a:xfrm>
          <a:prstGeom prst="rect">
            <a:avLst/>
          </a:prstGeom>
          <a:noFill/>
        </p:spPr>
        <p:txBody>
          <a:bodyPr wrap="square" rtlCol="0">
            <a:spAutoFit/>
          </a:bodyPr>
          <a:lstStyle/>
          <a:p>
            <a:pPr algn="just"/>
            <a:r>
              <a:rPr lang="en-US" sz="4400" spc="-5" dirty="0">
                <a:latin typeface="Times New Roman"/>
                <a:cs typeface="Times New Roman"/>
              </a:rPr>
              <a:t>The</a:t>
            </a:r>
            <a:r>
              <a:rPr lang="en-US" sz="4400" dirty="0">
                <a:latin typeface="Times New Roman"/>
                <a:cs typeface="Times New Roman"/>
              </a:rPr>
              <a:t> </a:t>
            </a:r>
            <a:r>
              <a:rPr lang="en-US" sz="4400" spc="-5" dirty="0">
                <a:latin typeface="Times New Roman"/>
                <a:cs typeface="Times New Roman"/>
              </a:rPr>
              <a:t>company</a:t>
            </a:r>
            <a:r>
              <a:rPr lang="en-US" sz="4400" spc="15" dirty="0">
                <a:latin typeface="Times New Roman"/>
                <a:cs typeface="Times New Roman"/>
              </a:rPr>
              <a:t> </a:t>
            </a:r>
            <a:r>
              <a:rPr lang="en-US" sz="4400" spc="-5" dirty="0">
                <a:latin typeface="Times New Roman"/>
                <a:cs typeface="Times New Roman"/>
              </a:rPr>
              <a:t>is</a:t>
            </a:r>
            <a:r>
              <a:rPr lang="en-US" sz="4400" dirty="0">
                <a:latin typeface="Times New Roman"/>
                <a:cs typeface="Times New Roman"/>
              </a:rPr>
              <a:t> </a:t>
            </a:r>
            <a:r>
              <a:rPr lang="en-US" sz="4400" spc="-10" dirty="0">
                <a:latin typeface="Times New Roman"/>
                <a:cs typeface="Times New Roman"/>
              </a:rPr>
              <a:t>organized</a:t>
            </a:r>
            <a:r>
              <a:rPr lang="en-US" sz="4400" spc="-5" dirty="0">
                <a:latin typeface="Times New Roman"/>
                <a:cs typeface="Times New Roman"/>
              </a:rPr>
              <a:t> into </a:t>
            </a:r>
            <a:r>
              <a:rPr lang="en-US" sz="4400" spc="-45" dirty="0">
                <a:latin typeface="Times New Roman"/>
                <a:cs typeface="Times New Roman"/>
              </a:rPr>
              <a:t>DEPARTMENTs.</a:t>
            </a:r>
            <a:r>
              <a:rPr lang="en-US" sz="4400" spc="40" dirty="0">
                <a:latin typeface="Times New Roman"/>
                <a:cs typeface="Times New Roman"/>
              </a:rPr>
              <a:t> </a:t>
            </a:r>
            <a:r>
              <a:rPr lang="en-US" sz="4400" spc="-5" dirty="0">
                <a:latin typeface="Times New Roman"/>
                <a:cs typeface="Times New Roman"/>
              </a:rPr>
              <a:t>Each</a:t>
            </a:r>
            <a:r>
              <a:rPr lang="en-US" sz="4400" dirty="0">
                <a:latin typeface="Times New Roman"/>
                <a:cs typeface="Times New Roman"/>
              </a:rPr>
              <a:t> </a:t>
            </a:r>
            <a:r>
              <a:rPr lang="en-US" sz="4400" spc="-5" dirty="0">
                <a:latin typeface="Times New Roman"/>
                <a:cs typeface="Times New Roman"/>
              </a:rPr>
              <a:t>department</a:t>
            </a:r>
            <a:r>
              <a:rPr lang="en-US" sz="4400" spc="35" dirty="0">
                <a:latin typeface="Times New Roman"/>
                <a:cs typeface="Times New Roman"/>
              </a:rPr>
              <a:t> </a:t>
            </a:r>
            <a:r>
              <a:rPr lang="en-US" sz="4400" spc="-5" dirty="0">
                <a:latin typeface="Times New Roman"/>
                <a:cs typeface="Times New Roman"/>
              </a:rPr>
              <a:t>has a name</a:t>
            </a:r>
            <a:r>
              <a:rPr lang="en-US" sz="4400" spc="25" dirty="0">
                <a:latin typeface="Times New Roman"/>
                <a:cs typeface="Times New Roman"/>
              </a:rPr>
              <a:t> and a unique identification </a:t>
            </a:r>
            <a:r>
              <a:rPr lang="en-US" sz="4400" spc="-5" dirty="0">
                <a:latin typeface="Times New Roman"/>
                <a:cs typeface="Times New Roman"/>
              </a:rPr>
              <a:t>number.</a:t>
            </a:r>
            <a:endParaRPr lang="en-US" sz="4400" dirty="0"/>
          </a:p>
        </p:txBody>
      </p:sp>
    </p:spTree>
    <p:extLst>
      <p:ext uri="{BB962C8B-B14F-4D97-AF65-F5344CB8AC3E}">
        <p14:creationId xmlns:p14="http://schemas.microsoft.com/office/powerpoint/2010/main" val="87272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8AAA3-44F7-EB67-5A9C-5E16A0DEFC99}"/>
              </a:ext>
            </a:extLst>
          </p:cNvPr>
          <p:cNvSpPr txBox="1"/>
          <p:nvPr/>
        </p:nvSpPr>
        <p:spPr>
          <a:xfrm>
            <a:off x="665824" y="1562470"/>
            <a:ext cx="11265763" cy="4154984"/>
          </a:xfrm>
          <a:prstGeom prst="rect">
            <a:avLst/>
          </a:prstGeom>
          <a:noFill/>
        </p:spPr>
        <p:txBody>
          <a:bodyPr wrap="square" rtlCol="0">
            <a:spAutoFit/>
          </a:bodyPr>
          <a:lstStyle/>
          <a:p>
            <a:pPr algn="just"/>
            <a:r>
              <a:rPr lang="en-US" sz="4400" spc="-5" dirty="0">
                <a:latin typeface="Times New Roman"/>
                <a:cs typeface="Times New Roman"/>
              </a:rPr>
              <a:t>The</a:t>
            </a:r>
            <a:r>
              <a:rPr lang="en-US" sz="4400" dirty="0">
                <a:latin typeface="Times New Roman"/>
                <a:cs typeface="Times New Roman"/>
              </a:rPr>
              <a:t> </a:t>
            </a:r>
            <a:r>
              <a:rPr lang="en-US" sz="4400" spc="-5" dirty="0">
                <a:latin typeface="Times New Roman"/>
                <a:cs typeface="Times New Roman"/>
              </a:rPr>
              <a:t>company</a:t>
            </a:r>
            <a:r>
              <a:rPr lang="en-US" sz="4400" spc="15" dirty="0">
                <a:latin typeface="Times New Roman"/>
                <a:cs typeface="Times New Roman"/>
              </a:rPr>
              <a:t> </a:t>
            </a:r>
            <a:r>
              <a:rPr lang="en-US" sz="4400" spc="-5" dirty="0">
                <a:latin typeface="Times New Roman"/>
                <a:cs typeface="Times New Roman"/>
              </a:rPr>
              <a:t>is</a:t>
            </a:r>
            <a:r>
              <a:rPr lang="en-US" sz="4400" dirty="0">
                <a:latin typeface="Times New Roman"/>
                <a:cs typeface="Times New Roman"/>
              </a:rPr>
              <a:t> </a:t>
            </a:r>
            <a:r>
              <a:rPr lang="en-US" sz="4400" spc="-10" dirty="0">
                <a:latin typeface="Times New Roman"/>
                <a:cs typeface="Times New Roman"/>
              </a:rPr>
              <a:t>organized</a:t>
            </a:r>
            <a:r>
              <a:rPr lang="en-US" sz="4400" spc="-5" dirty="0">
                <a:latin typeface="Times New Roman"/>
                <a:cs typeface="Times New Roman"/>
              </a:rPr>
              <a:t> into </a:t>
            </a:r>
            <a:r>
              <a:rPr lang="en-US" sz="4400" spc="-45" dirty="0">
                <a:latin typeface="Times New Roman"/>
                <a:cs typeface="Times New Roman"/>
              </a:rPr>
              <a:t>DEPARTMENTs.</a:t>
            </a:r>
            <a:r>
              <a:rPr lang="en-US" sz="4400" spc="40" dirty="0">
                <a:latin typeface="Times New Roman"/>
                <a:cs typeface="Times New Roman"/>
              </a:rPr>
              <a:t> </a:t>
            </a:r>
            <a:r>
              <a:rPr lang="en-US" sz="4400" spc="-5" dirty="0">
                <a:latin typeface="Times New Roman"/>
                <a:cs typeface="Times New Roman"/>
              </a:rPr>
              <a:t>Each</a:t>
            </a:r>
            <a:r>
              <a:rPr lang="en-US" sz="4400" dirty="0">
                <a:latin typeface="Times New Roman"/>
                <a:cs typeface="Times New Roman"/>
              </a:rPr>
              <a:t> </a:t>
            </a:r>
            <a:r>
              <a:rPr lang="en-US" sz="4400" spc="-5" dirty="0">
                <a:latin typeface="Times New Roman"/>
                <a:cs typeface="Times New Roman"/>
              </a:rPr>
              <a:t>department</a:t>
            </a:r>
            <a:r>
              <a:rPr lang="en-US" sz="4400" spc="35" dirty="0">
                <a:latin typeface="Times New Roman"/>
                <a:cs typeface="Times New Roman"/>
              </a:rPr>
              <a:t> </a:t>
            </a:r>
            <a:r>
              <a:rPr lang="en-US" sz="4400" spc="-5" dirty="0">
                <a:latin typeface="Times New Roman"/>
                <a:cs typeface="Times New Roman"/>
              </a:rPr>
              <a:t>has a name</a:t>
            </a:r>
            <a:r>
              <a:rPr lang="en-US" sz="4400" spc="25" dirty="0">
                <a:latin typeface="Times New Roman"/>
                <a:cs typeface="Times New Roman"/>
              </a:rPr>
              <a:t> and a unique identification </a:t>
            </a:r>
            <a:r>
              <a:rPr lang="en-US" sz="4400" spc="-5" dirty="0">
                <a:latin typeface="Times New Roman"/>
                <a:cs typeface="Times New Roman"/>
              </a:rPr>
              <a:t>number. Each department</a:t>
            </a:r>
            <a:r>
              <a:rPr lang="en-US" sz="4400" spc="35" dirty="0">
                <a:latin typeface="Times New Roman"/>
                <a:cs typeface="Times New Roman"/>
              </a:rPr>
              <a:t> </a:t>
            </a:r>
            <a:r>
              <a:rPr lang="en-US" sz="4400" i="1" spc="-15" dirty="0">
                <a:latin typeface="Times New Roman"/>
                <a:cs typeface="Times New Roman"/>
              </a:rPr>
              <a:t>controls</a:t>
            </a:r>
            <a:r>
              <a:rPr lang="en-US" sz="4400" i="1" spc="-5" dirty="0">
                <a:latin typeface="Times New Roman"/>
                <a:cs typeface="Times New Roman"/>
              </a:rPr>
              <a:t> </a:t>
            </a:r>
            <a:r>
              <a:rPr lang="en-US" sz="4400" spc="-5" dirty="0">
                <a:latin typeface="Times New Roman"/>
                <a:cs typeface="Times New Roman"/>
              </a:rPr>
              <a:t>a number</a:t>
            </a:r>
            <a:r>
              <a:rPr lang="en-US" sz="4400" spc="20" dirty="0">
                <a:latin typeface="Times New Roman"/>
                <a:cs typeface="Times New Roman"/>
              </a:rPr>
              <a:t> </a:t>
            </a:r>
            <a:r>
              <a:rPr lang="en-US" sz="4400" spc="-5" dirty="0">
                <a:latin typeface="Times New Roman"/>
                <a:cs typeface="Times New Roman"/>
              </a:rPr>
              <a:t>of</a:t>
            </a:r>
            <a:r>
              <a:rPr lang="en-US" sz="4400" dirty="0">
                <a:latin typeface="Times New Roman"/>
                <a:cs typeface="Times New Roman"/>
              </a:rPr>
              <a:t> </a:t>
            </a:r>
            <a:r>
              <a:rPr lang="en-US" sz="4400" spc="-20" dirty="0">
                <a:latin typeface="Times New Roman"/>
                <a:cs typeface="Times New Roman"/>
              </a:rPr>
              <a:t>PROJECTs</a:t>
            </a:r>
            <a:r>
              <a:rPr lang="en-US" sz="4400" i="1" spc="-20" dirty="0">
                <a:latin typeface="Times New Roman"/>
                <a:cs typeface="Times New Roman"/>
              </a:rPr>
              <a:t>.</a:t>
            </a:r>
            <a:r>
              <a:rPr lang="en-US" sz="4400" i="1" spc="15" dirty="0">
                <a:latin typeface="Times New Roman"/>
                <a:cs typeface="Times New Roman"/>
              </a:rPr>
              <a:t> </a:t>
            </a:r>
            <a:r>
              <a:rPr lang="en-US" sz="4400" spc="-5" dirty="0">
                <a:latin typeface="Times New Roman"/>
                <a:cs typeface="Times New Roman"/>
              </a:rPr>
              <a:t>Each project</a:t>
            </a:r>
            <a:r>
              <a:rPr lang="en-US" sz="4400" spc="10" dirty="0">
                <a:latin typeface="Times New Roman"/>
                <a:cs typeface="Times New Roman"/>
              </a:rPr>
              <a:t> </a:t>
            </a:r>
            <a:r>
              <a:rPr lang="en-US" sz="4400" spc="-5" dirty="0">
                <a:latin typeface="Times New Roman"/>
                <a:cs typeface="Times New Roman"/>
              </a:rPr>
              <a:t>has</a:t>
            </a:r>
            <a:r>
              <a:rPr lang="en-US" sz="4400" spc="-10" dirty="0">
                <a:latin typeface="Times New Roman"/>
                <a:cs typeface="Times New Roman"/>
              </a:rPr>
              <a:t> </a:t>
            </a:r>
            <a:r>
              <a:rPr lang="en-US" sz="4400" spc="-5" dirty="0">
                <a:latin typeface="Times New Roman"/>
                <a:cs typeface="Times New Roman"/>
              </a:rPr>
              <a:t>a name, and number</a:t>
            </a:r>
            <a:r>
              <a:rPr lang="en-US" sz="4400" spc="15" dirty="0">
                <a:latin typeface="Times New Roman"/>
                <a:cs typeface="Times New Roman"/>
              </a:rPr>
              <a:t> </a:t>
            </a:r>
            <a:r>
              <a:rPr lang="en-US" sz="4400" spc="-5" dirty="0">
                <a:latin typeface="Times New Roman"/>
                <a:cs typeface="Times New Roman"/>
              </a:rPr>
              <a:t>and</a:t>
            </a:r>
            <a:r>
              <a:rPr lang="en-US" sz="4400" spc="5" dirty="0">
                <a:latin typeface="Times New Roman"/>
                <a:cs typeface="Times New Roman"/>
              </a:rPr>
              <a:t> </a:t>
            </a:r>
            <a:r>
              <a:rPr lang="en-US" sz="4400" spc="-5" dirty="0">
                <a:latin typeface="Times New Roman"/>
                <a:cs typeface="Times New Roman"/>
              </a:rPr>
              <a:t>is</a:t>
            </a:r>
            <a:r>
              <a:rPr lang="en-US" sz="4400" dirty="0">
                <a:latin typeface="Times New Roman"/>
                <a:cs typeface="Times New Roman"/>
              </a:rPr>
              <a:t> </a:t>
            </a:r>
            <a:r>
              <a:rPr lang="en-US" sz="4400" spc="-5" dirty="0">
                <a:latin typeface="Times New Roman"/>
                <a:cs typeface="Times New Roman"/>
              </a:rPr>
              <a:t>located</a:t>
            </a:r>
            <a:r>
              <a:rPr lang="en-US" sz="4400" spc="5" dirty="0">
                <a:latin typeface="Times New Roman"/>
                <a:cs typeface="Times New Roman"/>
              </a:rPr>
              <a:t> </a:t>
            </a:r>
            <a:r>
              <a:rPr lang="en-US" sz="4400" spc="-5" dirty="0">
                <a:latin typeface="Times New Roman"/>
                <a:cs typeface="Times New Roman"/>
              </a:rPr>
              <a:t>at</a:t>
            </a:r>
            <a:r>
              <a:rPr lang="en-US" sz="4400" spc="15" dirty="0">
                <a:latin typeface="Times New Roman"/>
                <a:cs typeface="Times New Roman"/>
              </a:rPr>
              <a:t> </a:t>
            </a:r>
            <a:r>
              <a:rPr lang="en-US" sz="4400" spc="-5" dirty="0">
                <a:latin typeface="Times New Roman"/>
                <a:cs typeface="Times New Roman"/>
              </a:rPr>
              <a:t>a single</a:t>
            </a:r>
            <a:r>
              <a:rPr lang="en-US" sz="4400" spc="-15" dirty="0">
                <a:latin typeface="Times New Roman"/>
                <a:cs typeface="Times New Roman"/>
              </a:rPr>
              <a:t> </a:t>
            </a:r>
            <a:r>
              <a:rPr lang="en-US" sz="4400" spc="-5" dirty="0">
                <a:latin typeface="Times New Roman"/>
                <a:cs typeface="Times New Roman"/>
              </a:rPr>
              <a:t>location.</a:t>
            </a:r>
            <a:r>
              <a:rPr lang="en-US" sz="4400" spc="-45" dirty="0">
                <a:latin typeface="Times New Roman"/>
                <a:cs typeface="Times New Roman"/>
              </a:rPr>
              <a:t> </a:t>
            </a:r>
            <a:endParaRPr lang="en-US" sz="4400" dirty="0"/>
          </a:p>
        </p:txBody>
      </p:sp>
    </p:spTree>
    <p:extLst>
      <p:ext uri="{BB962C8B-B14F-4D97-AF65-F5344CB8AC3E}">
        <p14:creationId xmlns:p14="http://schemas.microsoft.com/office/powerpoint/2010/main" val="3945261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64C448-C538-4F37-3936-5E0C4789DDDC}"/>
              </a:ext>
            </a:extLst>
          </p:cNvPr>
          <p:cNvSpPr txBox="1"/>
          <p:nvPr/>
        </p:nvSpPr>
        <p:spPr>
          <a:xfrm>
            <a:off x="878889" y="727969"/>
            <a:ext cx="10413507" cy="4801314"/>
          </a:xfrm>
          <a:prstGeom prst="rect">
            <a:avLst/>
          </a:prstGeom>
          <a:noFill/>
        </p:spPr>
        <p:txBody>
          <a:bodyPr wrap="square" rtlCol="0">
            <a:spAutoFit/>
          </a:bodyPr>
          <a:lstStyle/>
          <a:p>
            <a:pPr algn="l"/>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 The local city youth league needs a database system to help track children who sign up to play soccer. Data need to be kept on each team and the children who will be playing on each team and their parents. Also, data need to be kept on the coaches for each team. Draw the ER data model for described below. </a:t>
            </a:r>
          </a:p>
          <a:p>
            <a:r>
              <a:rPr lang="en-US" sz="1800" b="0" i="0" u="none" strike="noStrike" baseline="0" dirty="0">
                <a:solidFill>
                  <a:srgbClr val="000000"/>
                </a:solidFill>
                <a:latin typeface="Calibri" panose="020F0502020204030204" pitchFamily="34" charset="0"/>
              </a:rPr>
              <a:t>Entities required: Team, Player, Coach, and Parent. </a:t>
            </a:r>
          </a:p>
          <a:p>
            <a:r>
              <a:rPr lang="en-US" sz="1800" b="0" i="0" u="none" strike="noStrike" baseline="0" dirty="0">
                <a:solidFill>
                  <a:srgbClr val="000000"/>
                </a:solidFill>
                <a:latin typeface="Calibri" panose="020F0502020204030204" pitchFamily="34" charset="0"/>
              </a:rPr>
              <a:t>Attributes required: </a:t>
            </a:r>
          </a:p>
          <a:p>
            <a:r>
              <a:rPr lang="en-US" sz="1800" b="0" i="0" u="none" strike="noStrike" baseline="0" dirty="0">
                <a:solidFill>
                  <a:srgbClr val="000000"/>
                </a:solidFill>
                <a:latin typeface="Calibri" panose="020F0502020204030204" pitchFamily="34" charset="0"/>
              </a:rPr>
              <a:t>• Team: Team ID number, Team name, and Team colors. </a:t>
            </a:r>
          </a:p>
          <a:p>
            <a:r>
              <a:rPr lang="en-US" sz="1800" b="0" i="0" u="none" strike="noStrike" baseline="0" dirty="0">
                <a:solidFill>
                  <a:srgbClr val="000000"/>
                </a:solidFill>
                <a:latin typeface="Calibri" panose="020F0502020204030204" pitchFamily="34" charset="0"/>
              </a:rPr>
              <a:t>• Player: Player ID number, Player first name, Player last name, and Player age. </a:t>
            </a:r>
          </a:p>
          <a:p>
            <a:r>
              <a:rPr lang="en-US" sz="1800" b="0" i="0" u="none" strike="noStrike" baseline="0" dirty="0">
                <a:solidFill>
                  <a:srgbClr val="000000"/>
                </a:solidFill>
                <a:latin typeface="Calibri" panose="020F0502020204030204" pitchFamily="34" charset="0"/>
              </a:rPr>
              <a:t>• Coach: Coach ID number, Coach first name, Coach last name, and Coach home phone number. </a:t>
            </a:r>
          </a:p>
          <a:p>
            <a:r>
              <a:rPr lang="en-US" sz="1800" b="0" i="0" u="none" strike="noStrike" baseline="0" dirty="0">
                <a:solidFill>
                  <a:srgbClr val="000000"/>
                </a:solidFill>
                <a:latin typeface="Calibri" panose="020F0502020204030204" pitchFamily="34" charset="0"/>
              </a:rPr>
              <a:t>• Parent: Parent ID number, Parent last name, Parent first name, Home phone number, and Home address (Street, City, State, and Zip Code). </a:t>
            </a:r>
          </a:p>
          <a:p>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The following relationships must be defined: </a:t>
            </a:r>
          </a:p>
          <a:p>
            <a:r>
              <a:rPr lang="en-US" sz="1800" b="0" i="0" u="none" strike="noStrike" baseline="0" dirty="0">
                <a:solidFill>
                  <a:srgbClr val="000000"/>
                </a:solidFill>
                <a:latin typeface="Calibri" panose="020F0502020204030204" pitchFamily="34" charset="0"/>
              </a:rPr>
              <a:t>• Team is related to Player. </a:t>
            </a:r>
          </a:p>
          <a:p>
            <a:r>
              <a:rPr lang="en-US" sz="1800" b="0" i="0" u="none" strike="noStrike" baseline="0" dirty="0">
                <a:solidFill>
                  <a:srgbClr val="000000"/>
                </a:solidFill>
                <a:latin typeface="Calibri" panose="020F0502020204030204" pitchFamily="34" charset="0"/>
              </a:rPr>
              <a:t>• Team is related to Coach. </a:t>
            </a:r>
          </a:p>
          <a:p>
            <a:r>
              <a:rPr lang="en-US" sz="1800" b="0" i="0" u="none" strike="noStrike" baseline="0" dirty="0">
                <a:solidFill>
                  <a:srgbClr val="000000"/>
                </a:solidFill>
                <a:latin typeface="Calibri" panose="020F0502020204030204" pitchFamily="34" charset="0"/>
              </a:rPr>
              <a:t>• Player is related to Parent. </a:t>
            </a:r>
          </a:p>
          <a:p>
            <a:endParaRPr lang="en-US" dirty="0"/>
          </a:p>
        </p:txBody>
      </p:sp>
    </p:spTree>
    <p:extLst>
      <p:ext uri="{BB962C8B-B14F-4D97-AF65-F5344CB8AC3E}">
        <p14:creationId xmlns:p14="http://schemas.microsoft.com/office/powerpoint/2010/main" val="2622259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8AAA3-44F7-EB67-5A9C-5E16A0DEFC99}"/>
              </a:ext>
            </a:extLst>
          </p:cNvPr>
          <p:cNvSpPr txBox="1"/>
          <p:nvPr/>
        </p:nvSpPr>
        <p:spPr>
          <a:xfrm>
            <a:off x="463118" y="1597981"/>
            <a:ext cx="11265763" cy="3046988"/>
          </a:xfrm>
          <a:prstGeom prst="rect">
            <a:avLst/>
          </a:prstGeom>
          <a:noFill/>
        </p:spPr>
        <p:txBody>
          <a:bodyPr wrap="square" rtlCol="0">
            <a:spAutoFit/>
          </a:bodyPr>
          <a:lstStyle/>
          <a:p>
            <a:pPr algn="just"/>
            <a:r>
              <a:rPr lang="en-US" sz="3200" spc="-5" dirty="0">
                <a:latin typeface="Times New Roman"/>
                <a:cs typeface="Times New Roman"/>
              </a:rPr>
              <a:t>The</a:t>
            </a:r>
            <a:r>
              <a:rPr lang="en-US" sz="3200" dirty="0">
                <a:latin typeface="Times New Roman"/>
                <a:cs typeface="Times New Roman"/>
              </a:rPr>
              <a:t> </a:t>
            </a:r>
            <a:r>
              <a:rPr lang="en-US" sz="3200" spc="-5" dirty="0">
                <a:latin typeface="Times New Roman"/>
                <a:cs typeface="Times New Roman"/>
              </a:rPr>
              <a:t>company</a:t>
            </a:r>
            <a:r>
              <a:rPr lang="en-US" sz="3200" spc="15" dirty="0">
                <a:latin typeface="Times New Roman"/>
                <a:cs typeface="Times New Roman"/>
              </a:rPr>
              <a:t> </a:t>
            </a:r>
            <a:r>
              <a:rPr lang="en-US" sz="3200" spc="-5" dirty="0">
                <a:latin typeface="Times New Roman"/>
                <a:cs typeface="Times New Roman"/>
              </a:rPr>
              <a:t>is</a:t>
            </a:r>
            <a:r>
              <a:rPr lang="en-US" sz="3200" dirty="0">
                <a:latin typeface="Times New Roman"/>
                <a:cs typeface="Times New Roman"/>
              </a:rPr>
              <a:t> </a:t>
            </a:r>
            <a:r>
              <a:rPr lang="en-US" sz="3200" spc="-10" dirty="0">
                <a:latin typeface="Times New Roman"/>
                <a:cs typeface="Times New Roman"/>
              </a:rPr>
              <a:t>organized</a:t>
            </a:r>
            <a:r>
              <a:rPr lang="en-US" sz="3200" spc="-5" dirty="0">
                <a:latin typeface="Times New Roman"/>
                <a:cs typeface="Times New Roman"/>
              </a:rPr>
              <a:t> into </a:t>
            </a:r>
            <a:r>
              <a:rPr lang="en-US" sz="3200" spc="-45" dirty="0">
                <a:latin typeface="Times New Roman"/>
                <a:cs typeface="Times New Roman"/>
              </a:rPr>
              <a:t>DEPARTMENTs.</a:t>
            </a:r>
            <a:r>
              <a:rPr lang="en-US" sz="3200" spc="40" dirty="0">
                <a:latin typeface="Times New Roman"/>
                <a:cs typeface="Times New Roman"/>
              </a:rPr>
              <a:t> </a:t>
            </a:r>
            <a:r>
              <a:rPr lang="en-US" sz="3200" spc="-5" dirty="0">
                <a:latin typeface="Times New Roman"/>
                <a:cs typeface="Times New Roman"/>
              </a:rPr>
              <a:t>Each</a:t>
            </a:r>
            <a:r>
              <a:rPr lang="en-US" sz="3200" dirty="0">
                <a:latin typeface="Times New Roman"/>
                <a:cs typeface="Times New Roman"/>
              </a:rPr>
              <a:t> </a:t>
            </a:r>
            <a:r>
              <a:rPr lang="en-US" sz="3200" spc="-5" dirty="0">
                <a:latin typeface="Times New Roman"/>
                <a:cs typeface="Times New Roman"/>
              </a:rPr>
              <a:t>department</a:t>
            </a:r>
            <a:r>
              <a:rPr lang="en-US" sz="3200" spc="35" dirty="0">
                <a:latin typeface="Times New Roman"/>
                <a:cs typeface="Times New Roman"/>
              </a:rPr>
              <a:t> </a:t>
            </a:r>
            <a:r>
              <a:rPr lang="en-US" sz="3200" spc="-5" dirty="0">
                <a:latin typeface="Times New Roman"/>
                <a:cs typeface="Times New Roman"/>
              </a:rPr>
              <a:t>has a name</a:t>
            </a:r>
            <a:r>
              <a:rPr lang="en-US" sz="3200" spc="25" dirty="0">
                <a:latin typeface="Times New Roman"/>
                <a:cs typeface="Times New Roman"/>
              </a:rPr>
              <a:t> and a unique identification </a:t>
            </a:r>
            <a:r>
              <a:rPr lang="en-US" sz="3200" spc="-5" dirty="0">
                <a:latin typeface="Times New Roman"/>
                <a:cs typeface="Times New Roman"/>
              </a:rPr>
              <a:t>number. Each department</a:t>
            </a:r>
            <a:r>
              <a:rPr lang="en-US" sz="3200" spc="35" dirty="0">
                <a:latin typeface="Times New Roman"/>
                <a:cs typeface="Times New Roman"/>
              </a:rPr>
              <a:t> </a:t>
            </a:r>
            <a:r>
              <a:rPr lang="en-US" sz="3200" i="1" spc="-15" dirty="0">
                <a:latin typeface="Times New Roman"/>
                <a:cs typeface="Times New Roman"/>
              </a:rPr>
              <a:t>controls</a:t>
            </a:r>
            <a:r>
              <a:rPr lang="en-US" sz="3200" i="1" spc="-5" dirty="0">
                <a:latin typeface="Times New Roman"/>
                <a:cs typeface="Times New Roman"/>
              </a:rPr>
              <a:t> </a:t>
            </a:r>
            <a:r>
              <a:rPr lang="en-US" sz="3200" spc="-5" dirty="0">
                <a:latin typeface="Times New Roman"/>
                <a:cs typeface="Times New Roman"/>
              </a:rPr>
              <a:t>a number</a:t>
            </a:r>
            <a:r>
              <a:rPr lang="en-US" sz="3200" spc="20" dirty="0">
                <a:latin typeface="Times New Roman"/>
                <a:cs typeface="Times New Roman"/>
              </a:rPr>
              <a:t> </a:t>
            </a:r>
            <a:r>
              <a:rPr lang="en-US" sz="3200" spc="-5" dirty="0">
                <a:latin typeface="Times New Roman"/>
                <a:cs typeface="Times New Roman"/>
              </a:rPr>
              <a:t>of</a:t>
            </a:r>
            <a:r>
              <a:rPr lang="en-US" sz="3200" dirty="0">
                <a:latin typeface="Times New Roman"/>
                <a:cs typeface="Times New Roman"/>
              </a:rPr>
              <a:t> </a:t>
            </a:r>
            <a:r>
              <a:rPr lang="en-US" sz="3200" spc="-20" dirty="0">
                <a:latin typeface="Times New Roman"/>
                <a:cs typeface="Times New Roman"/>
              </a:rPr>
              <a:t>PROJECTs</a:t>
            </a:r>
            <a:r>
              <a:rPr lang="en-US" sz="3200" i="1" spc="-20" dirty="0">
                <a:latin typeface="Times New Roman"/>
                <a:cs typeface="Times New Roman"/>
              </a:rPr>
              <a:t>.</a:t>
            </a:r>
            <a:r>
              <a:rPr lang="en-US" sz="3200" i="1" spc="15" dirty="0">
                <a:latin typeface="Times New Roman"/>
                <a:cs typeface="Times New Roman"/>
              </a:rPr>
              <a:t> </a:t>
            </a:r>
            <a:r>
              <a:rPr lang="en-US" sz="3200" spc="-5" dirty="0">
                <a:latin typeface="Times New Roman"/>
                <a:cs typeface="Times New Roman"/>
              </a:rPr>
              <a:t>Each project</a:t>
            </a:r>
            <a:r>
              <a:rPr lang="en-US" sz="3200" spc="10" dirty="0">
                <a:latin typeface="Times New Roman"/>
                <a:cs typeface="Times New Roman"/>
              </a:rPr>
              <a:t> </a:t>
            </a:r>
            <a:r>
              <a:rPr lang="en-US" sz="3200" spc="-5" dirty="0">
                <a:latin typeface="Times New Roman"/>
                <a:cs typeface="Times New Roman"/>
              </a:rPr>
              <a:t>has</a:t>
            </a:r>
            <a:r>
              <a:rPr lang="en-US" sz="3200" spc="-10" dirty="0">
                <a:latin typeface="Times New Roman"/>
                <a:cs typeface="Times New Roman"/>
              </a:rPr>
              <a:t> </a:t>
            </a:r>
            <a:r>
              <a:rPr lang="en-US" sz="3200" spc="-5" dirty="0">
                <a:latin typeface="Times New Roman"/>
                <a:cs typeface="Times New Roman"/>
              </a:rPr>
              <a:t>a name, and number</a:t>
            </a:r>
            <a:r>
              <a:rPr lang="en-US" sz="3200" spc="15" dirty="0">
                <a:latin typeface="Times New Roman"/>
                <a:cs typeface="Times New Roman"/>
              </a:rPr>
              <a:t> </a:t>
            </a:r>
            <a:r>
              <a:rPr lang="en-US" sz="3200" spc="-5" dirty="0">
                <a:latin typeface="Times New Roman"/>
                <a:cs typeface="Times New Roman"/>
              </a:rPr>
              <a:t>and</a:t>
            </a:r>
            <a:r>
              <a:rPr lang="en-US" sz="3200" spc="5" dirty="0">
                <a:latin typeface="Times New Roman"/>
                <a:cs typeface="Times New Roman"/>
              </a:rPr>
              <a:t> </a:t>
            </a:r>
            <a:r>
              <a:rPr lang="en-US" sz="3200" spc="-5" dirty="0">
                <a:latin typeface="Times New Roman"/>
                <a:cs typeface="Times New Roman"/>
              </a:rPr>
              <a:t>is</a:t>
            </a:r>
            <a:r>
              <a:rPr lang="en-US" sz="3200" dirty="0">
                <a:latin typeface="Times New Roman"/>
                <a:cs typeface="Times New Roman"/>
              </a:rPr>
              <a:t> </a:t>
            </a:r>
            <a:r>
              <a:rPr lang="en-US" sz="3200" spc="-5" dirty="0">
                <a:latin typeface="Times New Roman"/>
                <a:cs typeface="Times New Roman"/>
              </a:rPr>
              <a:t>located</a:t>
            </a:r>
            <a:r>
              <a:rPr lang="en-US" sz="3200" spc="5" dirty="0">
                <a:latin typeface="Times New Roman"/>
                <a:cs typeface="Times New Roman"/>
              </a:rPr>
              <a:t> </a:t>
            </a:r>
            <a:r>
              <a:rPr lang="en-US" sz="3200" spc="-5" dirty="0">
                <a:latin typeface="Times New Roman"/>
                <a:cs typeface="Times New Roman"/>
              </a:rPr>
              <a:t>at</a:t>
            </a:r>
            <a:r>
              <a:rPr lang="en-US" sz="3200" spc="15" dirty="0">
                <a:latin typeface="Times New Roman"/>
                <a:cs typeface="Times New Roman"/>
              </a:rPr>
              <a:t> </a:t>
            </a:r>
            <a:r>
              <a:rPr lang="en-US" sz="3200" spc="-5" dirty="0">
                <a:latin typeface="Times New Roman"/>
                <a:cs typeface="Times New Roman"/>
              </a:rPr>
              <a:t>a single</a:t>
            </a:r>
            <a:r>
              <a:rPr lang="en-US" sz="3200" spc="-15" dirty="0">
                <a:latin typeface="Times New Roman"/>
                <a:cs typeface="Times New Roman"/>
              </a:rPr>
              <a:t> </a:t>
            </a:r>
            <a:r>
              <a:rPr lang="en-US" sz="3200" spc="-5" dirty="0">
                <a:latin typeface="Times New Roman"/>
                <a:cs typeface="Times New Roman"/>
              </a:rPr>
              <a:t>location.</a:t>
            </a:r>
            <a:r>
              <a:rPr lang="en-US" sz="3200" spc="-45" dirty="0">
                <a:latin typeface="Times New Roman"/>
                <a:cs typeface="Times New Roman"/>
              </a:rPr>
              <a:t> </a:t>
            </a:r>
            <a:r>
              <a:rPr lang="en-US" sz="3200" spc="-5" dirty="0">
                <a:latin typeface="Times New Roman"/>
                <a:cs typeface="Times New Roman"/>
              </a:rPr>
              <a:t>Each</a:t>
            </a:r>
            <a:r>
              <a:rPr lang="en-US" sz="3200" spc="20" dirty="0">
                <a:latin typeface="Times New Roman"/>
                <a:cs typeface="Times New Roman"/>
              </a:rPr>
              <a:t> </a:t>
            </a:r>
            <a:r>
              <a:rPr lang="en-US" sz="3200" spc="-5" dirty="0">
                <a:latin typeface="Times New Roman"/>
                <a:cs typeface="Times New Roman"/>
              </a:rPr>
              <a:t>employee </a:t>
            </a:r>
            <a:r>
              <a:rPr lang="en-US" sz="3200" spc="-10" dirty="0">
                <a:latin typeface="Times New Roman"/>
                <a:cs typeface="Times New Roman"/>
              </a:rPr>
              <a:t>may</a:t>
            </a:r>
            <a:r>
              <a:rPr lang="en-US" sz="3200" spc="35" dirty="0">
                <a:latin typeface="Times New Roman"/>
                <a:cs typeface="Times New Roman"/>
              </a:rPr>
              <a:t> </a:t>
            </a:r>
            <a:r>
              <a:rPr lang="en-US" sz="3200" i="1" dirty="0">
                <a:latin typeface="Times New Roman"/>
                <a:cs typeface="Times New Roman"/>
              </a:rPr>
              <a:t>have </a:t>
            </a:r>
            <a:r>
              <a:rPr lang="en-US" sz="3200" spc="-5" dirty="0">
                <a:latin typeface="Times New Roman"/>
                <a:cs typeface="Times New Roman"/>
              </a:rPr>
              <a:t>a </a:t>
            </a:r>
            <a:r>
              <a:rPr lang="en-US" sz="3200" dirty="0">
                <a:latin typeface="Times New Roman"/>
                <a:cs typeface="Times New Roman"/>
              </a:rPr>
              <a:t> </a:t>
            </a:r>
            <a:r>
              <a:rPr lang="en-US" sz="3200" spc="-5" dirty="0">
                <a:latin typeface="Times New Roman"/>
                <a:cs typeface="Times New Roman"/>
              </a:rPr>
              <a:t>number</a:t>
            </a:r>
            <a:r>
              <a:rPr lang="en-US" sz="3200" spc="20" dirty="0">
                <a:latin typeface="Times New Roman"/>
                <a:cs typeface="Times New Roman"/>
              </a:rPr>
              <a:t> </a:t>
            </a:r>
            <a:r>
              <a:rPr lang="en-US" sz="3200" spc="-5" dirty="0">
                <a:latin typeface="Times New Roman"/>
                <a:cs typeface="Times New Roman"/>
              </a:rPr>
              <a:t>of</a:t>
            </a:r>
            <a:r>
              <a:rPr lang="en-US" sz="3200" spc="5" dirty="0">
                <a:latin typeface="Times New Roman"/>
                <a:cs typeface="Times New Roman"/>
              </a:rPr>
              <a:t> </a:t>
            </a:r>
            <a:r>
              <a:rPr lang="en-US" sz="3200" spc="-20" dirty="0">
                <a:latin typeface="Times New Roman"/>
                <a:cs typeface="Times New Roman"/>
              </a:rPr>
              <a:t>DEPENDENTs.</a:t>
            </a:r>
            <a:r>
              <a:rPr lang="en-US" sz="3200" spc="40" dirty="0">
                <a:latin typeface="Times New Roman"/>
                <a:cs typeface="Times New Roman"/>
              </a:rPr>
              <a:t> </a:t>
            </a:r>
            <a:r>
              <a:rPr lang="en-US" sz="3200" spc="-5" dirty="0">
                <a:latin typeface="Times New Roman"/>
                <a:cs typeface="Times New Roman"/>
              </a:rPr>
              <a:t>For</a:t>
            </a:r>
            <a:r>
              <a:rPr lang="en-US" sz="3200" spc="5" dirty="0">
                <a:latin typeface="Times New Roman"/>
                <a:cs typeface="Times New Roman"/>
              </a:rPr>
              <a:t> </a:t>
            </a:r>
            <a:r>
              <a:rPr lang="en-US" sz="3200" spc="-5" dirty="0">
                <a:latin typeface="Times New Roman"/>
                <a:cs typeface="Times New Roman"/>
              </a:rPr>
              <a:t>each</a:t>
            </a:r>
            <a:r>
              <a:rPr lang="en-US" sz="3200" dirty="0">
                <a:latin typeface="Times New Roman"/>
                <a:cs typeface="Times New Roman"/>
              </a:rPr>
              <a:t> </a:t>
            </a:r>
            <a:r>
              <a:rPr lang="en-US" sz="3200" spc="-5" dirty="0">
                <a:latin typeface="Times New Roman"/>
                <a:cs typeface="Times New Roman"/>
              </a:rPr>
              <a:t>dependent, we</a:t>
            </a:r>
            <a:r>
              <a:rPr lang="en-US" sz="3200" spc="10" dirty="0">
                <a:latin typeface="Times New Roman"/>
                <a:cs typeface="Times New Roman"/>
              </a:rPr>
              <a:t> </a:t>
            </a:r>
            <a:r>
              <a:rPr lang="en-US" sz="3200" spc="-5" dirty="0">
                <a:latin typeface="Times New Roman"/>
                <a:cs typeface="Times New Roman"/>
              </a:rPr>
              <a:t>keep</a:t>
            </a:r>
            <a:r>
              <a:rPr lang="en-US" sz="3200" spc="5" dirty="0">
                <a:latin typeface="Times New Roman"/>
                <a:cs typeface="Times New Roman"/>
              </a:rPr>
              <a:t> </a:t>
            </a:r>
            <a:r>
              <a:rPr lang="en-US" sz="3200" spc="-5" dirty="0">
                <a:latin typeface="Times New Roman"/>
                <a:cs typeface="Times New Roman"/>
              </a:rPr>
              <a:t>track</a:t>
            </a:r>
            <a:r>
              <a:rPr lang="en-US" sz="3200" spc="20" dirty="0">
                <a:latin typeface="Times New Roman"/>
                <a:cs typeface="Times New Roman"/>
              </a:rPr>
              <a:t> </a:t>
            </a:r>
            <a:r>
              <a:rPr lang="en-US" sz="3200" spc="-5" dirty="0">
                <a:latin typeface="Times New Roman"/>
                <a:cs typeface="Times New Roman"/>
              </a:rPr>
              <a:t>of</a:t>
            </a:r>
            <a:r>
              <a:rPr lang="en-US" sz="3200" spc="5" dirty="0">
                <a:latin typeface="Times New Roman"/>
                <a:cs typeface="Times New Roman"/>
              </a:rPr>
              <a:t> </a:t>
            </a:r>
            <a:r>
              <a:rPr lang="en-US" sz="3200" spc="-5" dirty="0">
                <a:latin typeface="Times New Roman"/>
                <a:cs typeface="Times New Roman"/>
              </a:rPr>
              <a:t>their name,</a:t>
            </a:r>
            <a:r>
              <a:rPr lang="en-US" sz="3200" spc="20" dirty="0">
                <a:latin typeface="Times New Roman"/>
                <a:cs typeface="Times New Roman"/>
              </a:rPr>
              <a:t> </a:t>
            </a:r>
            <a:r>
              <a:rPr lang="en-US" sz="3200" spc="-5" dirty="0">
                <a:latin typeface="Times New Roman"/>
                <a:cs typeface="Times New Roman"/>
              </a:rPr>
              <a:t>sex, birth date,</a:t>
            </a:r>
            <a:r>
              <a:rPr lang="en-US" sz="3200" dirty="0">
                <a:latin typeface="Times New Roman"/>
                <a:cs typeface="Times New Roman"/>
              </a:rPr>
              <a:t> </a:t>
            </a:r>
            <a:r>
              <a:rPr lang="en-US" sz="3200" spc="-5" dirty="0">
                <a:latin typeface="Times New Roman"/>
                <a:cs typeface="Times New Roman"/>
              </a:rPr>
              <a:t>and relationship</a:t>
            </a:r>
            <a:r>
              <a:rPr lang="en-US" sz="3200" spc="10" dirty="0">
                <a:latin typeface="Times New Roman"/>
                <a:cs typeface="Times New Roman"/>
              </a:rPr>
              <a:t> </a:t>
            </a:r>
            <a:r>
              <a:rPr lang="en-US" sz="3200" spc="-5" dirty="0">
                <a:latin typeface="Times New Roman"/>
                <a:cs typeface="Times New Roman"/>
              </a:rPr>
              <a:t>to the employee.</a:t>
            </a:r>
            <a:endParaRPr lang="en-US" sz="3200" dirty="0"/>
          </a:p>
        </p:txBody>
      </p:sp>
    </p:spTree>
    <p:extLst>
      <p:ext uri="{BB962C8B-B14F-4D97-AF65-F5344CB8AC3E}">
        <p14:creationId xmlns:p14="http://schemas.microsoft.com/office/powerpoint/2010/main" val="3015167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TotalTime>
  <Words>334</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Rockwell</vt:lpstr>
      <vt:lpstr>Rockwell Condensed</vt:lpstr>
      <vt:lpstr>Times New Roman</vt:lpstr>
      <vt:lpstr>Wingdings</vt:lpstr>
      <vt:lpstr>Wood Type</vt:lpstr>
      <vt:lpstr>ER Beginner Examples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Beginner Examples</dc:title>
  <dc:creator>Manoja Weerasekara</dc:creator>
  <cp:lastModifiedBy>Manoja Weerasekara</cp:lastModifiedBy>
  <cp:revision>1</cp:revision>
  <dcterms:created xsi:type="dcterms:W3CDTF">2022-06-30T07:56:11Z</dcterms:created>
  <dcterms:modified xsi:type="dcterms:W3CDTF">2022-06-30T07:59:46Z</dcterms:modified>
</cp:coreProperties>
</file>