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5" r:id="rId6"/>
    <p:sldId id="312" r:id="rId7"/>
    <p:sldId id="313" r:id="rId8"/>
    <p:sldId id="259" r:id="rId9"/>
    <p:sldId id="260" r:id="rId10"/>
    <p:sldId id="301" r:id="rId11"/>
    <p:sldId id="304"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DAD29E-2ADC-42F7-B07E-D69FFE9D4AD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390327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AD29E-2ADC-42F7-B07E-D69FFE9D4AD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286465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AD29E-2ADC-42F7-B07E-D69FFE9D4AD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280300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2445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4121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AD29E-2ADC-42F7-B07E-D69FFE9D4AD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86354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AD29E-2ADC-42F7-B07E-D69FFE9D4AD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358124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AD29E-2ADC-42F7-B07E-D69FFE9D4AD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390827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AD29E-2ADC-42F7-B07E-D69FFE9D4AD0}"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97893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AD29E-2ADC-42F7-B07E-D69FFE9D4AD0}"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29657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AD29E-2ADC-42F7-B07E-D69FFE9D4AD0}" type="datetimeFigureOut">
              <a:rPr lang="en-US" smtClean="0"/>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30452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AD29E-2ADC-42F7-B07E-D69FFE9D4AD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242353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AD29E-2ADC-42F7-B07E-D69FFE9D4AD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0441-E0F4-4034-A19F-C7F59B6A81F5}" type="slidenum">
              <a:rPr lang="en-US" smtClean="0"/>
              <a:t>‹#›</a:t>
            </a:fld>
            <a:endParaRPr lang="en-US"/>
          </a:p>
        </p:txBody>
      </p:sp>
    </p:spTree>
    <p:extLst>
      <p:ext uri="{BB962C8B-B14F-4D97-AF65-F5344CB8AC3E}">
        <p14:creationId xmlns:p14="http://schemas.microsoft.com/office/powerpoint/2010/main" val="210656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AD29E-2ADC-42F7-B07E-D69FFE9D4AD0}" type="datetimeFigureOut">
              <a:rPr lang="en-US" smtClean="0"/>
              <a:t>7/18/2022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B0441-E0F4-4034-A19F-C7F59B6A81F5}" type="slidenum">
              <a:rPr lang="en-US" smtClean="0"/>
              <a:t>‹#›</a:t>
            </a:fld>
            <a:endParaRPr lang="en-US"/>
          </a:p>
        </p:txBody>
      </p:sp>
    </p:spTree>
    <p:extLst>
      <p:ext uri="{BB962C8B-B14F-4D97-AF65-F5344CB8AC3E}">
        <p14:creationId xmlns:p14="http://schemas.microsoft.com/office/powerpoint/2010/main" val="1134764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In-class Exercise</a:t>
            </a:r>
          </a:p>
        </p:txBody>
      </p:sp>
      <p:sp>
        <p:nvSpPr>
          <p:cNvPr id="3" name="Subtitle 2"/>
          <p:cNvSpPr>
            <a:spLocks noGrp="1"/>
          </p:cNvSpPr>
          <p:nvPr>
            <p:ph type="subTitle" idx="1"/>
          </p:nvPr>
        </p:nvSpPr>
        <p:spPr/>
        <p:txBody>
          <a:bodyPr/>
          <a:lstStyle/>
          <a:p>
            <a:r>
              <a:rPr lang="en-US" dirty="0"/>
              <a:t>ERD</a:t>
            </a:r>
          </a:p>
        </p:txBody>
      </p:sp>
    </p:spTree>
    <p:extLst>
      <p:ext uri="{BB962C8B-B14F-4D97-AF65-F5344CB8AC3E}">
        <p14:creationId xmlns:p14="http://schemas.microsoft.com/office/powerpoint/2010/main" val="180310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230" y="293519"/>
            <a:ext cx="9456056" cy="689291"/>
          </a:xfrm>
          <a:prstGeom prst="rect">
            <a:avLst/>
          </a:prstGeom>
        </p:spPr>
        <p:txBody>
          <a:bodyPr vert="horz" wrap="square" lIns="0" tIns="12065" rIns="0" bIns="0" rtlCol="0" anchor="ctr">
            <a:spAutoFit/>
          </a:bodyPr>
          <a:lstStyle/>
          <a:p>
            <a:pPr marL="12700">
              <a:lnSpc>
                <a:spcPct val="100000"/>
              </a:lnSpc>
              <a:spcBef>
                <a:spcPts val="95"/>
              </a:spcBef>
            </a:pPr>
            <a:r>
              <a:rPr lang="en-US" b="1" spc="-5" dirty="0"/>
              <a:t>ONLINE ER-</a:t>
            </a:r>
            <a:r>
              <a:rPr b="1" spc="-5" dirty="0"/>
              <a:t>Exercise</a:t>
            </a:r>
            <a:r>
              <a:rPr lang="en-US" b="1" spc="-5" dirty="0"/>
              <a:t>: Do This @home </a:t>
            </a:r>
            <a:r>
              <a:rPr lang="en-US" b="1" spc="-5" dirty="0">
                <a:sym typeface="Wingdings" panose="05000000000000000000" pitchFamily="2" charset="2"/>
              </a:rPr>
              <a:t></a:t>
            </a:r>
            <a:endParaRPr b="1" spc="-5" dirty="0"/>
          </a:p>
        </p:txBody>
      </p:sp>
      <p:sp>
        <p:nvSpPr>
          <p:cNvPr id="3" name="object 3"/>
          <p:cNvSpPr txBox="1"/>
          <p:nvPr/>
        </p:nvSpPr>
        <p:spPr>
          <a:xfrm>
            <a:off x="2169669" y="1624026"/>
            <a:ext cx="7940675" cy="4940455"/>
          </a:xfrm>
          <a:prstGeom prst="rect">
            <a:avLst/>
          </a:prstGeom>
        </p:spPr>
        <p:txBody>
          <a:bodyPr vert="horz" wrap="square" lIns="0" tIns="13335" rIns="0" bIns="0" rtlCol="0">
            <a:spAutoFit/>
          </a:bodyPr>
          <a:lstStyle/>
          <a:p>
            <a:pPr marL="12700">
              <a:spcBef>
                <a:spcPts val="105"/>
              </a:spcBef>
            </a:pPr>
            <a:r>
              <a:rPr sz="2000" i="1" spc="-15" dirty="0">
                <a:latin typeface="Times New Roman"/>
                <a:cs typeface="Times New Roman"/>
              </a:rPr>
              <a:t>Create</a:t>
            </a:r>
            <a:r>
              <a:rPr sz="2000" i="1" spc="-20" dirty="0">
                <a:latin typeface="Times New Roman"/>
                <a:cs typeface="Times New Roman"/>
              </a:rPr>
              <a:t> </a:t>
            </a:r>
            <a:r>
              <a:rPr sz="2000" i="1" dirty="0">
                <a:latin typeface="Times New Roman"/>
                <a:cs typeface="Times New Roman"/>
              </a:rPr>
              <a:t>an</a:t>
            </a:r>
            <a:r>
              <a:rPr sz="2000" i="1" spc="-20" dirty="0">
                <a:latin typeface="Times New Roman"/>
                <a:cs typeface="Times New Roman"/>
              </a:rPr>
              <a:t> </a:t>
            </a:r>
            <a:r>
              <a:rPr sz="2000" i="1" dirty="0">
                <a:latin typeface="Times New Roman"/>
                <a:cs typeface="Times New Roman"/>
              </a:rPr>
              <a:t>ERD</a:t>
            </a:r>
            <a:r>
              <a:rPr sz="2000" i="1" spc="-5" dirty="0">
                <a:latin typeface="Times New Roman"/>
                <a:cs typeface="Times New Roman"/>
              </a:rPr>
              <a:t> </a:t>
            </a:r>
            <a:r>
              <a:rPr sz="2000" i="1" dirty="0">
                <a:latin typeface="Times New Roman"/>
                <a:cs typeface="Times New Roman"/>
              </a:rPr>
              <a:t>for</a:t>
            </a:r>
            <a:r>
              <a:rPr sz="2000" i="1" spc="-30" dirty="0">
                <a:latin typeface="Times New Roman"/>
                <a:cs typeface="Times New Roman"/>
              </a:rPr>
              <a:t> </a:t>
            </a:r>
            <a:r>
              <a:rPr sz="2000" i="1" dirty="0">
                <a:latin typeface="Times New Roman"/>
                <a:cs typeface="Times New Roman"/>
              </a:rPr>
              <a:t>the</a:t>
            </a:r>
            <a:r>
              <a:rPr sz="2000" i="1" spc="-20" dirty="0">
                <a:latin typeface="Times New Roman"/>
                <a:cs typeface="Times New Roman"/>
              </a:rPr>
              <a:t> </a:t>
            </a:r>
            <a:r>
              <a:rPr sz="2000" i="1" dirty="0">
                <a:latin typeface="Times New Roman"/>
                <a:cs typeface="Times New Roman"/>
              </a:rPr>
              <a:t>following</a:t>
            </a:r>
            <a:r>
              <a:rPr sz="2000" i="1" spc="-35" dirty="0">
                <a:latin typeface="Times New Roman"/>
                <a:cs typeface="Times New Roman"/>
              </a:rPr>
              <a:t> </a:t>
            </a:r>
            <a:r>
              <a:rPr sz="2000" i="1" dirty="0">
                <a:latin typeface="Times New Roman"/>
                <a:cs typeface="Times New Roman"/>
              </a:rPr>
              <a:t>scenario</a:t>
            </a:r>
            <a:endParaRPr sz="2000">
              <a:latin typeface="Times New Roman"/>
              <a:cs typeface="Times New Roman"/>
            </a:endParaRPr>
          </a:p>
          <a:p>
            <a:pPr>
              <a:lnSpc>
                <a:spcPct val="100000"/>
              </a:lnSpc>
            </a:pPr>
            <a:endParaRPr sz="2200">
              <a:latin typeface="Times New Roman"/>
              <a:cs typeface="Times New Roman"/>
            </a:endParaRPr>
          </a:p>
          <a:p>
            <a:pPr marL="12700" marR="5080">
              <a:spcBef>
                <a:spcPts val="1664"/>
              </a:spcBef>
              <a:tabLst>
                <a:tab pos="1214755" algn="l"/>
                <a:tab pos="6237605" algn="l"/>
              </a:tabLst>
            </a:pP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company</a:t>
            </a:r>
            <a:r>
              <a:rPr sz="2200" spc="15"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10" dirty="0">
                <a:latin typeface="Times New Roman"/>
                <a:cs typeface="Times New Roman"/>
              </a:rPr>
              <a:t>organized</a:t>
            </a:r>
            <a:r>
              <a:rPr sz="2200" spc="-5" dirty="0">
                <a:latin typeface="Times New Roman"/>
                <a:cs typeface="Times New Roman"/>
              </a:rPr>
              <a:t> into </a:t>
            </a:r>
            <a:r>
              <a:rPr sz="2200" spc="-45" dirty="0">
                <a:latin typeface="Times New Roman"/>
                <a:cs typeface="Times New Roman"/>
              </a:rPr>
              <a:t>DEPARTMENTs.</a:t>
            </a:r>
            <a:r>
              <a:rPr sz="2200" spc="40" dirty="0">
                <a:latin typeface="Times New Roman"/>
                <a:cs typeface="Times New Roman"/>
              </a:rPr>
              <a:t> </a:t>
            </a:r>
            <a:r>
              <a:rPr sz="2200" spc="-5" dirty="0">
                <a:latin typeface="Times New Roman"/>
                <a:cs typeface="Times New Roman"/>
              </a:rPr>
              <a:t>Each</a:t>
            </a:r>
            <a:r>
              <a:rPr sz="2200" dirty="0">
                <a:latin typeface="Times New Roman"/>
                <a:cs typeface="Times New Roman"/>
              </a:rPr>
              <a:t> </a:t>
            </a:r>
            <a:r>
              <a:rPr sz="2200" spc="-5" dirty="0">
                <a:latin typeface="Times New Roman"/>
                <a:cs typeface="Times New Roman"/>
              </a:rPr>
              <a:t>department</a:t>
            </a:r>
            <a:r>
              <a:rPr sz="2200" spc="35" dirty="0">
                <a:latin typeface="Times New Roman"/>
                <a:cs typeface="Times New Roman"/>
              </a:rPr>
              <a:t> </a:t>
            </a:r>
            <a:r>
              <a:rPr sz="2200" spc="-5" dirty="0">
                <a:latin typeface="Times New Roman"/>
                <a:cs typeface="Times New Roman"/>
              </a:rPr>
              <a:t>has </a:t>
            </a:r>
            <a:r>
              <a:rPr sz="2200" spc="-535" dirty="0">
                <a:latin typeface="Times New Roman"/>
                <a:cs typeface="Times New Roman"/>
              </a:rPr>
              <a:t> </a:t>
            </a:r>
            <a:r>
              <a:rPr sz="2200" spc="-5" dirty="0">
                <a:latin typeface="Times New Roman"/>
                <a:cs typeface="Times New Roman"/>
              </a:rPr>
              <a:t>a name,</a:t>
            </a:r>
            <a:r>
              <a:rPr sz="2200" spc="25" dirty="0">
                <a:latin typeface="Times New Roman"/>
                <a:cs typeface="Times New Roman"/>
              </a:rPr>
              <a:t> </a:t>
            </a:r>
            <a:r>
              <a:rPr sz="2200" spc="-5" dirty="0">
                <a:latin typeface="Times New Roman"/>
                <a:cs typeface="Times New Roman"/>
              </a:rPr>
              <a:t>number</a:t>
            </a:r>
            <a:r>
              <a:rPr sz="2200" spc="15" dirty="0">
                <a:latin typeface="Times New Roman"/>
                <a:cs typeface="Times New Roman"/>
              </a:rPr>
              <a:t> </a:t>
            </a:r>
            <a:r>
              <a:rPr sz="2200" spc="-5" dirty="0">
                <a:latin typeface="Times New Roman"/>
                <a:cs typeface="Times New Roman"/>
              </a:rPr>
              <a:t>and</a:t>
            </a:r>
            <a:r>
              <a:rPr sz="2200" dirty="0">
                <a:latin typeface="Times New Roman"/>
                <a:cs typeface="Times New Roman"/>
              </a:rPr>
              <a:t> </a:t>
            </a:r>
            <a:r>
              <a:rPr sz="2200" spc="-10" dirty="0">
                <a:latin typeface="Times New Roman"/>
                <a:cs typeface="Times New Roman"/>
              </a:rPr>
              <a:t>an</a:t>
            </a:r>
            <a:r>
              <a:rPr sz="2200" dirty="0">
                <a:latin typeface="Times New Roman"/>
                <a:cs typeface="Times New Roman"/>
              </a:rPr>
              <a:t> </a:t>
            </a:r>
            <a:r>
              <a:rPr sz="2200" spc="-5" dirty="0">
                <a:latin typeface="Times New Roman"/>
                <a:cs typeface="Times New Roman"/>
              </a:rPr>
              <a:t>employee who</a:t>
            </a:r>
            <a:r>
              <a:rPr sz="2200" spc="35" dirty="0">
                <a:latin typeface="Times New Roman"/>
                <a:cs typeface="Times New Roman"/>
              </a:rPr>
              <a:t> </a:t>
            </a:r>
            <a:r>
              <a:rPr sz="2200" i="1" spc="-5" dirty="0">
                <a:latin typeface="Times New Roman"/>
                <a:cs typeface="Times New Roman"/>
              </a:rPr>
              <a:t>manages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department.</a:t>
            </a:r>
            <a:r>
              <a:rPr sz="2200" spc="-15" dirty="0">
                <a:latin typeface="Times New Roman"/>
                <a:cs typeface="Times New Roman"/>
              </a:rPr>
              <a:t> </a:t>
            </a:r>
            <a:r>
              <a:rPr sz="2200" spc="-95" dirty="0">
                <a:latin typeface="Times New Roman"/>
                <a:cs typeface="Times New Roman"/>
              </a:rPr>
              <a:t>We </a:t>
            </a:r>
            <a:r>
              <a:rPr sz="2200" spc="-90" dirty="0">
                <a:latin typeface="Times New Roman"/>
                <a:cs typeface="Times New Roman"/>
              </a:rPr>
              <a:t> </a:t>
            </a:r>
            <a:r>
              <a:rPr sz="2200" spc="-5" dirty="0">
                <a:latin typeface="Times New Roman"/>
                <a:cs typeface="Times New Roman"/>
              </a:rPr>
              <a:t>keep</a:t>
            </a:r>
            <a:r>
              <a:rPr sz="2200" spc="10" dirty="0">
                <a:latin typeface="Times New Roman"/>
                <a:cs typeface="Times New Roman"/>
              </a:rPr>
              <a:t> </a:t>
            </a:r>
            <a:r>
              <a:rPr sz="2200" spc="-5" dirty="0">
                <a:latin typeface="Times New Roman"/>
                <a:cs typeface="Times New Roman"/>
              </a:rPr>
              <a:t>track</a:t>
            </a:r>
            <a:r>
              <a:rPr sz="2200" spc="5"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the</a:t>
            </a:r>
            <a:r>
              <a:rPr sz="2200" spc="5" dirty="0">
                <a:latin typeface="Times New Roman"/>
                <a:cs typeface="Times New Roman"/>
              </a:rPr>
              <a:t> </a:t>
            </a:r>
            <a:r>
              <a:rPr sz="2200" spc="-5" dirty="0">
                <a:latin typeface="Times New Roman"/>
                <a:cs typeface="Times New Roman"/>
              </a:rPr>
              <a:t>start</a:t>
            </a:r>
            <a:r>
              <a:rPr sz="2200" spc="5" dirty="0">
                <a:latin typeface="Times New Roman"/>
                <a:cs typeface="Times New Roman"/>
              </a:rPr>
              <a:t> </a:t>
            </a:r>
            <a:r>
              <a:rPr sz="2200" spc="-5" dirty="0">
                <a:latin typeface="Times New Roman"/>
                <a:cs typeface="Times New Roman"/>
              </a:rPr>
              <a:t>date</a:t>
            </a:r>
            <a:r>
              <a:rPr sz="2200" spc="5" dirty="0">
                <a:latin typeface="Times New Roman"/>
                <a:cs typeface="Times New Roman"/>
              </a:rPr>
              <a:t> </a:t>
            </a:r>
            <a:r>
              <a:rPr sz="2200" spc="-5" dirty="0">
                <a:latin typeface="Times New Roman"/>
                <a:cs typeface="Times New Roman"/>
              </a:rPr>
              <a:t>of</a:t>
            </a:r>
            <a:r>
              <a:rPr sz="2200" spc="15"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department</a:t>
            </a:r>
            <a:r>
              <a:rPr sz="2200" spc="65" dirty="0">
                <a:latin typeface="Times New Roman"/>
                <a:cs typeface="Times New Roman"/>
              </a:rPr>
              <a:t> </a:t>
            </a:r>
            <a:r>
              <a:rPr sz="2200" spc="-20" dirty="0">
                <a:latin typeface="Times New Roman"/>
                <a:cs typeface="Times New Roman"/>
              </a:rPr>
              <a:t>manager.	</a:t>
            </a:r>
            <a:r>
              <a:rPr sz="2200" spc="-5" dirty="0">
                <a:latin typeface="Times New Roman"/>
                <a:cs typeface="Times New Roman"/>
              </a:rPr>
              <a:t>Each </a:t>
            </a:r>
            <a:r>
              <a:rPr sz="2200" dirty="0">
                <a:latin typeface="Times New Roman"/>
                <a:cs typeface="Times New Roman"/>
              </a:rPr>
              <a:t> </a:t>
            </a:r>
            <a:r>
              <a:rPr sz="2200" spc="-5" dirty="0">
                <a:latin typeface="Times New Roman"/>
                <a:cs typeface="Times New Roman"/>
              </a:rPr>
              <a:t>department</a:t>
            </a:r>
            <a:r>
              <a:rPr sz="2200" spc="35" dirty="0">
                <a:latin typeface="Times New Roman"/>
                <a:cs typeface="Times New Roman"/>
              </a:rPr>
              <a:t> </a:t>
            </a:r>
            <a:r>
              <a:rPr sz="2200" i="1" spc="-15" dirty="0">
                <a:latin typeface="Times New Roman"/>
                <a:cs typeface="Times New Roman"/>
              </a:rPr>
              <a:t>controls</a:t>
            </a:r>
            <a:r>
              <a:rPr sz="2200" i="1" spc="-5" dirty="0">
                <a:latin typeface="Times New Roman"/>
                <a:cs typeface="Times New Roman"/>
              </a:rPr>
              <a:t> </a:t>
            </a:r>
            <a:r>
              <a:rPr sz="2200" spc="-5" dirty="0">
                <a:latin typeface="Times New Roman"/>
                <a:cs typeface="Times New Roman"/>
              </a:rPr>
              <a:t>a number</a:t>
            </a:r>
            <a:r>
              <a:rPr sz="2200" spc="2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20" dirty="0">
                <a:latin typeface="Times New Roman"/>
                <a:cs typeface="Times New Roman"/>
              </a:rPr>
              <a:t>PROJECTs</a:t>
            </a:r>
            <a:r>
              <a:rPr sz="2200" i="1" spc="-20" dirty="0">
                <a:latin typeface="Times New Roman"/>
                <a:cs typeface="Times New Roman"/>
              </a:rPr>
              <a:t>.</a:t>
            </a:r>
            <a:r>
              <a:rPr sz="2200" i="1" spc="15" dirty="0">
                <a:latin typeface="Times New Roman"/>
                <a:cs typeface="Times New Roman"/>
              </a:rPr>
              <a:t> </a:t>
            </a:r>
            <a:r>
              <a:rPr sz="2200" spc="-5" dirty="0">
                <a:latin typeface="Times New Roman"/>
                <a:cs typeface="Times New Roman"/>
              </a:rPr>
              <a:t>Each project</a:t>
            </a:r>
            <a:r>
              <a:rPr sz="2200" spc="10" dirty="0">
                <a:latin typeface="Times New Roman"/>
                <a:cs typeface="Times New Roman"/>
              </a:rPr>
              <a:t> </a:t>
            </a:r>
            <a:r>
              <a:rPr sz="2200" spc="-5" dirty="0">
                <a:latin typeface="Times New Roman"/>
                <a:cs typeface="Times New Roman"/>
              </a:rPr>
              <a:t>has</a:t>
            </a:r>
            <a:r>
              <a:rPr sz="2200" spc="-10" dirty="0">
                <a:latin typeface="Times New Roman"/>
                <a:cs typeface="Times New Roman"/>
              </a:rPr>
              <a:t> </a:t>
            </a:r>
            <a:r>
              <a:rPr sz="2200" spc="-5" dirty="0">
                <a:latin typeface="Times New Roman"/>
                <a:cs typeface="Times New Roman"/>
              </a:rPr>
              <a:t>a name, </a:t>
            </a:r>
            <a:r>
              <a:rPr sz="2200" spc="-535" dirty="0">
                <a:latin typeface="Times New Roman"/>
                <a:cs typeface="Times New Roman"/>
              </a:rPr>
              <a:t> </a:t>
            </a:r>
            <a:r>
              <a:rPr sz="2200" spc="-5" dirty="0">
                <a:latin typeface="Times New Roman"/>
                <a:cs typeface="Times New Roman"/>
              </a:rPr>
              <a:t>number</a:t>
            </a:r>
            <a:r>
              <a:rPr sz="2200" spc="15"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located</a:t>
            </a:r>
            <a:r>
              <a:rPr sz="2200" spc="5" dirty="0">
                <a:latin typeface="Times New Roman"/>
                <a:cs typeface="Times New Roman"/>
              </a:rPr>
              <a:t> </a:t>
            </a:r>
            <a:r>
              <a:rPr sz="2200" spc="-5" dirty="0">
                <a:latin typeface="Times New Roman"/>
                <a:cs typeface="Times New Roman"/>
              </a:rPr>
              <a:t>at</a:t>
            </a:r>
            <a:r>
              <a:rPr sz="2200" spc="15" dirty="0">
                <a:latin typeface="Times New Roman"/>
                <a:cs typeface="Times New Roman"/>
              </a:rPr>
              <a:t> </a:t>
            </a:r>
            <a:r>
              <a:rPr sz="2200" spc="-5" dirty="0">
                <a:latin typeface="Times New Roman"/>
                <a:cs typeface="Times New Roman"/>
              </a:rPr>
              <a:t>a single</a:t>
            </a:r>
            <a:r>
              <a:rPr sz="2200" spc="-15" dirty="0">
                <a:latin typeface="Times New Roman"/>
                <a:cs typeface="Times New Roman"/>
              </a:rPr>
              <a:t> </a:t>
            </a:r>
            <a:r>
              <a:rPr sz="2200" spc="-5" dirty="0">
                <a:latin typeface="Times New Roman"/>
                <a:cs typeface="Times New Roman"/>
              </a:rPr>
              <a:t>location.</a:t>
            </a:r>
            <a:r>
              <a:rPr sz="2200" spc="-45" dirty="0">
                <a:latin typeface="Times New Roman"/>
                <a:cs typeface="Times New Roman"/>
              </a:rPr>
              <a:t> </a:t>
            </a:r>
            <a:r>
              <a:rPr sz="2200" spc="-95" dirty="0">
                <a:latin typeface="Times New Roman"/>
                <a:cs typeface="Times New Roman"/>
              </a:rPr>
              <a:t>We</a:t>
            </a:r>
            <a:r>
              <a:rPr sz="2200" dirty="0">
                <a:latin typeface="Times New Roman"/>
                <a:cs typeface="Times New Roman"/>
              </a:rPr>
              <a:t> </a:t>
            </a:r>
            <a:r>
              <a:rPr sz="2200" spc="-5" dirty="0">
                <a:latin typeface="Times New Roman"/>
                <a:cs typeface="Times New Roman"/>
              </a:rPr>
              <a:t>store each </a:t>
            </a:r>
            <a:r>
              <a:rPr sz="2200" dirty="0">
                <a:latin typeface="Times New Roman"/>
                <a:cs typeface="Times New Roman"/>
              </a:rPr>
              <a:t> </a:t>
            </a:r>
            <a:r>
              <a:rPr sz="2200" spc="-15" dirty="0">
                <a:latin typeface="Times New Roman"/>
                <a:cs typeface="Times New Roman"/>
              </a:rPr>
              <a:t>EMPLOYEE’s</a:t>
            </a:r>
            <a:r>
              <a:rPr sz="2200" spc="5" dirty="0">
                <a:latin typeface="Times New Roman"/>
                <a:cs typeface="Times New Roman"/>
              </a:rPr>
              <a:t> </a:t>
            </a:r>
            <a:r>
              <a:rPr sz="2200" spc="-5" dirty="0">
                <a:latin typeface="Times New Roman"/>
                <a:cs typeface="Times New Roman"/>
              </a:rPr>
              <a:t>social security</a:t>
            </a:r>
            <a:r>
              <a:rPr sz="2200" spc="5" dirty="0">
                <a:latin typeface="Times New Roman"/>
                <a:cs typeface="Times New Roman"/>
              </a:rPr>
              <a:t> </a:t>
            </a:r>
            <a:r>
              <a:rPr sz="2200" spc="-15" dirty="0">
                <a:latin typeface="Times New Roman"/>
                <a:cs typeface="Times New Roman"/>
              </a:rPr>
              <a:t>number,</a:t>
            </a:r>
            <a:r>
              <a:rPr sz="2200" spc="20" dirty="0">
                <a:latin typeface="Times New Roman"/>
                <a:cs typeface="Times New Roman"/>
              </a:rPr>
              <a:t> </a:t>
            </a:r>
            <a:r>
              <a:rPr sz="2200" spc="-5" dirty="0">
                <a:latin typeface="Times New Roman"/>
                <a:cs typeface="Times New Roman"/>
              </a:rPr>
              <a:t>address,</a:t>
            </a:r>
            <a:r>
              <a:rPr sz="2200" dirty="0">
                <a:latin typeface="Times New Roman"/>
                <a:cs typeface="Times New Roman"/>
              </a:rPr>
              <a:t> </a:t>
            </a:r>
            <a:r>
              <a:rPr sz="2200" spc="-25" dirty="0">
                <a:latin typeface="Times New Roman"/>
                <a:cs typeface="Times New Roman"/>
              </a:rPr>
              <a:t>salary,</a:t>
            </a:r>
            <a:r>
              <a:rPr sz="2200" spc="-10" dirty="0">
                <a:latin typeface="Times New Roman"/>
                <a:cs typeface="Times New Roman"/>
              </a:rPr>
              <a:t> </a:t>
            </a:r>
            <a:r>
              <a:rPr sz="2200" spc="-5" dirty="0">
                <a:latin typeface="Times New Roman"/>
                <a:cs typeface="Times New Roman"/>
              </a:rPr>
              <a:t>sex, and </a:t>
            </a:r>
            <a:r>
              <a:rPr sz="2200" dirty="0">
                <a:latin typeface="Times New Roman"/>
                <a:cs typeface="Times New Roman"/>
              </a:rPr>
              <a:t> </a:t>
            </a:r>
            <a:r>
              <a:rPr sz="2200" spc="-5" dirty="0">
                <a:latin typeface="Times New Roman"/>
                <a:cs typeface="Times New Roman"/>
              </a:rPr>
              <a:t>birthdate.	Each</a:t>
            </a:r>
            <a:r>
              <a:rPr sz="2200" spc="5" dirty="0">
                <a:latin typeface="Times New Roman"/>
                <a:cs typeface="Times New Roman"/>
              </a:rPr>
              <a:t> </a:t>
            </a:r>
            <a:r>
              <a:rPr sz="2200" spc="-5" dirty="0">
                <a:latin typeface="Times New Roman"/>
                <a:cs typeface="Times New Roman"/>
              </a:rPr>
              <a:t>employee</a:t>
            </a:r>
            <a:r>
              <a:rPr sz="2200" spc="15" dirty="0">
                <a:latin typeface="Times New Roman"/>
                <a:cs typeface="Times New Roman"/>
              </a:rPr>
              <a:t> </a:t>
            </a:r>
            <a:r>
              <a:rPr sz="2200" i="1" spc="-5" dirty="0">
                <a:latin typeface="Times New Roman"/>
                <a:cs typeface="Times New Roman"/>
              </a:rPr>
              <a:t>works</a:t>
            </a:r>
            <a:r>
              <a:rPr sz="2200" i="1" dirty="0">
                <a:latin typeface="Times New Roman"/>
                <a:cs typeface="Times New Roman"/>
              </a:rPr>
              <a:t> for</a:t>
            </a:r>
            <a:r>
              <a:rPr sz="2200" i="1" spc="-15" dirty="0">
                <a:latin typeface="Times New Roman"/>
                <a:cs typeface="Times New Roman"/>
              </a:rPr>
              <a:t> </a:t>
            </a:r>
            <a:r>
              <a:rPr sz="2200" dirty="0">
                <a:latin typeface="Times New Roman"/>
                <a:cs typeface="Times New Roman"/>
              </a:rPr>
              <a:t>one </a:t>
            </a:r>
            <a:r>
              <a:rPr sz="2200" spc="-5" dirty="0">
                <a:latin typeface="Times New Roman"/>
                <a:cs typeface="Times New Roman"/>
              </a:rPr>
              <a:t>department</a:t>
            </a:r>
            <a:r>
              <a:rPr sz="2200" spc="10" dirty="0">
                <a:latin typeface="Times New Roman"/>
                <a:cs typeface="Times New Roman"/>
              </a:rPr>
              <a:t> </a:t>
            </a:r>
            <a:r>
              <a:rPr sz="2200" dirty="0">
                <a:latin typeface="Times New Roman"/>
                <a:cs typeface="Times New Roman"/>
              </a:rPr>
              <a:t>but </a:t>
            </a:r>
            <a:r>
              <a:rPr sz="2200" spc="-10" dirty="0">
                <a:latin typeface="Times New Roman"/>
                <a:cs typeface="Times New Roman"/>
              </a:rPr>
              <a:t>may</a:t>
            </a:r>
            <a:r>
              <a:rPr sz="2200" dirty="0">
                <a:latin typeface="Times New Roman"/>
                <a:cs typeface="Times New Roman"/>
              </a:rPr>
              <a:t> </a:t>
            </a:r>
            <a:r>
              <a:rPr sz="2200" i="1" spc="-5" dirty="0">
                <a:latin typeface="Times New Roman"/>
                <a:cs typeface="Times New Roman"/>
              </a:rPr>
              <a:t>work</a:t>
            </a:r>
            <a:r>
              <a:rPr sz="2200" i="1" spc="-10" dirty="0">
                <a:latin typeface="Times New Roman"/>
                <a:cs typeface="Times New Roman"/>
              </a:rPr>
              <a:t> </a:t>
            </a:r>
            <a:r>
              <a:rPr sz="2200" i="1" spc="-5" dirty="0">
                <a:latin typeface="Times New Roman"/>
                <a:cs typeface="Times New Roman"/>
              </a:rPr>
              <a:t>on </a:t>
            </a:r>
            <a:r>
              <a:rPr sz="2200" i="1" dirty="0">
                <a:latin typeface="Times New Roman"/>
                <a:cs typeface="Times New Roman"/>
              </a:rPr>
              <a:t> </a:t>
            </a:r>
            <a:r>
              <a:rPr sz="2200" spc="-5" dirty="0">
                <a:latin typeface="Times New Roman"/>
                <a:cs typeface="Times New Roman"/>
              </a:rPr>
              <a:t>several</a:t>
            </a:r>
            <a:r>
              <a:rPr sz="2200" spc="5" dirty="0">
                <a:latin typeface="Times New Roman"/>
                <a:cs typeface="Times New Roman"/>
              </a:rPr>
              <a:t> </a:t>
            </a:r>
            <a:r>
              <a:rPr sz="2200" spc="-5" dirty="0">
                <a:latin typeface="Times New Roman"/>
                <a:cs typeface="Times New Roman"/>
              </a:rPr>
              <a:t>projects.</a:t>
            </a:r>
            <a:r>
              <a:rPr sz="2200" spc="-40" dirty="0">
                <a:latin typeface="Times New Roman"/>
                <a:cs typeface="Times New Roman"/>
              </a:rPr>
              <a:t> </a:t>
            </a:r>
            <a:r>
              <a:rPr sz="2200" spc="-95" dirty="0">
                <a:latin typeface="Times New Roman"/>
                <a:cs typeface="Times New Roman"/>
              </a:rPr>
              <a:t>We</a:t>
            </a:r>
            <a:r>
              <a:rPr sz="2200" spc="10" dirty="0">
                <a:latin typeface="Times New Roman"/>
                <a:cs typeface="Times New Roman"/>
              </a:rPr>
              <a:t> </a:t>
            </a:r>
            <a:r>
              <a:rPr sz="2200" spc="-5" dirty="0">
                <a:latin typeface="Times New Roman"/>
                <a:cs typeface="Times New Roman"/>
              </a:rPr>
              <a:t>keep</a:t>
            </a:r>
            <a:r>
              <a:rPr sz="2200" dirty="0">
                <a:latin typeface="Times New Roman"/>
                <a:cs typeface="Times New Roman"/>
              </a:rPr>
              <a:t> </a:t>
            </a:r>
            <a:r>
              <a:rPr sz="2200" spc="-5" dirty="0">
                <a:latin typeface="Times New Roman"/>
                <a:cs typeface="Times New Roman"/>
              </a:rPr>
              <a:t>track</a:t>
            </a:r>
            <a:r>
              <a:rPr sz="2200" spc="20" dirty="0">
                <a:latin typeface="Times New Roman"/>
                <a:cs typeface="Times New Roman"/>
              </a:rPr>
              <a:t> </a:t>
            </a:r>
            <a:r>
              <a:rPr sz="2200" spc="-5" dirty="0">
                <a:latin typeface="Times New Roman"/>
                <a:cs typeface="Times New Roman"/>
              </a:rPr>
              <a:t>of</a:t>
            </a:r>
            <a:r>
              <a:rPr sz="2200" dirty="0">
                <a:latin typeface="Times New Roman"/>
                <a:cs typeface="Times New Roman"/>
              </a:rPr>
              <a:t> the</a:t>
            </a:r>
            <a:r>
              <a:rPr sz="2200" spc="-10" dirty="0">
                <a:latin typeface="Times New Roman"/>
                <a:cs typeface="Times New Roman"/>
              </a:rPr>
              <a:t> </a:t>
            </a:r>
            <a:r>
              <a:rPr sz="2200" spc="-5" dirty="0">
                <a:latin typeface="Times New Roman"/>
                <a:cs typeface="Times New Roman"/>
              </a:rPr>
              <a:t>number</a:t>
            </a:r>
            <a:r>
              <a:rPr sz="2200" spc="30" dirty="0">
                <a:latin typeface="Times New Roman"/>
                <a:cs typeface="Times New Roman"/>
              </a:rPr>
              <a:t> </a:t>
            </a:r>
            <a:r>
              <a:rPr sz="2200" spc="-5" dirty="0">
                <a:latin typeface="Times New Roman"/>
                <a:cs typeface="Times New Roman"/>
              </a:rPr>
              <a:t>of</a:t>
            </a:r>
            <a:r>
              <a:rPr sz="2200" spc="5" dirty="0">
                <a:latin typeface="Times New Roman"/>
                <a:cs typeface="Times New Roman"/>
              </a:rPr>
              <a:t> </a:t>
            </a:r>
            <a:r>
              <a:rPr sz="2200" dirty="0">
                <a:latin typeface="Times New Roman"/>
                <a:cs typeface="Times New Roman"/>
              </a:rPr>
              <a:t>hours</a:t>
            </a:r>
            <a:r>
              <a:rPr sz="2200" spc="-10" dirty="0">
                <a:latin typeface="Times New Roman"/>
                <a:cs typeface="Times New Roman"/>
              </a:rPr>
              <a:t> </a:t>
            </a:r>
            <a:r>
              <a:rPr sz="2200" spc="-5" dirty="0">
                <a:latin typeface="Times New Roman"/>
                <a:cs typeface="Times New Roman"/>
              </a:rPr>
              <a:t>per</a:t>
            </a:r>
            <a:r>
              <a:rPr sz="2200" spc="5" dirty="0">
                <a:latin typeface="Times New Roman"/>
                <a:cs typeface="Times New Roman"/>
              </a:rPr>
              <a:t> </a:t>
            </a:r>
            <a:r>
              <a:rPr sz="2200" spc="-5" dirty="0">
                <a:latin typeface="Times New Roman"/>
                <a:cs typeface="Times New Roman"/>
              </a:rPr>
              <a:t>week</a:t>
            </a:r>
            <a:r>
              <a:rPr sz="2200" spc="5" dirty="0">
                <a:latin typeface="Times New Roman"/>
                <a:cs typeface="Times New Roman"/>
              </a:rPr>
              <a:t> </a:t>
            </a:r>
            <a:r>
              <a:rPr sz="2200" spc="-5" dirty="0">
                <a:latin typeface="Times New Roman"/>
                <a:cs typeface="Times New Roman"/>
              </a:rPr>
              <a:t>that </a:t>
            </a:r>
            <a:r>
              <a:rPr sz="2200" dirty="0">
                <a:latin typeface="Times New Roman"/>
                <a:cs typeface="Times New Roman"/>
              </a:rPr>
              <a:t> </a:t>
            </a:r>
            <a:r>
              <a:rPr sz="2200" spc="-5" dirty="0">
                <a:latin typeface="Times New Roman"/>
                <a:cs typeface="Times New Roman"/>
              </a:rPr>
              <a:t>an</a:t>
            </a:r>
            <a:r>
              <a:rPr sz="2200" spc="20" dirty="0">
                <a:latin typeface="Times New Roman"/>
                <a:cs typeface="Times New Roman"/>
              </a:rPr>
              <a:t> </a:t>
            </a:r>
            <a:r>
              <a:rPr sz="2200" spc="-5" dirty="0">
                <a:latin typeface="Times New Roman"/>
                <a:cs typeface="Times New Roman"/>
              </a:rPr>
              <a:t>employee</a:t>
            </a:r>
            <a:r>
              <a:rPr sz="2200" spc="20" dirty="0">
                <a:latin typeface="Times New Roman"/>
                <a:cs typeface="Times New Roman"/>
              </a:rPr>
              <a:t> </a:t>
            </a:r>
            <a:r>
              <a:rPr sz="2200" spc="-5" dirty="0">
                <a:latin typeface="Times New Roman"/>
                <a:cs typeface="Times New Roman"/>
              </a:rPr>
              <a:t>currently</a:t>
            </a:r>
            <a:r>
              <a:rPr sz="2200" spc="30" dirty="0">
                <a:latin typeface="Times New Roman"/>
                <a:cs typeface="Times New Roman"/>
              </a:rPr>
              <a:t> </a:t>
            </a:r>
            <a:r>
              <a:rPr sz="2200" spc="-5" dirty="0">
                <a:latin typeface="Times New Roman"/>
                <a:cs typeface="Times New Roman"/>
              </a:rPr>
              <a:t>works</a:t>
            </a:r>
            <a:r>
              <a:rPr sz="2200" spc="25" dirty="0">
                <a:latin typeface="Times New Roman"/>
                <a:cs typeface="Times New Roman"/>
              </a:rPr>
              <a:t> </a:t>
            </a:r>
            <a:r>
              <a:rPr sz="2200" spc="-5" dirty="0">
                <a:latin typeface="Times New Roman"/>
                <a:cs typeface="Times New Roman"/>
              </a:rPr>
              <a:t>on</a:t>
            </a:r>
            <a:r>
              <a:rPr sz="2200" spc="20" dirty="0">
                <a:latin typeface="Times New Roman"/>
                <a:cs typeface="Times New Roman"/>
              </a:rPr>
              <a:t> </a:t>
            </a:r>
            <a:r>
              <a:rPr sz="2200" spc="-5" dirty="0">
                <a:latin typeface="Times New Roman"/>
                <a:cs typeface="Times New Roman"/>
              </a:rPr>
              <a:t>each</a:t>
            </a:r>
            <a:r>
              <a:rPr sz="2200" spc="35" dirty="0">
                <a:latin typeface="Times New Roman"/>
                <a:cs typeface="Times New Roman"/>
              </a:rPr>
              <a:t> </a:t>
            </a:r>
            <a:r>
              <a:rPr sz="2200" spc="-5" dirty="0">
                <a:latin typeface="Times New Roman"/>
                <a:cs typeface="Times New Roman"/>
              </a:rPr>
              <a:t>project.</a:t>
            </a:r>
            <a:r>
              <a:rPr sz="2200" spc="-20" dirty="0">
                <a:latin typeface="Times New Roman"/>
                <a:cs typeface="Times New Roman"/>
              </a:rPr>
              <a:t> </a:t>
            </a:r>
            <a:r>
              <a:rPr sz="2200" spc="-95" dirty="0">
                <a:latin typeface="Times New Roman"/>
                <a:cs typeface="Times New Roman"/>
              </a:rPr>
              <a:t>We</a:t>
            </a:r>
            <a:r>
              <a:rPr sz="2200" spc="30" dirty="0">
                <a:latin typeface="Times New Roman"/>
                <a:cs typeface="Times New Roman"/>
              </a:rPr>
              <a:t> </a:t>
            </a:r>
            <a:r>
              <a:rPr sz="2200" spc="-5" dirty="0">
                <a:latin typeface="Times New Roman"/>
                <a:cs typeface="Times New Roman"/>
              </a:rPr>
              <a:t>also</a:t>
            </a:r>
            <a:r>
              <a:rPr sz="2200" spc="15" dirty="0">
                <a:latin typeface="Times New Roman"/>
                <a:cs typeface="Times New Roman"/>
              </a:rPr>
              <a:t> </a:t>
            </a:r>
            <a:r>
              <a:rPr sz="2200" spc="-5" dirty="0">
                <a:latin typeface="Times New Roman"/>
                <a:cs typeface="Times New Roman"/>
              </a:rPr>
              <a:t>keep</a:t>
            </a:r>
            <a:r>
              <a:rPr sz="2200" spc="30" dirty="0">
                <a:latin typeface="Times New Roman"/>
                <a:cs typeface="Times New Roman"/>
              </a:rPr>
              <a:t> </a:t>
            </a:r>
            <a:r>
              <a:rPr sz="2200" spc="-5" dirty="0">
                <a:latin typeface="Times New Roman"/>
                <a:cs typeface="Times New Roman"/>
              </a:rPr>
              <a:t>track</a:t>
            </a:r>
            <a:r>
              <a:rPr sz="2200" spc="25" dirty="0">
                <a:latin typeface="Times New Roman"/>
                <a:cs typeface="Times New Roman"/>
              </a:rPr>
              <a:t> </a:t>
            </a:r>
            <a:r>
              <a:rPr sz="2200" dirty="0">
                <a:latin typeface="Times New Roman"/>
                <a:cs typeface="Times New Roman"/>
              </a:rPr>
              <a:t>of </a:t>
            </a:r>
            <a:r>
              <a:rPr sz="2200" spc="5"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i="1" spc="-20" dirty="0">
                <a:latin typeface="Times New Roman"/>
                <a:cs typeface="Times New Roman"/>
              </a:rPr>
              <a:t>direct</a:t>
            </a:r>
            <a:r>
              <a:rPr sz="2200" i="1" spc="5" dirty="0">
                <a:latin typeface="Times New Roman"/>
                <a:cs typeface="Times New Roman"/>
              </a:rPr>
              <a:t> </a:t>
            </a:r>
            <a:r>
              <a:rPr sz="2200" i="1" spc="-5" dirty="0">
                <a:latin typeface="Times New Roman"/>
                <a:cs typeface="Times New Roman"/>
              </a:rPr>
              <a:t>supervisor </a:t>
            </a:r>
            <a:r>
              <a:rPr sz="2200" spc="-5" dirty="0">
                <a:latin typeface="Times New Roman"/>
                <a:cs typeface="Times New Roman"/>
              </a:rPr>
              <a:t>of</a:t>
            </a:r>
            <a:r>
              <a:rPr sz="2200" spc="5" dirty="0">
                <a:latin typeface="Times New Roman"/>
                <a:cs typeface="Times New Roman"/>
              </a:rPr>
              <a:t> </a:t>
            </a:r>
            <a:r>
              <a:rPr sz="2200" spc="-5" dirty="0">
                <a:latin typeface="Times New Roman"/>
                <a:cs typeface="Times New Roman"/>
              </a:rPr>
              <a:t>each</a:t>
            </a:r>
            <a:r>
              <a:rPr sz="2200" dirty="0">
                <a:latin typeface="Times New Roman"/>
                <a:cs typeface="Times New Roman"/>
              </a:rPr>
              <a:t> </a:t>
            </a:r>
            <a:r>
              <a:rPr sz="2200" spc="-5" dirty="0">
                <a:latin typeface="Times New Roman"/>
                <a:cs typeface="Times New Roman"/>
              </a:rPr>
              <a:t>employee.</a:t>
            </a:r>
            <a:r>
              <a:rPr sz="2200" dirty="0">
                <a:latin typeface="Times New Roman"/>
                <a:cs typeface="Times New Roman"/>
              </a:rPr>
              <a:t> </a:t>
            </a:r>
            <a:r>
              <a:rPr sz="2200" spc="-5" dirty="0">
                <a:latin typeface="Times New Roman"/>
                <a:cs typeface="Times New Roman"/>
              </a:rPr>
              <a:t>Each</a:t>
            </a:r>
            <a:r>
              <a:rPr sz="2200" spc="20" dirty="0">
                <a:latin typeface="Times New Roman"/>
                <a:cs typeface="Times New Roman"/>
              </a:rPr>
              <a:t> </a:t>
            </a:r>
            <a:r>
              <a:rPr sz="2200" spc="-5" dirty="0">
                <a:latin typeface="Times New Roman"/>
                <a:cs typeface="Times New Roman"/>
              </a:rPr>
              <a:t>employee </a:t>
            </a:r>
            <a:r>
              <a:rPr sz="2200" spc="-10" dirty="0">
                <a:latin typeface="Times New Roman"/>
                <a:cs typeface="Times New Roman"/>
              </a:rPr>
              <a:t>may</a:t>
            </a:r>
            <a:r>
              <a:rPr sz="2200" spc="35" dirty="0">
                <a:latin typeface="Times New Roman"/>
                <a:cs typeface="Times New Roman"/>
              </a:rPr>
              <a:t> </a:t>
            </a:r>
            <a:r>
              <a:rPr sz="2200" i="1" dirty="0">
                <a:latin typeface="Times New Roman"/>
                <a:cs typeface="Times New Roman"/>
              </a:rPr>
              <a:t>have </a:t>
            </a:r>
            <a:r>
              <a:rPr sz="2200" spc="-5" dirty="0">
                <a:latin typeface="Times New Roman"/>
                <a:cs typeface="Times New Roman"/>
              </a:rPr>
              <a:t>a </a:t>
            </a:r>
            <a:r>
              <a:rPr sz="2200" dirty="0">
                <a:latin typeface="Times New Roman"/>
                <a:cs typeface="Times New Roman"/>
              </a:rPr>
              <a:t> </a:t>
            </a:r>
            <a:r>
              <a:rPr sz="2200" spc="-5" dirty="0">
                <a:latin typeface="Times New Roman"/>
                <a:cs typeface="Times New Roman"/>
              </a:rPr>
              <a:t>number</a:t>
            </a:r>
            <a:r>
              <a:rPr sz="2200" spc="20" dirty="0">
                <a:latin typeface="Times New Roman"/>
                <a:cs typeface="Times New Roman"/>
              </a:rPr>
              <a:t> </a:t>
            </a:r>
            <a:r>
              <a:rPr sz="2200" spc="-5" dirty="0">
                <a:latin typeface="Times New Roman"/>
                <a:cs typeface="Times New Roman"/>
              </a:rPr>
              <a:t>of</a:t>
            </a:r>
            <a:r>
              <a:rPr sz="2200" spc="5" dirty="0">
                <a:latin typeface="Times New Roman"/>
                <a:cs typeface="Times New Roman"/>
              </a:rPr>
              <a:t> </a:t>
            </a:r>
            <a:r>
              <a:rPr sz="2200" spc="-20" dirty="0">
                <a:latin typeface="Times New Roman"/>
                <a:cs typeface="Times New Roman"/>
              </a:rPr>
              <a:t>DEPENDENTs.</a:t>
            </a:r>
            <a:r>
              <a:rPr sz="2200" spc="40" dirty="0">
                <a:latin typeface="Times New Roman"/>
                <a:cs typeface="Times New Roman"/>
              </a:rPr>
              <a:t> </a:t>
            </a:r>
            <a:r>
              <a:rPr sz="2200" spc="-5" dirty="0">
                <a:latin typeface="Times New Roman"/>
                <a:cs typeface="Times New Roman"/>
              </a:rPr>
              <a:t>For</a:t>
            </a:r>
            <a:r>
              <a:rPr sz="2200" spc="5" dirty="0">
                <a:latin typeface="Times New Roman"/>
                <a:cs typeface="Times New Roman"/>
              </a:rPr>
              <a:t> </a:t>
            </a:r>
            <a:r>
              <a:rPr sz="2200" spc="-5" dirty="0">
                <a:latin typeface="Times New Roman"/>
                <a:cs typeface="Times New Roman"/>
              </a:rPr>
              <a:t>each</a:t>
            </a:r>
            <a:r>
              <a:rPr sz="2200" dirty="0">
                <a:latin typeface="Times New Roman"/>
                <a:cs typeface="Times New Roman"/>
              </a:rPr>
              <a:t> </a:t>
            </a:r>
            <a:r>
              <a:rPr sz="2200" spc="-5" dirty="0">
                <a:latin typeface="Times New Roman"/>
                <a:cs typeface="Times New Roman"/>
              </a:rPr>
              <a:t>dependent, we</a:t>
            </a:r>
            <a:r>
              <a:rPr sz="2200" spc="10" dirty="0">
                <a:latin typeface="Times New Roman"/>
                <a:cs typeface="Times New Roman"/>
              </a:rPr>
              <a:t> </a:t>
            </a:r>
            <a:r>
              <a:rPr sz="2200" spc="-5" dirty="0">
                <a:latin typeface="Times New Roman"/>
                <a:cs typeface="Times New Roman"/>
              </a:rPr>
              <a:t>keep</a:t>
            </a:r>
            <a:r>
              <a:rPr sz="2200" spc="5" dirty="0">
                <a:latin typeface="Times New Roman"/>
                <a:cs typeface="Times New Roman"/>
              </a:rPr>
              <a:t> </a:t>
            </a:r>
            <a:r>
              <a:rPr sz="2200" spc="-5" dirty="0">
                <a:latin typeface="Times New Roman"/>
                <a:cs typeface="Times New Roman"/>
              </a:rPr>
              <a:t>track</a:t>
            </a:r>
            <a:r>
              <a:rPr sz="2200" spc="20" dirty="0">
                <a:latin typeface="Times New Roman"/>
                <a:cs typeface="Times New Roman"/>
              </a:rPr>
              <a:t> </a:t>
            </a:r>
            <a:r>
              <a:rPr sz="2200" spc="-5" dirty="0">
                <a:latin typeface="Times New Roman"/>
                <a:cs typeface="Times New Roman"/>
              </a:rPr>
              <a:t>of</a:t>
            </a:r>
            <a:r>
              <a:rPr sz="2200" spc="5" dirty="0">
                <a:latin typeface="Times New Roman"/>
                <a:cs typeface="Times New Roman"/>
              </a:rPr>
              <a:t> </a:t>
            </a:r>
            <a:r>
              <a:rPr sz="2200" spc="-5" dirty="0">
                <a:latin typeface="Times New Roman"/>
                <a:cs typeface="Times New Roman"/>
              </a:rPr>
              <a:t>their </a:t>
            </a:r>
            <a:r>
              <a:rPr sz="2200" spc="-535" dirty="0">
                <a:latin typeface="Times New Roman"/>
                <a:cs typeface="Times New Roman"/>
              </a:rPr>
              <a:t> </a:t>
            </a:r>
            <a:r>
              <a:rPr sz="2200" spc="-5" dirty="0">
                <a:latin typeface="Times New Roman"/>
                <a:cs typeface="Times New Roman"/>
              </a:rPr>
              <a:t>name,</a:t>
            </a:r>
            <a:r>
              <a:rPr sz="2200" spc="20" dirty="0">
                <a:latin typeface="Times New Roman"/>
                <a:cs typeface="Times New Roman"/>
              </a:rPr>
              <a:t> </a:t>
            </a:r>
            <a:r>
              <a:rPr sz="2200" spc="-5" dirty="0">
                <a:latin typeface="Times New Roman"/>
                <a:cs typeface="Times New Roman"/>
              </a:rPr>
              <a:t>sex, birthdate,</a:t>
            </a:r>
            <a:r>
              <a:rPr sz="2200" dirty="0">
                <a:latin typeface="Times New Roman"/>
                <a:cs typeface="Times New Roman"/>
              </a:rPr>
              <a:t> </a:t>
            </a:r>
            <a:r>
              <a:rPr sz="2200" spc="-5" dirty="0">
                <a:latin typeface="Times New Roman"/>
                <a:cs typeface="Times New Roman"/>
              </a:rPr>
              <a:t>and relationship</a:t>
            </a:r>
            <a:r>
              <a:rPr sz="2200" spc="10" dirty="0">
                <a:latin typeface="Times New Roman"/>
                <a:cs typeface="Times New Roman"/>
              </a:rPr>
              <a:t> </a:t>
            </a:r>
            <a:r>
              <a:rPr sz="2200" spc="-5" dirty="0">
                <a:latin typeface="Times New Roman"/>
                <a:cs typeface="Times New Roman"/>
              </a:rPr>
              <a:t>to employee.</a:t>
            </a:r>
            <a:endParaRPr sz="2200">
              <a:latin typeface="Times New Roman"/>
              <a:cs typeface="Times New Roman"/>
            </a:endParaRPr>
          </a:p>
        </p:txBody>
      </p:sp>
    </p:spTree>
    <p:extLst>
      <p:ext uri="{BB962C8B-B14F-4D97-AF65-F5344CB8AC3E}">
        <p14:creationId xmlns:p14="http://schemas.microsoft.com/office/powerpoint/2010/main" val="353025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714173-F795-428E-8F8A-9A3A0EC3EB86}"/>
              </a:ext>
            </a:extLst>
          </p:cNvPr>
          <p:cNvPicPr>
            <a:picLocks noChangeAspect="1"/>
          </p:cNvPicPr>
          <p:nvPr/>
        </p:nvPicPr>
        <p:blipFill>
          <a:blip r:embed="rId2"/>
          <a:stretch>
            <a:fillRect/>
          </a:stretch>
        </p:blipFill>
        <p:spPr>
          <a:xfrm>
            <a:off x="2842036" y="509588"/>
            <a:ext cx="6507928" cy="6280150"/>
          </a:xfrm>
          <a:prstGeom prst="rect">
            <a:avLst/>
          </a:prstGeom>
          <a:noFill/>
        </p:spPr>
      </p:pic>
    </p:spTree>
    <p:extLst>
      <p:ext uri="{BB962C8B-B14F-4D97-AF65-F5344CB8AC3E}">
        <p14:creationId xmlns:p14="http://schemas.microsoft.com/office/powerpoint/2010/main" val="76497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F3E330-3DEF-47D2-BC47-DB028F70AD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6480" y="509588"/>
            <a:ext cx="5919040" cy="6280150"/>
          </a:xfrm>
          <a:prstGeom prst="rect">
            <a:avLst/>
          </a:prstGeom>
          <a:solidFill>
            <a:srgbClr val="FFFFFF"/>
          </a:solidFill>
        </p:spPr>
      </p:pic>
    </p:spTree>
    <p:extLst>
      <p:ext uri="{BB962C8B-B14F-4D97-AF65-F5344CB8AC3E}">
        <p14:creationId xmlns:p14="http://schemas.microsoft.com/office/powerpoint/2010/main" val="114877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146185"/>
            <a:ext cx="10515600" cy="626548"/>
          </a:xfrm>
        </p:spPr>
        <p:txBody>
          <a:bodyPr>
            <a:normAutofit fontScale="90000"/>
          </a:bodyPr>
          <a:lstStyle/>
          <a:p>
            <a:r>
              <a:rPr lang="en-US" b="1" dirty="0"/>
              <a:t>Exercise 01:</a:t>
            </a:r>
          </a:p>
        </p:txBody>
      </p:sp>
      <p:sp>
        <p:nvSpPr>
          <p:cNvPr id="3" name="TextBox 2"/>
          <p:cNvSpPr txBox="1"/>
          <p:nvPr/>
        </p:nvSpPr>
        <p:spPr>
          <a:xfrm>
            <a:off x="716924" y="2640168"/>
            <a:ext cx="10895527" cy="1200329"/>
          </a:xfrm>
          <a:prstGeom prst="rect">
            <a:avLst/>
          </a:prstGeom>
          <a:noFill/>
        </p:spPr>
        <p:txBody>
          <a:bodyPr wrap="square" rtlCol="0">
            <a:spAutoFit/>
          </a:bodyPr>
          <a:lstStyle/>
          <a:p>
            <a:r>
              <a:rPr lang="en-US" sz="3600" dirty="0"/>
              <a:t>An apartment is located in a house in a street in a city in a country.</a:t>
            </a:r>
          </a:p>
        </p:txBody>
      </p:sp>
    </p:spTree>
    <p:extLst>
      <p:ext uri="{BB962C8B-B14F-4D97-AF65-F5344CB8AC3E}">
        <p14:creationId xmlns:p14="http://schemas.microsoft.com/office/powerpoint/2010/main" val="231961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160" t="13336" r="30831" b="55502"/>
          <a:stretch/>
        </p:blipFill>
        <p:spPr>
          <a:xfrm>
            <a:off x="1674254" y="682580"/>
            <a:ext cx="8689527" cy="5074276"/>
          </a:xfrm>
          <a:prstGeom prst="rect">
            <a:avLst/>
          </a:prstGeom>
        </p:spPr>
      </p:pic>
    </p:spTree>
    <p:extLst>
      <p:ext uri="{BB962C8B-B14F-4D97-AF65-F5344CB8AC3E}">
        <p14:creationId xmlns:p14="http://schemas.microsoft.com/office/powerpoint/2010/main" val="140258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280" y="1841678"/>
            <a:ext cx="9878095" cy="3046988"/>
          </a:xfrm>
          <a:prstGeom prst="rect">
            <a:avLst/>
          </a:prstGeom>
          <a:noFill/>
        </p:spPr>
        <p:txBody>
          <a:bodyPr wrap="square" rtlCol="0">
            <a:spAutoFit/>
          </a:bodyPr>
          <a:lstStyle/>
          <a:p>
            <a:r>
              <a:rPr lang="en-US" sz="3200" dirty="0"/>
              <a:t>Design a database to keep track of what courses a student takes, and information on what professors teach the courses. Given that a student could take many course, a course is also delivered by many professors.</a:t>
            </a:r>
          </a:p>
          <a:p>
            <a:endParaRPr lang="en-US" sz="3200" dirty="0"/>
          </a:p>
          <a:p>
            <a:r>
              <a:rPr lang="en-US" sz="3200" dirty="0"/>
              <a:t>You may decide on the attributes. </a:t>
            </a:r>
          </a:p>
        </p:txBody>
      </p:sp>
      <p:sp>
        <p:nvSpPr>
          <p:cNvPr id="3" name="Title 1"/>
          <p:cNvSpPr txBox="1">
            <a:spLocks/>
          </p:cNvSpPr>
          <p:nvPr/>
        </p:nvSpPr>
        <p:spPr>
          <a:xfrm>
            <a:off x="129862" y="146185"/>
            <a:ext cx="10515600" cy="626548"/>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02:</a:t>
            </a:r>
          </a:p>
        </p:txBody>
      </p:sp>
    </p:spTree>
    <p:extLst>
      <p:ext uri="{BB962C8B-B14F-4D97-AF65-F5344CB8AC3E}">
        <p14:creationId xmlns:p14="http://schemas.microsoft.com/office/powerpoint/2010/main" val="398193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447" t="30414" r="34196" b="27861"/>
          <a:stretch/>
        </p:blipFill>
        <p:spPr>
          <a:xfrm>
            <a:off x="1854558" y="837126"/>
            <a:ext cx="6983879" cy="4911512"/>
          </a:xfrm>
          <a:prstGeom prst="rect">
            <a:avLst/>
          </a:prstGeom>
        </p:spPr>
      </p:pic>
    </p:spTree>
    <p:extLst>
      <p:ext uri="{BB962C8B-B14F-4D97-AF65-F5344CB8AC3E}">
        <p14:creationId xmlns:p14="http://schemas.microsoft.com/office/powerpoint/2010/main" val="244098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5CA0E5-0B82-462A-83B3-1BB2AEA4D3D9}"/>
              </a:ext>
            </a:extLst>
          </p:cNvPr>
          <p:cNvSpPr txBox="1">
            <a:spLocks/>
          </p:cNvSpPr>
          <p:nvPr/>
        </p:nvSpPr>
        <p:spPr>
          <a:xfrm>
            <a:off x="1828800" y="609600"/>
            <a:ext cx="6019800"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000" kern="0" spc="-5" dirty="0">
                <a:solidFill>
                  <a:sysClr val="windowText" lastClr="000000"/>
                </a:solidFill>
              </a:rPr>
              <a:t>In class-Exercise</a:t>
            </a:r>
          </a:p>
        </p:txBody>
      </p:sp>
      <p:sp>
        <p:nvSpPr>
          <p:cNvPr id="3" name="TextBox 2">
            <a:extLst>
              <a:ext uri="{FF2B5EF4-FFF2-40B4-BE49-F238E27FC236}">
                <a16:creationId xmlns:a16="http://schemas.microsoft.com/office/drawing/2014/main" id="{7B9EA794-38CF-4FE1-8085-731747E42C6D}"/>
              </a:ext>
            </a:extLst>
          </p:cNvPr>
          <p:cNvSpPr txBox="1"/>
          <p:nvPr/>
        </p:nvSpPr>
        <p:spPr>
          <a:xfrm>
            <a:off x="1828800" y="1318226"/>
            <a:ext cx="8534400" cy="5078313"/>
          </a:xfrm>
          <a:prstGeom prst="rect">
            <a:avLst/>
          </a:prstGeom>
          <a:noFill/>
        </p:spPr>
        <p:txBody>
          <a:bodyPr wrap="square" rtlCol="0">
            <a:spAutoFit/>
          </a:bodyPr>
          <a:lstStyle/>
          <a:p>
            <a:pPr algn="just" fontAlgn="base"/>
            <a:r>
              <a:rPr lang="en-US" dirty="0">
                <a:solidFill>
                  <a:srgbClr val="333333"/>
                </a:solidFill>
                <a:latin typeface="guardian-text-oreilly"/>
              </a:rPr>
              <a:t>See the following requirements list:</a:t>
            </a:r>
          </a:p>
          <a:p>
            <a:pPr algn="just" fontAlgn="base">
              <a:buFont typeface="Arial" panose="020B0604020202020204" pitchFamily="34" charset="0"/>
              <a:buChar char="•"/>
            </a:pPr>
            <a:r>
              <a:rPr lang="en-US" dirty="0">
                <a:solidFill>
                  <a:srgbClr val="333333"/>
                </a:solidFill>
                <a:latin typeface="inherit"/>
              </a:rPr>
              <a:t>The university offers one or more-degree programs.</a:t>
            </a:r>
          </a:p>
          <a:p>
            <a:pPr algn="just" fontAlgn="base">
              <a:buFont typeface="Arial" panose="020B0604020202020204" pitchFamily="34" charset="0"/>
              <a:buChar char="•"/>
            </a:pPr>
            <a:r>
              <a:rPr lang="en-US" dirty="0">
                <a:solidFill>
                  <a:srgbClr val="333333"/>
                </a:solidFill>
                <a:latin typeface="inherit"/>
              </a:rPr>
              <a:t>A degree program has one or more courses that is specific to its discipline.</a:t>
            </a:r>
          </a:p>
          <a:p>
            <a:pPr algn="just" fontAlgn="base">
              <a:buFont typeface="Arial" panose="020B0604020202020204" pitchFamily="34" charset="0"/>
              <a:buChar char="•"/>
            </a:pPr>
            <a:r>
              <a:rPr lang="en-US" dirty="0">
                <a:solidFill>
                  <a:srgbClr val="333333"/>
                </a:solidFill>
                <a:latin typeface="inherit"/>
              </a:rPr>
              <a:t>A student must enroll in a degree program.</a:t>
            </a:r>
          </a:p>
          <a:p>
            <a:pPr algn="just" fontAlgn="base">
              <a:buFont typeface="Arial" panose="020B0604020202020204" pitchFamily="34" charset="0"/>
              <a:buChar char="•"/>
            </a:pPr>
            <a:r>
              <a:rPr lang="en-US" dirty="0">
                <a:solidFill>
                  <a:srgbClr val="333333"/>
                </a:solidFill>
                <a:latin typeface="inherit"/>
              </a:rPr>
              <a:t>A student takes the courses that are part of her program.</a:t>
            </a:r>
          </a:p>
          <a:p>
            <a:pPr algn="just" fontAlgn="base">
              <a:buFont typeface="Arial" panose="020B0604020202020204" pitchFamily="34" charset="0"/>
              <a:buChar char="•"/>
            </a:pPr>
            <a:r>
              <a:rPr lang="en-US" dirty="0">
                <a:solidFill>
                  <a:srgbClr val="333333"/>
                </a:solidFill>
                <a:latin typeface="inherit"/>
              </a:rPr>
              <a:t>A program has a name, a program identifier, the total credit points required to graduate, and the year it commenced.</a:t>
            </a:r>
          </a:p>
          <a:p>
            <a:pPr algn="just" fontAlgn="base">
              <a:buFont typeface="Arial" panose="020B0604020202020204" pitchFamily="34" charset="0"/>
              <a:buChar char="•"/>
            </a:pPr>
            <a:r>
              <a:rPr lang="en-US" dirty="0">
                <a:solidFill>
                  <a:srgbClr val="333333"/>
                </a:solidFill>
                <a:latin typeface="inherit"/>
              </a:rPr>
              <a:t>A course has a name, a course identifier, a credit point value, and the year it commenced.</a:t>
            </a:r>
          </a:p>
          <a:p>
            <a:pPr algn="just" fontAlgn="base">
              <a:buFont typeface="Arial" panose="020B0604020202020204" pitchFamily="34" charset="0"/>
              <a:buChar char="•"/>
            </a:pPr>
            <a:r>
              <a:rPr lang="en-US" dirty="0">
                <a:solidFill>
                  <a:srgbClr val="333333"/>
                </a:solidFill>
                <a:latin typeface="inherit"/>
              </a:rPr>
              <a:t>Students have one or more given names, a surname, a student identifier, a date of birth, and the year they first enrolled. We can treat all given names as a single object—for example, “John Paul.”</a:t>
            </a:r>
          </a:p>
          <a:p>
            <a:pPr algn="just" fontAlgn="base">
              <a:buFont typeface="Arial" panose="020B0604020202020204" pitchFamily="34" charset="0"/>
              <a:buChar char="•"/>
            </a:pPr>
            <a:r>
              <a:rPr lang="en-US" dirty="0">
                <a:solidFill>
                  <a:srgbClr val="333333"/>
                </a:solidFill>
                <a:latin typeface="inherit"/>
              </a:rPr>
              <a:t>When a student takes a course, the year and semester he attempted it are recorded. When he finishes the course, a grade (such as A or B) and a mark (such as 60 percent) are recorded.</a:t>
            </a:r>
          </a:p>
          <a:p>
            <a:pPr algn="just" fontAlgn="base">
              <a:buFont typeface="Arial" panose="020B0604020202020204" pitchFamily="34" charset="0"/>
              <a:buChar char="•"/>
            </a:pPr>
            <a:r>
              <a:rPr lang="en-US" dirty="0">
                <a:solidFill>
                  <a:srgbClr val="333333"/>
                </a:solidFill>
                <a:latin typeface="inherit"/>
              </a:rPr>
              <a:t>Each course in a program is sequenced into a year (for example, year 1) and a semester (for example, semester 1).</a:t>
            </a:r>
          </a:p>
          <a:p>
            <a:pPr algn="just"/>
            <a:endParaRPr lang="en-US" dirty="0"/>
          </a:p>
        </p:txBody>
      </p:sp>
    </p:spTree>
    <p:extLst>
      <p:ext uri="{BB962C8B-B14F-4D97-AF65-F5344CB8AC3E}">
        <p14:creationId xmlns:p14="http://schemas.microsoft.com/office/powerpoint/2010/main" val="339166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93F72A-7769-4A00-B660-A2B1CA6E685B}"/>
              </a:ext>
            </a:extLst>
          </p:cNvPr>
          <p:cNvSpPr/>
          <p:nvPr/>
        </p:nvSpPr>
        <p:spPr>
          <a:xfrm>
            <a:off x="740229" y="914400"/>
            <a:ext cx="10580914" cy="497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Font typeface="Monotype Sorts" charset="2"/>
              <a:buNone/>
              <a:defRPr/>
            </a:pPr>
            <a:r>
              <a:rPr lang="en-US" sz="1800" dirty="0">
                <a:solidFill>
                  <a:schemeClr val="tx1"/>
                </a:solidFill>
              </a:rPr>
              <a:t>ER Diagram for a car insurance company whose customers own one or more cars each. Each car has associated with it zero to any number of recorded accidents. Each insurance policy covers one or more cars, and has one or more premium payments associated with it. Each payment is for a particular period of time, and has an associated due date, and the date when the payment was received.</a:t>
            </a:r>
          </a:p>
        </p:txBody>
      </p:sp>
    </p:spTree>
    <p:extLst>
      <p:ext uri="{BB962C8B-B14F-4D97-AF65-F5344CB8AC3E}">
        <p14:creationId xmlns:p14="http://schemas.microsoft.com/office/powerpoint/2010/main" val="303995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120428"/>
            <a:ext cx="10515600" cy="626548"/>
          </a:xfrm>
        </p:spPr>
        <p:txBody>
          <a:bodyPr>
            <a:normAutofit fontScale="90000"/>
          </a:bodyPr>
          <a:lstStyle/>
          <a:p>
            <a:pPr algn="l"/>
            <a:r>
              <a:rPr lang="en-US" dirty="0"/>
              <a:t>Exercise 3</a:t>
            </a:r>
          </a:p>
        </p:txBody>
      </p:sp>
      <p:sp>
        <p:nvSpPr>
          <p:cNvPr id="3" name="Content Placeholder 2"/>
          <p:cNvSpPr>
            <a:spLocks noGrp="1"/>
          </p:cNvSpPr>
          <p:nvPr>
            <p:ph sz="quarter" idx="1"/>
          </p:nvPr>
        </p:nvSpPr>
        <p:spPr>
          <a:xfrm>
            <a:off x="104104" y="850008"/>
            <a:ext cx="11758410" cy="4876800"/>
          </a:xfrm>
        </p:spPr>
        <p:txBody>
          <a:bodyPr>
            <a:noAutofit/>
          </a:bodyPr>
          <a:lstStyle/>
          <a:p>
            <a:pPr marL="0" indent="0" algn="just">
              <a:buNone/>
            </a:pPr>
            <a:r>
              <a:rPr lang="en-US" sz="2400" i="1" dirty="0"/>
              <a:t>You set up a database company, </a:t>
            </a:r>
            <a:r>
              <a:rPr lang="en-US" sz="2400" dirty="0" err="1"/>
              <a:t>ArtBase</a:t>
            </a:r>
            <a:r>
              <a:rPr lang="en-US" sz="2400" dirty="0"/>
              <a:t>, that builds a product for art galleries. The core of this product is a database with a schema that captures all the information that galleries need to maintain.</a:t>
            </a:r>
          </a:p>
          <a:p>
            <a:pPr marL="0" indent="0" algn="just">
              <a:buNone/>
            </a:pPr>
            <a:r>
              <a:rPr lang="en-US" sz="2400" dirty="0"/>
              <a:t>Galleries keep information about artists, their names (which are unique), birthplaces, </a:t>
            </a:r>
            <a:r>
              <a:rPr lang="en-US" sz="2400" dirty="0" err="1"/>
              <a:t>age,and</a:t>
            </a:r>
            <a:r>
              <a:rPr lang="en-US" sz="2400" dirty="0"/>
              <a:t> style of art. For each piece of artwork, the artist, the year it was made, its unique title, its type of art (e.g., painting, lithograph, sculpture, photograph), and its price must be stored. Pieces of artwork are also classified into groups of various kinds, for example, portraits, still </a:t>
            </a:r>
            <a:r>
              <a:rPr lang="en-US" sz="2400" dirty="0" err="1"/>
              <a:t>lifes</a:t>
            </a:r>
            <a:r>
              <a:rPr lang="en-US" sz="2400" dirty="0"/>
              <a:t>, works by Picasso, or works of the 19th century; a given piece may belong to more than one group.</a:t>
            </a:r>
          </a:p>
          <a:p>
            <a:pPr marL="0" indent="0">
              <a:buNone/>
            </a:pPr>
            <a:r>
              <a:rPr lang="en-US" sz="2400" dirty="0"/>
              <a:t>Each group is identified by a name (like those just given) that describes the group. Finally, galleries keep information about customers. For each customer, galleries keep that person’s unique name, address, total amount of dollars spent in the gallery (very important!), and the artists and groups of art that the customer tends to like.</a:t>
            </a:r>
          </a:p>
          <a:p>
            <a:r>
              <a:rPr lang="en-US" sz="2400" dirty="0"/>
              <a:t>Draw the ER diagram for the database.</a:t>
            </a:r>
            <a:endParaRPr lang="en-US" sz="2400" b="1" dirty="0"/>
          </a:p>
          <a:p>
            <a:pPr marL="0" indent="0" algn="just">
              <a:buNone/>
            </a:pPr>
            <a:r>
              <a:rPr lang="en-US" sz="2400" dirty="0"/>
              <a:t> </a:t>
            </a:r>
            <a:endParaRPr lang="en-US" sz="2400" b="1" dirty="0"/>
          </a:p>
          <a:p>
            <a:pPr marL="0" indent="0">
              <a:buNone/>
            </a:pPr>
            <a:r>
              <a:rPr lang="en-US" sz="2400" dirty="0"/>
              <a:t> </a:t>
            </a:r>
            <a:endParaRPr lang="en-US" sz="2400" b="1" dirty="0"/>
          </a:p>
        </p:txBody>
      </p:sp>
    </p:spTree>
    <p:extLst>
      <p:ext uri="{BB962C8B-B14F-4D97-AF65-F5344CB8AC3E}">
        <p14:creationId xmlns:p14="http://schemas.microsoft.com/office/powerpoint/2010/main" val="175637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7"/>
            <a:ext cx="10515600" cy="715964"/>
          </a:xfrm>
        </p:spPr>
        <p:txBody>
          <a:bodyPr/>
          <a:lstStyle/>
          <a:p>
            <a:pPr algn="l"/>
            <a:r>
              <a:rPr lang="en-US" dirty="0"/>
              <a:t>Exercise 3</a:t>
            </a:r>
          </a:p>
        </p:txBody>
      </p:sp>
      <p:sp>
        <p:nvSpPr>
          <p:cNvPr id="3" name="Content Placeholder 2"/>
          <p:cNvSpPr>
            <a:spLocks noGrp="1"/>
          </p:cNvSpPr>
          <p:nvPr>
            <p:ph sz="quarter" idx="1"/>
          </p:nvPr>
        </p:nvSpPr>
        <p:spPr>
          <a:xfrm>
            <a:off x="738511" y="1066800"/>
            <a:ext cx="8229600" cy="5105400"/>
          </a:xfrm>
        </p:spPr>
        <p:txBody>
          <a:bodyPr>
            <a:normAutofit/>
          </a:bodyPr>
          <a:lstStyle/>
          <a:p>
            <a:pPr>
              <a:buNone/>
            </a:pPr>
            <a:r>
              <a:rPr lang="en-US" b="1" dirty="0"/>
              <a:t>Solution</a:t>
            </a:r>
          </a:p>
        </p:txBody>
      </p:sp>
      <p:sp>
        <p:nvSpPr>
          <p:cNvPr id="65" name="Rectangle 64"/>
          <p:cNvSpPr/>
          <p:nvPr/>
        </p:nvSpPr>
        <p:spPr>
          <a:xfrm>
            <a:off x="82296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Artwork</a:t>
            </a:r>
          </a:p>
        </p:txBody>
      </p:sp>
      <p:sp>
        <p:nvSpPr>
          <p:cNvPr id="66" name="Rectangle 65"/>
          <p:cNvSpPr/>
          <p:nvPr/>
        </p:nvSpPr>
        <p:spPr>
          <a:xfrm>
            <a:off x="4495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Group</a:t>
            </a:r>
          </a:p>
        </p:txBody>
      </p:sp>
      <p:sp>
        <p:nvSpPr>
          <p:cNvPr id="67" name="Rectangle 66"/>
          <p:cNvSpPr/>
          <p:nvPr/>
        </p:nvSpPr>
        <p:spPr>
          <a:xfrm>
            <a:off x="2438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Customer</a:t>
            </a:r>
          </a:p>
        </p:txBody>
      </p:sp>
      <p:sp>
        <p:nvSpPr>
          <p:cNvPr id="68" name="Rectangle 67"/>
          <p:cNvSpPr/>
          <p:nvPr/>
        </p:nvSpPr>
        <p:spPr>
          <a:xfrm>
            <a:off x="6248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Artist</a:t>
            </a:r>
          </a:p>
        </p:txBody>
      </p:sp>
      <p:sp>
        <p:nvSpPr>
          <p:cNvPr id="69" name="Diamond 68"/>
          <p:cNvSpPr/>
          <p:nvPr/>
        </p:nvSpPr>
        <p:spPr>
          <a:xfrm>
            <a:off x="2438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a:solidFill>
                  <a:schemeClr val="tx1"/>
                </a:solidFill>
              </a:rPr>
              <a:t>Like_Group</a:t>
            </a:r>
            <a:endParaRPr lang="en-US" sz="1600" dirty="0">
              <a:solidFill>
                <a:schemeClr val="tx1"/>
              </a:solidFill>
            </a:endParaRPr>
          </a:p>
        </p:txBody>
      </p:sp>
      <p:sp>
        <p:nvSpPr>
          <p:cNvPr id="70" name="Diamond 69"/>
          <p:cNvSpPr/>
          <p:nvPr/>
        </p:nvSpPr>
        <p:spPr>
          <a:xfrm>
            <a:off x="6248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a:solidFill>
                  <a:schemeClr val="tx1"/>
                </a:solidFill>
              </a:rPr>
              <a:t>Classify</a:t>
            </a:r>
          </a:p>
        </p:txBody>
      </p:sp>
      <p:sp>
        <p:nvSpPr>
          <p:cNvPr id="72" name="Diamond 71"/>
          <p:cNvSpPr/>
          <p:nvPr/>
        </p:nvSpPr>
        <p:spPr>
          <a:xfrm>
            <a:off x="82296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a:solidFill>
                  <a:schemeClr val="tx1"/>
                </a:solidFill>
              </a:rPr>
              <a:t>Paints</a:t>
            </a:r>
          </a:p>
        </p:txBody>
      </p:sp>
      <p:sp>
        <p:nvSpPr>
          <p:cNvPr id="73" name="Diamond 72"/>
          <p:cNvSpPr/>
          <p:nvPr/>
        </p:nvSpPr>
        <p:spPr>
          <a:xfrm>
            <a:off x="44958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2895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3810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5867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7620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0"/>
            <a:endCxn id="65" idx="2"/>
          </p:cNvCxnSpPr>
          <p:nvPr/>
        </p:nvCxnSpPr>
        <p:spPr>
          <a:xfrm rot="5400000" flipH="1" flipV="1">
            <a:off x="86868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7620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5867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3810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572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name</a:t>
            </a:r>
          </a:p>
        </p:txBody>
      </p:sp>
      <p:sp>
        <p:nvSpPr>
          <p:cNvPr id="112" name="Oval 111"/>
          <p:cNvSpPr/>
          <p:nvPr/>
        </p:nvSpPr>
        <p:spPr>
          <a:xfrm>
            <a:off x="8077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title</a:t>
            </a:r>
          </a:p>
        </p:txBody>
      </p:sp>
      <p:sp>
        <p:nvSpPr>
          <p:cNvPr id="113" name="Oval 112"/>
          <p:cNvSpPr/>
          <p:nvPr/>
        </p:nvSpPr>
        <p:spPr>
          <a:xfrm>
            <a:off x="88392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type</a:t>
            </a:r>
          </a:p>
        </p:txBody>
      </p:sp>
      <p:sp>
        <p:nvSpPr>
          <p:cNvPr id="114" name="Oval 113"/>
          <p:cNvSpPr/>
          <p:nvPr/>
        </p:nvSpPr>
        <p:spPr>
          <a:xfrm>
            <a:off x="92202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price</a:t>
            </a:r>
          </a:p>
        </p:txBody>
      </p:sp>
      <p:sp>
        <p:nvSpPr>
          <p:cNvPr id="115" name="Oval 114"/>
          <p:cNvSpPr/>
          <p:nvPr/>
        </p:nvSpPr>
        <p:spPr>
          <a:xfrm>
            <a:off x="70104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year</a:t>
            </a:r>
          </a:p>
        </p:txBody>
      </p:sp>
      <p:cxnSp>
        <p:nvCxnSpPr>
          <p:cNvPr id="116" name="Straight Connector 115"/>
          <p:cNvCxnSpPr>
            <a:stCxn id="114" idx="4"/>
            <a:endCxn id="65" idx="0"/>
          </p:cNvCxnSpPr>
          <p:nvPr/>
        </p:nvCxnSpPr>
        <p:spPr>
          <a:xfrm rot="5400000">
            <a:off x="9239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8686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8656988" y="2789587"/>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7886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4933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4008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rPr>
              <a:t>birthplace</a:t>
            </a:r>
          </a:p>
        </p:txBody>
      </p:sp>
      <p:sp>
        <p:nvSpPr>
          <p:cNvPr id="158" name="Oval 157"/>
          <p:cNvSpPr/>
          <p:nvPr/>
        </p:nvSpPr>
        <p:spPr>
          <a:xfrm>
            <a:off x="7543800" y="4724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style</a:t>
            </a:r>
          </a:p>
        </p:txBody>
      </p:sp>
      <p:sp>
        <p:nvSpPr>
          <p:cNvPr id="159" name="Oval 158"/>
          <p:cNvSpPr/>
          <p:nvPr/>
        </p:nvSpPr>
        <p:spPr>
          <a:xfrm>
            <a:off x="76962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age</a:t>
            </a:r>
          </a:p>
        </p:txBody>
      </p:sp>
      <p:sp>
        <p:nvSpPr>
          <p:cNvPr id="160" name="Oval 159"/>
          <p:cNvSpPr/>
          <p:nvPr/>
        </p:nvSpPr>
        <p:spPr>
          <a:xfrm>
            <a:off x="5638800" y="4876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name</a:t>
            </a:r>
          </a:p>
        </p:txBody>
      </p:sp>
      <p:sp>
        <p:nvSpPr>
          <p:cNvPr id="161" name="Oval 160"/>
          <p:cNvSpPr/>
          <p:nvPr/>
        </p:nvSpPr>
        <p:spPr>
          <a:xfrm>
            <a:off x="2971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name</a:t>
            </a:r>
          </a:p>
        </p:txBody>
      </p:sp>
      <p:sp>
        <p:nvSpPr>
          <p:cNvPr id="162" name="Oval 161"/>
          <p:cNvSpPr/>
          <p:nvPr/>
        </p:nvSpPr>
        <p:spPr>
          <a:xfrm>
            <a:off x="3810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address</a:t>
            </a:r>
          </a:p>
        </p:txBody>
      </p:sp>
      <p:sp>
        <p:nvSpPr>
          <p:cNvPr id="163" name="Oval 162"/>
          <p:cNvSpPr/>
          <p:nvPr/>
        </p:nvSpPr>
        <p:spPr>
          <a:xfrm>
            <a:off x="4343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amount</a:t>
            </a:r>
          </a:p>
        </p:txBody>
      </p:sp>
      <p:sp>
        <p:nvSpPr>
          <p:cNvPr id="164" name="Oval 163"/>
          <p:cNvSpPr/>
          <p:nvPr/>
        </p:nvSpPr>
        <p:spPr>
          <a:xfrm>
            <a:off x="1981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2881570"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2857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3124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3441118"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7251118"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6984418"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6591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6653470"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2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2" grpId="0" animBg="1"/>
      <p:bldP spid="73" grpId="0" animBg="1"/>
      <p:bldP spid="111" grpId="0" animBg="1"/>
      <p:bldP spid="157" grpId="0" animBg="1"/>
      <p:bldP spid="158" grpId="0" animBg="1"/>
      <p:bldP spid="159" grpId="0" animBg="1"/>
      <p:bldP spid="160" grpId="0" animBg="1"/>
      <p:bldP spid="161" grpId="0" animBg="1"/>
      <p:bldP spid="162" grpId="0" animBg="1"/>
      <p:bldP spid="163" grpId="0" animBg="1"/>
      <p:bldP spid="1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780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guardian-text-oreilly</vt:lpstr>
      <vt:lpstr>inherit</vt:lpstr>
      <vt:lpstr>Monotype Sorts</vt:lpstr>
      <vt:lpstr>Times New Roman</vt:lpstr>
      <vt:lpstr>Office Theme</vt:lpstr>
      <vt:lpstr>In-class Exercise</vt:lpstr>
      <vt:lpstr>Exercise 01:</vt:lpstr>
      <vt:lpstr>PowerPoint Presentation</vt:lpstr>
      <vt:lpstr>PowerPoint Presentation</vt:lpstr>
      <vt:lpstr>PowerPoint Presentation</vt:lpstr>
      <vt:lpstr>PowerPoint Presentation</vt:lpstr>
      <vt:lpstr>PowerPoint Presentation</vt:lpstr>
      <vt:lpstr>Exercise 3</vt:lpstr>
      <vt:lpstr>Exercise 3</vt:lpstr>
      <vt:lpstr>ONLINE ER-Exercise: Do This @home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Manoja Weerasekara</dc:creator>
  <cp:lastModifiedBy>Manoja Weerasekara</cp:lastModifiedBy>
  <cp:revision>7</cp:revision>
  <dcterms:created xsi:type="dcterms:W3CDTF">2018-05-17T05:09:24Z</dcterms:created>
  <dcterms:modified xsi:type="dcterms:W3CDTF">2022-07-18T12:01:36Z</dcterms:modified>
</cp:coreProperties>
</file>