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390" r:id="rId4"/>
    <p:sldId id="535" r:id="rId5"/>
    <p:sldId id="298" r:id="rId6"/>
    <p:sldId id="299" r:id="rId7"/>
    <p:sldId id="258" r:id="rId8"/>
    <p:sldId id="259" r:id="rId9"/>
    <p:sldId id="38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536" r:id="rId3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63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AD41E-F897-433A-9964-056625F4AE3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D8E68-8E04-4200-91F5-38AB3520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0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00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9934" indent="-288436" defTabSz="93100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53744" indent="-230749" defTabSz="93100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15242" indent="-230749" defTabSz="93100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76740" indent="-230749" defTabSz="93100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38237" indent="-230749" defTabSz="93100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99735" indent="-230749" defTabSz="93100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61233" indent="-230749" defTabSz="93100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922730" indent="-230749" defTabSz="93100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93FB93E-47B4-4205-BBE3-5973D0874275}" type="slidenum">
              <a:rPr lang="en-US" altLang="en-US" sz="120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4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3970635" y="0"/>
            <a:ext cx="3039766" cy="46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300" tIns="46150" rIns="92300" bIns="4615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3970635" y="8830620"/>
            <a:ext cx="3039766" cy="46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12" tIns="0" rIns="19412" bIns="0" anchor="b"/>
          <a:lstStyle>
            <a:lvl1pPr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0" y="8830620"/>
            <a:ext cx="3038161" cy="46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300" tIns="46150" rIns="92300" bIns="4615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0" y="0"/>
            <a:ext cx="3038161" cy="46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300" tIns="46150" rIns="92300" bIns="4615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4850"/>
            <a:ext cx="4632325" cy="3473450"/>
          </a:xfrm>
          <a:ln w="12700" cap="flat">
            <a:solidFill>
              <a:schemeClr val="tx1"/>
            </a:solidFill>
          </a:ln>
        </p:spPr>
      </p:sp>
      <p:sp>
        <p:nvSpPr>
          <p:cNvPr id="1639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4078" y="4414510"/>
            <a:ext cx="5140640" cy="418242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42" tIns="48529" rIns="95442" bIns="48529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/>
              <a:t>identifying relationship</a:t>
            </a:r>
            <a:r>
              <a:rPr lang="en-US" dirty="0"/>
              <a:t> is when the existence of a row in a child table depends on a row in a parent table.</a:t>
            </a:r>
          </a:p>
          <a:p>
            <a:r>
              <a:rPr lang="en-US" dirty="0"/>
              <a:t>A Person has one or more phone numbers. If they had just one phone number, we could simply store it in a column of Person. Since we want to support multiple phone numbers, we make a second table </a:t>
            </a:r>
            <a:r>
              <a:rPr lang="en-US" dirty="0" err="1"/>
              <a:t>PhoneNumbers</a:t>
            </a:r>
            <a:r>
              <a:rPr lang="en-US" dirty="0"/>
              <a:t>, whose primary key includes the </a:t>
            </a:r>
            <a:r>
              <a:rPr lang="en-US" dirty="0" err="1"/>
              <a:t>person_id</a:t>
            </a:r>
            <a:r>
              <a:rPr lang="en-US" dirty="0"/>
              <a:t> referencing the Person table.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3EEC7-3CE3-461A-B84A-66AD13FB8E0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62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445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445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445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286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0" y="152400"/>
                </a:moveTo>
                <a:lnTo>
                  <a:pt x="9144000" y="152400"/>
                </a:ln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7620"/>
          </a:xfrm>
          <a:custGeom>
            <a:avLst/>
            <a:gdLst/>
            <a:ahLst/>
            <a:cxnLst/>
            <a:rect l="l" t="t" r="r" b="b"/>
            <a:pathLst>
              <a:path w="9144000" h="7620">
                <a:moveTo>
                  <a:pt x="0" y="7620"/>
                </a:moveTo>
                <a:lnTo>
                  <a:pt x="9144000" y="7620"/>
                </a:lnTo>
                <a:lnTo>
                  <a:pt x="914400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7620"/>
            <a:ext cx="9144000" cy="220979"/>
          </a:xfrm>
          <a:custGeom>
            <a:avLst/>
            <a:gdLst/>
            <a:ahLst/>
            <a:cxnLst/>
            <a:rect l="l" t="t" r="r" b="b"/>
            <a:pathLst>
              <a:path w="9144000" h="220979">
                <a:moveTo>
                  <a:pt x="9144000" y="0"/>
                </a:moveTo>
                <a:lnTo>
                  <a:pt x="0" y="0"/>
                </a:lnTo>
                <a:lnTo>
                  <a:pt x="0" y="220979"/>
                </a:lnTo>
                <a:lnTo>
                  <a:pt x="9144000" y="22097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381000"/>
            <a:ext cx="9144000" cy="59690"/>
          </a:xfrm>
          <a:custGeom>
            <a:avLst/>
            <a:gdLst/>
            <a:ahLst/>
            <a:cxnLst/>
            <a:rect l="l" t="t" r="r" b="b"/>
            <a:pathLst>
              <a:path w="9144000" h="59690">
                <a:moveTo>
                  <a:pt x="9144000" y="0"/>
                </a:moveTo>
                <a:lnTo>
                  <a:pt x="0" y="0"/>
                </a:lnTo>
                <a:lnTo>
                  <a:pt x="0" y="59436"/>
                </a:lnTo>
                <a:lnTo>
                  <a:pt x="9144000" y="59436"/>
                </a:lnTo>
                <a:lnTo>
                  <a:pt x="9144000" y="0"/>
                </a:lnTo>
                <a:close/>
              </a:path>
            </a:pathLst>
          </a:custGeom>
          <a:solidFill>
            <a:srgbClr val="BDD2E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6434" y="656590"/>
            <a:ext cx="269113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2445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5668" y="1612518"/>
            <a:ext cx="8110855" cy="3255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1836" y="228600"/>
            <a:ext cx="8723630" cy="6456045"/>
            <a:chOff x="211836" y="228600"/>
            <a:chExt cx="8723630" cy="64560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228600"/>
              <a:ext cx="8695944" cy="603504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54851" y="5500115"/>
              <a:ext cx="2880360" cy="713740"/>
            </a:xfrm>
            <a:custGeom>
              <a:avLst/>
              <a:gdLst/>
              <a:ahLst/>
              <a:cxnLst/>
              <a:rect l="l" t="t" r="r" b="b"/>
              <a:pathLst>
                <a:path w="2880359" h="713739">
                  <a:moveTo>
                    <a:pt x="2880359" y="0"/>
                  </a:moveTo>
                  <a:lnTo>
                    <a:pt x="2874009" y="0"/>
                  </a:lnTo>
                  <a:lnTo>
                    <a:pt x="2752598" y="20066"/>
                  </a:lnTo>
                  <a:lnTo>
                    <a:pt x="2629154" y="42291"/>
                  </a:lnTo>
                  <a:lnTo>
                    <a:pt x="2503551" y="66929"/>
                  </a:lnTo>
                  <a:lnTo>
                    <a:pt x="2373629" y="91376"/>
                  </a:lnTo>
                  <a:lnTo>
                    <a:pt x="2241677" y="120357"/>
                  </a:lnTo>
                  <a:lnTo>
                    <a:pt x="2105405" y="149326"/>
                  </a:lnTo>
                  <a:lnTo>
                    <a:pt x="1967102" y="182765"/>
                  </a:lnTo>
                  <a:lnTo>
                    <a:pt x="1824481" y="216192"/>
                  </a:lnTo>
                  <a:lnTo>
                    <a:pt x="1566799" y="280835"/>
                  </a:lnTo>
                  <a:lnTo>
                    <a:pt x="1315593" y="338785"/>
                  </a:lnTo>
                  <a:lnTo>
                    <a:pt x="1075054" y="392277"/>
                  </a:lnTo>
                  <a:lnTo>
                    <a:pt x="843026" y="443534"/>
                  </a:lnTo>
                  <a:lnTo>
                    <a:pt x="621665" y="488111"/>
                  </a:lnTo>
                  <a:lnTo>
                    <a:pt x="406653" y="528231"/>
                  </a:lnTo>
                  <a:lnTo>
                    <a:pt x="200151" y="566127"/>
                  </a:lnTo>
                  <a:lnTo>
                    <a:pt x="0" y="599554"/>
                  </a:lnTo>
                  <a:lnTo>
                    <a:pt x="138430" y="619620"/>
                  </a:lnTo>
                  <a:lnTo>
                    <a:pt x="270383" y="637451"/>
                  </a:lnTo>
                  <a:lnTo>
                    <a:pt x="398145" y="653046"/>
                  </a:lnTo>
                  <a:lnTo>
                    <a:pt x="523748" y="666419"/>
                  </a:lnTo>
                  <a:lnTo>
                    <a:pt x="645032" y="679792"/>
                  </a:lnTo>
                  <a:lnTo>
                    <a:pt x="762126" y="688708"/>
                  </a:lnTo>
                  <a:lnTo>
                    <a:pt x="874902" y="697623"/>
                  </a:lnTo>
                  <a:lnTo>
                    <a:pt x="985647" y="704316"/>
                  </a:lnTo>
                  <a:lnTo>
                    <a:pt x="1094231" y="708774"/>
                  </a:lnTo>
                  <a:lnTo>
                    <a:pt x="1298575" y="713232"/>
                  </a:lnTo>
                  <a:lnTo>
                    <a:pt x="1396492" y="713232"/>
                  </a:lnTo>
                  <a:lnTo>
                    <a:pt x="1585976" y="708774"/>
                  </a:lnTo>
                  <a:lnTo>
                    <a:pt x="1675383" y="704316"/>
                  </a:lnTo>
                  <a:lnTo>
                    <a:pt x="1762759" y="697623"/>
                  </a:lnTo>
                  <a:lnTo>
                    <a:pt x="1845691" y="690943"/>
                  </a:lnTo>
                  <a:lnTo>
                    <a:pt x="1928749" y="682028"/>
                  </a:lnTo>
                  <a:lnTo>
                    <a:pt x="2086228" y="659739"/>
                  </a:lnTo>
                  <a:lnTo>
                    <a:pt x="2235327" y="632993"/>
                  </a:lnTo>
                  <a:lnTo>
                    <a:pt x="2375789" y="601789"/>
                  </a:lnTo>
                  <a:lnTo>
                    <a:pt x="2443988" y="583958"/>
                  </a:lnTo>
                  <a:lnTo>
                    <a:pt x="2509901" y="566127"/>
                  </a:lnTo>
                  <a:lnTo>
                    <a:pt x="2637663" y="526008"/>
                  </a:lnTo>
                  <a:lnTo>
                    <a:pt x="2759075" y="481431"/>
                  </a:lnTo>
                  <a:lnTo>
                    <a:pt x="2876042" y="434619"/>
                  </a:lnTo>
                  <a:lnTo>
                    <a:pt x="2880359" y="432396"/>
                  </a:lnTo>
                  <a:lnTo>
                    <a:pt x="2880359" y="0"/>
                  </a:lnTo>
                  <a:close/>
                </a:path>
              </a:pathLst>
            </a:custGeom>
            <a:solidFill>
              <a:srgbClr val="DEDEDE">
                <a:alpha val="2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21280" y="5372100"/>
              <a:ext cx="5552440" cy="850900"/>
            </a:xfrm>
            <a:custGeom>
              <a:avLst/>
              <a:gdLst/>
              <a:ahLst/>
              <a:cxnLst/>
              <a:rect l="l" t="t" r="r" b="b"/>
              <a:pathLst>
                <a:path w="5552440" h="850900">
                  <a:moveTo>
                    <a:pt x="853694" y="0"/>
                  </a:moveTo>
                  <a:lnTo>
                    <a:pt x="685419" y="0"/>
                  </a:lnTo>
                  <a:lnTo>
                    <a:pt x="527938" y="4444"/>
                  </a:lnTo>
                  <a:lnTo>
                    <a:pt x="381000" y="11175"/>
                  </a:lnTo>
                  <a:lnTo>
                    <a:pt x="244856" y="22352"/>
                  </a:lnTo>
                  <a:lnTo>
                    <a:pt x="117093" y="35687"/>
                  </a:lnTo>
                  <a:lnTo>
                    <a:pt x="0" y="53593"/>
                  </a:lnTo>
                  <a:lnTo>
                    <a:pt x="163956" y="73659"/>
                  </a:lnTo>
                  <a:lnTo>
                    <a:pt x="334263" y="96012"/>
                  </a:lnTo>
                  <a:lnTo>
                    <a:pt x="510920" y="124968"/>
                  </a:lnTo>
                  <a:lnTo>
                    <a:pt x="693928" y="156209"/>
                  </a:lnTo>
                  <a:lnTo>
                    <a:pt x="883411" y="194183"/>
                  </a:lnTo>
                  <a:lnTo>
                    <a:pt x="1079245" y="234365"/>
                  </a:lnTo>
                  <a:lnTo>
                    <a:pt x="1283716" y="278993"/>
                  </a:lnTo>
                  <a:lnTo>
                    <a:pt x="1492249" y="330339"/>
                  </a:lnTo>
                  <a:lnTo>
                    <a:pt x="1869058" y="421843"/>
                  </a:lnTo>
                  <a:lnTo>
                    <a:pt x="2226691" y="502196"/>
                  </a:lnTo>
                  <a:lnTo>
                    <a:pt x="2563114" y="575856"/>
                  </a:lnTo>
                  <a:lnTo>
                    <a:pt x="2726944" y="607098"/>
                  </a:lnTo>
                  <a:lnTo>
                    <a:pt x="2882392" y="638352"/>
                  </a:lnTo>
                  <a:lnTo>
                    <a:pt x="3035681" y="667372"/>
                  </a:lnTo>
                  <a:lnTo>
                    <a:pt x="3184652" y="691921"/>
                  </a:lnTo>
                  <a:lnTo>
                    <a:pt x="3329431" y="716470"/>
                  </a:lnTo>
                  <a:lnTo>
                    <a:pt x="3469894" y="738797"/>
                  </a:lnTo>
                  <a:lnTo>
                    <a:pt x="3606165" y="756653"/>
                  </a:lnTo>
                  <a:lnTo>
                    <a:pt x="3738245" y="774509"/>
                  </a:lnTo>
                  <a:lnTo>
                    <a:pt x="3991483" y="805751"/>
                  </a:lnTo>
                  <a:lnTo>
                    <a:pt x="4112895" y="816914"/>
                  </a:lnTo>
                  <a:lnTo>
                    <a:pt x="4229989" y="825842"/>
                  </a:lnTo>
                  <a:lnTo>
                    <a:pt x="4342765" y="834770"/>
                  </a:lnTo>
                  <a:lnTo>
                    <a:pt x="4453509" y="841463"/>
                  </a:lnTo>
                  <a:lnTo>
                    <a:pt x="4666361" y="850392"/>
                  </a:lnTo>
                  <a:lnTo>
                    <a:pt x="4864354" y="850392"/>
                  </a:lnTo>
                  <a:lnTo>
                    <a:pt x="5051679" y="845921"/>
                  </a:lnTo>
                  <a:lnTo>
                    <a:pt x="5141087" y="841463"/>
                  </a:lnTo>
                  <a:lnTo>
                    <a:pt x="5228336" y="834770"/>
                  </a:lnTo>
                  <a:lnTo>
                    <a:pt x="5313553" y="825842"/>
                  </a:lnTo>
                  <a:lnTo>
                    <a:pt x="5475351" y="807986"/>
                  </a:lnTo>
                  <a:lnTo>
                    <a:pt x="5551932" y="796823"/>
                  </a:lnTo>
                  <a:lnTo>
                    <a:pt x="5430647" y="781202"/>
                  </a:lnTo>
                  <a:lnTo>
                    <a:pt x="5305044" y="765581"/>
                  </a:lnTo>
                  <a:lnTo>
                    <a:pt x="5043170" y="727633"/>
                  </a:lnTo>
                  <a:lnTo>
                    <a:pt x="4766437" y="680758"/>
                  </a:lnTo>
                  <a:lnTo>
                    <a:pt x="4474718" y="629424"/>
                  </a:lnTo>
                  <a:lnTo>
                    <a:pt x="4166108" y="566928"/>
                  </a:lnTo>
                  <a:lnTo>
                    <a:pt x="3840353" y="497738"/>
                  </a:lnTo>
                  <a:lnTo>
                    <a:pt x="3497579" y="417385"/>
                  </a:lnTo>
                  <a:lnTo>
                    <a:pt x="3135757" y="330339"/>
                  </a:lnTo>
                  <a:lnTo>
                    <a:pt x="2993135" y="296849"/>
                  </a:lnTo>
                  <a:lnTo>
                    <a:pt x="2854706" y="263372"/>
                  </a:lnTo>
                  <a:lnTo>
                    <a:pt x="2586482" y="205359"/>
                  </a:lnTo>
                  <a:lnTo>
                    <a:pt x="2456687" y="180847"/>
                  </a:lnTo>
                  <a:lnTo>
                    <a:pt x="2331085" y="156209"/>
                  </a:lnTo>
                  <a:lnTo>
                    <a:pt x="2207514" y="133858"/>
                  </a:lnTo>
                  <a:lnTo>
                    <a:pt x="2086229" y="113791"/>
                  </a:lnTo>
                  <a:lnTo>
                    <a:pt x="1969134" y="96012"/>
                  </a:lnTo>
                  <a:lnTo>
                    <a:pt x="1852041" y="80390"/>
                  </a:lnTo>
                  <a:lnTo>
                    <a:pt x="1630680" y="51308"/>
                  </a:lnTo>
                  <a:lnTo>
                    <a:pt x="1419859" y="31241"/>
                  </a:lnTo>
                  <a:lnTo>
                    <a:pt x="1221994" y="15621"/>
                  </a:lnTo>
                  <a:lnTo>
                    <a:pt x="1032509" y="4444"/>
                  </a:lnTo>
                  <a:lnTo>
                    <a:pt x="853694" y="0"/>
                  </a:lnTo>
                  <a:close/>
                </a:path>
              </a:pathLst>
            </a:custGeom>
            <a:solidFill>
              <a:srgbClr val="DEDEDE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32353" y="5371338"/>
              <a:ext cx="6096000" cy="788035"/>
            </a:xfrm>
            <a:custGeom>
              <a:avLst/>
              <a:gdLst/>
              <a:ahLst/>
              <a:cxnLst/>
              <a:rect l="l" t="t" r="r" b="b"/>
              <a:pathLst>
                <a:path w="6096000" h="788035">
                  <a:moveTo>
                    <a:pt x="0" y="91821"/>
                  </a:moveTo>
                  <a:lnTo>
                    <a:pt x="19176" y="87375"/>
                  </a:lnTo>
                  <a:lnTo>
                    <a:pt x="76581" y="76200"/>
                  </a:lnTo>
                  <a:lnTo>
                    <a:pt x="174497" y="60578"/>
                  </a:lnTo>
                  <a:lnTo>
                    <a:pt x="238378" y="51689"/>
                  </a:lnTo>
                  <a:lnTo>
                    <a:pt x="312927" y="42671"/>
                  </a:lnTo>
                  <a:lnTo>
                    <a:pt x="395858" y="36068"/>
                  </a:lnTo>
                  <a:lnTo>
                    <a:pt x="491617" y="29337"/>
                  </a:lnTo>
                  <a:lnTo>
                    <a:pt x="596010" y="22606"/>
                  </a:lnTo>
                  <a:lnTo>
                    <a:pt x="712978" y="18161"/>
                  </a:lnTo>
                  <a:lnTo>
                    <a:pt x="840740" y="16002"/>
                  </a:lnTo>
                  <a:lnTo>
                    <a:pt x="979043" y="13715"/>
                  </a:lnTo>
                  <a:lnTo>
                    <a:pt x="1128013" y="16002"/>
                  </a:lnTo>
                  <a:lnTo>
                    <a:pt x="1287653" y="20446"/>
                  </a:lnTo>
                  <a:lnTo>
                    <a:pt x="1460119" y="29337"/>
                  </a:lnTo>
                  <a:lnTo>
                    <a:pt x="1643125" y="40512"/>
                  </a:lnTo>
                  <a:lnTo>
                    <a:pt x="1836800" y="58293"/>
                  </a:lnTo>
                  <a:lnTo>
                    <a:pt x="2043303" y="78359"/>
                  </a:lnTo>
                  <a:lnTo>
                    <a:pt x="2262505" y="102997"/>
                  </a:lnTo>
                  <a:lnTo>
                    <a:pt x="2492374" y="131953"/>
                  </a:lnTo>
                  <a:lnTo>
                    <a:pt x="2734945" y="167640"/>
                  </a:lnTo>
                  <a:lnTo>
                    <a:pt x="2988310" y="207772"/>
                  </a:lnTo>
                  <a:lnTo>
                    <a:pt x="3254248" y="254673"/>
                  </a:lnTo>
                  <a:lnTo>
                    <a:pt x="3533140" y="310451"/>
                  </a:lnTo>
                  <a:lnTo>
                    <a:pt x="3824731" y="370687"/>
                  </a:lnTo>
                  <a:lnTo>
                    <a:pt x="4129024" y="437629"/>
                  </a:lnTo>
                  <a:lnTo>
                    <a:pt x="4446143" y="513486"/>
                  </a:lnTo>
                  <a:lnTo>
                    <a:pt x="4776089" y="596036"/>
                  </a:lnTo>
                  <a:lnTo>
                    <a:pt x="5118735" y="687501"/>
                  </a:lnTo>
                  <a:lnTo>
                    <a:pt x="5474208" y="787908"/>
                  </a:lnTo>
                </a:path>
                <a:path w="6096000" h="788035">
                  <a:moveTo>
                    <a:pt x="2784347" y="650748"/>
                  </a:moveTo>
                  <a:lnTo>
                    <a:pt x="2880106" y="624001"/>
                  </a:lnTo>
                  <a:lnTo>
                    <a:pt x="3141853" y="554913"/>
                  </a:lnTo>
                  <a:lnTo>
                    <a:pt x="3322828" y="508114"/>
                  </a:lnTo>
                  <a:lnTo>
                    <a:pt x="3531361" y="456857"/>
                  </a:lnTo>
                  <a:lnTo>
                    <a:pt x="3763391" y="401142"/>
                  </a:lnTo>
                  <a:lnTo>
                    <a:pt x="4012438" y="340969"/>
                  </a:lnTo>
                  <a:lnTo>
                    <a:pt x="4276344" y="283032"/>
                  </a:lnTo>
                  <a:lnTo>
                    <a:pt x="4546600" y="225082"/>
                  </a:lnTo>
                  <a:lnTo>
                    <a:pt x="4823206" y="171577"/>
                  </a:lnTo>
                  <a:lnTo>
                    <a:pt x="5097780" y="120396"/>
                  </a:lnTo>
                  <a:lnTo>
                    <a:pt x="5234051" y="98043"/>
                  </a:lnTo>
                  <a:lnTo>
                    <a:pt x="5366004" y="75818"/>
                  </a:lnTo>
                  <a:lnTo>
                    <a:pt x="5497957" y="57912"/>
                  </a:lnTo>
                  <a:lnTo>
                    <a:pt x="5625592" y="40131"/>
                  </a:lnTo>
                  <a:lnTo>
                    <a:pt x="5751195" y="26796"/>
                  </a:lnTo>
                  <a:lnTo>
                    <a:pt x="5870448" y="15621"/>
                  </a:lnTo>
                  <a:lnTo>
                    <a:pt x="5985383" y="6731"/>
                  </a:lnTo>
                  <a:lnTo>
                    <a:pt x="609600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1836" y="5355335"/>
              <a:ext cx="8723630" cy="1329055"/>
            </a:xfrm>
            <a:custGeom>
              <a:avLst/>
              <a:gdLst/>
              <a:ahLst/>
              <a:cxnLst/>
              <a:rect l="l" t="t" r="r" b="b"/>
              <a:pathLst>
                <a:path w="8723630" h="1329054">
                  <a:moveTo>
                    <a:pt x="1556131" y="0"/>
                  </a:moveTo>
                  <a:lnTo>
                    <a:pt x="1402842" y="0"/>
                  </a:lnTo>
                  <a:lnTo>
                    <a:pt x="1258062" y="4444"/>
                  </a:lnTo>
                  <a:lnTo>
                    <a:pt x="1121791" y="11175"/>
                  </a:lnTo>
                  <a:lnTo>
                    <a:pt x="994092" y="22351"/>
                  </a:lnTo>
                  <a:lnTo>
                    <a:pt x="874890" y="33400"/>
                  </a:lnTo>
                  <a:lnTo>
                    <a:pt x="762076" y="49021"/>
                  </a:lnTo>
                  <a:lnTo>
                    <a:pt x="659892" y="64642"/>
                  </a:lnTo>
                  <a:lnTo>
                    <a:pt x="564108" y="82550"/>
                  </a:lnTo>
                  <a:lnTo>
                    <a:pt x="478955" y="102615"/>
                  </a:lnTo>
                  <a:lnTo>
                    <a:pt x="398068" y="120395"/>
                  </a:lnTo>
                  <a:lnTo>
                    <a:pt x="327812" y="140461"/>
                  </a:lnTo>
                  <a:lnTo>
                    <a:pt x="206489" y="178434"/>
                  </a:lnTo>
                  <a:lnTo>
                    <a:pt x="157518" y="196214"/>
                  </a:lnTo>
                  <a:lnTo>
                    <a:pt x="51092" y="240817"/>
                  </a:lnTo>
                  <a:lnTo>
                    <a:pt x="0" y="267563"/>
                  </a:lnTo>
                  <a:lnTo>
                    <a:pt x="0" y="1328927"/>
                  </a:lnTo>
                  <a:lnTo>
                    <a:pt x="8719058" y="1328927"/>
                  </a:lnTo>
                  <a:lnTo>
                    <a:pt x="8723376" y="1322235"/>
                  </a:lnTo>
                  <a:lnTo>
                    <a:pt x="8723376" y="568579"/>
                  </a:lnTo>
                  <a:lnTo>
                    <a:pt x="8719058" y="570814"/>
                  </a:lnTo>
                  <a:lnTo>
                    <a:pt x="8638286" y="604266"/>
                  </a:lnTo>
                  <a:lnTo>
                    <a:pt x="8557387" y="635482"/>
                  </a:lnTo>
                  <a:lnTo>
                    <a:pt x="8472170" y="664463"/>
                  </a:lnTo>
                  <a:lnTo>
                    <a:pt x="8384921" y="691222"/>
                  </a:lnTo>
                  <a:lnTo>
                    <a:pt x="8295513" y="717981"/>
                  </a:lnTo>
                  <a:lnTo>
                    <a:pt x="8201787" y="742505"/>
                  </a:lnTo>
                  <a:lnTo>
                    <a:pt x="8106029" y="762571"/>
                  </a:lnTo>
                  <a:lnTo>
                    <a:pt x="8005953" y="782637"/>
                  </a:lnTo>
                  <a:lnTo>
                    <a:pt x="7901686" y="800480"/>
                  </a:lnTo>
                  <a:lnTo>
                    <a:pt x="7793101" y="813854"/>
                  </a:lnTo>
                  <a:lnTo>
                    <a:pt x="7680325" y="827239"/>
                  </a:lnTo>
                  <a:lnTo>
                    <a:pt x="7563231" y="836155"/>
                  </a:lnTo>
                  <a:lnTo>
                    <a:pt x="7441946" y="845070"/>
                  </a:lnTo>
                  <a:lnTo>
                    <a:pt x="7314184" y="849528"/>
                  </a:lnTo>
                  <a:lnTo>
                    <a:pt x="7182231" y="849528"/>
                  </a:lnTo>
                  <a:lnTo>
                    <a:pt x="7043801" y="847305"/>
                  </a:lnTo>
                  <a:lnTo>
                    <a:pt x="6899148" y="842848"/>
                  </a:lnTo>
                  <a:lnTo>
                    <a:pt x="6750050" y="836155"/>
                  </a:lnTo>
                  <a:lnTo>
                    <a:pt x="6594729" y="825004"/>
                  </a:lnTo>
                  <a:lnTo>
                    <a:pt x="6430771" y="809396"/>
                  </a:lnTo>
                  <a:lnTo>
                    <a:pt x="6260465" y="791552"/>
                  </a:lnTo>
                  <a:lnTo>
                    <a:pt x="6083808" y="769264"/>
                  </a:lnTo>
                  <a:lnTo>
                    <a:pt x="5900674" y="744727"/>
                  </a:lnTo>
                  <a:lnTo>
                    <a:pt x="5709158" y="715746"/>
                  </a:lnTo>
                  <a:lnTo>
                    <a:pt x="5509006" y="682307"/>
                  </a:lnTo>
                  <a:lnTo>
                    <a:pt x="5302631" y="644397"/>
                  </a:lnTo>
                  <a:lnTo>
                    <a:pt x="5085461" y="602030"/>
                  </a:lnTo>
                  <a:lnTo>
                    <a:pt x="4861941" y="557441"/>
                  </a:lnTo>
                  <a:lnTo>
                    <a:pt x="4627753" y="506145"/>
                  </a:lnTo>
                  <a:lnTo>
                    <a:pt x="4387215" y="452640"/>
                  </a:lnTo>
                  <a:lnTo>
                    <a:pt x="4136009" y="394665"/>
                  </a:lnTo>
                  <a:lnTo>
                    <a:pt x="3874262" y="329996"/>
                  </a:lnTo>
                  <a:lnTo>
                    <a:pt x="3614547" y="267563"/>
                  </a:lnTo>
                  <a:lnTo>
                    <a:pt x="3363341" y="213994"/>
                  </a:lnTo>
                  <a:lnTo>
                    <a:pt x="3122803" y="164972"/>
                  </a:lnTo>
                  <a:lnTo>
                    <a:pt x="2892933" y="124840"/>
                  </a:lnTo>
                  <a:lnTo>
                    <a:pt x="2673604" y="91439"/>
                  </a:lnTo>
                  <a:lnTo>
                    <a:pt x="2462911" y="62483"/>
                  </a:lnTo>
                  <a:lnTo>
                    <a:pt x="2262759" y="40131"/>
                  </a:lnTo>
                  <a:lnTo>
                    <a:pt x="2073402" y="22351"/>
                  </a:lnTo>
                  <a:lnTo>
                    <a:pt x="1890268" y="11175"/>
                  </a:lnTo>
                  <a:lnTo>
                    <a:pt x="1719961" y="2285"/>
                  </a:lnTo>
                  <a:lnTo>
                    <a:pt x="1556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29690" y="2619501"/>
            <a:ext cx="6884034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Times New Roman"/>
                <a:cs typeface="Times New Roman"/>
              </a:rPr>
              <a:t>CS105.3</a:t>
            </a:r>
            <a:endParaRPr sz="4000" dirty="0">
              <a:latin typeface="Times New Roman"/>
              <a:cs typeface="Times New Roman"/>
            </a:endParaRPr>
          </a:p>
          <a:p>
            <a:pPr marL="12700" marR="5080" algn="ctr">
              <a:lnSpc>
                <a:spcPct val="100000"/>
              </a:lnSpc>
            </a:pPr>
            <a:r>
              <a:rPr sz="4000" b="1" spc="-5" dirty="0">
                <a:latin typeface="Times New Roman"/>
                <a:cs typeface="Times New Roman"/>
              </a:rPr>
              <a:t>Database</a:t>
            </a:r>
            <a:r>
              <a:rPr sz="4000" b="1" spc="10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Management</a:t>
            </a:r>
            <a:r>
              <a:rPr sz="4000" b="1" spc="10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Systems </a:t>
            </a:r>
            <a:r>
              <a:rPr sz="4000" b="1" spc="-985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ER</a:t>
            </a:r>
            <a:r>
              <a:rPr sz="4000" b="1" spc="-10" dirty="0">
                <a:latin typeface="Times New Roman"/>
                <a:cs typeface="Times New Roman"/>
              </a:rPr>
              <a:t> </a:t>
            </a:r>
            <a:r>
              <a:rPr lang="en-US" sz="4000" b="1" spc="-5" dirty="0">
                <a:latin typeface="Times New Roman"/>
                <a:cs typeface="Times New Roman"/>
              </a:rPr>
              <a:t>Model</a:t>
            </a:r>
            <a:endParaRPr sz="4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0098" y="656590"/>
            <a:ext cx="29997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Chen</a:t>
            </a:r>
            <a:r>
              <a:rPr spc="-65" dirty="0"/>
              <a:t> </a:t>
            </a:r>
            <a:r>
              <a:rPr spc="-5" dirty="0"/>
              <a:t>Notation</a:t>
            </a:r>
          </a:p>
        </p:txBody>
      </p:sp>
      <p:pic>
        <p:nvPicPr>
          <p:cNvPr id="3" name="object 3"/>
          <p:cNvPicPr/>
          <p:nvPr/>
        </p:nvPicPr>
        <p:blipFill rotWithShape="1">
          <a:blip r:embed="rId2" cstate="print"/>
          <a:srcRect t="15755" b="31766"/>
          <a:stretch/>
        </p:blipFill>
        <p:spPr>
          <a:xfrm>
            <a:off x="2763011" y="2362201"/>
            <a:ext cx="3388254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41489" y="796797"/>
            <a:ext cx="12318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424455"/>
                </a:solidFill>
                <a:latin typeface="Tahoma"/>
                <a:cs typeface="Tahoma"/>
              </a:rPr>
              <a:t>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1329" y="671829"/>
            <a:ext cx="46348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Tahoma"/>
                <a:cs typeface="Tahoma"/>
              </a:rPr>
              <a:t>How </a:t>
            </a:r>
            <a:r>
              <a:rPr spc="-5" dirty="0">
                <a:latin typeface="Tahoma"/>
                <a:cs typeface="Tahoma"/>
              </a:rPr>
              <a:t>to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find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entities?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4267" y="1866956"/>
            <a:ext cx="7404100" cy="342328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825"/>
              </a:spcBef>
              <a:buClr>
                <a:srgbClr val="006FC0"/>
              </a:buClr>
              <a:buFont typeface="Wingdings"/>
              <a:buChar char=""/>
              <a:tabLst>
                <a:tab pos="269240" algn="l"/>
              </a:tabLst>
            </a:pPr>
            <a:r>
              <a:rPr sz="2800" spc="-5" dirty="0">
                <a:latin typeface="Times New Roman"/>
                <a:cs typeface="Times New Roman"/>
              </a:rPr>
              <a:t>Entity:</a:t>
            </a:r>
            <a:endParaRPr sz="2800">
              <a:latin typeface="Times New Roman"/>
              <a:cs typeface="Times New Roman"/>
            </a:endParaRPr>
          </a:p>
          <a:p>
            <a:pPr marL="559435" marR="5080" lvl="1" indent="-245745">
              <a:lnSpc>
                <a:spcPct val="90000"/>
              </a:lnSpc>
              <a:spcBef>
                <a:spcPts val="920"/>
              </a:spcBef>
              <a:buClr>
                <a:srgbClr val="006FC0"/>
              </a:buClr>
              <a:buFont typeface="Wingdings"/>
              <a:buChar char=""/>
              <a:tabLst>
                <a:tab pos="560070" algn="l"/>
              </a:tabLst>
            </a:pPr>
            <a:r>
              <a:rPr sz="2400" dirty="0">
                <a:latin typeface="Times New Roman"/>
                <a:cs typeface="Times New Roman"/>
              </a:rPr>
              <a:t>"...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anything </a:t>
            </a:r>
            <a:r>
              <a:rPr sz="2400" dirty="0">
                <a:latin typeface="Times New Roman"/>
                <a:cs typeface="Times New Roman"/>
              </a:rPr>
              <a:t>(people, places, objects, events, etc.)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about </a:t>
            </a:r>
            <a:r>
              <a:rPr sz="2400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which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we store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information </a:t>
            </a:r>
            <a:r>
              <a:rPr sz="2400" dirty="0">
                <a:latin typeface="Times New Roman"/>
                <a:cs typeface="Times New Roman"/>
              </a:rPr>
              <a:t>(e.g. </a:t>
            </a:r>
            <a:r>
              <a:rPr sz="2400" spc="-10" dirty="0">
                <a:latin typeface="Times New Roman"/>
                <a:cs typeface="Times New Roman"/>
              </a:rPr>
              <a:t>supplier, </a:t>
            </a:r>
            <a:r>
              <a:rPr sz="2400" spc="-5" dirty="0">
                <a:latin typeface="Times New Roman"/>
                <a:cs typeface="Times New Roman"/>
              </a:rPr>
              <a:t>machine </a:t>
            </a:r>
            <a:r>
              <a:rPr sz="2400" dirty="0">
                <a:latin typeface="Times New Roman"/>
                <a:cs typeface="Times New Roman"/>
              </a:rPr>
              <a:t>tool,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employee,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utility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pole, airline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seat,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etc.).”</a:t>
            </a:r>
            <a:endParaRPr sz="2400">
              <a:latin typeface="Times New Roman"/>
              <a:cs typeface="Times New Roman"/>
            </a:endParaRPr>
          </a:p>
          <a:p>
            <a:pPr marL="560070" lvl="1" indent="-245745">
              <a:lnSpc>
                <a:spcPct val="100000"/>
              </a:lnSpc>
              <a:spcBef>
                <a:spcPts val="610"/>
              </a:spcBef>
              <a:buClr>
                <a:srgbClr val="006FC0"/>
              </a:buClr>
              <a:buFont typeface="Wingdings"/>
              <a:buChar char=""/>
              <a:tabLst>
                <a:tab pos="560070" algn="l"/>
              </a:tabLst>
            </a:pPr>
            <a:r>
              <a:rPr sz="2400" spc="-20" dirty="0">
                <a:latin typeface="Times New Roman"/>
                <a:cs typeface="Times New Roman"/>
              </a:rPr>
              <a:t>Tangible: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customer,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product</a:t>
            </a:r>
            <a:endParaRPr sz="2400">
              <a:latin typeface="Times New Roman"/>
              <a:cs typeface="Times New Roman"/>
            </a:endParaRPr>
          </a:p>
          <a:p>
            <a:pPr marL="560070" lvl="1" indent="-245745">
              <a:lnSpc>
                <a:spcPct val="100000"/>
              </a:lnSpc>
              <a:spcBef>
                <a:spcPts val="610"/>
              </a:spcBef>
              <a:buClr>
                <a:srgbClr val="006FC0"/>
              </a:buClr>
              <a:buFont typeface="Wingdings"/>
              <a:buChar char=""/>
              <a:tabLst>
                <a:tab pos="560070" algn="l"/>
              </a:tabLst>
            </a:pPr>
            <a:r>
              <a:rPr sz="2400" dirty="0">
                <a:latin typeface="Times New Roman"/>
                <a:cs typeface="Times New Roman"/>
              </a:rPr>
              <a:t>Intangible: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order,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accounting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receivable</a:t>
            </a:r>
            <a:endParaRPr sz="2400">
              <a:latin typeface="Times New Roman"/>
              <a:cs typeface="Times New Roman"/>
            </a:endParaRPr>
          </a:p>
          <a:p>
            <a:pPr marL="560070" lvl="1" indent="-245745">
              <a:lnSpc>
                <a:spcPct val="100000"/>
              </a:lnSpc>
              <a:spcBef>
                <a:spcPts val="615"/>
              </a:spcBef>
              <a:buClr>
                <a:srgbClr val="006FC0"/>
              </a:buClr>
              <a:buFont typeface="Wingdings"/>
              <a:buChar char=""/>
              <a:tabLst>
                <a:tab pos="560070" algn="l"/>
              </a:tabLst>
            </a:pPr>
            <a:r>
              <a:rPr sz="2400" dirty="0">
                <a:latin typeface="Times New Roman"/>
                <a:cs typeface="Times New Roman"/>
              </a:rPr>
              <a:t>Look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singular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nouns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(beginner)</a:t>
            </a:r>
            <a:endParaRPr sz="2400">
              <a:latin typeface="Times New Roman"/>
              <a:cs typeface="Times New Roman"/>
            </a:endParaRPr>
          </a:p>
          <a:p>
            <a:pPr marL="560070" lvl="1" indent="-245745">
              <a:lnSpc>
                <a:spcPct val="100000"/>
              </a:lnSpc>
              <a:spcBef>
                <a:spcPts val="615"/>
              </a:spcBef>
              <a:buClr>
                <a:srgbClr val="006FC0"/>
              </a:buClr>
              <a:buFont typeface="Wingdings"/>
              <a:buChar char=""/>
              <a:tabLst>
                <a:tab pos="560070" algn="l"/>
              </a:tabLst>
            </a:pPr>
            <a:r>
              <a:rPr sz="2400" spc="-5" dirty="0">
                <a:latin typeface="Times New Roman"/>
                <a:cs typeface="Times New Roman"/>
              </a:rPr>
              <a:t>BUT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proper</a:t>
            </a: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noun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not</a:t>
            </a: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good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candidate</a:t>
            </a:r>
            <a:r>
              <a:rPr sz="2400" dirty="0">
                <a:latin typeface="Times New Roman"/>
                <a:cs typeface="Times New Roman"/>
              </a:rPr>
              <a:t>….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41489" y="796797"/>
            <a:ext cx="12318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424455"/>
                </a:solidFill>
                <a:latin typeface="Tahoma"/>
                <a:cs typeface="Tahoma"/>
              </a:rPr>
              <a:t>7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3044" y="1043685"/>
            <a:ext cx="3041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Tahoma"/>
                <a:cs typeface="Tahoma"/>
              </a:rPr>
              <a:t>Entity</a:t>
            </a:r>
            <a:r>
              <a:rPr sz="3600" spc="-80" dirty="0">
                <a:latin typeface="Tahoma"/>
                <a:cs typeface="Tahoma"/>
              </a:rPr>
              <a:t> </a:t>
            </a:r>
            <a:r>
              <a:rPr sz="3600" spc="-5" dirty="0">
                <a:latin typeface="Tahoma"/>
                <a:cs typeface="Tahoma"/>
              </a:rPr>
              <a:t>Instance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7922" y="1725100"/>
            <a:ext cx="4893310" cy="79121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000" dirty="0">
                <a:latin typeface="Times New Roman"/>
                <a:cs typeface="Times New Roman"/>
              </a:rPr>
              <a:t>Entity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instance: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single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occurrence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entity.</a:t>
            </a:r>
            <a:endParaRPr sz="2000">
              <a:latin typeface="Times New Roman"/>
              <a:cs typeface="Times New Roman"/>
            </a:endParaRPr>
          </a:p>
          <a:p>
            <a:pPr marL="559435" indent="-245745">
              <a:lnSpc>
                <a:spcPct val="100000"/>
              </a:lnSpc>
              <a:spcBef>
                <a:spcPts val="695"/>
              </a:spcBef>
              <a:buClr>
                <a:srgbClr val="006FC0"/>
              </a:buClr>
              <a:buFont typeface="Wingdings"/>
              <a:buChar char=""/>
              <a:tabLst>
                <a:tab pos="559435" algn="l"/>
                <a:tab pos="560070" algn="l"/>
              </a:tabLst>
            </a:pPr>
            <a:r>
              <a:rPr sz="1800" b="1" dirty="0">
                <a:latin typeface="Times New Roman"/>
                <a:cs typeface="Times New Roman"/>
              </a:rPr>
              <a:t>6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instances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871912" y="2652712"/>
          <a:ext cx="4954270" cy="37830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7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92075" marR="3213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b="1" spc="-5" dirty="0">
                          <a:solidFill>
                            <a:srgbClr val="525389"/>
                          </a:solidFill>
                          <a:latin typeface="Tahoma"/>
                          <a:cs typeface="Tahoma"/>
                        </a:rPr>
                        <a:t>Stud</a:t>
                      </a:r>
                      <a:r>
                        <a:rPr sz="2400" b="1" dirty="0">
                          <a:solidFill>
                            <a:srgbClr val="525389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2400" b="1" spc="-5" dirty="0">
                          <a:solidFill>
                            <a:srgbClr val="525389"/>
                          </a:solidFill>
                          <a:latin typeface="Tahoma"/>
                          <a:cs typeface="Tahoma"/>
                        </a:rPr>
                        <a:t>nt  </a:t>
                      </a:r>
                      <a:r>
                        <a:rPr sz="2400" b="1" dirty="0">
                          <a:solidFill>
                            <a:srgbClr val="525389"/>
                          </a:solidFill>
                          <a:latin typeface="Tahoma"/>
                          <a:cs typeface="Tahoma"/>
                        </a:rPr>
                        <a:t>ID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6565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b="1" spc="-5" dirty="0">
                          <a:solidFill>
                            <a:srgbClr val="525389"/>
                          </a:solidFill>
                          <a:latin typeface="Tahoma"/>
                          <a:cs typeface="Tahoma"/>
                        </a:rPr>
                        <a:t>Last </a:t>
                      </a:r>
                      <a:r>
                        <a:rPr sz="2400" b="1" dirty="0">
                          <a:solidFill>
                            <a:srgbClr val="525389"/>
                          </a:solidFill>
                          <a:latin typeface="Tahoma"/>
                          <a:cs typeface="Tahoma"/>
                        </a:rPr>
                        <a:t> Name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6864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b="1" spc="-5" dirty="0">
                          <a:solidFill>
                            <a:srgbClr val="525389"/>
                          </a:solidFill>
                          <a:latin typeface="Tahoma"/>
                          <a:cs typeface="Tahoma"/>
                        </a:rPr>
                        <a:t>First </a:t>
                      </a:r>
                      <a:r>
                        <a:rPr sz="2400" b="1" dirty="0">
                          <a:solidFill>
                            <a:srgbClr val="525389"/>
                          </a:solidFill>
                          <a:latin typeface="Tahoma"/>
                          <a:cs typeface="Tahoma"/>
                        </a:rPr>
                        <a:t> Name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99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2144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6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Arnold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6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10" dirty="0">
                          <a:latin typeface="Tahoma"/>
                          <a:cs typeface="Tahoma"/>
                        </a:rPr>
                        <a:t>Betty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64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3122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6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50" dirty="0">
                          <a:latin typeface="Tahoma"/>
                          <a:cs typeface="Tahoma"/>
                        </a:rPr>
                        <a:t>Taylor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6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John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17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3843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6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Simmons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6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Lisa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64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9844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6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Macy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6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5" dirty="0">
                          <a:latin typeface="Tahoma"/>
                          <a:cs typeface="Tahoma"/>
                        </a:rPr>
                        <a:t>Bill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97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2837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6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Leath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6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Heather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61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2293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6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spc="-15" dirty="0">
                          <a:latin typeface="Tahoma"/>
                          <a:cs typeface="Tahoma"/>
                        </a:rPr>
                        <a:t>Wrench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6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Tim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667000" y="2827273"/>
            <a:ext cx="1184275" cy="30480"/>
          </a:xfrm>
          <a:custGeom>
            <a:avLst/>
            <a:gdLst/>
            <a:ahLst/>
            <a:cxnLst/>
            <a:rect l="l" t="t" r="r" b="b"/>
            <a:pathLst>
              <a:path w="1184275" h="30480">
                <a:moveTo>
                  <a:pt x="0" y="30099"/>
                </a:moveTo>
                <a:lnTo>
                  <a:pt x="582549" y="30099"/>
                </a:lnTo>
                <a:lnTo>
                  <a:pt x="1184275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4800" y="2743200"/>
            <a:ext cx="2286000" cy="472440"/>
          </a:xfrm>
          <a:prstGeom prst="rect">
            <a:avLst/>
          </a:prstGeom>
          <a:solidFill>
            <a:srgbClr val="FDEFA1"/>
          </a:solidFill>
          <a:ln w="12191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280"/>
              </a:spcBef>
            </a:pPr>
            <a:r>
              <a:rPr sz="2400" b="1" dirty="0">
                <a:latin typeface="Times New Roman"/>
                <a:cs typeface="Times New Roman"/>
              </a:rPr>
              <a:t>Entity: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student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56460" y="4684776"/>
            <a:ext cx="1696720" cy="230504"/>
          </a:xfrm>
          <a:custGeom>
            <a:avLst/>
            <a:gdLst/>
            <a:ahLst/>
            <a:cxnLst/>
            <a:rect l="l" t="t" r="r" b="b"/>
            <a:pathLst>
              <a:path w="1696720" h="230504">
                <a:moveTo>
                  <a:pt x="0" y="230124"/>
                </a:moveTo>
                <a:lnTo>
                  <a:pt x="830707" y="230124"/>
                </a:lnTo>
                <a:lnTo>
                  <a:pt x="169621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5800" y="4800600"/>
            <a:ext cx="1394460" cy="459105"/>
          </a:xfrm>
          <a:prstGeom prst="rect">
            <a:avLst/>
          </a:prstGeom>
          <a:solidFill>
            <a:srgbClr val="FDEFA1"/>
          </a:solidFill>
          <a:ln w="12191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285"/>
              </a:spcBef>
            </a:pPr>
            <a:r>
              <a:rPr sz="2400" b="1" dirty="0">
                <a:latin typeface="Times New Roman"/>
                <a:cs typeface="Times New Roman"/>
              </a:rPr>
              <a:t>instance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41489" y="796797"/>
            <a:ext cx="12318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424455"/>
                </a:solidFill>
                <a:latin typeface="Tahoma"/>
                <a:cs typeface="Tahoma"/>
              </a:rPr>
              <a:t>8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5297" y="671829"/>
            <a:ext cx="51473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Tahoma"/>
                <a:cs typeface="Tahoma"/>
              </a:rPr>
              <a:t>How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to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find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attributes?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4267" y="1866956"/>
            <a:ext cx="7635875" cy="303212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825"/>
              </a:spcBef>
              <a:buClr>
                <a:srgbClr val="006FC0"/>
              </a:buClr>
              <a:buFont typeface="Wingdings"/>
              <a:buChar char=""/>
              <a:tabLst>
                <a:tab pos="269240" algn="l"/>
              </a:tabLst>
            </a:pPr>
            <a:r>
              <a:rPr sz="2800" spc="-5" dirty="0">
                <a:latin typeface="Times New Roman"/>
                <a:cs typeface="Times New Roman"/>
              </a:rPr>
              <a:t>Attribute:</a:t>
            </a:r>
            <a:endParaRPr sz="2800">
              <a:latin typeface="Times New Roman"/>
              <a:cs typeface="Times New Roman"/>
            </a:endParaRPr>
          </a:p>
          <a:p>
            <a:pPr marL="559435" marR="139065" lvl="1" indent="-245745">
              <a:lnSpc>
                <a:spcPts val="2590"/>
              </a:lnSpc>
              <a:spcBef>
                <a:spcPts val="960"/>
              </a:spcBef>
              <a:buClr>
                <a:srgbClr val="006FC0"/>
              </a:buClr>
              <a:buFont typeface="Wingdings"/>
              <a:buChar char=""/>
              <a:tabLst>
                <a:tab pos="560070" algn="l"/>
              </a:tabLst>
            </a:pPr>
            <a:r>
              <a:rPr sz="2400" dirty="0">
                <a:latin typeface="Times New Roman"/>
                <a:cs typeface="Times New Roman"/>
              </a:rPr>
              <a:t>Attributes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objects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either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identify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describe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entities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(property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 entity).</a:t>
            </a:r>
            <a:endParaRPr sz="2400">
              <a:latin typeface="Times New Roman"/>
              <a:cs typeface="Times New Roman"/>
            </a:endParaRPr>
          </a:p>
          <a:p>
            <a:pPr marL="559435" marR="5080" lvl="1" indent="-245745">
              <a:lnSpc>
                <a:spcPts val="2590"/>
              </a:lnSpc>
              <a:spcBef>
                <a:spcPts val="905"/>
              </a:spcBef>
              <a:buClr>
                <a:srgbClr val="006FC0"/>
              </a:buClr>
              <a:buFont typeface="Wingdings"/>
              <a:buChar char=""/>
              <a:tabLst>
                <a:tab pos="560070" algn="l"/>
              </a:tabLst>
            </a:pPr>
            <a:r>
              <a:rPr sz="2400" dirty="0">
                <a:latin typeface="Times New Roman"/>
                <a:cs typeface="Times New Roman"/>
              </a:rPr>
              <a:t>In other </a:t>
            </a:r>
            <a:r>
              <a:rPr sz="2400" spc="-5" dirty="0">
                <a:latin typeface="Times New Roman"/>
                <a:cs typeface="Times New Roman"/>
              </a:rPr>
              <a:t>words, </a:t>
            </a: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descriptor </a:t>
            </a:r>
            <a:r>
              <a:rPr sz="2400" spc="-5" dirty="0">
                <a:latin typeface="Times New Roman"/>
                <a:cs typeface="Times New Roman"/>
              </a:rPr>
              <a:t>whose values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associated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individual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entities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specific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entity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type</a:t>
            </a:r>
            <a:endParaRPr sz="2400">
              <a:latin typeface="Times New Roman"/>
              <a:cs typeface="Times New Roman"/>
            </a:endParaRPr>
          </a:p>
          <a:p>
            <a:pPr marL="824865" marR="375920" lvl="2" indent="-218440">
              <a:lnSpc>
                <a:spcPct val="90100"/>
              </a:lnSpc>
              <a:spcBef>
                <a:spcPts val="875"/>
              </a:spcBef>
              <a:buClr>
                <a:srgbClr val="006FC0"/>
              </a:buClr>
              <a:buFont typeface="Wingdings"/>
              <a:buChar char=""/>
              <a:tabLst>
                <a:tab pos="825500" algn="l"/>
              </a:tabLst>
            </a:pPr>
            <a:r>
              <a:rPr sz="2000" dirty="0">
                <a:latin typeface="Times New Roman"/>
                <a:cs typeface="Times New Roman"/>
              </a:rPr>
              <a:t>The process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identifying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attributes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similar </a:t>
            </a:r>
            <a:r>
              <a:rPr sz="2000" dirty="0">
                <a:latin typeface="Times New Roman"/>
                <a:cs typeface="Times New Roman"/>
              </a:rPr>
              <a:t>except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now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want to look for and extract those </a:t>
            </a:r>
            <a:r>
              <a:rPr sz="2000" spc="-5" dirty="0">
                <a:latin typeface="Times New Roman"/>
                <a:cs typeface="Times New Roman"/>
              </a:rPr>
              <a:t>names that </a:t>
            </a:r>
            <a:r>
              <a:rPr sz="2000" dirty="0">
                <a:latin typeface="Times New Roman"/>
                <a:cs typeface="Times New Roman"/>
              </a:rPr>
              <a:t>appear to be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descriptive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noun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phrases.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11048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24455"/>
                </a:solidFill>
                <a:latin typeface="Tahoma"/>
                <a:cs typeface="Tahoma"/>
              </a:rPr>
              <a:t>9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3722" y="997965"/>
            <a:ext cx="50006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Tahoma"/>
                <a:cs typeface="Tahoma"/>
              </a:rPr>
              <a:t>Classes</a:t>
            </a:r>
            <a:r>
              <a:rPr sz="4400" spc="-40" dirty="0">
                <a:latin typeface="Tahoma"/>
                <a:cs typeface="Tahoma"/>
              </a:rPr>
              <a:t> </a:t>
            </a:r>
            <a:r>
              <a:rPr sz="4400" dirty="0">
                <a:latin typeface="Tahoma"/>
                <a:cs typeface="Tahoma"/>
              </a:rPr>
              <a:t>of</a:t>
            </a:r>
            <a:r>
              <a:rPr sz="4400" spc="-20" dirty="0">
                <a:latin typeface="Tahoma"/>
                <a:cs typeface="Tahoma"/>
              </a:rPr>
              <a:t> </a:t>
            </a:r>
            <a:r>
              <a:rPr sz="4400" spc="-10" dirty="0">
                <a:latin typeface="Tahoma"/>
                <a:cs typeface="Tahoma"/>
              </a:rPr>
              <a:t>attributes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953" y="1924583"/>
            <a:ext cx="3529329" cy="249491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625"/>
              </a:spcBef>
              <a:buClr>
                <a:srgbClr val="006FC0"/>
              </a:buClr>
              <a:buFont typeface="Wingdings"/>
              <a:buChar char=""/>
              <a:tabLst>
                <a:tab pos="269240" algn="l"/>
              </a:tabLst>
            </a:pPr>
            <a:r>
              <a:rPr sz="2800" spc="-5" dirty="0">
                <a:latin typeface="Times New Roman"/>
                <a:cs typeface="Times New Roman"/>
              </a:rPr>
              <a:t>Simple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attribute</a:t>
            </a:r>
            <a:endParaRPr sz="28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530"/>
              </a:spcBef>
              <a:buClr>
                <a:srgbClr val="006FC0"/>
              </a:buClr>
              <a:buFont typeface="Wingdings"/>
              <a:buChar char=""/>
              <a:tabLst>
                <a:tab pos="269240" algn="l"/>
              </a:tabLst>
            </a:pPr>
            <a:r>
              <a:rPr sz="2800" spc="-5" dirty="0">
                <a:latin typeface="Times New Roman"/>
                <a:cs typeface="Times New Roman"/>
              </a:rPr>
              <a:t>Composite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attribute</a:t>
            </a:r>
            <a:endParaRPr sz="28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530"/>
              </a:spcBef>
              <a:buClr>
                <a:srgbClr val="006FC0"/>
              </a:buClr>
              <a:buFont typeface="Wingdings"/>
              <a:buChar char=""/>
              <a:tabLst>
                <a:tab pos="269240" algn="l"/>
              </a:tabLst>
            </a:pPr>
            <a:r>
              <a:rPr sz="2800" spc="-5" dirty="0">
                <a:latin typeface="Times New Roman"/>
                <a:cs typeface="Times New Roman"/>
              </a:rPr>
              <a:t>Derived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attributes</a:t>
            </a:r>
            <a:endParaRPr sz="28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530"/>
              </a:spcBef>
              <a:buClr>
                <a:srgbClr val="006FC0"/>
              </a:buClr>
              <a:buFont typeface="Wingdings"/>
              <a:buChar char=""/>
              <a:tabLst>
                <a:tab pos="269240" algn="l"/>
              </a:tabLst>
            </a:pPr>
            <a:r>
              <a:rPr sz="2800" spc="-5" dirty="0">
                <a:latin typeface="Times New Roman"/>
                <a:cs typeface="Times New Roman"/>
              </a:rPr>
              <a:t>Single-valued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attribute</a:t>
            </a:r>
            <a:endParaRPr sz="28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525"/>
              </a:spcBef>
              <a:buClr>
                <a:srgbClr val="006FC0"/>
              </a:buClr>
              <a:buFont typeface="Wingdings"/>
              <a:buChar char=""/>
              <a:tabLst>
                <a:tab pos="269240" algn="l"/>
              </a:tabLst>
            </a:pPr>
            <a:r>
              <a:rPr sz="2800" spc="-5" dirty="0">
                <a:latin typeface="Times New Roman"/>
                <a:cs typeface="Times New Roman"/>
              </a:rPr>
              <a:t>Multi-valued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attribute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11048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24455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199136"/>
            <a:ext cx="11048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24455"/>
                </a:solidFill>
                <a:latin typeface="Tahoma"/>
                <a:cs typeface="Tahoma"/>
              </a:rPr>
              <a:t>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9553" y="1865747"/>
            <a:ext cx="7413625" cy="335851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165"/>
              </a:spcBef>
              <a:buClr>
                <a:srgbClr val="006FC0"/>
              </a:buClr>
              <a:buFont typeface="Wingdings"/>
              <a:buChar char=""/>
              <a:tabLst>
                <a:tab pos="269240" algn="l"/>
              </a:tabLst>
            </a:pP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simple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attribute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cannot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subdivided.</a:t>
            </a:r>
            <a:endParaRPr sz="2800">
              <a:latin typeface="Times New Roman"/>
              <a:cs typeface="Times New Roman"/>
            </a:endParaRPr>
          </a:p>
          <a:p>
            <a:pPr marL="560070" lvl="1" indent="-246379">
              <a:lnSpc>
                <a:spcPct val="100000"/>
              </a:lnSpc>
              <a:spcBef>
                <a:spcPts val="915"/>
              </a:spcBef>
              <a:buClr>
                <a:srgbClr val="006FC0"/>
              </a:buClr>
              <a:buFont typeface="Wingdings"/>
              <a:buChar char=""/>
              <a:tabLst>
                <a:tab pos="560705" algn="l"/>
              </a:tabLst>
            </a:pPr>
            <a:r>
              <a:rPr sz="2400" dirty="0">
                <a:latin typeface="Times New Roman"/>
                <a:cs typeface="Times New Roman"/>
              </a:rPr>
              <a:t>Exa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ple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Age, </a:t>
            </a:r>
            <a:r>
              <a:rPr sz="2400" spc="-15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ende</a:t>
            </a:r>
            <a:r>
              <a:rPr sz="2400" spc="-9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, 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</a:t>
            </a:r>
            <a:r>
              <a:rPr sz="2400" dirty="0">
                <a:latin typeface="Times New Roman"/>
                <a:cs typeface="Times New Roman"/>
              </a:rPr>
              <a:t>ri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tus</a:t>
            </a:r>
            <a:endParaRPr sz="2400"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100000"/>
              </a:lnSpc>
              <a:spcBef>
                <a:spcPts val="885"/>
              </a:spcBef>
              <a:buClr>
                <a:srgbClr val="006FC0"/>
              </a:buClr>
              <a:buFont typeface="Wingdings"/>
              <a:buChar char=""/>
              <a:tabLst>
                <a:tab pos="269240" algn="l"/>
              </a:tabLst>
            </a:pP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composite attribute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 </a:t>
            </a:r>
            <a:r>
              <a:rPr sz="2800" dirty="0">
                <a:latin typeface="Times New Roman"/>
                <a:cs typeface="Times New Roman"/>
              </a:rPr>
              <a:t>further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subdivided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yield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additional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attributes.</a:t>
            </a:r>
            <a:endParaRPr sz="2800">
              <a:latin typeface="Times New Roman"/>
              <a:cs typeface="Times New Roman"/>
            </a:endParaRPr>
          </a:p>
          <a:p>
            <a:pPr marL="560070" lvl="1" indent="-246379">
              <a:lnSpc>
                <a:spcPct val="100000"/>
              </a:lnSpc>
              <a:spcBef>
                <a:spcPts val="915"/>
              </a:spcBef>
              <a:buClr>
                <a:srgbClr val="006FC0"/>
              </a:buClr>
              <a:buFont typeface="Wingdings"/>
              <a:buChar char=""/>
              <a:tabLst>
                <a:tab pos="560705" algn="l"/>
              </a:tabLst>
            </a:pPr>
            <a:r>
              <a:rPr sz="2400" spc="-5" dirty="0">
                <a:latin typeface="Times New Roman"/>
                <a:cs typeface="Times New Roman"/>
              </a:rPr>
              <a:t>Examples:</a:t>
            </a:r>
            <a:endParaRPr sz="2400">
              <a:latin typeface="Times New Roman"/>
              <a:cs typeface="Times New Roman"/>
            </a:endParaRPr>
          </a:p>
          <a:p>
            <a:pPr marL="824865" lvl="2" indent="-218440">
              <a:lnSpc>
                <a:spcPct val="100000"/>
              </a:lnSpc>
              <a:spcBef>
                <a:spcPts val="920"/>
              </a:spcBef>
              <a:buClr>
                <a:srgbClr val="006FC0"/>
              </a:buClr>
              <a:buFont typeface="Wingdings"/>
              <a:buChar char=""/>
              <a:tabLst>
                <a:tab pos="825500" algn="l"/>
              </a:tabLst>
            </a:pPr>
            <a:r>
              <a:rPr sz="2000" dirty="0">
                <a:latin typeface="Times New Roman"/>
                <a:cs typeface="Times New Roman"/>
              </a:rPr>
              <a:t>ADDRESS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--</a:t>
            </a:r>
            <a:r>
              <a:rPr sz="2000" spc="5" dirty="0">
                <a:latin typeface="Wingdings"/>
                <a:cs typeface="Wingdings"/>
              </a:rPr>
              <a:t>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Street,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City,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State,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Zip</a:t>
            </a:r>
            <a:endParaRPr sz="2000">
              <a:latin typeface="Times New Roman"/>
              <a:cs typeface="Times New Roman"/>
            </a:endParaRPr>
          </a:p>
          <a:p>
            <a:pPr marL="824865" lvl="2" indent="-218440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/>
              <a:buChar char=""/>
              <a:tabLst>
                <a:tab pos="825500" algn="l"/>
              </a:tabLst>
            </a:pPr>
            <a:r>
              <a:rPr sz="2000" dirty="0">
                <a:latin typeface="Times New Roman"/>
                <a:cs typeface="Times New Roman"/>
              </a:rPr>
              <a:t>PHONE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NUMBER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--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3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Exchange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number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8152" y="1066038"/>
            <a:ext cx="6668643" cy="53746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32052" y="906221"/>
            <a:ext cx="67259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Tahoma"/>
                <a:cs typeface="Tahoma"/>
              </a:rPr>
              <a:t>Simple/Composite</a:t>
            </a:r>
            <a:r>
              <a:rPr sz="4400" spc="-25" dirty="0">
                <a:latin typeface="Tahoma"/>
                <a:cs typeface="Tahoma"/>
              </a:rPr>
              <a:t> </a:t>
            </a:r>
            <a:r>
              <a:rPr sz="4400" spc="-10" dirty="0">
                <a:latin typeface="Tahoma"/>
                <a:cs typeface="Tahoma"/>
              </a:rPr>
              <a:t>attribute</a:t>
            </a:r>
            <a:endParaRPr sz="4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11048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24455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199136"/>
            <a:ext cx="11048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24455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3353" y="1886483"/>
            <a:ext cx="7185659" cy="32766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0"/>
              </a:spcBef>
              <a:buClr>
                <a:srgbClr val="006FC0"/>
              </a:buClr>
              <a:buFont typeface="Wingdings"/>
              <a:buChar char=""/>
              <a:tabLst>
                <a:tab pos="269240" algn="l"/>
              </a:tabLst>
            </a:pP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not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physically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stored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within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database</a:t>
            </a:r>
            <a:endParaRPr sz="28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/>
              <a:buChar char=""/>
              <a:tabLst>
                <a:tab pos="269240" algn="l"/>
              </a:tabLst>
            </a:pPr>
            <a:r>
              <a:rPr sz="2800" spc="-5" dirty="0">
                <a:latin typeface="Times New Roman"/>
                <a:cs typeface="Times New Roman"/>
              </a:rPr>
              <a:t>instead,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 is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derived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 using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 algorithm.</a:t>
            </a:r>
            <a:endParaRPr sz="2800">
              <a:latin typeface="Times New Roman"/>
              <a:cs typeface="Times New Roman"/>
            </a:endParaRPr>
          </a:p>
          <a:p>
            <a:pPr marL="560070" lvl="1" indent="-246379">
              <a:lnSpc>
                <a:spcPct val="100000"/>
              </a:lnSpc>
              <a:spcBef>
                <a:spcPts val="915"/>
              </a:spcBef>
              <a:buClr>
                <a:srgbClr val="006FC0"/>
              </a:buClr>
              <a:buFont typeface="Wingdings"/>
              <a:buChar char=""/>
              <a:tabLst>
                <a:tab pos="560705" algn="l"/>
              </a:tabLst>
            </a:pPr>
            <a:r>
              <a:rPr sz="2400" spc="-5" dirty="0">
                <a:latin typeface="Times New Roman"/>
                <a:cs typeface="Times New Roman"/>
              </a:rPr>
              <a:t>Example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Late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Charge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2%</a:t>
            </a:r>
            <a:endParaRPr sz="2400">
              <a:latin typeface="Times New Roman"/>
              <a:cs typeface="Times New Roman"/>
            </a:endParaRPr>
          </a:p>
          <a:p>
            <a:pPr marL="824865" lvl="2" indent="-218440">
              <a:lnSpc>
                <a:spcPct val="100000"/>
              </a:lnSpc>
              <a:spcBef>
                <a:spcPts val="919"/>
              </a:spcBef>
              <a:buClr>
                <a:srgbClr val="006FC0"/>
              </a:buClr>
              <a:buFont typeface="Wingdings"/>
              <a:buChar char=""/>
              <a:tabLst>
                <a:tab pos="825500" algn="l"/>
              </a:tabLst>
            </a:pPr>
            <a:r>
              <a:rPr sz="2000" dirty="0">
                <a:latin typeface="Times New Roman"/>
                <a:cs typeface="Times New Roman"/>
              </a:rPr>
              <a:t>MS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Access: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v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eA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 0.</a:t>
            </a:r>
            <a:r>
              <a:rPr sz="2000" spc="10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 marL="560070" marR="5080" lvl="1" indent="-245745">
              <a:lnSpc>
                <a:spcPct val="100000"/>
              </a:lnSpc>
              <a:spcBef>
                <a:spcPts val="885"/>
              </a:spcBef>
              <a:buClr>
                <a:srgbClr val="006FC0"/>
              </a:buClr>
              <a:buFont typeface="Wingdings"/>
              <a:buChar char=""/>
              <a:tabLst>
                <a:tab pos="560705" algn="l"/>
              </a:tabLst>
            </a:pPr>
            <a:r>
              <a:rPr sz="2400" spc="-5" dirty="0">
                <a:latin typeface="Times New Roman"/>
                <a:cs typeface="Times New Roman"/>
              </a:rPr>
              <a:t>Example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2: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AGE</a:t>
            </a:r>
            <a:r>
              <a:rPr sz="2400" dirty="0">
                <a:latin typeface="Times New Roman"/>
                <a:cs typeface="Times New Roman"/>
              </a:rPr>
              <a:t> can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derived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birth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current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date.</a:t>
            </a:r>
            <a:endParaRPr sz="2400">
              <a:latin typeface="Times New Roman"/>
              <a:cs typeface="Times New Roman"/>
            </a:endParaRPr>
          </a:p>
          <a:p>
            <a:pPr marL="824865" lvl="2" indent="-218440">
              <a:lnSpc>
                <a:spcPct val="100000"/>
              </a:lnSpc>
              <a:spcBef>
                <a:spcPts val="915"/>
              </a:spcBef>
              <a:buClr>
                <a:srgbClr val="006FC0"/>
              </a:buClr>
              <a:buFont typeface="Wingdings"/>
              <a:buChar char=""/>
              <a:tabLst>
                <a:tab pos="825500" algn="l"/>
              </a:tabLst>
            </a:pPr>
            <a:r>
              <a:rPr sz="2000" dirty="0">
                <a:latin typeface="Times New Roman"/>
                <a:cs typeface="Times New Roman"/>
              </a:rPr>
              <a:t>MS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Access: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int(Date()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10" dirty="0">
                <a:latin typeface="Times New Roman"/>
                <a:cs typeface="Times New Roman"/>
              </a:rPr>
              <a:t>_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b</a:t>
            </a:r>
            <a:r>
              <a:rPr sz="2000" spc="5" dirty="0">
                <a:latin typeface="Times New Roman"/>
                <a:cs typeface="Times New Roman"/>
              </a:rPr>
              <a:t>)</a:t>
            </a:r>
            <a:r>
              <a:rPr sz="2000" dirty="0">
                <a:latin typeface="Times New Roman"/>
                <a:cs typeface="Times New Roman"/>
              </a:rPr>
              <a:t>/365)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5360" y="1218438"/>
            <a:ext cx="4094099" cy="4334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79066" y="1058621"/>
            <a:ext cx="41725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Tahoma"/>
                <a:cs typeface="Tahoma"/>
              </a:rPr>
              <a:t>Derived</a:t>
            </a:r>
            <a:r>
              <a:rPr sz="4400" spc="-65" dirty="0">
                <a:latin typeface="Tahoma"/>
                <a:cs typeface="Tahoma"/>
              </a:rPr>
              <a:t> </a:t>
            </a:r>
            <a:r>
              <a:rPr sz="4400" spc="-10" dirty="0">
                <a:latin typeface="Tahoma"/>
                <a:cs typeface="Tahoma"/>
              </a:rPr>
              <a:t>attribute</a:t>
            </a:r>
            <a:endParaRPr sz="4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11048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24455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199136"/>
            <a:ext cx="11048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24455"/>
                </a:solidFill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3353" y="1837339"/>
            <a:ext cx="7218045" cy="3653790"/>
          </a:xfrm>
          <a:prstGeom prst="rect">
            <a:avLst/>
          </a:prstGeom>
        </p:spPr>
        <p:txBody>
          <a:bodyPr vert="horz" wrap="square" lIns="0" tIns="17589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385"/>
              </a:spcBef>
              <a:buClr>
                <a:srgbClr val="006FC0"/>
              </a:buClr>
              <a:buFont typeface="Wingdings"/>
              <a:buChar char=""/>
              <a:tabLst>
                <a:tab pos="269240" algn="l"/>
              </a:tabLst>
            </a:pPr>
            <a:r>
              <a:rPr sz="2800" spc="-5" dirty="0">
                <a:latin typeface="Times New Roman"/>
                <a:cs typeface="Times New Roman"/>
              </a:rPr>
              <a:t>can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have</a:t>
            </a:r>
            <a:r>
              <a:rPr sz="2800" spc="-5" dirty="0">
                <a:latin typeface="Times New Roman"/>
                <a:cs typeface="Times New Roman"/>
              </a:rPr>
              <a:t> only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single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(atomic)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value.</a:t>
            </a:r>
            <a:endParaRPr sz="2800">
              <a:latin typeface="Times New Roman"/>
              <a:cs typeface="Times New Roman"/>
            </a:endParaRPr>
          </a:p>
          <a:p>
            <a:pPr marL="560070" lvl="1" indent="-246379">
              <a:lnSpc>
                <a:spcPct val="100000"/>
              </a:lnSpc>
              <a:spcBef>
                <a:spcPts val="1110"/>
              </a:spcBef>
              <a:buClr>
                <a:srgbClr val="006FC0"/>
              </a:buClr>
              <a:buFont typeface="Wingdings"/>
              <a:buChar char=""/>
              <a:tabLst>
                <a:tab pos="560705" algn="l"/>
              </a:tabLst>
            </a:pPr>
            <a:r>
              <a:rPr sz="2400" spc="-5" dirty="0">
                <a:latin typeface="Times New Roman"/>
                <a:cs typeface="Times New Roman"/>
              </a:rPr>
              <a:t>Examples:</a:t>
            </a:r>
            <a:endParaRPr sz="2400">
              <a:latin typeface="Times New Roman"/>
              <a:cs typeface="Times New Roman"/>
            </a:endParaRPr>
          </a:p>
          <a:p>
            <a:pPr marL="824865" lvl="2" indent="-218440">
              <a:lnSpc>
                <a:spcPct val="100000"/>
              </a:lnSpc>
              <a:spcBef>
                <a:spcPts val="965"/>
              </a:spcBef>
              <a:buClr>
                <a:srgbClr val="006FC0"/>
              </a:buClr>
              <a:buFont typeface="Wingdings"/>
              <a:buChar char=""/>
              <a:tabLst>
                <a:tab pos="82550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person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only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social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security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number.</a:t>
            </a:r>
            <a:endParaRPr sz="2000">
              <a:latin typeface="Times New Roman"/>
              <a:cs typeface="Times New Roman"/>
            </a:endParaRPr>
          </a:p>
          <a:p>
            <a:pPr marL="824865" lvl="2" indent="-218440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/>
              <a:buChar char=""/>
              <a:tabLst>
                <a:tab pos="82550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manufactured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only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serial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number.</a:t>
            </a:r>
            <a:endParaRPr sz="2000">
              <a:latin typeface="Times New Roman"/>
              <a:cs typeface="Times New Roman"/>
            </a:endParaRPr>
          </a:p>
          <a:p>
            <a:pPr marL="560070" marR="5080" lvl="1" indent="-245745">
              <a:lnSpc>
                <a:spcPct val="100000"/>
              </a:lnSpc>
              <a:spcBef>
                <a:spcPts val="885"/>
              </a:spcBef>
              <a:buClr>
                <a:srgbClr val="006FC0"/>
              </a:buClr>
              <a:buFont typeface="Wingdings"/>
              <a:buChar char=""/>
              <a:tabLst>
                <a:tab pos="560705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400" b="1" u="heavy" spc="-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single-valued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attribute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 not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necessarily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simple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attribute.</a:t>
            </a:r>
            <a:endParaRPr sz="2400">
              <a:latin typeface="Times New Roman"/>
              <a:cs typeface="Times New Roman"/>
            </a:endParaRPr>
          </a:p>
          <a:p>
            <a:pPr marL="824865" lvl="2" indent="-218440">
              <a:lnSpc>
                <a:spcPct val="100000"/>
              </a:lnSpc>
              <a:spcBef>
                <a:spcPts val="920"/>
              </a:spcBef>
              <a:buClr>
                <a:srgbClr val="006FC0"/>
              </a:buClr>
              <a:buFont typeface="Wingdings"/>
              <a:buChar char=""/>
              <a:tabLst>
                <a:tab pos="825500" algn="l"/>
              </a:tabLst>
            </a:pPr>
            <a:r>
              <a:rPr sz="2000" dirty="0">
                <a:latin typeface="Times New Roman"/>
                <a:cs typeface="Times New Roman"/>
              </a:rPr>
              <a:t>Part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No: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CA-08-02-189935</a:t>
            </a:r>
            <a:endParaRPr sz="2000">
              <a:latin typeface="Times New Roman"/>
              <a:cs typeface="Times New Roman"/>
            </a:endParaRPr>
          </a:p>
          <a:p>
            <a:pPr marL="824865" lvl="2" indent="-218440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/>
              <a:buChar char=""/>
              <a:tabLst>
                <a:tab pos="825500" algn="l"/>
              </a:tabLst>
            </a:pPr>
            <a:r>
              <a:rPr sz="2000" dirty="0">
                <a:latin typeface="Times New Roman"/>
                <a:cs typeface="Times New Roman"/>
              </a:rPr>
              <a:t>Location: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Factory#:08,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shift#: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02,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part#: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189935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33715" y="1218437"/>
            <a:ext cx="3220085" cy="541020"/>
          </a:xfrm>
          <a:custGeom>
            <a:avLst/>
            <a:gdLst/>
            <a:ahLst/>
            <a:cxnLst/>
            <a:rect l="l" t="t" r="r" b="b"/>
            <a:pathLst>
              <a:path w="3220085" h="541019">
                <a:moveTo>
                  <a:pt x="276745" y="309118"/>
                </a:moveTo>
                <a:lnTo>
                  <a:pt x="265811" y="258953"/>
                </a:lnTo>
                <a:lnTo>
                  <a:pt x="232244" y="222592"/>
                </a:lnTo>
                <a:lnTo>
                  <a:pt x="195846" y="206502"/>
                </a:lnTo>
                <a:lnTo>
                  <a:pt x="131686" y="190106"/>
                </a:lnTo>
                <a:lnTo>
                  <a:pt x="112534" y="185166"/>
                </a:lnTo>
                <a:lnTo>
                  <a:pt x="72910" y="162814"/>
                </a:lnTo>
                <a:lnTo>
                  <a:pt x="59321" y="121539"/>
                </a:lnTo>
                <a:lnTo>
                  <a:pt x="60769" y="107873"/>
                </a:lnTo>
                <a:lnTo>
                  <a:pt x="82562" y="75184"/>
                </a:lnTo>
                <a:lnTo>
                  <a:pt x="125450" y="58762"/>
                </a:lnTo>
                <a:lnTo>
                  <a:pt x="143395" y="57658"/>
                </a:lnTo>
                <a:lnTo>
                  <a:pt x="159867" y="58483"/>
                </a:lnTo>
                <a:lnTo>
                  <a:pt x="207022" y="70866"/>
                </a:lnTo>
                <a:lnTo>
                  <a:pt x="246392" y="93281"/>
                </a:lnTo>
                <a:lnTo>
                  <a:pt x="256806" y="101854"/>
                </a:lnTo>
                <a:lnTo>
                  <a:pt x="260870" y="101854"/>
                </a:lnTo>
                <a:lnTo>
                  <a:pt x="260870" y="57658"/>
                </a:lnTo>
                <a:lnTo>
                  <a:pt x="260870" y="37084"/>
                </a:lnTo>
                <a:lnTo>
                  <a:pt x="247624" y="31229"/>
                </a:lnTo>
                <a:lnTo>
                  <a:pt x="204482" y="17780"/>
                </a:lnTo>
                <a:lnTo>
                  <a:pt x="156718" y="11353"/>
                </a:lnTo>
                <a:lnTo>
                  <a:pt x="139839" y="10922"/>
                </a:lnTo>
                <a:lnTo>
                  <a:pt x="111264" y="13017"/>
                </a:lnTo>
                <a:lnTo>
                  <a:pt x="62115" y="29730"/>
                </a:lnTo>
                <a:lnTo>
                  <a:pt x="24701" y="62090"/>
                </a:lnTo>
                <a:lnTo>
                  <a:pt x="5461" y="103568"/>
                </a:lnTo>
                <a:lnTo>
                  <a:pt x="3060" y="127254"/>
                </a:lnTo>
                <a:lnTo>
                  <a:pt x="3479" y="138811"/>
                </a:lnTo>
                <a:lnTo>
                  <a:pt x="13843" y="177927"/>
                </a:lnTo>
                <a:lnTo>
                  <a:pt x="43332" y="213080"/>
                </a:lnTo>
                <a:lnTo>
                  <a:pt x="86499" y="233857"/>
                </a:lnTo>
                <a:lnTo>
                  <a:pt x="143776" y="248246"/>
                </a:lnTo>
                <a:lnTo>
                  <a:pt x="152171" y="250367"/>
                </a:lnTo>
                <a:lnTo>
                  <a:pt x="192874" y="264706"/>
                </a:lnTo>
                <a:lnTo>
                  <a:pt x="217449" y="295541"/>
                </a:lnTo>
                <a:lnTo>
                  <a:pt x="220484" y="317627"/>
                </a:lnTo>
                <a:lnTo>
                  <a:pt x="219024" y="332155"/>
                </a:lnTo>
                <a:lnTo>
                  <a:pt x="197497" y="366903"/>
                </a:lnTo>
                <a:lnTo>
                  <a:pt x="150825" y="384416"/>
                </a:lnTo>
                <a:lnTo>
                  <a:pt x="129806" y="385572"/>
                </a:lnTo>
                <a:lnTo>
                  <a:pt x="113944" y="384721"/>
                </a:lnTo>
                <a:lnTo>
                  <a:pt x="64528" y="371856"/>
                </a:lnTo>
                <a:lnTo>
                  <a:pt x="17678" y="344728"/>
                </a:lnTo>
                <a:lnTo>
                  <a:pt x="3822" y="332867"/>
                </a:lnTo>
                <a:lnTo>
                  <a:pt x="0" y="332867"/>
                </a:lnTo>
                <a:lnTo>
                  <a:pt x="0" y="400685"/>
                </a:lnTo>
                <a:lnTo>
                  <a:pt x="13931" y="407098"/>
                </a:lnTo>
                <a:lnTo>
                  <a:pt x="58305" y="423164"/>
                </a:lnTo>
                <a:lnTo>
                  <a:pt x="112318" y="431736"/>
                </a:lnTo>
                <a:lnTo>
                  <a:pt x="133616" y="432308"/>
                </a:lnTo>
                <a:lnTo>
                  <a:pt x="151396" y="431723"/>
                </a:lnTo>
                <a:lnTo>
                  <a:pt x="195465" y="422783"/>
                </a:lnTo>
                <a:lnTo>
                  <a:pt x="229654" y="403834"/>
                </a:lnTo>
                <a:lnTo>
                  <a:pt x="249110" y="385572"/>
                </a:lnTo>
                <a:lnTo>
                  <a:pt x="255320" y="377558"/>
                </a:lnTo>
                <a:lnTo>
                  <a:pt x="274243" y="332867"/>
                </a:lnTo>
                <a:lnTo>
                  <a:pt x="276123" y="320979"/>
                </a:lnTo>
                <a:lnTo>
                  <a:pt x="276745" y="309118"/>
                </a:lnTo>
                <a:close/>
              </a:path>
              <a:path w="3220085" h="541019">
                <a:moveTo>
                  <a:pt x="379488" y="119888"/>
                </a:moveTo>
                <a:lnTo>
                  <a:pt x="328180" y="119888"/>
                </a:lnTo>
                <a:lnTo>
                  <a:pt x="328180" y="424942"/>
                </a:lnTo>
                <a:lnTo>
                  <a:pt x="379488" y="424942"/>
                </a:lnTo>
                <a:lnTo>
                  <a:pt x="379488" y="119888"/>
                </a:lnTo>
                <a:close/>
              </a:path>
              <a:path w="3220085" h="541019">
                <a:moveTo>
                  <a:pt x="383044" y="15621"/>
                </a:moveTo>
                <a:lnTo>
                  <a:pt x="324624" y="15621"/>
                </a:lnTo>
                <a:lnTo>
                  <a:pt x="324624" y="68834"/>
                </a:lnTo>
                <a:lnTo>
                  <a:pt x="383044" y="68834"/>
                </a:lnTo>
                <a:lnTo>
                  <a:pt x="383044" y="15621"/>
                </a:lnTo>
                <a:close/>
              </a:path>
              <a:path w="3220085" h="541019">
                <a:moveTo>
                  <a:pt x="694829" y="226949"/>
                </a:moveTo>
                <a:lnTo>
                  <a:pt x="688505" y="177368"/>
                </a:lnTo>
                <a:lnTo>
                  <a:pt x="669429" y="141097"/>
                </a:lnTo>
                <a:lnTo>
                  <a:pt x="620280" y="113245"/>
                </a:lnTo>
                <a:lnTo>
                  <a:pt x="598944" y="111379"/>
                </a:lnTo>
                <a:lnTo>
                  <a:pt x="586701" y="112077"/>
                </a:lnTo>
                <a:lnTo>
                  <a:pt x="540499" y="128409"/>
                </a:lnTo>
                <a:lnTo>
                  <a:pt x="506361" y="153797"/>
                </a:lnTo>
                <a:lnTo>
                  <a:pt x="506361" y="119888"/>
                </a:lnTo>
                <a:lnTo>
                  <a:pt x="455053" y="119888"/>
                </a:lnTo>
                <a:lnTo>
                  <a:pt x="455053" y="424942"/>
                </a:lnTo>
                <a:lnTo>
                  <a:pt x="506361" y="424942"/>
                </a:lnTo>
                <a:lnTo>
                  <a:pt x="506361" y="197231"/>
                </a:lnTo>
                <a:lnTo>
                  <a:pt x="516140" y="189420"/>
                </a:lnTo>
                <a:lnTo>
                  <a:pt x="556221" y="166065"/>
                </a:lnTo>
                <a:lnTo>
                  <a:pt x="585609" y="160274"/>
                </a:lnTo>
                <a:lnTo>
                  <a:pt x="594791" y="160629"/>
                </a:lnTo>
                <a:lnTo>
                  <a:pt x="633742" y="183007"/>
                </a:lnTo>
                <a:lnTo>
                  <a:pt x="642391" y="221335"/>
                </a:lnTo>
                <a:lnTo>
                  <a:pt x="643521" y="424942"/>
                </a:lnTo>
                <a:lnTo>
                  <a:pt x="694829" y="424942"/>
                </a:lnTo>
                <a:lnTo>
                  <a:pt x="694829" y="226949"/>
                </a:lnTo>
                <a:close/>
              </a:path>
              <a:path w="3220085" h="541019">
                <a:moveTo>
                  <a:pt x="1002423" y="119888"/>
                </a:moveTo>
                <a:lnTo>
                  <a:pt x="954036" y="119888"/>
                </a:lnTo>
                <a:lnTo>
                  <a:pt x="950988" y="132969"/>
                </a:lnTo>
                <a:lnTo>
                  <a:pt x="950988" y="174752"/>
                </a:lnTo>
                <a:lnTo>
                  <a:pt x="950988" y="342138"/>
                </a:lnTo>
                <a:lnTo>
                  <a:pt x="912888" y="364363"/>
                </a:lnTo>
                <a:lnTo>
                  <a:pt x="871867" y="372237"/>
                </a:lnTo>
                <a:lnTo>
                  <a:pt x="854049" y="370573"/>
                </a:lnTo>
                <a:lnTo>
                  <a:pt x="816495" y="345694"/>
                </a:lnTo>
                <a:lnTo>
                  <a:pt x="800544" y="292315"/>
                </a:lnTo>
                <a:lnTo>
                  <a:pt x="799477" y="268478"/>
                </a:lnTo>
                <a:lnTo>
                  <a:pt x="800874" y="243268"/>
                </a:lnTo>
                <a:lnTo>
                  <a:pt x="812063" y="202171"/>
                </a:lnTo>
                <a:lnTo>
                  <a:pt x="848410" y="164769"/>
                </a:lnTo>
                <a:lnTo>
                  <a:pt x="883297" y="157607"/>
                </a:lnTo>
                <a:lnTo>
                  <a:pt x="891374" y="157848"/>
                </a:lnTo>
                <a:lnTo>
                  <a:pt x="932611" y="166865"/>
                </a:lnTo>
                <a:lnTo>
                  <a:pt x="950988" y="174752"/>
                </a:lnTo>
                <a:lnTo>
                  <a:pt x="950988" y="132969"/>
                </a:lnTo>
                <a:lnTo>
                  <a:pt x="916190" y="116967"/>
                </a:lnTo>
                <a:lnTo>
                  <a:pt x="875042" y="111379"/>
                </a:lnTo>
                <a:lnTo>
                  <a:pt x="862634" y="112052"/>
                </a:lnTo>
                <a:lnTo>
                  <a:pt x="815136" y="127952"/>
                </a:lnTo>
                <a:lnTo>
                  <a:pt x="785761" y="152400"/>
                </a:lnTo>
                <a:lnTo>
                  <a:pt x="762863" y="188074"/>
                </a:lnTo>
                <a:lnTo>
                  <a:pt x="749160" y="233705"/>
                </a:lnTo>
                <a:lnTo>
                  <a:pt x="746518" y="269494"/>
                </a:lnTo>
                <a:lnTo>
                  <a:pt x="748436" y="303745"/>
                </a:lnTo>
                <a:lnTo>
                  <a:pt x="763866" y="359473"/>
                </a:lnTo>
                <a:lnTo>
                  <a:pt x="794131" y="397929"/>
                </a:lnTo>
                <a:lnTo>
                  <a:pt x="835609" y="417309"/>
                </a:lnTo>
                <a:lnTo>
                  <a:pt x="860310" y="419735"/>
                </a:lnTo>
                <a:lnTo>
                  <a:pt x="874712" y="419214"/>
                </a:lnTo>
                <a:lnTo>
                  <a:pt x="920369" y="406222"/>
                </a:lnTo>
                <a:lnTo>
                  <a:pt x="950988" y="384556"/>
                </a:lnTo>
                <a:lnTo>
                  <a:pt x="950899" y="414921"/>
                </a:lnTo>
                <a:lnTo>
                  <a:pt x="942619" y="458698"/>
                </a:lnTo>
                <a:lnTo>
                  <a:pt x="909332" y="488315"/>
                </a:lnTo>
                <a:lnTo>
                  <a:pt x="869073" y="494538"/>
                </a:lnTo>
                <a:lnTo>
                  <a:pt x="862139" y="494423"/>
                </a:lnTo>
                <a:lnTo>
                  <a:pt x="823620" y="488378"/>
                </a:lnTo>
                <a:lnTo>
                  <a:pt x="793762" y="479679"/>
                </a:lnTo>
                <a:lnTo>
                  <a:pt x="787031" y="477266"/>
                </a:lnTo>
                <a:lnTo>
                  <a:pt x="781824" y="475234"/>
                </a:lnTo>
                <a:lnTo>
                  <a:pt x="778395" y="473837"/>
                </a:lnTo>
                <a:lnTo>
                  <a:pt x="775728" y="473837"/>
                </a:lnTo>
                <a:lnTo>
                  <a:pt x="775728" y="527304"/>
                </a:lnTo>
                <a:lnTo>
                  <a:pt x="786015" y="530199"/>
                </a:lnTo>
                <a:lnTo>
                  <a:pt x="830859" y="538480"/>
                </a:lnTo>
                <a:lnTo>
                  <a:pt x="865009" y="540512"/>
                </a:lnTo>
                <a:lnTo>
                  <a:pt x="897547" y="538238"/>
                </a:lnTo>
                <a:lnTo>
                  <a:pt x="925664" y="531406"/>
                </a:lnTo>
                <a:lnTo>
                  <a:pt x="949312" y="520052"/>
                </a:lnTo>
                <a:lnTo>
                  <a:pt x="968514" y="504190"/>
                </a:lnTo>
                <a:lnTo>
                  <a:pt x="975398" y="494538"/>
                </a:lnTo>
                <a:lnTo>
                  <a:pt x="983348" y="483438"/>
                </a:lnTo>
                <a:lnTo>
                  <a:pt x="993940" y="457530"/>
                </a:lnTo>
                <a:lnTo>
                  <a:pt x="1000302" y="426478"/>
                </a:lnTo>
                <a:lnTo>
                  <a:pt x="1002423" y="390271"/>
                </a:lnTo>
                <a:lnTo>
                  <a:pt x="1002423" y="384556"/>
                </a:lnTo>
                <a:lnTo>
                  <a:pt x="1002423" y="372237"/>
                </a:lnTo>
                <a:lnTo>
                  <a:pt x="1002423" y="157607"/>
                </a:lnTo>
                <a:lnTo>
                  <a:pt x="1002423" y="132969"/>
                </a:lnTo>
                <a:lnTo>
                  <a:pt x="1002423" y="119888"/>
                </a:lnTo>
                <a:close/>
              </a:path>
              <a:path w="3220085" h="541019">
                <a:moveTo>
                  <a:pt x="1129296" y="0"/>
                </a:moveTo>
                <a:lnTo>
                  <a:pt x="1077988" y="0"/>
                </a:lnTo>
                <a:lnTo>
                  <a:pt x="1077988" y="424942"/>
                </a:lnTo>
                <a:lnTo>
                  <a:pt x="1129296" y="424942"/>
                </a:lnTo>
                <a:lnTo>
                  <a:pt x="1129296" y="0"/>
                </a:lnTo>
                <a:close/>
              </a:path>
              <a:path w="3220085" h="541019">
                <a:moveTo>
                  <a:pt x="1447431" y="249936"/>
                </a:moveTo>
                <a:lnTo>
                  <a:pt x="1447063" y="238379"/>
                </a:lnTo>
                <a:lnTo>
                  <a:pt x="1446872" y="232346"/>
                </a:lnTo>
                <a:lnTo>
                  <a:pt x="1445234" y="216166"/>
                </a:lnTo>
                <a:lnTo>
                  <a:pt x="1433804" y="175920"/>
                </a:lnTo>
                <a:lnTo>
                  <a:pt x="1404988" y="137121"/>
                </a:lnTo>
                <a:lnTo>
                  <a:pt x="1397393" y="131368"/>
                </a:lnTo>
                <a:lnTo>
                  <a:pt x="1397393" y="238379"/>
                </a:lnTo>
                <a:lnTo>
                  <a:pt x="1235976" y="238379"/>
                </a:lnTo>
                <a:lnTo>
                  <a:pt x="1247025" y="197307"/>
                </a:lnTo>
                <a:lnTo>
                  <a:pt x="1273530" y="167424"/>
                </a:lnTo>
                <a:lnTo>
                  <a:pt x="1312189" y="154178"/>
                </a:lnTo>
                <a:lnTo>
                  <a:pt x="1322082" y="153797"/>
                </a:lnTo>
                <a:lnTo>
                  <a:pt x="1332026" y="154165"/>
                </a:lnTo>
                <a:lnTo>
                  <a:pt x="1369669" y="167157"/>
                </a:lnTo>
                <a:lnTo>
                  <a:pt x="1392567" y="202692"/>
                </a:lnTo>
                <a:lnTo>
                  <a:pt x="1397393" y="238379"/>
                </a:lnTo>
                <a:lnTo>
                  <a:pt x="1397393" y="131368"/>
                </a:lnTo>
                <a:lnTo>
                  <a:pt x="1351762" y="113461"/>
                </a:lnTo>
                <a:lnTo>
                  <a:pt x="1325003" y="111379"/>
                </a:lnTo>
                <a:lnTo>
                  <a:pt x="1294968" y="114147"/>
                </a:lnTo>
                <a:lnTo>
                  <a:pt x="1243914" y="136245"/>
                </a:lnTo>
                <a:lnTo>
                  <a:pt x="1205814" y="179514"/>
                </a:lnTo>
                <a:lnTo>
                  <a:pt x="1186332" y="238836"/>
                </a:lnTo>
                <a:lnTo>
                  <a:pt x="1183906" y="274193"/>
                </a:lnTo>
                <a:lnTo>
                  <a:pt x="1186408" y="309867"/>
                </a:lnTo>
                <a:lnTo>
                  <a:pt x="1206512" y="368249"/>
                </a:lnTo>
                <a:lnTo>
                  <a:pt x="1246301" y="408914"/>
                </a:lnTo>
                <a:lnTo>
                  <a:pt x="1302880" y="429488"/>
                </a:lnTo>
                <a:lnTo>
                  <a:pt x="1337322" y="432054"/>
                </a:lnTo>
                <a:lnTo>
                  <a:pt x="1346225" y="431914"/>
                </a:lnTo>
                <a:lnTo>
                  <a:pt x="1387894" y="425513"/>
                </a:lnTo>
                <a:lnTo>
                  <a:pt x="1428254" y="411734"/>
                </a:lnTo>
                <a:lnTo>
                  <a:pt x="1435620" y="408686"/>
                </a:lnTo>
                <a:lnTo>
                  <a:pt x="1441716" y="406400"/>
                </a:lnTo>
                <a:lnTo>
                  <a:pt x="1441716" y="387223"/>
                </a:lnTo>
                <a:lnTo>
                  <a:pt x="1441716" y="350393"/>
                </a:lnTo>
                <a:lnTo>
                  <a:pt x="1438668" y="350393"/>
                </a:lnTo>
                <a:lnTo>
                  <a:pt x="1405978" y="370522"/>
                </a:lnTo>
                <a:lnTo>
                  <a:pt x="1369961" y="383413"/>
                </a:lnTo>
                <a:lnTo>
                  <a:pt x="1336814" y="387223"/>
                </a:lnTo>
                <a:lnTo>
                  <a:pt x="1314475" y="385470"/>
                </a:lnTo>
                <a:lnTo>
                  <a:pt x="1277467" y="371424"/>
                </a:lnTo>
                <a:lnTo>
                  <a:pt x="1251077" y="343496"/>
                </a:lnTo>
                <a:lnTo>
                  <a:pt x="1237653" y="302780"/>
                </a:lnTo>
                <a:lnTo>
                  <a:pt x="1235976" y="277749"/>
                </a:lnTo>
                <a:lnTo>
                  <a:pt x="1447431" y="277749"/>
                </a:lnTo>
                <a:lnTo>
                  <a:pt x="1447431" y="249936"/>
                </a:lnTo>
                <a:close/>
              </a:path>
              <a:path w="3220085" h="541019">
                <a:moveTo>
                  <a:pt x="1640446" y="222351"/>
                </a:moveTo>
                <a:lnTo>
                  <a:pt x="1486420" y="222351"/>
                </a:lnTo>
                <a:lnTo>
                  <a:pt x="1486420" y="271780"/>
                </a:lnTo>
                <a:lnTo>
                  <a:pt x="1640446" y="271780"/>
                </a:lnTo>
                <a:lnTo>
                  <a:pt x="1640446" y="222351"/>
                </a:lnTo>
                <a:close/>
              </a:path>
              <a:path w="3220085" h="541019">
                <a:moveTo>
                  <a:pt x="1930793" y="119888"/>
                </a:moveTo>
                <a:lnTo>
                  <a:pt x="1877326" y="119888"/>
                </a:lnTo>
                <a:lnTo>
                  <a:pt x="1794522" y="355346"/>
                </a:lnTo>
                <a:lnTo>
                  <a:pt x="1710956" y="119888"/>
                </a:lnTo>
                <a:lnTo>
                  <a:pt x="1655584" y="119888"/>
                </a:lnTo>
                <a:lnTo>
                  <a:pt x="1769757" y="424942"/>
                </a:lnTo>
                <a:lnTo>
                  <a:pt x="1815858" y="424942"/>
                </a:lnTo>
                <a:lnTo>
                  <a:pt x="1842071" y="355346"/>
                </a:lnTo>
                <a:lnTo>
                  <a:pt x="1930793" y="119888"/>
                </a:lnTo>
                <a:close/>
              </a:path>
              <a:path w="3220085" h="541019">
                <a:moveTo>
                  <a:pt x="2180729" y="265176"/>
                </a:moveTo>
                <a:lnTo>
                  <a:pt x="2180653" y="214376"/>
                </a:lnTo>
                <a:lnTo>
                  <a:pt x="2172601" y="167640"/>
                </a:lnTo>
                <a:lnTo>
                  <a:pt x="2147709" y="135128"/>
                </a:lnTo>
                <a:lnTo>
                  <a:pt x="2108974" y="117475"/>
                </a:lnTo>
                <a:lnTo>
                  <a:pt x="2070976" y="112839"/>
                </a:lnTo>
                <a:lnTo>
                  <a:pt x="2055888" y="112522"/>
                </a:lnTo>
                <a:lnTo>
                  <a:pt x="2042896" y="112839"/>
                </a:lnTo>
                <a:lnTo>
                  <a:pt x="2003564" y="117475"/>
                </a:lnTo>
                <a:lnTo>
                  <a:pt x="1962797" y="126492"/>
                </a:lnTo>
                <a:lnTo>
                  <a:pt x="1962797" y="178562"/>
                </a:lnTo>
                <a:lnTo>
                  <a:pt x="1965845" y="178562"/>
                </a:lnTo>
                <a:lnTo>
                  <a:pt x="1977847" y="173824"/>
                </a:lnTo>
                <a:lnTo>
                  <a:pt x="1989848" y="169697"/>
                </a:lnTo>
                <a:lnTo>
                  <a:pt x="2036305" y="159194"/>
                </a:lnTo>
                <a:lnTo>
                  <a:pt x="2055634" y="157861"/>
                </a:lnTo>
                <a:lnTo>
                  <a:pt x="2063102" y="157988"/>
                </a:lnTo>
                <a:lnTo>
                  <a:pt x="2103755" y="165404"/>
                </a:lnTo>
                <a:lnTo>
                  <a:pt x="2128316" y="198081"/>
                </a:lnTo>
                <a:lnTo>
                  <a:pt x="2129675" y="214376"/>
                </a:lnTo>
                <a:lnTo>
                  <a:pt x="2129675" y="224155"/>
                </a:lnTo>
                <a:lnTo>
                  <a:pt x="2129675" y="265176"/>
                </a:lnTo>
                <a:lnTo>
                  <a:pt x="2129675" y="349885"/>
                </a:lnTo>
                <a:lnTo>
                  <a:pt x="2120938" y="357225"/>
                </a:lnTo>
                <a:lnTo>
                  <a:pt x="2082723" y="380263"/>
                </a:lnTo>
                <a:lnTo>
                  <a:pt x="2048903" y="386207"/>
                </a:lnTo>
                <a:lnTo>
                  <a:pt x="2035492" y="385381"/>
                </a:lnTo>
                <a:lnTo>
                  <a:pt x="1999234" y="365277"/>
                </a:lnTo>
                <a:lnTo>
                  <a:pt x="1990991" y="333121"/>
                </a:lnTo>
                <a:lnTo>
                  <a:pt x="1991817" y="322224"/>
                </a:lnTo>
                <a:lnTo>
                  <a:pt x="2019465" y="285686"/>
                </a:lnTo>
                <a:lnTo>
                  <a:pt x="2058123" y="273177"/>
                </a:lnTo>
                <a:lnTo>
                  <a:pt x="2129675" y="265176"/>
                </a:lnTo>
                <a:lnTo>
                  <a:pt x="2129675" y="224155"/>
                </a:lnTo>
                <a:lnTo>
                  <a:pt x="2090635" y="226949"/>
                </a:lnTo>
                <a:lnTo>
                  <a:pt x="2037422" y="233616"/>
                </a:lnTo>
                <a:lnTo>
                  <a:pt x="1993658" y="247142"/>
                </a:lnTo>
                <a:lnTo>
                  <a:pt x="1959000" y="272008"/>
                </a:lnTo>
                <a:lnTo>
                  <a:pt x="1941296" y="307124"/>
                </a:lnTo>
                <a:lnTo>
                  <a:pt x="1937905" y="336423"/>
                </a:lnTo>
                <a:lnTo>
                  <a:pt x="1938375" y="346570"/>
                </a:lnTo>
                <a:lnTo>
                  <a:pt x="1949335" y="384225"/>
                </a:lnTo>
                <a:lnTo>
                  <a:pt x="1978875" y="417753"/>
                </a:lnTo>
                <a:lnTo>
                  <a:pt x="2021243" y="433006"/>
                </a:lnTo>
                <a:lnTo>
                  <a:pt x="2030488" y="433451"/>
                </a:lnTo>
                <a:lnTo>
                  <a:pt x="2041347" y="433222"/>
                </a:lnTo>
                <a:lnTo>
                  <a:pt x="2079142" y="424942"/>
                </a:lnTo>
                <a:lnTo>
                  <a:pt x="2112911" y="405384"/>
                </a:lnTo>
                <a:lnTo>
                  <a:pt x="2119896" y="399923"/>
                </a:lnTo>
                <a:lnTo>
                  <a:pt x="2125484" y="395478"/>
                </a:lnTo>
                <a:lnTo>
                  <a:pt x="2129675" y="392430"/>
                </a:lnTo>
                <a:lnTo>
                  <a:pt x="2129675" y="424942"/>
                </a:lnTo>
                <a:lnTo>
                  <a:pt x="2180729" y="424942"/>
                </a:lnTo>
                <a:lnTo>
                  <a:pt x="2180729" y="392430"/>
                </a:lnTo>
                <a:lnTo>
                  <a:pt x="2180729" y="386207"/>
                </a:lnTo>
                <a:lnTo>
                  <a:pt x="2180729" y="265176"/>
                </a:lnTo>
                <a:close/>
              </a:path>
              <a:path w="3220085" h="541019">
                <a:moveTo>
                  <a:pt x="2305824" y="0"/>
                </a:moveTo>
                <a:lnTo>
                  <a:pt x="2254516" y="0"/>
                </a:lnTo>
                <a:lnTo>
                  <a:pt x="2254516" y="424942"/>
                </a:lnTo>
                <a:lnTo>
                  <a:pt x="2305824" y="424942"/>
                </a:lnTo>
                <a:lnTo>
                  <a:pt x="2305824" y="0"/>
                </a:lnTo>
                <a:close/>
              </a:path>
              <a:path w="3220085" h="541019">
                <a:moveTo>
                  <a:pt x="2619006" y="119888"/>
                </a:moveTo>
                <a:lnTo>
                  <a:pt x="2567698" y="119888"/>
                </a:lnTo>
                <a:lnTo>
                  <a:pt x="2567698" y="347599"/>
                </a:lnTo>
                <a:lnTo>
                  <a:pt x="2558592" y="355104"/>
                </a:lnTo>
                <a:lnTo>
                  <a:pt x="2518067" y="378561"/>
                </a:lnTo>
                <a:lnTo>
                  <a:pt x="2488450" y="384556"/>
                </a:lnTo>
                <a:lnTo>
                  <a:pt x="2478938" y="384213"/>
                </a:lnTo>
                <a:lnTo>
                  <a:pt x="2440444" y="361823"/>
                </a:lnTo>
                <a:lnTo>
                  <a:pt x="2430996" y="315810"/>
                </a:lnTo>
                <a:lnTo>
                  <a:pt x="2430538" y="119888"/>
                </a:lnTo>
                <a:lnTo>
                  <a:pt x="2379230" y="119888"/>
                </a:lnTo>
                <a:lnTo>
                  <a:pt x="2379230" y="317881"/>
                </a:lnTo>
                <a:lnTo>
                  <a:pt x="2379675" y="332740"/>
                </a:lnTo>
                <a:lnTo>
                  <a:pt x="2386469" y="370332"/>
                </a:lnTo>
                <a:lnTo>
                  <a:pt x="2406789" y="406146"/>
                </a:lnTo>
                <a:lnTo>
                  <a:pt x="2446502" y="429704"/>
                </a:lnTo>
                <a:lnTo>
                  <a:pt x="2475115" y="433451"/>
                </a:lnTo>
                <a:lnTo>
                  <a:pt x="2487866" y="432765"/>
                </a:lnTo>
                <a:lnTo>
                  <a:pt x="2533421" y="416610"/>
                </a:lnTo>
                <a:lnTo>
                  <a:pt x="2567698" y="391033"/>
                </a:lnTo>
                <a:lnTo>
                  <a:pt x="2567698" y="424942"/>
                </a:lnTo>
                <a:lnTo>
                  <a:pt x="2619006" y="424942"/>
                </a:lnTo>
                <a:lnTo>
                  <a:pt x="2619006" y="391033"/>
                </a:lnTo>
                <a:lnTo>
                  <a:pt x="2619006" y="384556"/>
                </a:lnTo>
                <a:lnTo>
                  <a:pt x="2619006" y="119888"/>
                </a:lnTo>
                <a:close/>
              </a:path>
              <a:path w="3220085" h="541019">
                <a:moveTo>
                  <a:pt x="2934855" y="249936"/>
                </a:moveTo>
                <a:lnTo>
                  <a:pt x="2934487" y="238379"/>
                </a:lnTo>
                <a:lnTo>
                  <a:pt x="2934297" y="232346"/>
                </a:lnTo>
                <a:lnTo>
                  <a:pt x="2932658" y="216166"/>
                </a:lnTo>
                <a:lnTo>
                  <a:pt x="2921228" y="175920"/>
                </a:lnTo>
                <a:lnTo>
                  <a:pt x="2892412" y="137121"/>
                </a:lnTo>
                <a:lnTo>
                  <a:pt x="2884817" y="131368"/>
                </a:lnTo>
                <a:lnTo>
                  <a:pt x="2884817" y="238379"/>
                </a:lnTo>
                <a:lnTo>
                  <a:pt x="2723400" y="238379"/>
                </a:lnTo>
                <a:lnTo>
                  <a:pt x="2734449" y="197307"/>
                </a:lnTo>
                <a:lnTo>
                  <a:pt x="2760954" y="167424"/>
                </a:lnTo>
                <a:lnTo>
                  <a:pt x="2799613" y="154178"/>
                </a:lnTo>
                <a:lnTo>
                  <a:pt x="2809506" y="153797"/>
                </a:lnTo>
                <a:lnTo>
                  <a:pt x="2819450" y="154165"/>
                </a:lnTo>
                <a:lnTo>
                  <a:pt x="2857093" y="167157"/>
                </a:lnTo>
                <a:lnTo>
                  <a:pt x="2879991" y="202692"/>
                </a:lnTo>
                <a:lnTo>
                  <a:pt x="2884817" y="238379"/>
                </a:lnTo>
                <a:lnTo>
                  <a:pt x="2884817" y="131368"/>
                </a:lnTo>
                <a:lnTo>
                  <a:pt x="2839186" y="113461"/>
                </a:lnTo>
                <a:lnTo>
                  <a:pt x="2812427" y="111379"/>
                </a:lnTo>
                <a:lnTo>
                  <a:pt x="2782392" y="114147"/>
                </a:lnTo>
                <a:lnTo>
                  <a:pt x="2731338" y="136245"/>
                </a:lnTo>
                <a:lnTo>
                  <a:pt x="2693238" y="179514"/>
                </a:lnTo>
                <a:lnTo>
                  <a:pt x="2673756" y="238836"/>
                </a:lnTo>
                <a:lnTo>
                  <a:pt x="2671330" y="274193"/>
                </a:lnTo>
                <a:lnTo>
                  <a:pt x="2673832" y="309867"/>
                </a:lnTo>
                <a:lnTo>
                  <a:pt x="2693936" y="368249"/>
                </a:lnTo>
                <a:lnTo>
                  <a:pt x="2733725" y="408914"/>
                </a:lnTo>
                <a:lnTo>
                  <a:pt x="2790304" y="429488"/>
                </a:lnTo>
                <a:lnTo>
                  <a:pt x="2824746" y="432054"/>
                </a:lnTo>
                <a:lnTo>
                  <a:pt x="2833649" y="431914"/>
                </a:lnTo>
                <a:lnTo>
                  <a:pt x="2875318" y="425513"/>
                </a:lnTo>
                <a:lnTo>
                  <a:pt x="2915678" y="411734"/>
                </a:lnTo>
                <a:lnTo>
                  <a:pt x="2923044" y="408686"/>
                </a:lnTo>
                <a:lnTo>
                  <a:pt x="2929140" y="406400"/>
                </a:lnTo>
                <a:lnTo>
                  <a:pt x="2929140" y="387223"/>
                </a:lnTo>
                <a:lnTo>
                  <a:pt x="2929140" y="350393"/>
                </a:lnTo>
                <a:lnTo>
                  <a:pt x="2926092" y="350393"/>
                </a:lnTo>
                <a:lnTo>
                  <a:pt x="2893403" y="370522"/>
                </a:lnTo>
                <a:lnTo>
                  <a:pt x="2857385" y="383413"/>
                </a:lnTo>
                <a:lnTo>
                  <a:pt x="2824238" y="387223"/>
                </a:lnTo>
                <a:lnTo>
                  <a:pt x="2801899" y="385470"/>
                </a:lnTo>
                <a:lnTo>
                  <a:pt x="2764891" y="371424"/>
                </a:lnTo>
                <a:lnTo>
                  <a:pt x="2738501" y="343496"/>
                </a:lnTo>
                <a:lnTo>
                  <a:pt x="2725077" y="302780"/>
                </a:lnTo>
                <a:lnTo>
                  <a:pt x="2723400" y="277749"/>
                </a:lnTo>
                <a:lnTo>
                  <a:pt x="2934855" y="277749"/>
                </a:lnTo>
                <a:lnTo>
                  <a:pt x="2934855" y="249936"/>
                </a:lnTo>
                <a:close/>
              </a:path>
              <a:path w="3220085" h="541019">
                <a:moveTo>
                  <a:pt x="3219843" y="0"/>
                </a:moveTo>
                <a:lnTo>
                  <a:pt x="3168408" y="0"/>
                </a:lnTo>
                <a:lnTo>
                  <a:pt x="3168408" y="132207"/>
                </a:lnTo>
                <a:lnTo>
                  <a:pt x="3168408" y="174752"/>
                </a:lnTo>
                <a:lnTo>
                  <a:pt x="3168408" y="350647"/>
                </a:lnTo>
                <a:lnTo>
                  <a:pt x="3159277" y="358063"/>
                </a:lnTo>
                <a:lnTo>
                  <a:pt x="3119729" y="379412"/>
                </a:lnTo>
                <a:lnTo>
                  <a:pt x="3089287" y="384556"/>
                </a:lnTo>
                <a:lnTo>
                  <a:pt x="3071558" y="382778"/>
                </a:lnTo>
                <a:lnTo>
                  <a:pt x="3034042" y="355981"/>
                </a:lnTo>
                <a:lnTo>
                  <a:pt x="3017964" y="298983"/>
                </a:lnTo>
                <a:lnTo>
                  <a:pt x="3016897" y="273685"/>
                </a:lnTo>
                <a:lnTo>
                  <a:pt x="3018294" y="247332"/>
                </a:lnTo>
                <a:lnTo>
                  <a:pt x="3029483" y="204520"/>
                </a:lnTo>
                <a:lnTo>
                  <a:pt x="3065945" y="165798"/>
                </a:lnTo>
                <a:lnTo>
                  <a:pt x="3101225" y="158369"/>
                </a:lnTo>
                <a:lnTo>
                  <a:pt x="3109925" y="158610"/>
                </a:lnTo>
                <a:lnTo>
                  <a:pt x="3150311" y="166966"/>
                </a:lnTo>
                <a:lnTo>
                  <a:pt x="3168408" y="174752"/>
                </a:lnTo>
                <a:lnTo>
                  <a:pt x="3168408" y="132207"/>
                </a:lnTo>
                <a:lnTo>
                  <a:pt x="3132721" y="116459"/>
                </a:lnTo>
                <a:lnTo>
                  <a:pt x="3092843" y="111379"/>
                </a:lnTo>
                <a:lnTo>
                  <a:pt x="3079953" y="112102"/>
                </a:lnTo>
                <a:lnTo>
                  <a:pt x="3043186" y="122809"/>
                </a:lnTo>
                <a:lnTo>
                  <a:pt x="3011716" y="144602"/>
                </a:lnTo>
                <a:lnTo>
                  <a:pt x="2986621" y="177787"/>
                </a:lnTo>
                <a:lnTo>
                  <a:pt x="2969717" y="220599"/>
                </a:lnTo>
                <a:lnTo>
                  <a:pt x="2963938" y="274701"/>
                </a:lnTo>
                <a:lnTo>
                  <a:pt x="2964434" y="293395"/>
                </a:lnTo>
                <a:lnTo>
                  <a:pt x="2972066" y="342900"/>
                </a:lnTo>
                <a:lnTo>
                  <a:pt x="2988208" y="382003"/>
                </a:lnTo>
                <a:lnTo>
                  <a:pt x="3021050" y="417233"/>
                </a:lnTo>
                <a:lnTo>
                  <a:pt x="3065056" y="432790"/>
                </a:lnTo>
                <a:lnTo>
                  <a:pt x="3077222" y="433451"/>
                </a:lnTo>
                <a:lnTo>
                  <a:pt x="3084766" y="433273"/>
                </a:lnTo>
                <a:lnTo>
                  <a:pt x="3135007" y="418846"/>
                </a:lnTo>
                <a:lnTo>
                  <a:pt x="3168408" y="393827"/>
                </a:lnTo>
                <a:lnTo>
                  <a:pt x="3168408" y="424942"/>
                </a:lnTo>
                <a:lnTo>
                  <a:pt x="3219843" y="424942"/>
                </a:lnTo>
                <a:lnTo>
                  <a:pt x="3219843" y="393827"/>
                </a:lnTo>
                <a:lnTo>
                  <a:pt x="3219843" y="384556"/>
                </a:lnTo>
                <a:lnTo>
                  <a:pt x="3219843" y="158369"/>
                </a:lnTo>
                <a:lnTo>
                  <a:pt x="3219843" y="132207"/>
                </a:lnTo>
                <a:lnTo>
                  <a:pt x="3219843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17896" y="1218438"/>
            <a:ext cx="2066925" cy="433705"/>
          </a:xfrm>
          <a:custGeom>
            <a:avLst/>
            <a:gdLst/>
            <a:ahLst/>
            <a:cxnLst/>
            <a:rect l="l" t="t" r="r" b="b"/>
            <a:pathLst>
              <a:path w="2066925" h="433705">
                <a:moveTo>
                  <a:pt x="229853" y="157861"/>
                </a:moveTo>
                <a:lnTo>
                  <a:pt x="117728" y="157861"/>
                </a:lnTo>
                <a:lnTo>
                  <a:pt x="125204" y="157982"/>
                </a:lnTo>
                <a:lnTo>
                  <a:pt x="132572" y="158353"/>
                </a:lnTo>
                <a:lnTo>
                  <a:pt x="171068" y="168275"/>
                </a:lnTo>
                <a:lnTo>
                  <a:pt x="191434" y="205777"/>
                </a:lnTo>
                <a:lnTo>
                  <a:pt x="191769" y="214375"/>
                </a:lnTo>
                <a:lnTo>
                  <a:pt x="191769" y="224154"/>
                </a:lnTo>
                <a:lnTo>
                  <a:pt x="171912" y="225421"/>
                </a:lnTo>
                <a:lnTo>
                  <a:pt x="152733" y="226949"/>
                </a:lnTo>
                <a:lnTo>
                  <a:pt x="99526" y="233604"/>
                </a:lnTo>
                <a:lnTo>
                  <a:pt x="55752" y="247141"/>
                </a:lnTo>
                <a:lnTo>
                  <a:pt x="21105" y="272002"/>
                </a:lnTo>
                <a:lnTo>
                  <a:pt x="3397" y="307117"/>
                </a:lnTo>
                <a:lnTo>
                  <a:pt x="0" y="336423"/>
                </a:lnTo>
                <a:lnTo>
                  <a:pt x="474" y="346569"/>
                </a:lnTo>
                <a:lnTo>
                  <a:pt x="11441" y="384218"/>
                </a:lnTo>
                <a:lnTo>
                  <a:pt x="40973" y="417750"/>
                </a:lnTo>
                <a:lnTo>
                  <a:pt x="83345" y="433000"/>
                </a:lnTo>
                <a:lnTo>
                  <a:pt x="92582" y="433450"/>
                </a:lnTo>
                <a:lnTo>
                  <a:pt x="103445" y="433212"/>
                </a:lnTo>
                <a:lnTo>
                  <a:pt x="141239" y="424941"/>
                </a:lnTo>
                <a:lnTo>
                  <a:pt x="175005" y="405384"/>
                </a:lnTo>
                <a:lnTo>
                  <a:pt x="181990" y="399923"/>
                </a:lnTo>
                <a:lnTo>
                  <a:pt x="187578" y="395477"/>
                </a:lnTo>
                <a:lnTo>
                  <a:pt x="191769" y="392429"/>
                </a:lnTo>
                <a:lnTo>
                  <a:pt x="242824" y="392429"/>
                </a:lnTo>
                <a:lnTo>
                  <a:pt x="242824" y="386207"/>
                </a:lnTo>
                <a:lnTo>
                  <a:pt x="110998" y="386207"/>
                </a:lnTo>
                <a:lnTo>
                  <a:pt x="97589" y="385371"/>
                </a:lnTo>
                <a:lnTo>
                  <a:pt x="61337" y="365267"/>
                </a:lnTo>
                <a:lnTo>
                  <a:pt x="53086" y="333121"/>
                </a:lnTo>
                <a:lnTo>
                  <a:pt x="53919" y="322216"/>
                </a:lnTo>
                <a:lnTo>
                  <a:pt x="81565" y="285686"/>
                </a:lnTo>
                <a:lnTo>
                  <a:pt x="120221" y="273176"/>
                </a:lnTo>
                <a:lnTo>
                  <a:pt x="191769" y="265175"/>
                </a:lnTo>
                <a:lnTo>
                  <a:pt x="242824" y="265175"/>
                </a:lnTo>
                <a:lnTo>
                  <a:pt x="242754" y="214375"/>
                </a:lnTo>
                <a:lnTo>
                  <a:pt x="234695" y="167639"/>
                </a:lnTo>
                <a:lnTo>
                  <a:pt x="230056" y="158166"/>
                </a:lnTo>
                <a:lnTo>
                  <a:pt x="229853" y="157861"/>
                </a:lnTo>
                <a:close/>
              </a:path>
              <a:path w="2066925" h="433705">
                <a:moveTo>
                  <a:pt x="242824" y="392429"/>
                </a:moveTo>
                <a:lnTo>
                  <a:pt x="191769" y="392429"/>
                </a:lnTo>
                <a:lnTo>
                  <a:pt x="191769" y="424941"/>
                </a:lnTo>
                <a:lnTo>
                  <a:pt x="242824" y="424941"/>
                </a:lnTo>
                <a:lnTo>
                  <a:pt x="242824" y="392429"/>
                </a:lnTo>
                <a:close/>
              </a:path>
              <a:path w="2066925" h="433705">
                <a:moveTo>
                  <a:pt x="242824" y="265175"/>
                </a:moveTo>
                <a:lnTo>
                  <a:pt x="191769" y="265175"/>
                </a:lnTo>
                <a:lnTo>
                  <a:pt x="191769" y="349885"/>
                </a:lnTo>
                <a:lnTo>
                  <a:pt x="183032" y="357217"/>
                </a:lnTo>
                <a:lnTo>
                  <a:pt x="144823" y="380259"/>
                </a:lnTo>
                <a:lnTo>
                  <a:pt x="110998" y="386207"/>
                </a:lnTo>
                <a:lnTo>
                  <a:pt x="242824" y="386207"/>
                </a:lnTo>
                <a:lnTo>
                  <a:pt x="242824" y="265175"/>
                </a:lnTo>
                <a:close/>
              </a:path>
              <a:path w="2066925" h="433705">
                <a:moveTo>
                  <a:pt x="117982" y="112522"/>
                </a:moveTo>
                <a:lnTo>
                  <a:pt x="78853" y="115308"/>
                </a:lnTo>
                <a:lnTo>
                  <a:pt x="32797" y="124350"/>
                </a:lnTo>
                <a:lnTo>
                  <a:pt x="24891" y="126491"/>
                </a:lnTo>
                <a:lnTo>
                  <a:pt x="24891" y="178562"/>
                </a:lnTo>
                <a:lnTo>
                  <a:pt x="27939" y="178562"/>
                </a:lnTo>
                <a:lnTo>
                  <a:pt x="39941" y="173821"/>
                </a:lnTo>
                <a:lnTo>
                  <a:pt x="51942" y="169687"/>
                </a:lnTo>
                <a:lnTo>
                  <a:pt x="98409" y="159194"/>
                </a:lnTo>
                <a:lnTo>
                  <a:pt x="117728" y="157861"/>
                </a:lnTo>
                <a:lnTo>
                  <a:pt x="229853" y="157861"/>
                </a:lnTo>
                <a:lnTo>
                  <a:pt x="224345" y="149574"/>
                </a:lnTo>
                <a:lnTo>
                  <a:pt x="191531" y="124301"/>
                </a:lnTo>
                <a:lnTo>
                  <a:pt x="146954" y="113760"/>
                </a:lnTo>
                <a:lnTo>
                  <a:pt x="133082" y="112831"/>
                </a:lnTo>
                <a:lnTo>
                  <a:pt x="117982" y="112522"/>
                </a:lnTo>
                <a:close/>
              </a:path>
              <a:path w="2066925" h="433705">
                <a:moveTo>
                  <a:pt x="370077" y="162433"/>
                </a:moveTo>
                <a:lnTo>
                  <a:pt x="318769" y="162433"/>
                </a:lnTo>
                <a:lnTo>
                  <a:pt x="318769" y="331597"/>
                </a:lnTo>
                <a:lnTo>
                  <a:pt x="324659" y="376269"/>
                </a:lnTo>
                <a:lnTo>
                  <a:pt x="355147" y="417516"/>
                </a:lnTo>
                <a:lnTo>
                  <a:pt x="407797" y="430911"/>
                </a:lnTo>
                <a:lnTo>
                  <a:pt x="414226" y="430768"/>
                </a:lnTo>
                <a:lnTo>
                  <a:pt x="457303" y="424124"/>
                </a:lnTo>
                <a:lnTo>
                  <a:pt x="464565" y="422148"/>
                </a:lnTo>
                <a:lnTo>
                  <a:pt x="464565" y="385825"/>
                </a:lnTo>
                <a:lnTo>
                  <a:pt x="420369" y="385825"/>
                </a:lnTo>
                <a:lnTo>
                  <a:pt x="411964" y="385538"/>
                </a:lnTo>
                <a:lnTo>
                  <a:pt x="377189" y="366775"/>
                </a:lnTo>
                <a:lnTo>
                  <a:pt x="370284" y="328040"/>
                </a:lnTo>
                <a:lnTo>
                  <a:pt x="370127" y="318420"/>
                </a:lnTo>
                <a:lnTo>
                  <a:pt x="370077" y="162433"/>
                </a:lnTo>
                <a:close/>
              </a:path>
              <a:path w="2066925" h="433705">
                <a:moveTo>
                  <a:pt x="464565" y="376047"/>
                </a:moveTo>
                <a:lnTo>
                  <a:pt x="461644" y="376047"/>
                </a:lnTo>
                <a:lnTo>
                  <a:pt x="458088" y="377698"/>
                </a:lnTo>
                <a:lnTo>
                  <a:pt x="452500" y="379729"/>
                </a:lnTo>
                <a:lnTo>
                  <a:pt x="444626" y="382142"/>
                </a:lnTo>
                <a:lnTo>
                  <a:pt x="436879" y="384683"/>
                </a:lnTo>
                <a:lnTo>
                  <a:pt x="428751" y="385825"/>
                </a:lnTo>
                <a:lnTo>
                  <a:pt x="464565" y="385825"/>
                </a:lnTo>
                <a:lnTo>
                  <a:pt x="464565" y="376047"/>
                </a:lnTo>
                <a:close/>
              </a:path>
              <a:path w="2066925" h="433705">
                <a:moveTo>
                  <a:pt x="464565" y="119887"/>
                </a:moveTo>
                <a:lnTo>
                  <a:pt x="284099" y="119887"/>
                </a:lnTo>
                <a:lnTo>
                  <a:pt x="284099" y="162433"/>
                </a:lnTo>
                <a:lnTo>
                  <a:pt x="464565" y="162433"/>
                </a:lnTo>
                <a:lnTo>
                  <a:pt x="464565" y="119887"/>
                </a:lnTo>
                <a:close/>
              </a:path>
              <a:path w="2066925" h="433705">
                <a:moveTo>
                  <a:pt x="370077" y="32258"/>
                </a:moveTo>
                <a:lnTo>
                  <a:pt x="318769" y="32258"/>
                </a:lnTo>
                <a:lnTo>
                  <a:pt x="318769" y="119887"/>
                </a:lnTo>
                <a:lnTo>
                  <a:pt x="370077" y="119887"/>
                </a:lnTo>
                <a:lnTo>
                  <a:pt x="370077" y="32258"/>
                </a:lnTo>
                <a:close/>
              </a:path>
              <a:path w="2066925" h="433705">
                <a:moveTo>
                  <a:pt x="552957" y="162433"/>
                </a:moveTo>
                <a:lnTo>
                  <a:pt x="501650" y="162433"/>
                </a:lnTo>
                <a:lnTo>
                  <a:pt x="501650" y="331597"/>
                </a:lnTo>
                <a:lnTo>
                  <a:pt x="507539" y="376269"/>
                </a:lnTo>
                <a:lnTo>
                  <a:pt x="538027" y="417516"/>
                </a:lnTo>
                <a:lnTo>
                  <a:pt x="590676" y="430911"/>
                </a:lnTo>
                <a:lnTo>
                  <a:pt x="597106" y="430768"/>
                </a:lnTo>
                <a:lnTo>
                  <a:pt x="640183" y="424124"/>
                </a:lnTo>
                <a:lnTo>
                  <a:pt x="647445" y="422148"/>
                </a:lnTo>
                <a:lnTo>
                  <a:pt x="647445" y="385825"/>
                </a:lnTo>
                <a:lnTo>
                  <a:pt x="603250" y="385825"/>
                </a:lnTo>
                <a:lnTo>
                  <a:pt x="594844" y="385538"/>
                </a:lnTo>
                <a:lnTo>
                  <a:pt x="560069" y="366775"/>
                </a:lnTo>
                <a:lnTo>
                  <a:pt x="553164" y="328040"/>
                </a:lnTo>
                <a:lnTo>
                  <a:pt x="553007" y="318420"/>
                </a:lnTo>
                <a:lnTo>
                  <a:pt x="552957" y="162433"/>
                </a:lnTo>
                <a:close/>
              </a:path>
              <a:path w="2066925" h="433705">
                <a:moveTo>
                  <a:pt x="647445" y="376047"/>
                </a:moveTo>
                <a:lnTo>
                  <a:pt x="644525" y="376047"/>
                </a:lnTo>
                <a:lnTo>
                  <a:pt x="640968" y="377698"/>
                </a:lnTo>
                <a:lnTo>
                  <a:pt x="635380" y="379729"/>
                </a:lnTo>
                <a:lnTo>
                  <a:pt x="627506" y="382142"/>
                </a:lnTo>
                <a:lnTo>
                  <a:pt x="619760" y="384683"/>
                </a:lnTo>
                <a:lnTo>
                  <a:pt x="611631" y="385825"/>
                </a:lnTo>
                <a:lnTo>
                  <a:pt x="647445" y="385825"/>
                </a:lnTo>
                <a:lnTo>
                  <a:pt x="647445" y="376047"/>
                </a:lnTo>
                <a:close/>
              </a:path>
              <a:path w="2066925" h="433705">
                <a:moveTo>
                  <a:pt x="647445" y="119887"/>
                </a:moveTo>
                <a:lnTo>
                  <a:pt x="466978" y="119887"/>
                </a:lnTo>
                <a:lnTo>
                  <a:pt x="466978" y="162433"/>
                </a:lnTo>
                <a:lnTo>
                  <a:pt x="647445" y="162433"/>
                </a:lnTo>
                <a:lnTo>
                  <a:pt x="647445" y="119887"/>
                </a:lnTo>
                <a:close/>
              </a:path>
              <a:path w="2066925" h="433705">
                <a:moveTo>
                  <a:pt x="552957" y="32258"/>
                </a:moveTo>
                <a:lnTo>
                  <a:pt x="501650" y="32258"/>
                </a:lnTo>
                <a:lnTo>
                  <a:pt x="501650" y="119887"/>
                </a:lnTo>
                <a:lnTo>
                  <a:pt x="552957" y="119887"/>
                </a:lnTo>
                <a:lnTo>
                  <a:pt x="552957" y="32258"/>
                </a:lnTo>
                <a:close/>
              </a:path>
              <a:path w="2066925" h="433705">
                <a:moveTo>
                  <a:pt x="737107" y="119887"/>
                </a:moveTo>
                <a:lnTo>
                  <a:pt x="685800" y="119887"/>
                </a:lnTo>
                <a:lnTo>
                  <a:pt x="685800" y="424941"/>
                </a:lnTo>
                <a:lnTo>
                  <a:pt x="737107" y="424941"/>
                </a:lnTo>
                <a:lnTo>
                  <a:pt x="737107" y="208407"/>
                </a:lnTo>
                <a:lnTo>
                  <a:pt x="746448" y="200076"/>
                </a:lnTo>
                <a:lnTo>
                  <a:pt x="786205" y="177682"/>
                </a:lnTo>
                <a:lnTo>
                  <a:pt x="817244" y="172592"/>
                </a:lnTo>
                <a:lnTo>
                  <a:pt x="847470" y="172592"/>
                </a:lnTo>
                <a:lnTo>
                  <a:pt x="847470" y="165226"/>
                </a:lnTo>
                <a:lnTo>
                  <a:pt x="737107" y="165226"/>
                </a:lnTo>
                <a:lnTo>
                  <a:pt x="737107" y="119887"/>
                </a:lnTo>
                <a:close/>
              </a:path>
              <a:path w="2066925" h="433705">
                <a:moveTo>
                  <a:pt x="847470" y="172592"/>
                </a:moveTo>
                <a:lnTo>
                  <a:pt x="823213" y="172592"/>
                </a:lnTo>
                <a:lnTo>
                  <a:pt x="828293" y="172720"/>
                </a:lnTo>
                <a:lnTo>
                  <a:pt x="836929" y="173227"/>
                </a:lnTo>
                <a:lnTo>
                  <a:pt x="840993" y="173989"/>
                </a:lnTo>
                <a:lnTo>
                  <a:pt x="844803" y="175006"/>
                </a:lnTo>
                <a:lnTo>
                  <a:pt x="847470" y="175006"/>
                </a:lnTo>
                <a:lnTo>
                  <a:pt x="847470" y="172592"/>
                </a:lnTo>
                <a:close/>
              </a:path>
              <a:path w="2066925" h="433705">
                <a:moveTo>
                  <a:pt x="831976" y="119887"/>
                </a:moveTo>
                <a:lnTo>
                  <a:pt x="826769" y="119887"/>
                </a:lnTo>
                <a:lnTo>
                  <a:pt x="816865" y="120530"/>
                </a:lnTo>
                <a:lnTo>
                  <a:pt x="775273" y="136169"/>
                </a:lnTo>
                <a:lnTo>
                  <a:pt x="737107" y="165226"/>
                </a:lnTo>
                <a:lnTo>
                  <a:pt x="847470" y="165226"/>
                </a:lnTo>
                <a:lnTo>
                  <a:pt x="847470" y="121538"/>
                </a:lnTo>
                <a:lnTo>
                  <a:pt x="844168" y="121031"/>
                </a:lnTo>
                <a:lnTo>
                  <a:pt x="841248" y="120523"/>
                </a:lnTo>
                <a:lnTo>
                  <a:pt x="836040" y="120014"/>
                </a:lnTo>
                <a:lnTo>
                  <a:pt x="831976" y="119887"/>
                </a:lnTo>
                <a:close/>
              </a:path>
              <a:path w="2066925" h="433705">
                <a:moveTo>
                  <a:pt x="939418" y="119887"/>
                </a:moveTo>
                <a:lnTo>
                  <a:pt x="888111" y="119887"/>
                </a:lnTo>
                <a:lnTo>
                  <a:pt x="888111" y="424941"/>
                </a:lnTo>
                <a:lnTo>
                  <a:pt x="939418" y="424941"/>
                </a:lnTo>
                <a:lnTo>
                  <a:pt x="939418" y="119887"/>
                </a:lnTo>
                <a:close/>
              </a:path>
              <a:path w="2066925" h="433705">
                <a:moveTo>
                  <a:pt x="942975" y="15621"/>
                </a:moveTo>
                <a:lnTo>
                  <a:pt x="884554" y="15621"/>
                </a:lnTo>
                <a:lnTo>
                  <a:pt x="884554" y="68834"/>
                </a:lnTo>
                <a:lnTo>
                  <a:pt x="942975" y="68834"/>
                </a:lnTo>
                <a:lnTo>
                  <a:pt x="942975" y="15621"/>
                </a:lnTo>
                <a:close/>
              </a:path>
              <a:path w="2066925" h="433705">
                <a:moveTo>
                  <a:pt x="1210812" y="410717"/>
                </a:moveTo>
                <a:lnTo>
                  <a:pt x="1066291" y="410717"/>
                </a:lnTo>
                <a:lnTo>
                  <a:pt x="1074963" y="415672"/>
                </a:lnTo>
                <a:lnTo>
                  <a:pt x="1110452" y="429968"/>
                </a:lnTo>
                <a:lnTo>
                  <a:pt x="1143635" y="433450"/>
                </a:lnTo>
                <a:lnTo>
                  <a:pt x="1169808" y="430595"/>
                </a:lnTo>
                <a:lnTo>
                  <a:pt x="1193672" y="422036"/>
                </a:lnTo>
                <a:lnTo>
                  <a:pt x="1210812" y="410717"/>
                </a:lnTo>
                <a:close/>
              </a:path>
              <a:path w="2066925" h="433705">
                <a:moveTo>
                  <a:pt x="1066291" y="0"/>
                </a:moveTo>
                <a:lnTo>
                  <a:pt x="1014983" y="0"/>
                </a:lnTo>
                <a:lnTo>
                  <a:pt x="1014983" y="424941"/>
                </a:lnTo>
                <a:lnTo>
                  <a:pt x="1063116" y="424941"/>
                </a:lnTo>
                <a:lnTo>
                  <a:pt x="1066291" y="410717"/>
                </a:lnTo>
                <a:lnTo>
                  <a:pt x="1210812" y="410717"/>
                </a:lnTo>
                <a:lnTo>
                  <a:pt x="1215251" y="407787"/>
                </a:lnTo>
                <a:lnTo>
                  <a:pt x="1234566" y="387858"/>
                </a:lnTo>
                <a:lnTo>
                  <a:pt x="1234976" y="387223"/>
                </a:lnTo>
                <a:lnTo>
                  <a:pt x="1133855" y="387223"/>
                </a:lnTo>
                <a:lnTo>
                  <a:pt x="1124997" y="386982"/>
                </a:lnTo>
                <a:lnTo>
                  <a:pt x="1084643" y="377936"/>
                </a:lnTo>
                <a:lnTo>
                  <a:pt x="1066291" y="369824"/>
                </a:lnTo>
                <a:lnTo>
                  <a:pt x="1066291" y="194945"/>
                </a:lnTo>
                <a:lnTo>
                  <a:pt x="1105280" y="170179"/>
                </a:lnTo>
                <a:lnTo>
                  <a:pt x="1147699" y="160274"/>
                </a:lnTo>
                <a:lnTo>
                  <a:pt x="1245468" y="160274"/>
                </a:lnTo>
                <a:lnTo>
                  <a:pt x="1241170" y="152781"/>
                </a:lnTo>
                <a:lnTo>
                  <a:pt x="1240370" y="151891"/>
                </a:lnTo>
                <a:lnTo>
                  <a:pt x="1066291" y="151891"/>
                </a:lnTo>
                <a:lnTo>
                  <a:pt x="1066291" y="0"/>
                </a:lnTo>
                <a:close/>
              </a:path>
              <a:path w="2066925" h="433705">
                <a:moveTo>
                  <a:pt x="1245468" y="160274"/>
                </a:moveTo>
                <a:lnTo>
                  <a:pt x="1147699" y="160274"/>
                </a:lnTo>
                <a:lnTo>
                  <a:pt x="1164895" y="162038"/>
                </a:lnTo>
                <a:lnTo>
                  <a:pt x="1179544" y="167338"/>
                </a:lnTo>
                <a:lnTo>
                  <a:pt x="1208553" y="204354"/>
                </a:lnTo>
                <a:lnTo>
                  <a:pt x="1216884" y="245780"/>
                </a:lnTo>
                <a:lnTo>
                  <a:pt x="1217929" y="271399"/>
                </a:lnTo>
                <a:lnTo>
                  <a:pt x="1216527" y="299473"/>
                </a:lnTo>
                <a:lnTo>
                  <a:pt x="1205339" y="343479"/>
                </a:lnTo>
                <a:lnTo>
                  <a:pt x="1168907" y="380269"/>
                </a:lnTo>
                <a:lnTo>
                  <a:pt x="1133855" y="387223"/>
                </a:lnTo>
                <a:lnTo>
                  <a:pt x="1234976" y="387223"/>
                </a:lnTo>
                <a:lnTo>
                  <a:pt x="1250475" y="363186"/>
                </a:lnTo>
                <a:lnTo>
                  <a:pt x="1261824" y="334883"/>
                </a:lnTo>
                <a:lnTo>
                  <a:pt x="1268624" y="302936"/>
                </a:lnTo>
                <a:lnTo>
                  <a:pt x="1270889" y="267335"/>
                </a:lnTo>
                <a:lnTo>
                  <a:pt x="1269031" y="232737"/>
                </a:lnTo>
                <a:lnTo>
                  <a:pt x="1263459" y="202104"/>
                </a:lnTo>
                <a:lnTo>
                  <a:pt x="1254138" y="175388"/>
                </a:lnTo>
                <a:lnTo>
                  <a:pt x="1245468" y="160274"/>
                </a:lnTo>
                <a:close/>
              </a:path>
              <a:path w="2066925" h="433705">
                <a:moveTo>
                  <a:pt x="1159764" y="111378"/>
                </a:moveTo>
                <a:lnTo>
                  <a:pt x="1120151" y="117861"/>
                </a:lnTo>
                <a:lnTo>
                  <a:pt x="1086564" y="135890"/>
                </a:lnTo>
                <a:lnTo>
                  <a:pt x="1066291" y="151891"/>
                </a:lnTo>
                <a:lnTo>
                  <a:pt x="1240370" y="151891"/>
                </a:lnTo>
                <a:lnTo>
                  <a:pt x="1224879" y="134685"/>
                </a:lnTo>
                <a:lnTo>
                  <a:pt x="1205896" y="121745"/>
                </a:lnTo>
                <a:lnTo>
                  <a:pt x="1184199" y="113972"/>
                </a:lnTo>
                <a:lnTo>
                  <a:pt x="1159764" y="111378"/>
                </a:lnTo>
                <a:close/>
              </a:path>
              <a:path w="2066925" h="433705">
                <a:moveTo>
                  <a:pt x="1373504" y="119887"/>
                </a:moveTo>
                <a:lnTo>
                  <a:pt x="1322197" y="119887"/>
                </a:lnTo>
                <a:lnTo>
                  <a:pt x="1322197" y="317881"/>
                </a:lnTo>
                <a:lnTo>
                  <a:pt x="1326268" y="358975"/>
                </a:lnTo>
                <a:lnTo>
                  <a:pt x="1343562" y="398549"/>
                </a:lnTo>
                <a:lnTo>
                  <a:pt x="1380489" y="426847"/>
                </a:lnTo>
                <a:lnTo>
                  <a:pt x="1418081" y="433450"/>
                </a:lnTo>
                <a:lnTo>
                  <a:pt x="1430843" y="432764"/>
                </a:lnTo>
                <a:lnTo>
                  <a:pt x="1476392" y="416607"/>
                </a:lnTo>
                <a:lnTo>
                  <a:pt x="1510664" y="391033"/>
                </a:lnTo>
                <a:lnTo>
                  <a:pt x="1561973" y="391033"/>
                </a:lnTo>
                <a:lnTo>
                  <a:pt x="1561973" y="384556"/>
                </a:lnTo>
                <a:lnTo>
                  <a:pt x="1431416" y="384556"/>
                </a:lnTo>
                <a:lnTo>
                  <a:pt x="1421913" y="384202"/>
                </a:lnTo>
                <a:lnTo>
                  <a:pt x="1383411" y="361823"/>
                </a:lnTo>
                <a:lnTo>
                  <a:pt x="1373965" y="315801"/>
                </a:lnTo>
                <a:lnTo>
                  <a:pt x="1373622" y="305218"/>
                </a:lnTo>
                <a:lnTo>
                  <a:pt x="1373504" y="119887"/>
                </a:lnTo>
                <a:close/>
              </a:path>
              <a:path w="2066925" h="433705">
                <a:moveTo>
                  <a:pt x="1561973" y="391033"/>
                </a:moveTo>
                <a:lnTo>
                  <a:pt x="1510664" y="391033"/>
                </a:lnTo>
                <a:lnTo>
                  <a:pt x="1510664" y="424941"/>
                </a:lnTo>
                <a:lnTo>
                  <a:pt x="1561973" y="424941"/>
                </a:lnTo>
                <a:lnTo>
                  <a:pt x="1561973" y="391033"/>
                </a:lnTo>
                <a:close/>
              </a:path>
              <a:path w="2066925" h="433705">
                <a:moveTo>
                  <a:pt x="1561973" y="119887"/>
                </a:moveTo>
                <a:lnTo>
                  <a:pt x="1510664" y="119887"/>
                </a:lnTo>
                <a:lnTo>
                  <a:pt x="1510664" y="347599"/>
                </a:lnTo>
                <a:lnTo>
                  <a:pt x="1501570" y="355099"/>
                </a:lnTo>
                <a:lnTo>
                  <a:pt x="1461045" y="378555"/>
                </a:lnTo>
                <a:lnTo>
                  <a:pt x="1431416" y="384556"/>
                </a:lnTo>
                <a:lnTo>
                  <a:pt x="1561973" y="384556"/>
                </a:lnTo>
                <a:lnTo>
                  <a:pt x="1561973" y="119887"/>
                </a:lnTo>
                <a:close/>
              </a:path>
              <a:path w="2066925" h="433705">
                <a:moveTo>
                  <a:pt x="1691385" y="162433"/>
                </a:moveTo>
                <a:lnTo>
                  <a:pt x="1640077" y="162433"/>
                </a:lnTo>
                <a:lnTo>
                  <a:pt x="1640077" y="331597"/>
                </a:lnTo>
                <a:lnTo>
                  <a:pt x="1645967" y="376269"/>
                </a:lnTo>
                <a:lnTo>
                  <a:pt x="1676455" y="417516"/>
                </a:lnTo>
                <a:lnTo>
                  <a:pt x="1729104" y="430911"/>
                </a:lnTo>
                <a:lnTo>
                  <a:pt x="1735534" y="430768"/>
                </a:lnTo>
                <a:lnTo>
                  <a:pt x="1778611" y="424124"/>
                </a:lnTo>
                <a:lnTo>
                  <a:pt x="1785874" y="422148"/>
                </a:lnTo>
                <a:lnTo>
                  <a:pt x="1785874" y="385825"/>
                </a:lnTo>
                <a:lnTo>
                  <a:pt x="1741677" y="385825"/>
                </a:lnTo>
                <a:lnTo>
                  <a:pt x="1733272" y="385538"/>
                </a:lnTo>
                <a:lnTo>
                  <a:pt x="1698498" y="366775"/>
                </a:lnTo>
                <a:lnTo>
                  <a:pt x="1691592" y="328040"/>
                </a:lnTo>
                <a:lnTo>
                  <a:pt x="1691435" y="318420"/>
                </a:lnTo>
                <a:lnTo>
                  <a:pt x="1691385" y="162433"/>
                </a:lnTo>
                <a:close/>
              </a:path>
              <a:path w="2066925" h="433705">
                <a:moveTo>
                  <a:pt x="1785874" y="376047"/>
                </a:moveTo>
                <a:lnTo>
                  <a:pt x="1782952" y="376047"/>
                </a:lnTo>
                <a:lnTo>
                  <a:pt x="1779397" y="377698"/>
                </a:lnTo>
                <a:lnTo>
                  <a:pt x="1773808" y="379729"/>
                </a:lnTo>
                <a:lnTo>
                  <a:pt x="1765934" y="382142"/>
                </a:lnTo>
                <a:lnTo>
                  <a:pt x="1758187" y="384683"/>
                </a:lnTo>
                <a:lnTo>
                  <a:pt x="1750059" y="385825"/>
                </a:lnTo>
                <a:lnTo>
                  <a:pt x="1785874" y="385825"/>
                </a:lnTo>
                <a:lnTo>
                  <a:pt x="1785874" y="376047"/>
                </a:lnTo>
                <a:close/>
              </a:path>
              <a:path w="2066925" h="433705">
                <a:moveTo>
                  <a:pt x="1785874" y="119887"/>
                </a:moveTo>
                <a:lnTo>
                  <a:pt x="1605406" y="119887"/>
                </a:lnTo>
                <a:lnTo>
                  <a:pt x="1605406" y="162433"/>
                </a:lnTo>
                <a:lnTo>
                  <a:pt x="1785874" y="162433"/>
                </a:lnTo>
                <a:lnTo>
                  <a:pt x="1785874" y="119887"/>
                </a:lnTo>
                <a:close/>
              </a:path>
              <a:path w="2066925" h="433705">
                <a:moveTo>
                  <a:pt x="1691385" y="32258"/>
                </a:moveTo>
                <a:lnTo>
                  <a:pt x="1640077" y="32258"/>
                </a:lnTo>
                <a:lnTo>
                  <a:pt x="1640077" y="119887"/>
                </a:lnTo>
                <a:lnTo>
                  <a:pt x="1691385" y="119887"/>
                </a:lnTo>
                <a:lnTo>
                  <a:pt x="1691385" y="32258"/>
                </a:lnTo>
                <a:close/>
              </a:path>
              <a:path w="2066925" h="433705">
                <a:moveTo>
                  <a:pt x="1944370" y="111378"/>
                </a:moveTo>
                <a:lnTo>
                  <a:pt x="1887315" y="122427"/>
                </a:lnTo>
                <a:lnTo>
                  <a:pt x="1842261" y="155575"/>
                </a:lnTo>
                <a:lnTo>
                  <a:pt x="1813004" y="207263"/>
                </a:lnTo>
                <a:lnTo>
                  <a:pt x="1803273" y="274192"/>
                </a:lnTo>
                <a:lnTo>
                  <a:pt x="1805777" y="309860"/>
                </a:lnTo>
                <a:lnTo>
                  <a:pt x="1825882" y="368240"/>
                </a:lnTo>
                <a:lnTo>
                  <a:pt x="1865677" y="408908"/>
                </a:lnTo>
                <a:lnTo>
                  <a:pt x="1922256" y="429482"/>
                </a:lnTo>
                <a:lnTo>
                  <a:pt x="1956688" y="432053"/>
                </a:lnTo>
                <a:lnTo>
                  <a:pt x="1965598" y="431913"/>
                </a:lnTo>
                <a:lnTo>
                  <a:pt x="2007264" y="425501"/>
                </a:lnTo>
                <a:lnTo>
                  <a:pt x="2047621" y="411734"/>
                </a:lnTo>
                <a:lnTo>
                  <a:pt x="2054986" y="408686"/>
                </a:lnTo>
                <a:lnTo>
                  <a:pt x="2061082" y="406400"/>
                </a:lnTo>
                <a:lnTo>
                  <a:pt x="2061082" y="387223"/>
                </a:lnTo>
                <a:lnTo>
                  <a:pt x="1956180" y="387223"/>
                </a:lnTo>
                <a:lnTo>
                  <a:pt x="1933842" y="385462"/>
                </a:lnTo>
                <a:lnTo>
                  <a:pt x="1896834" y="371417"/>
                </a:lnTo>
                <a:lnTo>
                  <a:pt x="1870452" y="343489"/>
                </a:lnTo>
                <a:lnTo>
                  <a:pt x="1857029" y="302773"/>
                </a:lnTo>
                <a:lnTo>
                  <a:pt x="1855343" y="277749"/>
                </a:lnTo>
                <a:lnTo>
                  <a:pt x="2066798" y="277749"/>
                </a:lnTo>
                <a:lnTo>
                  <a:pt x="2066798" y="249936"/>
                </a:lnTo>
                <a:lnTo>
                  <a:pt x="2066438" y="238378"/>
                </a:lnTo>
                <a:lnTo>
                  <a:pt x="1855343" y="238378"/>
                </a:lnTo>
                <a:lnTo>
                  <a:pt x="1856464" y="229026"/>
                </a:lnTo>
                <a:lnTo>
                  <a:pt x="1870408" y="190468"/>
                </a:lnTo>
                <a:lnTo>
                  <a:pt x="1899598" y="163298"/>
                </a:lnTo>
                <a:lnTo>
                  <a:pt x="1941449" y="153797"/>
                </a:lnTo>
                <a:lnTo>
                  <a:pt x="2039992" y="153797"/>
                </a:lnTo>
                <a:lnTo>
                  <a:pt x="2032888" y="145287"/>
                </a:lnTo>
                <a:lnTo>
                  <a:pt x="1994661" y="119634"/>
                </a:lnTo>
                <a:lnTo>
                  <a:pt x="1958157" y="111900"/>
                </a:lnTo>
                <a:lnTo>
                  <a:pt x="1944370" y="111378"/>
                </a:lnTo>
                <a:close/>
              </a:path>
              <a:path w="2066925" h="433705">
                <a:moveTo>
                  <a:pt x="2061082" y="350392"/>
                </a:moveTo>
                <a:lnTo>
                  <a:pt x="2058034" y="350392"/>
                </a:lnTo>
                <a:lnTo>
                  <a:pt x="2053844" y="353822"/>
                </a:lnTo>
                <a:lnTo>
                  <a:pt x="2048509" y="357504"/>
                </a:lnTo>
                <a:lnTo>
                  <a:pt x="2011902" y="376465"/>
                </a:lnTo>
                <a:lnTo>
                  <a:pt x="1972945" y="386270"/>
                </a:lnTo>
                <a:lnTo>
                  <a:pt x="1956180" y="387223"/>
                </a:lnTo>
                <a:lnTo>
                  <a:pt x="2061082" y="387223"/>
                </a:lnTo>
                <a:lnTo>
                  <a:pt x="2061082" y="350392"/>
                </a:lnTo>
                <a:close/>
              </a:path>
              <a:path w="2066925" h="433705">
                <a:moveTo>
                  <a:pt x="2039992" y="153797"/>
                </a:moveTo>
                <a:lnTo>
                  <a:pt x="1941449" y="153797"/>
                </a:lnTo>
                <a:lnTo>
                  <a:pt x="1951404" y="154158"/>
                </a:lnTo>
                <a:lnTo>
                  <a:pt x="1960514" y="155257"/>
                </a:lnTo>
                <a:lnTo>
                  <a:pt x="1999360" y="177291"/>
                </a:lnTo>
                <a:lnTo>
                  <a:pt x="2015251" y="219059"/>
                </a:lnTo>
                <a:lnTo>
                  <a:pt x="2016759" y="238378"/>
                </a:lnTo>
                <a:lnTo>
                  <a:pt x="2066438" y="238378"/>
                </a:lnTo>
                <a:lnTo>
                  <a:pt x="2058034" y="188087"/>
                </a:lnTo>
                <a:lnTo>
                  <a:pt x="2040604" y="154529"/>
                </a:lnTo>
                <a:lnTo>
                  <a:pt x="2039992" y="153797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87500" y="1058621"/>
            <a:ext cx="55105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Tahoma"/>
                <a:cs typeface="Tahoma"/>
              </a:rPr>
              <a:t>Singl</a:t>
            </a:r>
            <a:r>
              <a:rPr sz="4400" dirty="0">
                <a:latin typeface="Tahoma"/>
                <a:cs typeface="Tahoma"/>
              </a:rPr>
              <a:t>e</a:t>
            </a:r>
            <a:r>
              <a:rPr sz="4400" spc="-90" dirty="0">
                <a:latin typeface="Tahoma"/>
                <a:cs typeface="Tahoma"/>
              </a:rPr>
              <a:t>-</a:t>
            </a:r>
            <a:r>
              <a:rPr sz="4400" spc="-85" dirty="0">
                <a:latin typeface="Tahoma"/>
                <a:cs typeface="Tahoma"/>
              </a:rPr>
              <a:t>v</a:t>
            </a:r>
            <a:r>
              <a:rPr sz="4400" dirty="0">
                <a:latin typeface="Tahoma"/>
                <a:cs typeface="Tahoma"/>
              </a:rPr>
              <a:t>alu</a:t>
            </a:r>
            <a:r>
              <a:rPr sz="4400" spc="-25" dirty="0">
                <a:latin typeface="Tahoma"/>
                <a:cs typeface="Tahoma"/>
              </a:rPr>
              <a:t>e</a:t>
            </a:r>
            <a:r>
              <a:rPr sz="4400" dirty="0">
                <a:latin typeface="Tahoma"/>
                <a:cs typeface="Tahoma"/>
              </a:rPr>
              <a:t>d</a:t>
            </a:r>
            <a:r>
              <a:rPr sz="4400" spc="-495" dirty="0">
                <a:latin typeface="Tahoma"/>
                <a:cs typeface="Tahoma"/>
              </a:rPr>
              <a:t> </a:t>
            </a:r>
            <a:r>
              <a:rPr sz="4400" dirty="0">
                <a:latin typeface="Tahoma"/>
                <a:cs typeface="Tahoma"/>
              </a:rPr>
              <a:t>a</a:t>
            </a:r>
            <a:r>
              <a:rPr sz="4400" spc="-35" dirty="0">
                <a:latin typeface="Tahoma"/>
                <a:cs typeface="Tahoma"/>
              </a:rPr>
              <a:t>t</a:t>
            </a:r>
            <a:r>
              <a:rPr sz="4400" spc="-5" dirty="0">
                <a:latin typeface="Tahoma"/>
                <a:cs typeface="Tahoma"/>
              </a:rPr>
              <a:t>tribute</a:t>
            </a:r>
            <a:endParaRPr sz="4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11048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24455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199136"/>
            <a:ext cx="11048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24455"/>
                </a:solidFill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3353" y="1865747"/>
            <a:ext cx="7234555" cy="287591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165"/>
              </a:spcBef>
              <a:buClr>
                <a:srgbClr val="006FC0"/>
              </a:buClr>
              <a:buFont typeface="Wingdings"/>
              <a:buChar char=""/>
              <a:tabLst>
                <a:tab pos="269240" algn="l"/>
              </a:tabLst>
            </a:pPr>
            <a:r>
              <a:rPr sz="2800" spc="-5" dirty="0">
                <a:latin typeface="Times New Roman"/>
                <a:cs typeface="Times New Roman"/>
              </a:rPr>
              <a:t>can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have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many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values.</a:t>
            </a:r>
            <a:endParaRPr sz="2800">
              <a:latin typeface="Times New Roman"/>
              <a:cs typeface="Times New Roman"/>
            </a:endParaRPr>
          </a:p>
          <a:p>
            <a:pPr marL="560070" lvl="1" indent="-246379">
              <a:lnSpc>
                <a:spcPct val="100000"/>
              </a:lnSpc>
              <a:spcBef>
                <a:spcPts val="915"/>
              </a:spcBef>
              <a:buClr>
                <a:srgbClr val="006FC0"/>
              </a:buClr>
              <a:buFont typeface="Wingdings"/>
              <a:buChar char=""/>
              <a:tabLst>
                <a:tab pos="560705" algn="l"/>
              </a:tabLst>
            </a:pPr>
            <a:r>
              <a:rPr sz="2400" spc="-5" dirty="0">
                <a:latin typeface="Times New Roman"/>
                <a:cs typeface="Times New Roman"/>
              </a:rPr>
              <a:t>Examples:</a:t>
            </a:r>
            <a:endParaRPr sz="2400">
              <a:latin typeface="Times New Roman"/>
              <a:cs typeface="Times New Roman"/>
            </a:endParaRPr>
          </a:p>
          <a:p>
            <a:pPr marL="824865" lvl="2" indent="-218440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/>
              <a:buChar char=""/>
              <a:tabLst>
                <a:tab pos="82550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person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may</a:t>
            </a:r>
            <a:r>
              <a:rPr sz="2400" dirty="0">
                <a:latin typeface="Times New Roman"/>
                <a:cs typeface="Times New Roman"/>
              </a:rPr>
              <a:t> have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several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degrees.</a:t>
            </a:r>
            <a:endParaRPr sz="2400">
              <a:latin typeface="Times New Roman"/>
              <a:cs typeface="Times New Roman"/>
            </a:endParaRPr>
          </a:p>
          <a:p>
            <a:pPr marL="824865" marR="5080" lvl="2" indent="-218440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/>
              <a:buChar char=""/>
              <a:tabLst>
                <a:tab pos="825500" algn="l"/>
              </a:tabLst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household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several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phones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numbers</a:t>
            </a:r>
            <a:endParaRPr sz="2400">
              <a:latin typeface="Times New Roman"/>
              <a:cs typeface="Times New Roman"/>
            </a:endParaRPr>
          </a:p>
          <a:p>
            <a:pPr marL="824865" lvl="2" indent="-218440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/>
              <a:buChar char=""/>
              <a:tabLst>
                <a:tab pos="82550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0708" y="1218438"/>
            <a:ext cx="1112520" cy="433705"/>
          </a:xfrm>
          <a:custGeom>
            <a:avLst/>
            <a:gdLst/>
            <a:ahLst/>
            <a:cxnLst/>
            <a:rect l="l" t="t" r="r" b="b"/>
            <a:pathLst>
              <a:path w="1112520" h="433705">
                <a:moveTo>
                  <a:pt x="73659" y="18287"/>
                </a:moveTo>
                <a:lnTo>
                  <a:pt x="0" y="18287"/>
                </a:lnTo>
                <a:lnTo>
                  <a:pt x="0" y="424941"/>
                </a:lnTo>
                <a:lnTo>
                  <a:pt x="50546" y="424941"/>
                </a:lnTo>
                <a:lnTo>
                  <a:pt x="50546" y="74549"/>
                </a:lnTo>
                <a:lnTo>
                  <a:pt x="98903" y="74549"/>
                </a:lnTo>
                <a:lnTo>
                  <a:pt x="73659" y="18287"/>
                </a:lnTo>
                <a:close/>
              </a:path>
              <a:path w="1112520" h="433705">
                <a:moveTo>
                  <a:pt x="348487" y="74549"/>
                </a:moveTo>
                <a:lnTo>
                  <a:pt x="294385" y="74549"/>
                </a:lnTo>
                <a:lnTo>
                  <a:pt x="294385" y="424941"/>
                </a:lnTo>
                <a:lnTo>
                  <a:pt x="348487" y="424941"/>
                </a:lnTo>
                <a:lnTo>
                  <a:pt x="348487" y="74549"/>
                </a:lnTo>
                <a:close/>
              </a:path>
              <a:path w="1112520" h="433705">
                <a:moveTo>
                  <a:pt x="98903" y="74549"/>
                </a:moveTo>
                <a:lnTo>
                  <a:pt x="50546" y="74549"/>
                </a:lnTo>
                <a:lnTo>
                  <a:pt x="155574" y="312927"/>
                </a:lnTo>
                <a:lnTo>
                  <a:pt x="188340" y="312927"/>
                </a:lnTo>
                <a:lnTo>
                  <a:pt x="218679" y="244728"/>
                </a:lnTo>
                <a:lnTo>
                  <a:pt x="175259" y="244728"/>
                </a:lnTo>
                <a:lnTo>
                  <a:pt x="98903" y="74549"/>
                </a:lnTo>
                <a:close/>
              </a:path>
              <a:path w="1112520" h="433705">
                <a:moveTo>
                  <a:pt x="348487" y="18287"/>
                </a:moveTo>
                <a:lnTo>
                  <a:pt x="273303" y="18287"/>
                </a:lnTo>
                <a:lnTo>
                  <a:pt x="175259" y="244728"/>
                </a:lnTo>
                <a:lnTo>
                  <a:pt x="218679" y="244728"/>
                </a:lnTo>
                <a:lnTo>
                  <a:pt x="294385" y="74549"/>
                </a:lnTo>
                <a:lnTo>
                  <a:pt x="348487" y="74549"/>
                </a:lnTo>
                <a:lnTo>
                  <a:pt x="348487" y="18287"/>
                </a:lnTo>
                <a:close/>
              </a:path>
              <a:path w="1112520" h="433705">
                <a:moveTo>
                  <a:pt x="476377" y="119887"/>
                </a:moveTo>
                <a:lnTo>
                  <a:pt x="424941" y="119887"/>
                </a:lnTo>
                <a:lnTo>
                  <a:pt x="424941" y="317881"/>
                </a:lnTo>
                <a:lnTo>
                  <a:pt x="429013" y="358975"/>
                </a:lnTo>
                <a:lnTo>
                  <a:pt x="446361" y="398549"/>
                </a:lnTo>
                <a:lnTo>
                  <a:pt x="483234" y="426847"/>
                </a:lnTo>
                <a:lnTo>
                  <a:pt x="520827" y="433450"/>
                </a:lnTo>
                <a:lnTo>
                  <a:pt x="533642" y="432764"/>
                </a:lnTo>
                <a:lnTo>
                  <a:pt x="579137" y="416607"/>
                </a:lnTo>
                <a:lnTo>
                  <a:pt x="613410" y="391033"/>
                </a:lnTo>
                <a:lnTo>
                  <a:pt x="664717" y="391033"/>
                </a:lnTo>
                <a:lnTo>
                  <a:pt x="664717" y="384556"/>
                </a:lnTo>
                <a:lnTo>
                  <a:pt x="534161" y="384556"/>
                </a:lnTo>
                <a:lnTo>
                  <a:pt x="524658" y="384202"/>
                </a:lnTo>
                <a:lnTo>
                  <a:pt x="486155" y="361823"/>
                </a:lnTo>
                <a:lnTo>
                  <a:pt x="476789" y="315801"/>
                </a:lnTo>
                <a:lnTo>
                  <a:pt x="476476" y="305218"/>
                </a:lnTo>
                <a:lnTo>
                  <a:pt x="476377" y="119887"/>
                </a:lnTo>
                <a:close/>
              </a:path>
              <a:path w="1112520" h="433705">
                <a:moveTo>
                  <a:pt x="664717" y="391033"/>
                </a:moveTo>
                <a:lnTo>
                  <a:pt x="613410" y="391033"/>
                </a:lnTo>
                <a:lnTo>
                  <a:pt x="613410" y="424941"/>
                </a:lnTo>
                <a:lnTo>
                  <a:pt x="664717" y="424941"/>
                </a:lnTo>
                <a:lnTo>
                  <a:pt x="664717" y="391033"/>
                </a:lnTo>
                <a:close/>
              </a:path>
              <a:path w="1112520" h="433705">
                <a:moveTo>
                  <a:pt x="664717" y="119887"/>
                </a:moveTo>
                <a:lnTo>
                  <a:pt x="613410" y="119887"/>
                </a:lnTo>
                <a:lnTo>
                  <a:pt x="613410" y="347599"/>
                </a:lnTo>
                <a:lnTo>
                  <a:pt x="604317" y="355099"/>
                </a:lnTo>
                <a:lnTo>
                  <a:pt x="563897" y="378555"/>
                </a:lnTo>
                <a:lnTo>
                  <a:pt x="534161" y="384556"/>
                </a:lnTo>
                <a:lnTo>
                  <a:pt x="664717" y="384556"/>
                </a:lnTo>
                <a:lnTo>
                  <a:pt x="664717" y="119887"/>
                </a:lnTo>
                <a:close/>
              </a:path>
              <a:path w="1112520" h="433705">
                <a:moveTo>
                  <a:pt x="791972" y="0"/>
                </a:moveTo>
                <a:lnTo>
                  <a:pt x="740664" y="0"/>
                </a:lnTo>
                <a:lnTo>
                  <a:pt x="740664" y="424941"/>
                </a:lnTo>
                <a:lnTo>
                  <a:pt x="791972" y="424941"/>
                </a:lnTo>
                <a:lnTo>
                  <a:pt x="791972" y="0"/>
                </a:lnTo>
                <a:close/>
              </a:path>
              <a:path w="1112520" h="433705">
                <a:moveTo>
                  <a:pt x="923797" y="162433"/>
                </a:moveTo>
                <a:lnTo>
                  <a:pt x="872362" y="162433"/>
                </a:lnTo>
                <a:lnTo>
                  <a:pt x="872362" y="331597"/>
                </a:lnTo>
                <a:lnTo>
                  <a:pt x="878252" y="376269"/>
                </a:lnTo>
                <a:lnTo>
                  <a:pt x="908758" y="417516"/>
                </a:lnTo>
                <a:lnTo>
                  <a:pt x="961390" y="430911"/>
                </a:lnTo>
                <a:lnTo>
                  <a:pt x="967819" y="430768"/>
                </a:lnTo>
                <a:lnTo>
                  <a:pt x="1011021" y="424124"/>
                </a:lnTo>
                <a:lnTo>
                  <a:pt x="1018285" y="422148"/>
                </a:lnTo>
                <a:lnTo>
                  <a:pt x="1018285" y="385825"/>
                </a:lnTo>
                <a:lnTo>
                  <a:pt x="973962" y="385825"/>
                </a:lnTo>
                <a:lnTo>
                  <a:pt x="965559" y="385538"/>
                </a:lnTo>
                <a:lnTo>
                  <a:pt x="930783" y="366775"/>
                </a:lnTo>
                <a:lnTo>
                  <a:pt x="923988" y="328040"/>
                </a:lnTo>
                <a:lnTo>
                  <a:pt x="923845" y="318420"/>
                </a:lnTo>
                <a:lnTo>
                  <a:pt x="923797" y="162433"/>
                </a:lnTo>
                <a:close/>
              </a:path>
              <a:path w="1112520" h="433705">
                <a:moveTo>
                  <a:pt x="1018285" y="376047"/>
                </a:moveTo>
                <a:lnTo>
                  <a:pt x="1015237" y="376047"/>
                </a:lnTo>
                <a:lnTo>
                  <a:pt x="1011809" y="377698"/>
                </a:lnTo>
                <a:lnTo>
                  <a:pt x="1006093" y="379729"/>
                </a:lnTo>
                <a:lnTo>
                  <a:pt x="998347" y="382142"/>
                </a:lnTo>
                <a:lnTo>
                  <a:pt x="990472" y="384683"/>
                </a:lnTo>
                <a:lnTo>
                  <a:pt x="982344" y="385825"/>
                </a:lnTo>
                <a:lnTo>
                  <a:pt x="1018285" y="385825"/>
                </a:lnTo>
                <a:lnTo>
                  <a:pt x="1018285" y="376047"/>
                </a:lnTo>
                <a:close/>
              </a:path>
              <a:path w="1112520" h="433705">
                <a:moveTo>
                  <a:pt x="1018285" y="119887"/>
                </a:moveTo>
                <a:lnTo>
                  <a:pt x="837691" y="119887"/>
                </a:lnTo>
                <a:lnTo>
                  <a:pt x="837691" y="162433"/>
                </a:lnTo>
                <a:lnTo>
                  <a:pt x="1018285" y="162433"/>
                </a:lnTo>
                <a:lnTo>
                  <a:pt x="1018285" y="119887"/>
                </a:lnTo>
                <a:close/>
              </a:path>
              <a:path w="1112520" h="433705">
                <a:moveTo>
                  <a:pt x="923797" y="32258"/>
                </a:moveTo>
                <a:lnTo>
                  <a:pt x="872362" y="32258"/>
                </a:lnTo>
                <a:lnTo>
                  <a:pt x="872362" y="119887"/>
                </a:lnTo>
                <a:lnTo>
                  <a:pt x="923797" y="119887"/>
                </a:lnTo>
                <a:lnTo>
                  <a:pt x="923797" y="32258"/>
                </a:lnTo>
                <a:close/>
              </a:path>
              <a:path w="1112520" h="433705">
                <a:moveTo>
                  <a:pt x="1108964" y="119887"/>
                </a:moveTo>
                <a:lnTo>
                  <a:pt x="1057655" y="119887"/>
                </a:lnTo>
                <a:lnTo>
                  <a:pt x="1057655" y="424941"/>
                </a:lnTo>
                <a:lnTo>
                  <a:pt x="1108964" y="424941"/>
                </a:lnTo>
                <a:lnTo>
                  <a:pt x="1108964" y="119887"/>
                </a:lnTo>
                <a:close/>
              </a:path>
              <a:path w="1112520" h="433705">
                <a:moveTo>
                  <a:pt x="1112519" y="15621"/>
                </a:moveTo>
                <a:lnTo>
                  <a:pt x="1054099" y="15621"/>
                </a:lnTo>
                <a:lnTo>
                  <a:pt x="1054099" y="68834"/>
                </a:lnTo>
                <a:lnTo>
                  <a:pt x="1112519" y="68834"/>
                </a:lnTo>
                <a:lnTo>
                  <a:pt x="1112519" y="15621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72791" y="1218437"/>
            <a:ext cx="1732280" cy="433705"/>
          </a:xfrm>
          <a:custGeom>
            <a:avLst/>
            <a:gdLst/>
            <a:ahLst/>
            <a:cxnLst/>
            <a:rect l="l" t="t" r="r" b="b"/>
            <a:pathLst>
              <a:path w="1732279" h="433705">
                <a:moveTo>
                  <a:pt x="154025" y="222351"/>
                </a:moveTo>
                <a:lnTo>
                  <a:pt x="0" y="222351"/>
                </a:lnTo>
                <a:lnTo>
                  <a:pt x="0" y="271780"/>
                </a:lnTo>
                <a:lnTo>
                  <a:pt x="154025" y="271780"/>
                </a:lnTo>
                <a:lnTo>
                  <a:pt x="154025" y="222351"/>
                </a:lnTo>
                <a:close/>
              </a:path>
              <a:path w="1732279" h="433705">
                <a:moveTo>
                  <a:pt x="444246" y="119888"/>
                </a:moveTo>
                <a:lnTo>
                  <a:pt x="390779" y="119888"/>
                </a:lnTo>
                <a:lnTo>
                  <a:pt x="307975" y="355346"/>
                </a:lnTo>
                <a:lnTo>
                  <a:pt x="224409" y="119888"/>
                </a:lnTo>
                <a:lnTo>
                  <a:pt x="169037" y="119888"/>
                </a:lnTo>
                <a:lnTo>
                  <a:pt x="283210" y="424942"/>
                </a:lnTo>
                <a:lnTo>
                  <a:pt x="329311" y="424942"/>
                </a:lnTo>
                <a:lnTo>
                  <a:pt x="355523" y="355346"/>
                </a:lnTo>
                <a:lnTo>
                  <a:pt x="444246" y="119888"/>
                </a:lnTo>
                <a:close/>
              </a:path>
              <a:path w="1732279" h="433705">
                <a:moveTo>
                  <a:pt x="692658" y="265176"/>
                </a:moveTo>
                <a:lnTo>
                  <a:pt x="692581" y="214376"/>
                </a:lnTo>
                <a:lnTo>
                  <a:pt x="684530" y="167640"/>
                </a:lnTo>
                <a:lnTo>
                  <a:pt x="659638" y="135128"/>
                </a:lnTo>
                <a:lnTo>
                  <a:pt x="620903" y="117475"/>
                </a:lnTo>
                <a:lnTo>
                  <a:pt x="583031" y="112839"/>
                </a:lnTo>
                <a:lnTo>
                  <a:pt x="567944" y="112522"/>
                </a:lnTo>
                <a:lnTo>
                  <a:pt x="554939" y="112839"/>
                </a:lnTo>
                <a:lnTo>
                  <a:pt x="515493" y="117475"/>
                </a:lnTo>
                <a:lnTo>
                  <a:pt x="474726" y="126492"/>
                </a:lnTo>
                <a:lnTo>
                  <a:pt x="474726" y="178562"/>
                </a:lnTo>
                <a:lnTo>
                  <a:pt x="477774" y="178562"/>
                </a:lnTo>
                <a:lnTo>
                  <a:pt x="489775" y="173824"/>
                </a:lnTo>
                <a:lnTo>
                  <a:pt x="501789" y="169697"/>
                </a:lnTo>
                <a:lnTo>
                  <a:pt x="548322" y="159194"/>
                </a:lnTo>
                <a:lnTo>
                  <a:pt x="567690" y="157861"/>
                </a:lnTo>
                <a:lnTo>
                  <a:pt x="575081" y="157988"/>
                </a:lnTo>
                <a:lnTo>
                  <a:pt x="615683" y="165404"/>
                </a:lnTo>
                <a:lnTo>
                  <a:pt x="640245" y="198081"/>
                </a:lnTo>
                <a:lnTo>
                  <a:pt x="641604" y="214376"/>
                </a:lnTo>
                <a:lnTo>
                  <a:pt x="641604" y="224155"/>
                </a:lnTo>
                <a:lnTo>
                  <a:pt x="641604" y="265176"/>
                </a:lnTo>
                <a:lnTo>
                  <a:pt x="641604" y="349885"/>
                </a:lnTo>
                <a:lnTo>
                  <a:pt x="632866" y="357225"/>
                </a:lnTo>
                <a:lnTo>
                  <a:pt x="594652" y="380263"/>
                </a:lnTo>
                <a:lnTo>
                  <a:pt x="560832" y="386207"/>
                </a:lnTo>
                <a:lnTo>
                  <a:pt x="547471" y="385381"/>
                </a:lnTo>
                <a:lnTo>
                  <a:pt x="511213" y="365277"/>
                </a:lnTo>
                <a:lnTo>
                  <a:pt x="502920" y="333121"/>
                </a:lnTo>
                <a:lnTo>
                  <a:pt x="503745" y="322224"/>
                </a:lnTo>
                <a:lnTo>
                  <a:pt x="531444" y="285686"/>
                </a:lnTo>
                <a:lnTo>
                  <a:pt x="570052" y="273177"/>
                </a:lnTo>
                <a:lnTo>
                  <a:pt x="641604" y="265176"/>
                </a:lnTo>
                <a:lnTo>
                  <a:pt x="641604" y="224155"/>
                </a:lnTo>
                <a:lnTo>
                  <a:pt x="602564" y="226949"/>
                </a:lnTo>
                <a:lnTo>
                  <a:pt x="549351" y="233616"/>
                </a:lnTo>
                <a:lnTo>
                  <a:pt x="505587" y="247142"/>
                </a:lnTo>
                <a:lnTo>
                  <a:pt x="470928" y="272008"/>
                </a:lnTo>
                <a:lnTo>
                  <a:pt x="453288" y="307124"/>
                </a:lnTo>
                <a:lnTo>
                  <a:pt x="449961" y="336423"/>
                </a:lnTo>
                <a:lnTo>
                  <a:pt x="450405" y="346570"/>
                </a:lnTo>
                <a:lnTo>
                  <a:pt x="461276" y="384225"/>
                </a:lnTo>
                <a:lnTo>
                  <a:pt x="490816" y="417753"/>
                </a:lnTo>
                <a:lnTo>
                  <a:pt x="533222" y="433006"/>
                </a:lnTo>
                <a:lnTo>
                  <a:pt x="542544" y="433451"/>
                </a:lnTo>
                <a:lnTo>
                  <a:pt x="553339" y="433222"/>
                </a:lnTo>
                <a:lnTo>
                  <a:pt x="591070" y="424942"/>
                </a:lnTo>
                <a:lnTo>
                  <a:pt x="624840" y="405384"/>
                </a:lnTo>
                <a:lnTo>
                  <a:pt x="631825" y="399923"/>
                </a:lnTo>
                <a:lnTo>
                  <a:pt x="637413" y="395478"/>
                </a:lnTo>
                <a:lnTo>
                  <a:pt x="641604" y="392430"/>
                </a:lnTo>
                <a:lnTo>
                  <a:pt x="641604" y="424942"/>
                </a:lnTo>
                <a:lnTo>
                  <a:pt x="692658" y="424942"/>
                </a:lnTo>
                <a:lnTo>
                  <a:pt x="692658" y="392430"/>
                </a:lnTo>
                <a:lnTo>
                  <a:pt x="692658" y="386207"/>
                </a:lnTo>
                <a:lnTo>
                  <a:pt x="692658" y="265176"/>
                </a:lnTo>
                <a:close/>
              </a:path>
              <a:path w="1732279" h="433705">
                <a:moveTo>
                  <a:pt x="817753" y="0"/>
                </a:moveTo>
                <a:lnTo>
                  <a:pt x="766445" y="0"/>
                </a:lnTo>
                <a:lnTo>
                  <a:pt x="766445" y="424942"/>
                </a:lnTo>
                <a:lnTo>
                  <a:pt x="817753" y="424942"/>
                </a:lnTo>
                <a:lnTo>
                  <a:pt x="817753" y="0"/>
                </a:lnTo>
                <a:close/>
              </a:path>
              <a:path w="1732279" h="433705">
                <a:moveTo>
                  <a:pt x="1129411" y="119888"/>
                </a:moveTo>
                <a:lnTo>
                  <a:pt x="1078103" y="119888"/>
                </a:lnTo>
                <a:lnTo>
                  <a:pt x="1078103" y="347599"/>
                </a:lnTo>
                <a:lnTo>
                  <a:pt x="1069009" y="355104"/>
                </a:lnTo>
                <a:lnTo>
                  <a:pt x="1028585" y="378561"/>
                </a:lnTo>
                <a:lnTo>
                  <a:pt x="998855" y="384556"/>
                </a:lnTo>
                <a:lnTo>
                  <a:pt x="989342" y="384213"/>
                </a:lnTo>
                <a:lnTo>
                  <a:pt x="950849" y="361823"/>
                </a:lnTo>
                <a:lnTo>
                  <a:pt x="941476" y="315810"/>
                </a:lnTo>
                <a:lnTo>
                  <a:pt x="941070" y="119888"/>
                </a:lnTo>
                <a:lnTo>
                  <a:pt x="889635" y="119888"/>
                </a:lnTo>
                <a:lnTo>
                  <a:pt x="889635" y="317881"/>
                </a:lnTo>
                <a:lnTo>
                  <a:pt x="890079" y="332740"/>
                </a:lnTo>
                <a:lnTo>
                  <a:pt x="896874" y="370332"/>
                </a:lnTo>
                <a:lnTo>
                  <a:pt x="917194" y="406146"/>
                </a:lnTo>
                <a:lnTo>
                  <a:pt x="956906" y="429704"/>
                </a:lnTo>
                <a:lnTo>
                  <a:pt x="985520" y="433451"/>
                </a:lnTo>
                <a:lnTo>
                  <a:pt x="998334" y="432765"/>
                </a:lnTo>
                <a:lnTo>
                  <a:pt x="1043825" y="416610"/>
                </a:lnTo>
                <a:lnTo>
                  <a:pt x="1078103" y="391033"/>
                </a:lnTo>
                <a:lnTo>
                  <a:pt x="1078103" y="424942"/>
                </a:lnTo>
                <a:lnTo>
                  <a:pt x="1129411" y="424942"/>
                </a:lnTo>
                <a:lnTo>
                  <a:pt x="1129411" y="391033"/>
                </a:lnTo>
                <a:lnTo>
                  <a:pt x="1129411" y="384556"/>
                </a:lnTo>
                <a:lnTo>
                  <a:pt x="1129411" y="119888"/>
                </a:lnTo>
                <a:close/>
              </a:path>
              <a:path w="1732279" h="433705">
                <a:moveTo>
                  <a:pt x="1446784" y="249936"/>
                </a:moveTo>
                <a:lnTo>
                  <a:pt x="1446415" y="238379"/>
                </a:lnTo>
                <a:lnTo>
                  <a:pt x="1446225" y="232346"/>
                </a:lnTo>
                <a:lnTo>
                  <a:pt x="1444586" y="216166"/>
                </a:lnTo>
                <a:lnTo>
                  <a:pt x="1433156" y="175920"/>
                </a:lnTo>
                <a:lnTo>
                  <a:pt x="1404340" y="137121"/>
                </a:lnTo>
                <a:lnTo>
                  <a:pt x="1396746" y="131368"/>
                </a:lnTo>
                <a:lnTo>
                  <a:pt x="1396746" y="238379"/>
                </a:lnTo>
                <a:lnTo>
                  <a:pt x="1235456" y="238379"/>
                </a:lnTo>
                <a:lnTo>
                  <a:pt x="1246378" y="197307"/>
                </a:lnTo>
                <a:lnTo>
                  <a:pt x="1272933" y="167424"/>
                </a:lnTo>
                <a:lnTo>
                  <a:pt x="1311541" y="154178"/>
                </a:lnTo>
                <a:lnTo>
                  <a:pt x="1321435" y="153797"/>
                </a:lnTo>
                <a:lnTo>
                  <a:pt x="1331379" y="154165"/>
                </a:lnTo>
                <a:lnTo>
                  <a:pt x="1369072" y="167157"/>
                </a:lnTo>
                <a:lnTo>
                  <a:pt x="1391920" y="202692"/>
                </a:lnTo>
                <a:lnTo>
                  <a:pt x="1396746" y="238379"/>
                </a:lnTo>
                <a:lnTo>
                  <a:pt x="1396746" y="131368"/>
                </a:lnTo>
                <a:lnTo>
                  <a:pt x="1351229" y="113461"/>
                </a:lnTo>
                <a:lnTo>
                  <a:pt x="1324483" y="111379"/>
                </a:lnTo>
                <a:lnTo>
                  <a:pt x="1294371" y="114147"/>
                </a:lnTo>
                <a:lnTo>
                  <a:pt x="1243266" y="136245"/>
                </a:lnTo>
                <a:lnTo>
                  <a:pt x="1205166" y="179514"/>
                </a:lnTo>
                <a:lnTo>
                  <a:pt x="1185684" y="238836"/>
                </a:lnTo>
                <a:lnTo>
                  <a:pt x="1183259" y="274193"/>
                </a:lnTo>
                <a:lnTo>
                  <a:pt x="1185773" y="309867"/>
                </a:lnTo>
                <a:lnTo>
                  <a:pt x="1205915" y="368249"/>
                </a:lnTo>
                <a:lnTo>
                  <a:pt x="1245730" y="408914"/>
                </a:lnTo>
                <a:lnTo>
                  <a:pt x="1302308" y="429488"/>
                </a:lnTo>
                <a:lnTo>
                  <a:pt x="1336675" y="432054"/>
                </a:lnTo>
                <a:lnTo>
                  <a:pt x="1345590" y="431914"/>
                </a:lnTo>
                <a:lnTo>
                  <a:pt x="1387246" y="425513"/>
                </a:lnTo>
                <a:lnTo>
                  <a:pt x="1435100" y="408686"/>
                </a:lnTo>
                <a:lnTo>
                  <a:pt x="1441069" y="406400"/>
                </a:lnTo>
                <a:lnTo>
                  <a:pt x="1441069" y="387223"/>
                </a:lnTo>
                <a:lnTo>
                  <a:pt x="1441069" y="350393"/>
                </a:lnTo>
                <a:lnTo>
                  <a:pt x="1438021" y="350393"/>
                </a:lnTo>
                <a:lnTo>
                  <a:pt x="1405445" y="370522"/>
                </a:lnTo>
                <a:lnTo>
                  <a:pt x="1369314" y="383413"/>
                </a:lnTo>
                <a:lnTo>
                  <a:pt x="1336167" y="387223"/>
                </a:lnTo>
                <a:lnTo>
                  <a:pt x="1313827" y="385470"/>
                </a:lnTo>
                <a:lnTo>
                  <a:pt x="1276819" y="371424"/>
                </a:lnTo>
                <a:lnTo>
                  <a:pt x="1250454" y="343496"/>
                </a:lnTo>
                <a:lnTo>
                  <a:pt x="1237119" y="302780"/>
                </a:lnTo>
                <a:lnTo>
                  <a:pt x="1235456" y="277749"/>
                </a:lnTo>
                <a:lnTo>
                  <a:pt x="1446784" y="277749"/>
                </a:lnTo>
                <a:lnTo>
                  <a:pt x="1446784" y="249936"/>
                </a:lnTo>
                <a:close/>
              </a:path>
              <a:path w="1732279" h="433705">
                <a:moveTo>
                  <a:pt x="1731772" y="0"/>
                </a:moveTo>
                <a:lnTo>
                  <a:pt x="1680464" y="0"/>
                </a:lnTo>
                <a:lnTo>
                  <a:pt x="1680464" y="132207"/>
                </a:lnTo>
                <a:lnTo>
                  <a:pt x="1680464" y="174752"/>
                </a:lnTo>
                <a:lnTo>
                  <a:pt x="1680464" y="350647"/>
                </a:lnTo>
                <a:lnTo>
                  <a:pt x="1671269" y="358063"/>
                </a:lnTo>
                <a:lnTo>
                  <a:pt x="1631657" y="379412"/>
                </a:lnTo>
                <a:lnTo>
                  <a:pt x="1601216" y="384556"/>
                </a:lnTo>
                <a:lnTo>
                  <a:pt x="1583537" y="382778"/>
                </a:lnTo>
                <a:lnTo>
                  <a:pt x="1546098" y="355981"/>
                </a:lnTo>
                <a:lnTo>
                  <a:pt x="1529892" y="298983"/>
                </a:lnTo>
                <a:lnTo>
                  <a:pt x="1528826" y="273685"/>
                </a:lnTo>
                <a:lnTo>
                  <a:pt x="1530223" y="247332"/>
                </a:lnTo>
                <a:lnTo>
                  <a:pt x="1541411" y="204520"/>
                </a:lnTo>
                <a:lnTo>
                  <a:pt x="1577936" y="165798"/>
                </a:lnTo>
                <a:lnTo>
                  <a:pt x="1613281" y="158369"/>
                </a:lnTo>
                <a:lnTo>
                  <a:pt x="1621967" y="158610"/>
                </a:lnTo>
                <a:lnTo>
                  <a:pt x="1662264" y="166966"/>
                </a:lnTo>
                <a:lnTo>
                  <a:pt x="1680464" y="174752"/>
                </a:lnTo>
                <a:lnTo>
                  <a:pt x="1680464" y="132207"/>
                </a:lnTo>
                <a:lnTo>
                  <a:pt x="1644650" y="116459"/>
                </a:lnTo>
                <a:lnTo>
                  <a:pt x="1604772" y="111379"/>
                </a:lnTo>
                <a:lnTo>
                  <a:pt x="1591957" y="112102"/>
                </a:lnTo>
                <a:lnTo>
                  <a:pt x="1555242" y="122809"/>
                </a:lnTo>
                <a:lnTo>
                  <a:pt x="1523657" y="144602"/>
                </a:lnTo>
                <a:lnTo>
                  <a:pt x="1498561" y="177787"/>
                </a:lnTo>
                <a:lnTo>
                  <a:pt x="1481696" y="220599"/>
                </a:lnTo>
                <a:lnTo>
                  <a:pt x="1475867" y="274701"/>
                </a:lnTo>
                <a:lnTo>
                  <a:pt x="1476362" y="293395"/>
                </a:lnTo>
                <a:lnTo>
                  <a:pt x="1483995" y="342900"/>
                </a:lnTo>
                <a:lnTo>
                  <a:pt x="1500136" y="382003"/>
                </a:lnTo>
                <a:lnTo>
                  <a:pt x="1533004" y="417233"/>
                </a:lnTo>
                <a:lnTo>
                  <a:pt x="1576984" y="432790"/>
                </a:lnTo>
                <a:lnTo>
                  <a:pt x="1589151" y="433451"/>
                </a:lnTo>
                <a:lnTo>
                  <a:pt x="1596720" y="433273"/>
                </a:lnTo>
                <a:lnTo>
                  <a:pt x="1646936" y="418846"/>
                </a:lnTo>
                <a:lnTo>
                  <a:pt x="1680464" y="393827"/>
                </a:lnTo>
                <a:lnTo>
                  <a:pt x="1680464" y="424942"/>
                </a:lnTo>
                <a:lnTo>
                  <a:pt x="1731772" y="424942"/>
                </a:lnTo>
                <a:lnTo>
                  <a:pt x="1731772" y="393827"/>
                </a:lnTo>
                <a:lnTo>
                  <a:pt x="1731772" y="384556"/>
                </a:lnTo>
                <a:lnTo>
                  <a:pt x="1731772" y="158369"/>
                </a:lnTo>
                <a:lnTo>
                  <a:pt x="1731772" y="132207"/>
                </a:lnTo>
                <a:lnTo>
                  <a:pt x="1731772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7503" y="1218438"/>
            <a:ext cx="2320163" cy="4334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34160" y="1058621"/>
            <a:ext cx="54629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Tahoma"/>
                <a:cs typeface="Tahoma"/>
              </a:rPr>
              <a:t>Mu</a:t>
            </a:r>
            <a:r>
              <a:rPr sz="4400" spc="15" dirty="0">
                <a:latin typeface="Tahoma"/>
                <a:cs typeface="Tahoma"/>
              </a:rPr>
              <a:t>l</a:t>
            </a:r>
            <a:r>
              <a:rPr sz="4400" spc="-5" dirty="0">
                <a:latin typeface="Tahoma"/>
                <a:cs typeface="Tahoma"/>
              </a:rPr>
              <a:t>t</a:t>
            </a:r>
            <a:r>
              <a:rPr sz="4400" dirty="0">
                <a:latin typeface="Tahoma"/>
                <a:cs typeface="Tahoma"/>
              </a:rPr>
              <a:t>i</a:t>
            </a:r>
            <a:r>
              <a:rPr sz="4400" spc="-90" dirty="0">
                <a:latin typeface="Tahoma"/>
                <a:cs typeface="Tahoma"/>
              </a:rPr>
              <a:t>-</a:t>
            </a:r>
            <a:r>
              <a:rPr sz="4400" spc="-95" dirty="0">
                <a:latin typeface="Tahoma"/>
                <a:cs typeface="Tahoma"/>
              </a:rPr>
              <a:t>v</a:t>
            </a:r>
            <a:r>
              <a:rPr sz="4400" dirty="0">
                <a:latin typeface="Tahoma"/>
                <a:cs typeface="Tahoma"/>
              </a:rPr>
              <a:t>alu</a:t>
            </a:r>
            <a:r>
              <a:rPr sz="4400" spc="-25" dirty="0">
                <a:latin typeface="Tahoma"/>
                <a:cs typeface="Tahoma"/>
              </a:rPr>
              <a:t>e</a:t>
            </a:r>
            <a:r>
              <a:rPr sz="4400" dirty="0">
                <a:latin typeface="Tahoma"/>
                <a:cs typeface="Tahoma"/>
              </a:rPr>
              <a:t>d</a:t>
            </a:r>
            <a:r>
              <a:rPr sz="4400" spc="-509" dirty="0">
                <a:latin typeface="Tahoma"/>
                <a:cs typeface="Tahoma"/>
              </a:rPr>
              <a:t> </a:t>
            </a:r>
            <a:r>
              <a:rPr sz="4400" dirty="0">
                <a:latin typeface="Tahoma"/>
                <a:cs typeface="Tahoma"/>
              </a:rPr>
              <a:t>a</a:t>
            </a:r>
            <a:r>
              <a:rPr sz="4400" spc="-35" dirty="0">
                <a:latin typeface="Tahoma"/>
                <a:cs typeface="Tahoma"/>
              </a:rPr>
              <a:t>t</a:t>
            </a:r>
            <a:r>
              <a:rPr sz="4400" spc="-5" dirty="0">
                <a:latin typeface="Tahoma"/>
                <a:cs typeface="Tahoma"/>
              </a:rPr>
              <a:t>tributes</a:t>
            </a:r>
            <a:endParaRPr sz="4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11048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24455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199136"/>
            <a:ext cx="11048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24455"/>
                </a:solidFill>
                <a:latin typeface="Tahoma"/>
                <a:cs typeface="Tahoma"/>
              </a:rPr>
              <a:t>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31645" y="700785"/>
            <a:ext cx="5680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latin typeface="Tahoma"/>
                <a:cs typeface="Tahoma"/>
              </a:rPr>
              <a:t>Exercise</a:t>
            </a:r>
            <a:r>
              <a:rPr sz="3600" spc="20" dirty="0">
                <a:latin typeface="Tahoma"/>
                <a:cs typeface="Tahoma"/>
              </a:rPr>
              <a:t> </a:t>
            </a:r>
            <a:r>
              <a:rPr sz="3600" dirty="0">
                <a:latin typeface="Tahoma"/>
                <a:cs typeface="Tahoma"/>
              </a:rPr>
              <a:t>-</a:t>
            </a:r>
            <a:r>
              <a:rPr sz="3600" spc="-10" dirty="0">
                <a:latin typeface="Tahoma"/>
                <a:cs typeface="Tahoma"/>
              </a:rPr>
              <a:t> “Movie</a:t>
            </a:r>
            <a:r>
              <a:rPr sz="3600" dirty="0">
                <a:latin typeface="Tahoma"/>
                <a:cs typeface="Tahoma"/>
              </a:rPr>
              <a:t> </a:t>
            </a:r>
            <a:r>
              <a:rPr sz="3600" spc="-10" dirty="0">
                <a:latin typeface="Tahoma"/>
                <a:cs typeface="Tahoma"/>
              </a:rPr>
              <a:t>Database”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645668" y="1612518"/>
            <a:ext cx="8110855" cy="33130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95"/>
              </a:spcBef>
              <a:buClr>
                <a:srgbClr val="006FC0"/>
              </a:buClr>
              <a:buFont typeface="Wingdings"/>
              <a:buChar char=""/>
              <a:tabLst>
                <a:tab pos="269240" algn="l"/>
              </a:tabLst>
            </a:pPr>
            <a:r>
              <a:rPr sz="2800" dirty="0"/>
              <a:t>Identify</a:t>
            </a:r>
            <a:r>
              <a:rPr sz="2800" spc="-10" dirty="0"/>
              <a:t> </a:t>
            </a:r>
            <a:r>
              <a:rPr sz="2800" dirty="0"/>
              <a:t>the</a:t>
            </a:r>
            <a:r>
              <a:rPr sz="2800" spc="-10" dirty="0"/>
              <a:t> </a:t>
            </a:r>
            <a:r>
              <a:rPr sz="2800" dirty="0"/>
              <a:t>types</a:t>
            </a:r>
            <a:r>
              <a:rPr sz="2800" spc="-15" dirty="0"/>
              <a:t> </a:t>
            </a:r>
            <a:r>
              <a:rPr sz="2800" dirty="0"/>
              <a:t>of</a:t>
            </a:r>
            <a:r>
              <a:rPr sz="2800" spc="-10" dirty="0"/>
              <a:t> </a:t>
            </a:r>
            <a:r>
              <a:rPr sz="2800" dirty="0"/>
              <a:t>attributes</a:t>
            </a:r>
            <a:r>
              <a:rPr sz="2800" spc="-25" dirty="0"/>
              <a:t> </a:t>
            </a:r>
            <a:r>
              <a:rPr sz="2800" dirty="0"/>
              <a:t>of</a:t>
            </a:r>
            <a:r>
              <a:rPr sz="2800" spc="-10" dirty="0"/>
              <a:t> </a:t>
            </a:r>
            <a:r>
              <a:rPr sz="2800" dirty="0"/>
              <a:t>the</a:t>
            </a:r>
            <a:r>
              <a:rPr sz="2800" spc="-5" dirty="0"/>
              <a:t> Movie</a:t>
            </a:r>
            <a:r>
              <a:rPr sz="2800" spc="-20" dirty="0"/>
              <a:t> </a:t>
            </a:r>
            <a:r>
              <a:rPr sz="2800" spc="-5" dirty="0"/>
              <a:t>Star</a:t>
            </a:r>
            <a:r>
              <a:rPr sz="2800" dirty="0"/>
              <a:t> </a:t>
            </a:r>
            <a:r>
              <a:rPr sz="2800" spc="-5" dirty="0"/>
              <a:t>Entity</a:t>
            </a:r>
            <a:endParaRPr sz="2800" dirty="0"/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6FC0"/>
              </a:buClr>
              <a:buFont typeface="Wingdings"/>
              <a:buChar char=""/>
            </a:pPr>
            <a:endParaRPr sz="3350" dirty="0"/>
          </a:p>
          <a:p>
            <a:pPr marL="560070" lvl="1" indent="-246379">
              <a:lnSpc>
                <a:spcPct val="100000"/>
              </a:lnSpc>
              <a:buClr>
                <a:srgbClr val="006FC0"/>
              </a:buClr>
              <a:buFont typeface="Wingdings"/>
              <a:buChar char=""/>
              <a:tabLst>
                <a:tab pos="560705" algn="l"/>
              </a:tabLst>
            </a:pPr>
            <a:r>
              <a:rPr sz="2600" dirty="0">
                <a:latin typeface="Times New Roman"/>
                <a:cs typeface="Times New Roman"/>
              </a:rPr>
              <a:t>Entity:</a:t>
            </a:r>
          </a:p>
          <a:p>
            <a:pPr marL="824865" lvl="2" indent="-218440">
              <a:lnSpc>
                <a:spcPct val="100000"/>
              </a:lnSpc>
              <a:spcBef>
                <a:spcPts val="390"/>
              </a:spcBef>
              <a:buClr>
                <a:srgbClr val="006FC0"/>
              </a:buClr>
              <a:buFont typeface="Wingdings"/>
              <a:buChar char=""/>
              <a:tabLst>
                <a:tab pos="825500" algn="l"/>
              </a:tabLst>
            </a:pPr>
            <a:r>
              <a:rPr sz="2200" spc="-5" dirty="0">
                <a:latin typeface="Times New Roman"/>
                <a:cs typeface="Times New Roman"/>
              </a:rPr>
              <a:t>Movie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Star</a:t>
            </a:r>
            <a:endParaRPr sz="22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Clr>
                <a:srgbClr val="006FC0"/>
              </a:buClr>
              <a:buFont typeface="Wingdings"/>
              <a:buChar char=""/>
            </a:pPr>
            <a:endParaRPr sz="2500" dirty="0"/>
          </a:p>
          <a:p>
            <a:pPr marL="560070" lvl="1" indent="-246379">
              <a:lnSpc>
                <a:spcPct val="100000"/>
              </a:lnSpc>
              <a:spcBef>
                <a:spcPts val="5"/>
              </a:spcBef>
              <a:buClr>
                <a:srgbClr val="006FC0"/>
              </a:buClr>
              <a:buFont typeface="Wingdings"/>
              <a:buChar char=""/>
              <a:tabLst>
                <a:tab pos="560705" algn="l"/>
              </a:tabLst>
            </a:pPr>
            <a:r>
              <a:rPr sz="2600" dirty="0">
                <a:latin typeface="Times New Roman"/>
                <a:cs typeface="Times New Roman"/>
              </a:rPr>
              <a:t>Attributes:</a:t>
            </a:r>
          </a:p>
          <a:p>
            <a:pPr marL="824865" lvl="2" indent="-218440">
              <a:lnSpc>
                <a:spcPct val="100000"/>
              </a:lnSpc>
              <a:spcBef>
                <a:spcPts val="385"/>
              </a:spcBef>
              <a:buClr>
                <a:srgbClr val="006FC0"/>
              </a:buClr>
              <a:buFont typeface="Wingdings"/>
              <a:buChar char=""/>
              <a:tabLst>
                <a:tab pos="825500" algn="l"/>
                <a:tab pos="2113280" algn="l"/>
              </a:tabLst>
            </a:pPr>
            <a:r>
              <a:rPr sz="2200" spc="-5" dirty="0">
                <a:latin typeface="Times New Roman"/>
                <a:cs typeface="Times New Roman"/>
              </a:rPr>
              <a:t>SS</a:t>
            </a:r>
            <a:r>
              <a:rPr lang="en-US" sz="2200" spc="-5" dirty="0">
                <a:latin typeface="Times New Roman"/>
                <a:cs typeface="Times New Roman"/>
              </a:rPr>
              <a:t>N</a:t>
            </a:r>
            <a:r>
              <a:rPr sz="2200" spc="-5" dirty="0">
                <a:latin typeface="Times New Roman"/>
                <a:cs typeface="Times New Roman"/>
              </a:rPr>
              <a:t>#	: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“123-45-6789”</a:t>
            </a:r>
          </a:p>
          <a:p>
            <a:pPr marL="824865" lvl="2" indent="-218440">
              <a:lnSpc>
                <a:spcPct val="100000"/>
              </a:lnSpc>
              <a:spcBef>
                <a:spcPts val="375"/>
              </a:spcBef>
              <a:buClr>
                <a:srgbClr val="006FC0"/>
              </a:buClr>
              <a:buFont typeface="Wingdings"/>
              <a:buChar char=""/>
              <a:tabLst>
                <a:tab pos="825500" algn="l"/>
              </a:tabLst>
            </a:pPr>
            <a:r>
              <a:rPr sz="2200" spc="-5" dirty="0">
                <a:latin typeface="Times New Roman"/>
                <a:cs typeface="Times New Roman"/>
              </a:rPr>
              <a:t>Cell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Phone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: </a:t>
            </a:r>
            <a:r>
              <a:rPr sz="2200" dirty="0">
                <a:latin typeface="Times New Roman"/>
                <a:cs typeface="Times New Roman"/>
              </a:rPr>
              <a:t>“(661)123-4567,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(661)234-5678”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0332" y="4841900"/>
            <a:ext cx="1158875" cy="117348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30504" indent="-218440">
              <a:lnSpc>
                <a:spcPct val="100000"/>
              </a:lnSpc>
              <a:spcBef>
                <a:spcPts val="470"/>
              </a:spcBef>
              <a:buClr>
                <a:srgbClr val="006FC0"/>
              </a:buClr>
              <a:buFont typeface="Wingdings"/>
              <a:buChar char=""/>
              <a:tabLst>
                <a:tab pos="231140" algn="l"/>
              </a:tabLst>
            </a:pPr>
            <a:r>
              <a:rPr sz="2200" spc="-15" dirty="0">
                <a:latin typeface="Times New Roman"/>
                <a:cs typeface="Times New Roman"/>
              </a:rPr>
              <a:t>Name</a:t>
            </a:r>
            <a:endParaRPr sz="2200">
              <a:latin typeface="Times New Roman"/>
              <a:cs typeface="Times New Roman"/>
            </a:endParaRPr>
          </a:p>
          <a:p>
            <a:pPr marL="230504" indent="-218440">
              <a:lnSpc>
                <a:spcPct val="100000"/>
              </a:lnSpc>
              <a:spcBef>
                <a:spcPts val="375"/>
              </a:spcBef>
              <a:buClr>
                <a:srgbClr val="006FC0"/>
              </a:buClr>
              <a:buFont typeface="Wingdings"/>
              <a:buChar char=""/>
              <a:tabLst>
                <a:tab pos="231140" algn="l"/>
              </a:tabLst>
            </a:pPr>
            <a:r>
              <a:rPr sz="2200" spc="-10" dirty="0">
                <a:latin typeface="Times New Roman"/>
                <a:cs typeface="Times New Roman"/>
              </a:rPr>
              <a:t>Ad</a:t>
            </a:r>
            <a:r>
              <a:rPr sz="2200" dirty="0">
                <a:latin typeface="Times New Roman"/>
                <a:cs typeface="Times New Roman"/>
              </a:rPr>
              <a:t>d</a:t>
            </a:r>
            <a:r>
              <a:rPr sz="2200" spc="-5" dirty="0">
                <a:latin typeface="Times New Roman"/>
                <a:cs typeface="Times New Roman"/>
              </a:rPr>
              <a:t>ress</a:t>
            </a:r>
            <a:endParaRPr sz="2200">
              <a:latin typeface="Times New Roman"/>
              <a:cs typeface="Times New Roman"/>
            </a:endParaRPr>
          </a:p>
          <a:p>
            <a:pPr marL="230504" indent="-218440">
              <a:lnSpc>
                <a:spcPct val="100000"/>
              </a:lnSpc>
              <a:spcBef>
                <a:spcPts val="370"/>
              </a:spcBef>
              <a:buClr>
                <a:srgbClr val="006FC0"/>
              </a:buClr>
              <a:buFont typeface="Wingdings"/>
              <a:buChar char=""/>
              <a:tabLst>
                <a:tab pos="231140" algn="l"/>
              </a:tabLst>
            </a:pPr>
            <a:r>
              <a:rPr sz="2200" spc="-5" dirty="0">
                <a:latin typeface="Times New Roman"/>
                <a:cs typeface="Times New Roman"/>
              </a:rPr>
              <a:t>Gender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99230" y="4841900"/>
            <a:ext cx="3081020" cy="117348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470"/>
              </a:spcBef>
            </a:pPr>
            <a:r>
              <a:rPr sz="2200" spc="-5" dirty="0">
                <a:latin typeface="Times New Roman"/>
                <a:cs typeface="Times New Roman"/>
              </a:rPr>
              <a:t>: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“Harrison Ford”</a:t>
            </a:r>
            <a:endParaRPr sz="2200">
              <a:latin typeface="Times New Roman"/>
              <a:cs typeface="Times New Roman"/>
            </a:endParaRPr>
          </a:p>
          <a:p>
            <a:pPr marL="34290">
              <a:lnSpc>
                <a:spcPct val="100000"/>
              </a:lnSpc>
              <a:spcBef>
                <a:spcPts val="375"/>
              </a:spcBef>
            </a:pPr>
            <a:r>
              <a:rPr sz="2200" spc="-5" dirty="0">
                <a:latin typeface="Times New Roman"/>
                <a:cs typeface="Times New Roman"/>
              </a:rPr>
              <a:t>: “123,</a:t>
            </a:r>
            <a:r>
              <a:rPr sz="2200" spc="-10" dirty="0">
                <a:latin typeface="Times New Roman"/>
                <a:cs typeface="Times New Roman"/>
              </a:rPr>
              <a:t> Main </a:t>
            </a:r>
            <a:r>
              <a:rPr sz="2200" spc="-30" dirty="0">
                <a:latin typeface="Times New Roman"/>
                <a:cs typeface="Times New Roman"/>
              </a:rPr>
              <a:t>Str.,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LA,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CA”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200" spc="-5" dirty="0">
                <a:latin typeface="Times New Roman"/>
                <a:cs typeface="Times New Roman"/>
              </a:rPr>
              <a:t>: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“Female”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0332" y="5989726"/>
            <a:ext cx="3197225" cy="79057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30504" indent="-218440">
              <a:lnSpc>
                <a:spcPct val="100000"/>
              </a:lnSpc>
              <a:spcBef>
                <a:spcPts val="470"/>
              </a:spcBef>
              <a:buClr>
                <a:srgbClr val="006FC0"/>
              </a:buClr>
              <a:buFont typeface="Wingdings"/>
              <a:buChar char=""/>
              <a:tabLst>
                <a:tab pos="231140" algn="l"/>
                <a:tab pos="1478915" algn="l"/>
              </a:tabLst>
            </a:pPr>
            <a:r>
              <a:rPr sz="2200" spc="-5" dirty="0">
                <a:latin typeface="Times New Roman"/>
                <a:cs typeface="Times New Roman"/>
              </a:rPr>
              <a:t>Birth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date	: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“02-05-1990”</a:t>
            </a:r>
            <a:endParaRPr sz="2200">
              <a:latin typeface="Times New Roman"/>
              <a:cs typeface="Times New Roman"/>
            </a:endParaRPr>
          </a:p>
          <a:p>
            <a:pPr marL="230504" indent="-218440">
              <a:lnSpc>
                <a:spcPct val="100000"/>
              </a:lnSpc>
              <a:spcBef>
                <a:spcPts val="375"/>
              </a:spcBef>
              <a:buClr>
                <a:srgbClr val="006FC0"/>
              </a:buClr>
              <a:buFont typeface="Wingdings"/>
              <a:buChar char=""/>
              <a:tabLst>
                <a:tab pos="231140" algn="l"/>
                <a:tab pos="1463040" algn="l"/>
              </a:tabLst>
            </a:pPr>
            <a:r>
              <a:rPr sz="2200" spc="-10" dirty="0">
                <a:latin typeface="Times New Roman"/>
                <a:cs typeface="Times New Roman"/>
              </a:rPr>
              <a:t>Age	</a:t>
            </a:r>
            <a:r>
              <a:rPr sz="2200" spc="-5" dirty="0">
                <a:latin typeface="Times New Roman"/>
                <a:cs typeface="Times New Roman"/>
              </a:rPr>
              <a:t>: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“24”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520954"/>
            <a:ext cx="1689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Steps…</a:t>
            </a:r>
          </a:p>
        </p:txBody>
      </p:sp>
      <p:sp>
        <p:nvSpPr>
          <p:cNvPr id="3" name="object 3"/>
          <p:cNvSpPr/>
          <p:nvPr/>
        </p:nvSpPr>
        <p:spPr>
          <a:xfrm>
            <a:off x="610362" y="1753361"/>
            <a:ext cx="8229600" cy="4953000"/>
          </a:xfrm>
          <a:custGeom>
            <a:avLst/>
            <a:gdLst/>
            <a:ahLst/>
            <a:cxnLst/>
            <a:rect l="l" t="t" r="r" b="b"/>
            <a:pathLst>
              <a:path w="8229600" h="4953000">
                <a:moveTo>
                  <a:pt x="0" y="152400"/>
                </a:moveTo>
                <a:lnTo>
                  <a:pt x="7769" y="104217"/>
                </a:lnTo>
                <a:lnTo>
                  <a:pt x="29405" y="62380"/>
                </a:lnTo>
                <a:lnTo>
                  <a:pt x="62396" y="29394"/>
                </a:lnTo>
                <a:lnTo>
                  <a:pt x="104231" y="7766"/>
                </a:lnTo>
                <a:lnTo>
                  <a:pt x="152400" y="0"/>
                </a:lnTo>
                <a:lnTo>
                  <a:pt x="2286000" y="0"/>
                </a:lnTo>
                <a:lnTo>
                  <a:pt x="2334182" y="7766"/>
                </a:lnTo>
                <a:lnTo>
                  <a:pt x="2376019" y="29394"/>
                </a:lnTo>
                <a:lnTo>
                  <a:pt x="2409005" y="62380"/>
                </a:lnTo>
                <a:lnTo>
                  <a:pt x="2430633" y="104217"/>
                </a:lnTo>
                <a:lnTo>
                  <a:pt x="2438400" y="152400"/>
                </a:lnTo>
                <a:lnTo>
                  <a:pt x="2438400" y="762000"/>
                </a:lnTo>
                <a:lnTo>
                  <a:pt x="2430633" y="810182"/>
                </a:lnTo>
                <a:lnTo>
                  <a:pt x="2409005" y="852019"/>
                </a:lnTo>
                <a:lnTo>
                  <a:pt x="2376019" y="885005"/>
                </a:lnTo>
                <a:lnTo>
                  <a:pt x="2334182" y="906633"/>
                </a:lnTo>
                <a:lnTo>
                  <a:pt x="2286000" y="914400"/>
                </a:lnTo>
                <a:lnTo>
                  <a:pt x="152400" y="914400"/>
                </a:lnTo>
                <a:lnTo>
                  <a:pt x="104231" y="906633"/>
                </a:lnTo>
                <a:lnTo>
                  <a:pt x="62396" y="885005"/>
                </a:lnTo>
                <a:lnTo>
                  <a:pt x="29405" y="852019"/>
                </a:lnTo>
                <a:lnTo>
                  <a:pt x="7769" y="810182"/>
                </a:lnTo>
                <a:lnTo>
                  <a:pt x="0" y="762000"/>
                </a:lnTo>
                <a:lnTo>
                  <a:pt x="0" y="152400"/>
                </a:lnTo>
                <a:close/>
              </a:path>
              <a:path w="8229600" h="4953000">
                <a:moveTo>
                  <a:pt x="1828800" y="1524000"/>
                </a:moveTo>
                <a:lnTo>
                  <a:pt x="1836566" y="1475817"/>
                </a:lnTo>
                <a:lnTo>
                  <a:pt x="1858194" y="1433980"/>
                </a:lnTo>
                <a:lnTo>
                  <a:pt x="1891180" y="1400994"/>
                </a:lnTo>
                <a:lnTo>
                  <a:pt x="1933017" y="1379366"/>
                </a:lnTo>
                <a:lnTo>
                  <a:pt x="1981200" y="1371600"/>
                </a:lnTo>
                <a:lnTo>
                  <a:pt x="4114800" y="1371600"/>
                </a:lnTo>
                <a:lnTo>
                  <a:pt x="4162982" y="1379366"/>
                </a:lnTo>
                <a:lnTo>
                  <a:pt x="4204819" y="1400994"/>
                </a:lnTo>
                <a:lnTo>
                  <a:pt x="4237805" y="1433980"/>
                </a:lnTo>
                <a:lnTo>
                  <a:pt x="4259433" y="1475817"/>
                </a:lnTo>
                <a:lnTo>
                  <a:pt x="4267200" y="1524000"/>
                </a:lnTo>
                <a:lnTo>
                  <a:pt x="4267200" y="2133600"/>
                </a:lnTo>
                <a:lnTo>
                  <a:pt x="4259433" y="2181782"/>
                </a:lnTo>
                <a:lnTo>
                  <a:pt x="4237805" y="2223619"/>
                </a:lnTo>
                <a:lnTo>
                  <a:pt x="4204819" y="2256605"/>
                </a:lnTo>
                <a:lnTo>
                  <a:pt x="4162982" y="2278233"/>
                </a:lnTo>
                <a:lnTo>
                  <a:pt x="4114800" y="2286000"/>
                </a:lnTo>
                <a:lnTo>
                  <a:pt x="1981200" y="2286000"/>
                </a:lnTo>
                <a:lnTo>
                  <a:pt x="1933017" y="2278233"/>
                </a:lnTo>
                <a:lnTo>
                  <a:pt x="1891180" y="2256605"/>
                </a:lnTo>
                <a:lnTo>
                  <a:pt x="1858194" y="2223619"/>
                </a:lnTo>
                <a:lnTo>
                  <a:pt x="1836566" y="2181782"/>
                </a:lnTo>
                <a:lnTo>
                  <a:pt x="1828800" y="2133600"/>
                </a:lnTo>
                <a:lnTo>
                  <a:pt x="1828800" y="1524000"/>
                </a:lnTo>
                <a:close/>
              </a:path>
              <a:path w="8229600" h="4953000">
                <a:moveTo>
                  <a:pt x="3733800" y="2895600"/>
                </a:moveTo>
                <a:lnTo>
                  <a:pt x="3741566" y="2847417"/>
                </a:lnTo>
                <a:lnTo>
                  <a:pt x="3763194" y="2805580"/>
                </a:lnTo>
                <a:lnTo>
                  <a:pt x="3796180" y="2772594"/>
                </a:lnTo>
                <a:lnTo>
                  <a:pt x="3838017" y="2750966"/>
                </a:lnTo>
                <a:lnTo>
                  <a:pt x="3886200" y="2743200"/>
                </a:lnTo>
                <a:lnTo>
                  <a:pt x="6019799" y="2743200"/>
                </a:lnTo>
                <a:lnTo>
                  <a:pt x="6067982" y="2750966"/>
                </a:lnTo>
                <a:lnTo>
                  <a:pt x="6109819" y="2772594"/>
                </a:lnTo>
                <a:lnTo>
                  <a:pt x="6142805" y="2805580"/>
                </a:lnTo>
                <a:lnTo>
                  <a:pt x="6164433" y="2847417"/>
                </a:lnTo>
                <a:lnTo>
                  <a:pt x="6172199" y="2895600"/>
                </a:lnTo>
                <a:lnTo>
                  <a:pt x="6172199" y="3505200"/>
                </a:lnTo>
                <a:lnTo>
                  <a:pt x="6164433" y="3553382"/>
                </a:lnTo>
                <a:lnTo>
                  <a:pt x="6142805" y="3595219"/>
                </a:lnTo>
                <a:lnTo>
                  <a:pt x="6109819" y="3628205"/>
                </a:lnTo>
                <a:lnTo>
                  <a:pt x="6067982" y="3649833"/>
                </a:lnTo>
                <a:lnTo>
                  <a:pt x="6019799" y="3657600"/>
                </a:lnTo>
                <a:lnTo>
                  <a:pt x="3886200" y="3657600"/>
                </a:lnTo>
                <a:lnTo>
                  <a:pt x="3838017" y="3649833"/>
                </a:lnTo>
                <a:lnTo>
                  <a:pt x="3796180" y="3628205"/>
                </a:lnTo>
                <a:lnTo>
                  <a:pt x="3763194" y="3595219"/>
                </a:lnTo>
                <a:lnTo>
                  <a:pt x="3741566" y="3553382"/>
                </a:lnTo>
                <a:lnTo>
                  <a:pt x="3733800" y="3505200"/>
                </a:lnTo>
                <a:lnTo>
                  <a:pt x="3733800" y="2895600"/>
                </a:lnTo>
                <a:close/>
              </a:path>
              <a:path w="8229600" h="4953000">
                <a:moveTo>
                  <a:pt x="5791200" y="4191000"/>
                </a:moveTo>
                <a:lnTo>
                  <a:pt x="5798966" y="4142831"/>
                </a:lnTo>
                <a:lnTo>
                  <a:pt x="5820594" y="4100996"/>
                </a:lnTo>
                <a:lnTo>
                  <a:pt x="5853580" y="4068005"/>
                </a:lnTo>
                <a:lnTo>
                  <a:pt x="5895417" y="4046369"/>
                </a:lnTo>
                <a:lnTo>
                  <a:pt x="5943599" y="4038600"/>
                </a:lnTo>
                <a:lnTo>
                  <a:pt x="8077200" y="4038600"/>
                </a:lnTo>
                <a:lnTo>
                  <a:pt x="8125382" y="4046369"/>
                </a:lnTo>
                <a:lnTo>
                  <a:pt x="8167219" y="4068005"/>
                </a:lnTo>
                <a:lnTo>
                  <a:pt x="8200205" y="4100996"/>
                </a:lnTo>
                <a:lnTo>
                  <a:pt x="8221833" y="4142831"/>
                </a:lnTo>
                <a:lnTo>
                  <a:pt x="8229600" y="4191000"/>
                </a:lnTo>
                <a:lnTo>
                  <a:pt x="8229600" y="4800600"/>
                </a:lnTo>
                <a:lnTo>
                  <a:pt x="8221833" y="4848768"/>
                </a:lnTo>
                <a:lnTo>
                  <a:pt x="8200205" y="4890603"/>
                </a:lnTo>
                <a:lnTo>
                  <a:pt x="8167219" y="4923594"/>
                </a:lnTo>
                <a:lnTo>
                  <a:pt x="8125382" y="4945230"/>
                </a:lnTo>
                <a:lnTo>
                  <a:pt x="8077200" y="4953000"/>
                </a:lnTo>
                <a:lnTo>
                  <a:pt x="5943599" y="4953000"/>
                </a:lnTo>
                <a:lnTo>
                  <a:pt x="5895417" y="4945230"/>
                </a:lnTo>
                <a:lnTo>
                  <a:pt x="5853580" y="4923594"/>
                </a:lnTo>
                <a:lnTo>
                  <a:pt x="5820594" y="4890603"/>
                </a:lnTo>
                <a:lnTo>
                  <a:pt x="5798966" y="4848768"/>
                </a:lnTo>
                <a:lnTo>
                  <a:pt x="5791200" y="4800600"/>
                </a:lnTo>
                <a:lnTo>
                  <a:pt x="5791200" y="41910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63064" y="2084959"/>
            <a:ext cx="483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spc="-5" dirty="0">
                <a:latin typeface="Arial"/>
                <a:cs typeface="Arial"/>
              </a:rPr>
              <a:t>ea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98470" y="3456813"/>
            <a:ext cx="1320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ER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Diagram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04308" y="4676394"/>
            <a:ext cx="111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0" marR="5080" indent="-10858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lati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nal  </a:t>
            </a:r>
            <a:r>
              <a:rPr sz="1800" b="1" spc="-5" dirty="0">
                <a:latin typeface="Arial"/>
                <a:cs typeface="Arial"/>
              </a:rPr>
              <a:t>Schema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6178" y="6124447"/>
            <a:ext cx="862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spc="-15" dirty="0">
                <a:latin typeface="Arial"/>
                <a:cs typeface="Arial"/>
              </a:rPr>
              <a:t>D</a:t>
            </a:r>
            <a:r>
              <a:rPr sz="1800" b="1" spc="-5" dirty="0">
                <a:latin typeface="Arial"/>
                <a:cs typeface="Arial"/>
              </a:rPr>
              <a:t>BMS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22450" y="2666999"/>
            <a:ext cx="5621020" cy="3124835"/>
          </a:xfrm>
          <a:custGeom>
            <a:avLst/>
            <a:gdLst/>
            <a:ahLst/>
            <a:cxnLst/>
            <a:rect l="l" t="t" r="r" b="b"/>
            <a:pathLst>
              <a:path w="5621020" h="3124835">
                <a:moveTo>
                  <a:pt x="1886839" y="368554"/>
                </a:moveTo>
                <a:lnTo>
                  <a:pt x="1885823" y="364744"/>
                </a:lnTo>
                <a:lnTo>
                  <a:pt x="1879727" y="361188"/>
                </a:lnTo>
                <a:lnTo>
                  <a:pt x="1875917" y="362204"/>
                </a:lnTo>
                <a:lnTo>
                  <a:pt x="1841500" y="421208"/>
                </a:lnTo>
                <a:lnTo>
                  <a:pt x="1841500" y="234950"/>
                </a:lnTo>
                <a:lnTo>
                  <a:pt x="1841500" y="225044"/>
                </a:lnTo>
                <a:lnTo>
                  <a:pt x="1838706" y="222250"/>
                </a:lnTo>
                <a:lnTo>
                  <a:pt x="12700" y="222250"/>
                </a:lnTo>
                <a:lnTo>
                  <a:pt x="12700" y="0"/>
                </a:lnTo>
                <a:lnTo>
                  <a:pt x="0" y="0"/>
                </a:lnTo>
                <a:lnTo>
                  <a:pt x="0" y="232156"/>
                </a:lnTo>
                <a:lnTo>
                  <a:pt x="2794" y="234950"/>
                </a:lnTo>
                <a:lnTo>
                  <a:pt x="1828800" y="234950"/>
                </a:lnTo>
                <a:lnTo>
                  <a:pt x="1828800" y="421208"/>
                </a:lnTo>
                <a:lnTo>
                  <a:pt x="1794383" y="362204"/>
                </a:lnTo>
                <a:lnTo>
                  <a:pt x="1790573" y="361188"/>
                </a:lnTo>
                <a:lnTo>
                  <a:pt x="1784477" y="364744"/>
                </a:lnTo>
                <a:lnTo>
                  <a:pt x="1783461" y="368554"/>
                </a:lnTo>
                <a:lnTo>
                  <a:pt x="1835150" y="457200"/>
                </a:lnTo>
                <a:lnTo>
                  <a:pt x="1842477" y="444627"/>
                </a:lnTo>
                <a:lnTo>
                  <a:pt x="1886839" y="368554"/>
                </a:lnTo>
                <a:close/>
              </a:path>
              <a:path w="5621020" h="3124835">
                <a:moveTo>
                  <a:pt x="3791839" y="1740154"/>
                </a:moveTo>
                <a:lnTo>
                  <a:pt x="3790823" y="1736344"/>
                </a:lnTo>
                <a:lnTo>
                  <a:pt x="3784727" y="1732788"/>
                </a:lnTo>
                <a:lnTo>
                  <a:pt x="3780917" y="1733804"/>
                </a:lnTo>
                <a:lnTo>
                  <a:pt x="3746500" y="1792808"/>
                </a:lnTo>
                <a:lnTo>
                  <a:pt x="3746500" y="1606550"/>
                </a:lnTo>
                <a:lnTo>
                  <a:pt x="3746500" y="1596644"/>
                </a:lnTo>
                <a:lnTo>
                  <a:pt x="3743706" y="1593850"/>
                </a:lnTo>
                <a:lnTo>
                  <a:pt x="1917700" y="1593850"/>
                </a:lnTo>
                <a:lnTo>
                  <a:pt x="1917700" y="1371600"/>
                </a:lnTo>
                <a:lnTo>
                  <a:pt x="1905000" y="1371600"/>
                </a:lnTo>
                <a:lnTo>
                  <a:pt x="1905000" y="1603756"/>
                </a:lnTo>
                <a:lnTo>
                  <a:pt x="1907794" y="1606550"/>
                </a:lnTo>
                <a:lnTo>
                  <a:pt x="3733800" y="1606550"/>
                </a:lnTo>
                <a:lnTo>
                  <a:pt x="3733800" y="1792808"/>
                </a:lnTo>
                <a:lnTo>
                  <a:pt x="3699383" y="1733804"/>
                </a:lnTo>
                <a:lnTo>
                  <a:pt x="3695573" y="1732788"/>
                </a:lnTo>
                <a:lnTo>
                  <a:pt x="3689477" y="1736344"/>
                </a:lnTo>
                <a:lnTo>
                  <a:pt x="3688461" y="1740154"/>
                </a:lnTo>
                <a:lnTo>
                  <a:pt x="3740150" y="1828800"/>
                </a:lnTo>
                <a:lnTo>
                  <a:pt x="3747478" y="1816227"/>
                </a:lnTo>
                <a:lnTo>
                  <a:pt x="3791839" y="1740154"/>
                </a:lnTo>
                <a:close/>
              </a:path>
              <a:path w="5621020" h="3124835">
                <a:moveTo>
                  <a:pt x="5620639" y="3035592"/>
                </a:moveTo>
                <a:lnTo>
                  <a:pt x="5619623" y="3031706"/>
                </a:lnTo>
                <a:lnTo>
                  <a:pt x="5613527" y="3028175"/>
                </a:lnTo>
                <a:lnTo>
                  <a:pt x="5609717" y="3029191"/>
                </a:lnTo>
                <a:lnTo>
                  <a:pt x="5575300" y="3088182"/>
                </a:lnTo>
                <a:lnTo>
                  <a:pt x="5575300" y="2901950"/>
                </a:lnTo>
                <a:lnTo>
                  <a:pt x="5575300" y="2892044"/>
                </a:lnTo>
                <a:lnTo>
                  <a:pt x="5572506" y="2889250"/>
                </a:lnTo>
                <a:lnTo>
                  <a:pt x="3746500" y="2889250"/>
                </a:lnTo>
                <a:lnTo>
                  <a:pt x="3746500" y="2667000"/>
                </a:lnTo>
                <a:lnTo>
                  <a:pt x="3733800" y="2667000"/>
                </a:lnTo>
                <a:lnTo>
                  <a:pt x="3733800" y="2899156"/>
                </a:lnTo>
                <a:lnTo>
                  <a:pt x="3736594" y="2901950"/>
                </a:lnTo>
                <a:lnTo>
                  <a:pt x="5562600" y="2901950"/>
                </a:lnTo>
                <a:lnTo>
                  <a:pt x="5562600" y="3088182"/>
                </a:lnTo>
                <a:lnTo>
                  <a:pt x="5528183" y="3029191"/>
                </a:lnTo>
                <a:lnTo>
                  <a:pt x="5524373" y="3028175"/>
                </a:lnTo>
                <a:lnTo>
                  <a:pt x="5518277" y="3031706"/>
                </a:lnTo>
                <a:lnTo>
                  <a:pt x="5517261" y="3035592"/>
                </a:lnTo>
                <a:lnTo>
                  <a:pt x="5568950" y="3124225"/>
                </a:lnTo>
                <a:lnTo>
                  <a:pt x="5576290" y="3111627"/>
                </a:lnTo>
                <a:lnTo>
                  <a:pt x="5620639" y="3035592"/>
                </a:lnTo>
                <a:close/>
              </a:path>
            </a:pathLst>
          </a:custGeom>
          <a:solidFill>
            <a:srgbClr val="52538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71602"/>
            <a:ext cx="2822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latin typeface="Tahoma"/>
                <a:cs typeface="Tahoma"/>
              </a:rPr>
              <a:t>Key</a:t>
            </a:r>
            <a:r>
              <a:rPr sz="3600" spc="-204" dirty="0">
                <a:latin typeface="Tahoma"/>
                <a:cs typeface="Tahoma"/>
              </a:rPr>
              <a:t> </a:t>
            </a:r>
            <a:r>
              <a:rPr sz="3600" spc="-10" dirty="0">
                <a:latin typeface="Tahoma"/>
                <a:cs typeface="Tahoma"/>
              </a:rPr>
              <a:t>Attributes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6867" y="1357629"/>
            <a:ext cx="8006715" cy="47879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87020" marR="5080" indent="-274320">
              <a:lnSpc>
                <a:spcPts val="2600"/>
              </a:lnSpc>
              <a:spcBef>
                <a:spcPts val="420"/>
              </a:spcBef>
              <a:buClr>
                <a:srgbClr val="525389"/>
              </a:buClr>
              <a:buFont typeface="Symbol"/>
              <a:buChar char="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An </a:t>
            </a:r>
            <a:r>
              <a:rPr sz="2400" dirty="0">
                <a:latin typeface="Times New Roman"/>
                <a:cs typeface="Times New Roman"/>
              </a:rPr>
              <a:t>attribute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entity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type</a:t>
            </a:r>
            <a:r>
              <a:rPr sz="2400" spc="-5" dirty="0">
                <a:latin typeface="Times New Roman"/>
                <a:cs typeface="Times New Roman"/>
              </a:rPr>
              <a:t> for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entity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must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unique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called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key attribute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entity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type.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732155" algn="l"/>
              </a:tabLst>
            </a:pPr>
            <a:r>
              <a:rPr sz="2400" dirty="0">
                <a:latin typeface="Times New Roman"/>
                <a:cs typeface="Times New Roman"/>
              </a:rPr>
              <a:t>E.g.	</a:t>
            </a:r>
            <a:r>
              <a:rPr sz="2400" spc="-5" dirty="0">
                <a:latin typeface="Times New Roman"/>
                <a:cs typeface="Times New Roman"/>
              </a:rPr>
              <a:t>SSN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EMPLOYEE.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525389"/>
              </a:buClr>
              <a:buFont typeface="Symbol"/>
              <a:buChar char="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attribute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composite.</a:t>
            </a:r>
            <a:endParaRPr sz="2400">
              <a:latin typeface="Times New Roman"/>
              <a:cs typeface="Times New Roman"/>
            </a:endParaRPr>
          </a:p>
          <a:p>
            <a:pPr marL="287020" marR="511809" indent="-274320">
              <a:lnSpc>
                <a:spcPts val="2590"/>
              </a:lnSpc>
              <a:spcBef>
                <a:spcPts val="615"/>
              </a:spcBef>
              <a:tabLst>
                <a:tab pos="649605" algn="l"/>
              </a:tabLst>
            </a:pPr>
            <a:r>
              <a:rPr sz="2400" dirty="0">
                <a:latin typeface="Times New Roman"/>
                <a:cs typeface="Times New Roman"/>
              </a:rPr>
              <a:t>E.g.	</a:t>
            </a:r>
            <a:r>
              <a:rPr sz="2400" spc="-30" dirty="0">
                <a:latin typeface="Times New Roman"/>
                <a:cs typeface="Times New Roman"/>
              </a:rPr>
              <a:t>VehicleTagNumber</a:t>
            </a:r>
            <a:r>
              <a:rPr sz="2400" spc="-5" dirty="0">
                <a:latin typeface="Times New Roman"/>
                <a:cs typeface="Times New Roman"/>
              </a:rPr>
              <a:t> is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entity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type</a:t>
            </a:r>
            <a:r>
              <a:rPr sz="2400" spc="-5" dirty="0">
                <a:latin typeface="Times New Roman"/>
                <a:cs typeface="Times New Roman"/>
              </a:rPr>
              <a:t> with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components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(Number,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State).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>
              <a:latin typeface="Times New Roman"/>
              <a:cs typeface="Times New Roman"/>
            </a:endParaRPr>
          </a:p>
          <a:p>
            <a:pPr marL="287020" marR="198120" indent="-274320">
              <a:lnSpc>
                <a:spcPts val="2590"/>
              </a:lnSpc>
              <a:buClr>
                <a:srgbClr val="525389"/>
              </a:buClr>
              <a:buFont typeface="Symbol"/>
              <a:buChar char="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An </a:t>
            </a:r>
            <a:r>
              <a:rPr sz="2400" dirty="0">
                <a:latin typeface="Times New Roman"/>
                <a:cs typeface="Times New Roman"/>
              </a:rPr>
              <a:t>entity type </a:t>
            </a:r>
            <a:r>
              <a:rPr sz="2400" spc="-10" dirty="0">
                <a:latin typeface="Times New Roman"/>
                <a:cs typeface="Times New Roman"/>
              </a:rPr>
              <a:t>may </a:t>
            </a:r>
            <a:r>
              <a:rPr sz="2400" dirty="0">
                <a:latin typeface="Times New Roman"/>
                <a:cs typeface="Times New Roman"/>
              </a:rPr>
              <a:t>have </a:t>
            </a:r>
            <a:r>
              <a:rPr sz="2400" spc="-5" dirty="0">
                <a:latin typeface="Times New Roman"/>
                <a:cs typeface="Times New Roman"/>
              </a:rPr>
              <a:t>more </a:t>
            </a:r>
            <a:r>
              <a:rPr sz="2400" dirty="0">
                <a:latin typeface="Times New Roman"/>
                <a:cs typeface="Times New Roman"/>
              </a:rPr>
              <a:t>than one </a:t>
            </a:r>
            <a:r>
              <a:rPr sz="2400" spc="-40" dirty="0">
                <a:latin typeface="Times New Roman"/>
                <a:cs typeface="Times New Roman"/>
              </a:rPr>
              <a:t>key. </a:t>
            </a:r>
            <a:r>
              <a:rPr sz="2400" spc="-5" dirty="0">
                <a:latin typeface="Times New Roman"/>
                <a:cs typeface="Times New Roman"/>
              </a:rPr>
              <a:t>For example,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CAR </a:t>
            </a:r>
            <a:r>
              <a:rPr sz="2400" dirty="0">
                <a:latin typeface="Times New Roman"/>
                <a:cs typeface="Times New Roman"/>
              </a:rPr>
              <a:t>entity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sz="2400" dirty="0">
                <a:latin typeface="Times New Roman"/>
                <a:cs typeface="Times New Roman"/>
              </a:rPr>
              <a:t> keys:</a:t>
            </a:r>
            <a:endParaRPr sz="2400">
              <a:latin typeface="Times New Roman"/>
              <a:cs typeface="Times New Roman"/>
            </a:endParaRPr>
          </a:p>
          <a:p>
            <a:pPr marL="588645" lvl="1" indent="-274955">
              <a:lnSpc>
                <a:spcPct val="100000"/>
              </a:lnSpc>
              <a:spcBef>
                <a:spcPts val="229"/>
              </a:spcBef>
              <a:buClr>
                <a:srgbClr val="525389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100" spc="-10" dirty="0">
                <a:latin typeface="Times New Roman"/>
                <a:cs typeface="Times New Roman"/>
              </a:rPr>
              <a:t>VehicleIdentificationNumber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(popularly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called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VIN)</a:t>
            </a:r>
            <a:r>
              <a:rPr sz="2100" dirty="0">
                <a:latin typeface="Times New Roman"/>
                <a:cs typeface="Times New Roman"/>
              </a:rPr>
              <a:t> and</a:t>
            </a:r>
            <a:endParaRPr sz="2100">
              <a:latin typeface="Times New Roman"/>
              <a:cs typeface="Times New Roman"/>
            </a:endParaRPr>
          </a:p>
          <a:p>
            <a:pPr marL="588645" lvl="1" indent="-274955">
              <a:lnSpc>
                <a:spcPts val="2395"/>
              </a:lnSpc>
              <a:spcBef>
                <a:spcPts val="250"/>
              </a:spcBef>
              <a:buClr>
                <a:srgbClr val="525389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100" spc="-25" dirty="0">
                <a:latin typeface="Times New Roman"/>
                <a:cs typeface="Times New Roman"/>
              </a:rPr>
              <a:t>VehicleTagNumber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Times New Roman"/>
                <a:cs typeface="Times New Roman"/>
              </a:rPr>
              <a:t>(Number,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State), also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known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as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license_plate</a:t>
            </a:r>
            <a:endParaRPr sz="2100">
              <a:latin typeface="Times New Roman"/>
              <a:cs typeface="Times New Roman"/>
            </a:endParaRPr>
          </a:p>
          <a:p>
            <a:pPr marL="588645">
              <a:lnSpc>
                <a:spcPts val="2395"/>
              </a:lnSpc>
            </a:pPr>
            <a:r>
              <a:rPr sz="2100" spc="-20" dirty="0">
                <a:latin typeface="Times New Roman"/>
                <a:cs typeface="Times New Roman"/>
              </a:rPr>
              <a:t>number.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41350"/>
            <a:ext cx="34721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ahoma"/>
                <a:cs typeface="Tahoma"/>
              </a:rPr>
              <a:t>Concepts</a:t>
            </a:r>
            <a:r>
              <a:rPr sz="3600" spc="-35" dirty="0">
                <a:latin typeface="Tahoma"/>
                <a:cs typeface="Tahoma"/>
              </a:rPr>
              <a:t> </a:t>
            </a:r>
            <a:r>
              <a:rPr sz="3600" dirty="0">
                <a:latin typeface="Tahoma"/>
                <a:cs typeface="Tahoma"/>
              </a:rPr>
              <a:t>of</a:t>
            </a:r>
            <a:r>
              <a:rPr sz="3600" spc="-40" dirty="0">
                <a:latin typeface="Tahoma"/>
                <a:cs typeface="Tahoma"/>
              </a:rPr>
              <a:t> </a:t>
            </a:r>
            <a:r>
              <a:rPr sz="3600" spc="-30" dirty="0">
                <a:latin typeface="Tahoma"/>
                <a:cs typeface="Tahoma"/>
              </a:rPr>
              <a:t>Keys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9372" y="2192956"/>
            <a:ext cx="4619625" cy="3272154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994"/>
              </a:spcBef>
              <a:buClr>
                <a:srgbClr val="006FC0"/>
              </a:buClr>
              <a:buFont typeface="Wingdings"/>
              <a:buChar char=""/>
              <a:tabLst>
                <a:tab pos="269240" algn="l"/>
              </a:tabLst>
            </a:pPr>
            <a:r>
              <a:rPr sz="2800" spc="-5" dirty="0">
                <a:latin typeface="Times New Roman"/>
                <a:cs typeface="Times New Roman"/>
              </a:rPr>
              <a:t>Candidate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</a:t>
            </a:r>
            <a:endParaRPr sz="28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/>
              <a:buChar char=""/>
              <a:tabLst>
                <a:tab pos="269240" algn="l"/>
              </a:tabLst>
            </a:pPr>
            <a:r>
              <a:rPr sz="2800" spc="-5" dirty="0">
                <a:latin typeface="Times New Roman"/>
                <a:cs typeface="Times New Roman"/>
              </a:rPr>
              <a:t>Primary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</a:t>
            </a:r>
            <a:endParaRPr sz="28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905"/>
              </a:spcBef>
              <a:buClr>
                <a:srgbClr val="006FC0"/>
              </a:buClr>
              <a:buFont typeface="Wingdings"/>
              <a:buChar char=""/>
              <a:tabLst>
                <a:tab pos="269240" algn="l"/>
              </a:tabLst>
            </a:pPr>
            <a:r>
              <a:rPr sz="2800" spc="-5" dirty="0">
                <a:latin typeface="Times New Roman"/>
                <a:cs typeface="Times New Roman"/>
              </a:rPr>
              <a:t>Super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</a:t>
            </a:r>
            <a:endParaRPr sz="28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/>
              <a:buChar char=""/>
              <a:tabLst>
                <a:tab pos="269240" algn="l"/>
              </a:tabLst>
            </a:pPr>
            <a:r>
              <a:rPr sz="2800" spc="-5" dirty="0">
                <a:latin typeface="Times New Roman"/>
                <a:cs typeface="Times New Roman"/>
              </a:rPr>
              <a:t>Alternate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key/Secondary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Keys</a:t>
            </a:r>
            <a:endParaRPr sz="28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/>
              <a:buChar char=""/>
              <a:tabLst>
                <a:tab pos="269240" algn="l"/>
              </a:tabLst>
            </a:pPr>
            <a:r>
              <a:rPr sz="2800" spc="-5" dirty="0">
                <a:latin typeface="Times New Roman"/>
                <a:cs typeface="Times New Roman"/>
              </a:rPr>
              <a:t>Composite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</a:t>
            </a:r>
            <a:endParaRPr sz="28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/>
              <a:buChar char=""/>
              <a:tabLst>
                <a:tab pos="269240" algn="l"/>
              </a:tabLst>
            </a:pPr>
            <a:r>
              <a:rPr sz="2800" spc="-5" dirty="0">
                <a:latin typeface="Times New Roman"/>
                <a:cs typeface="Times New Roman"/>
              </a:rPr>
              <a:t>Foreign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17550"/>
            <a:ext cx="2874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ahoma"/>
                <a:cs typeface="Tahoma"/>
              </a:rPr>
              <a:t>Candidate</a:t>
            </a:r>
            <a:r>
              <a:rPr sz="3600" spc="-45" dirty="0">
                <a:latin typeface="Tahoma"/>
                <a:cs typeface="Tahoma"/>
              </a:rPr>
              <a:t> </a:t>
            </a:r>
            <a:r>
              <a:rPr sz="3600" spc="-20" dirty="0">
                <a:latin typeface="Tahoma"/>
                <a:cs typeface="Tahoma"/>
              </a:rPr>
              <a:t>key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08304" rIns="0" bIns="0" rtlCol="0">
            <a:spAutoFit/>
          </a:bodyPr>
          <a:lstStyle/>
          <a:p>
            <a:pPr marL="344805" marR="5080" indent="-256540">
              <a:lnSpc>
                <a:spcPts val="2810"/>
              </a:lnSpc>
              <a:spcBef>
                <a:spcPts val="455"/>
              </a:spcBef>
              <a:buClr>
                <a:srgbClr val="006FC0"/>
              </a:buClr>
              <a:buFont typeface="Wingdings"/>
              <a:buChar char=""/>
              <a:tabLst>
                <a:tab pos="345440" algn="l"/>
              </a:tabLst>
            </a:pPr>
            <a:r>
              <a:rPr dirty="0"/>
              <a:t>A</a:t>
            </a:r>
            <a:r>
              <a:rPr spc="-160" dirty="0"/>
              <a:t> </a:t>
            </a:r>
            <a:r>
              <a:rPr dirty="0"/>
              <a:t>candidate</a:t>
            </a:r>
            <a:r>
              <a:rPr spc="-25" dirty="0"/>
              <a:t> </a:t>
            </a:r>
            <a:r>
              <a:rPr dirty="0"/>
              <a:t>key</a:t>
            </a:r>
            <a:r>
              <a:rPr spc="-15" dirty="0"/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dirty="0"/>
              <a:t>a</a:t>
            </a:r>
            <a:r>
              <a:rPr spc="10" dirty="0"/>
              <a:t> </a:t>
            </a:r>
            <a:r>
              <a:rPr b="1" dirty="0">
                <a:latin typeface="Times New Roman"/>
                <a:cs typeface="Times New Roman"/>
              </a:rPr>
              <a:t>minimal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set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5" dirty="0"/>
              <a:t>attributes</a:t>
            </a:r>
            <a:r>
              <a:rPr spc="-10" dirty="0"/>
              <a:t> </a:t>
            </a:r>
            <a:r>
              <a:rPr spc="-5" dirty="0"/>
              <a:t>necessary</a:t>
            </a:r>
            <a:r>
              <a:rPr spc="-10" dirty="0"/>
              <a:t> </a:t>
            </a:r>
            <a:r>
              <a:rPr dirty="0"/>
              <a:t>to </a:t>
            </a:r>
            <a:r>
              <a:rPr spc="-635" dirty="0"/>
              <a:t> </a:t>
            </a:r>
            <a:r>
              <a:rPr dirty="0"/>
              <a:t>identify</a:t>
            </a:r>
            <a:r>
              <a:rPr spc="-20" dirty="0"/>
              <a:t> </a:t>
            </a:r>
            <a:r>
              <a:rPr dirty="0"/>
              <a:t>a </a:t>
            </a:r>
            <a:r>
              <a:rPr spc="-5" dirty="0"/>
              <a:t>tuple.</a:t>
            </a:r>
          </a:p>
          <a:p>
            <a:pPr marL="88900">
              <a:lnSpc>
                <a:spcPct val="100000"/>
              </a:lnSpc>
              <a:spcBef>
                <a:spcPts val="2525"/>
              </a:spcBef>
              <a:tabLst>
                <a:tab pos="867410" algn="l"/>
              </a:tabLst>
            </a:pPr>
            <a:r>
              <a:rPr dirty="0"/>
              <a:t>E.g.	employeeID</a:t>
            </a:r>
            <a:r>
              <a:rPr spc="-40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candidate</a:t>
            </a:r>
            <a:r>
              <a:rPr spc="-40" dirty="0"/>
              <a:t> </a:t>
            </a:r>
            <a:r>
              <a:rPr dirty="0"/>
              <a:t>key</a:t>
            </a:r>
          </a:p>
          <a:p>
            <a:pPr marL="76200">
              <a:lnSpc>
                <a:spcPct val="100000"/>
              </a:lnSpc>
              <a:spcBef>
                <a:spcPts val="45"/>
              </a:spcBef>
            </a:pPr>
            <a:endParaRPr sz="2500"/>
          </a:p>
          <a:p>
            <a:pPr marL="344805" marR="155575" indent="-256540">
              <a:lnSpc>
                <a:spcPts val="2810"/>
              </a:lnSpc>
              <a:buClr>
                <a:srgbClr val="006FC0"/>
              </a:buClr>
              <a:buFont typeface="Wingdings"/>
              <a:buChar char=""/>
              <a:tabLst>
                <a:tab pos="427355" algn="l"/>
                <a:tab pos="427990" algn="l"/>
              </a:tabLst>
            </a:pPr>
            <a:r>
              <a:rPr dirty="0"/>
              <a:t>	Each</a:t>
            </a:r>
            <a:r>
              <a:rPr spc="-20" dirty="0"/>
              <a:t> </a:t>
            </a:r>
            <a:r>
              <a:rPr spc="-5" dirty="0"/>
              <a:t>table</a:t>
            </a:r>
            <a:r>
              <a:rPr dirty="0"/>
              <a:t> </a:t>
            </a:r>
            <a:r>
              <a:rPr spc="-5" dirty="0"/>
              <a:t>may</a:t>
            </a:r>
            <a:r>
              <a:rPr dirty="0"/>
              <a:t> have</a:t>
            </a:r>
            <a:r>
              <a:rPr spc="-25" dirty="0"/>
              <a:t> </a:t>
            </a:r>
            <a:r>
              <a:rPr spc="5" dirty="0"/>
              <a:t>one</a:t>
            </a:r>
            <a:r>
              <a:rPr spc="-20" dirty="0"/>
              <a:t> </a:t>
            </a:r>
            <a:r>
              <a:rPr dirty="0"/>
              <a:t>or</a:t>
            </a:r>
            <a:r>
              <a:rPr spc="-15" dirty="0"/>
              <a:t> </a:t>
            </a:r>
            <a:r>
              <a:rPr spc="-5" dirty="0"/>
              <a:t>more</a:t>
            </a:r>
            <a:r>
              <a:rPr dirty="0"/>
              <a:t> candidate</a:t>
            </a:r>
            <a:r>
              <a:rPr spc="-25" dirty="0"/>
              <a:t> </a:t>
            </a:r>
            <a:r>
              <a:rPr dirty="0"/>
              <a:t>keys.</a:t>
            </a:r>
            <a:r>
              <a:rPr spc="-25" dirty="0"/>
              <a:t> </a:t>
            </a:r>
            <a:r>
              <a:rPr dirty="0"/>
              <a:t>One</a:t>
            </a:r>
            <a:r>
              <a:rPr spc="-30" dirty="0"/>
              <a:t> </a:t>
            </a:r>
            <a:r>
              <a:rPr dirty="0"/>
              <a:t>of </a:t>
            </a:r>
            <a:r>
              <a:rPr spc="-635" dirty="0"/>
              <a:t> </a:t>
            </a:r>
            <a:r>
              <a:rPr spc="-5" dirty="0"/>
              <a:t>these candidate</a:t>
            </a:r>
            <a:r>
              <a:rPr spc="-35" dirty="0"/>
              <a:t> </a:t>
            </a:r>
            <a:r>
              <a:rPr dirty="0"/>
              <a:t>keys</a:t>
            </a:r>
            <a:r>
              <a:rPr spc="-15" dirty="0"/>
              <a:t> </a:t>
            </a:r>
            <a:r>
              <a:rPr dirty="0"/>
              <a:t>is </a:t>
            </a:r>
            <a:r>
              <a:rPr spc="-5" dirty="0"/>
              <a:t>selected</a:t>
            </a:r>
            <a:r>
              <a:rPr spc="5" dirty="0"/>
              <a:t> </a:t>
            </a:r>
            <a:r>
              <a:rPr spc="-5" dirty="0"/>
              <a:t>as</a:t>
            </a:r>
            <a:r>
              <a:rPr spc="1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5" dirty="0"/>
              <a:t>table primary</a:t>
            </a:r>
            <a:r>
              <a:rPr spc="5" dirty="0"/>
              <a:t> </a:t>
            </a:r>
            <a:r>
              <a:rPr spc="-40" dirty="0"/>
              <a:t>key.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79650" y="4794250"/>
          <a:ext cx="4572000" cy="1854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Marks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17550"/>
            <a:ext cx="2396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ahoma"/>
                <a:cs typeface="Tahoma"/>
              </a:rPr>
              <a:t>Primary</a:t>
            </a:r>
            <a:r>
              <a:rPr sz="3600" spc="-80" dirty="0">
                <a:latin typeface="Tahoma"/>
                <a:cs typeface="Tahoma"/>
              </a:rPr>
              <a:t> </a:t>
            </a:r>
            <a:r>
              <a:rPr sz="3600" spc="-20" dirty="0">
                <a:latin typeface="Tahoma"/>
                <a:cs typeface="Tahoma"/>
              </a:rPr>
              <a:t>key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1868" y="1726880"/>
            <a:ext cx="7704455" cy="313626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65"/>
              </a:spcBef>
              <a:buClr>
                <a:srgbClr val="006FC0"/>
              </a:buClr>
              <a:buFont typeface="Wingdings"/>
              <a:buChar char=""/>
              <a:tabLst>
                <a:tab pos="269240" algn="l"/>
              </a:tabLst>
            </a:pPr>
            <a:r>
              <a:rPr sz="2800" spc="-5" dirty="0">
                <a:latin typeface="Times New Roman"/>
                <a:cs typeface="Times New Roman"/>
              </a:rPr>
              <a:t>One </a:t>
            </a:r>
            <a:r>
              <a:rPr sz="2800" dirty="0">
                <a:latin typeface="Times New Roman"/>
                <a:cs typeface="Times New Roman"/>
              </a:rPr>
              <a:t>of the</a:t>
            </a:r>
            <a:r>
              <a:rPr sz="2800" spc="-5" dirty="0">
                <a:latin typeface="Times New Roman"/>
                <a:cs typeface="Times New Roman"/>
              </a:rPr>
              <a:t> candidate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keys that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has no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NULL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values.</a:t>
            </a:r>
            <a:endParaRPr sz="2800">
              <a:latin typeface="Times New Roman"/>
              <a:cs typeface="Times New Roman"/>
            </a:endParaRPr>
          </a:p>
          <a:p>
            <a:pPr marL="560070" lvl="1" indent="-245745">
              <a:lnSpc>
                <a:spcPct val="100000"/>
              </a:lnSpc>
              <a:spcBef>
                <a:spcPts val="910"/>
              </a:spcBef>
              <a:buClr>
                <a:srgbClr val="006FC0"/>
              </a:buClr>
              <a:buFont typeface="Wingdings"/>
              <a:buChar char=""/>
              <a:tabLst>
                <a:tab pos="560070" algn="l"/>
              </a:tabLst>
            </a:pPr>
            <a:r>
              <a:rPr sz="2600" dirty="0">
                <a:latin typeface="Times New Roman"/>
                <a:cs typeface="Times New Roman"/>
              </a:rPr>
              <a:t>Null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Unknown</a:t>
            </a:r>
            <a:endParaRPr sz="2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006FC0"/>
              </a:buClr>
              <a:buFont typeface="Wingdings"/>
              <a:buChar char=""/>
            </a:pPr>
            <a:endParaRPr sz="2900">
              <a:latin typeface="Times New Roman"/>
              <a:cs typeface="Times New Roman"/>
            </a:endParaRPr>
          </a:p>
          <a:p>
            <a:pPr marL="268605" marR="818515" indent="-256540">
              <a:lnSpc>
                <a:spcPct val="100000"/>
              </a:lnSpc>
              <a:spcBef>
                <a:spcPts val="1820"/>
              </a:spcBef>
              <a:buClr>
                <a:srgbClr val="006FC0"/>
              </a:buClr>
              <a:buFont typeface="Wingdings"/>
              <a:buChar char=""/>
              <a:tabLst>
                <a:tab pos="269240" algn="l"/>
              </a:tabLst>
            </a:pPr>
            <a:r>
              <a:rPr sz="2800" spc="-5" dirty="0">
                <a:latin typeface="Times New Roman"/>
                <a:cs typeface="Times New Roman"/>
              </a:rPr>
              <a:t>An </a:t>
            </a:r>
            <a:r>
              <a:rPr sz="2800" dirty="0">
                <a:latin typeface="Times New Roman"/>
                <a:cs typeface="Times New Roman"/>
              </a:rPr>
              <a:t>attribute (or </a:t>
            </a:r>
            <a:r>
              <a:rPr sz="2800" spc="-5" dirty="0">
                <a:latin typeface="Times New Roman"/>
                <a:cs typeface="Times New Roman"/>
              </a:rPr>
              <a:t>combination of attributes) that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uniquely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identifies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each</a:t>
            </a:r>
            <a:r>
              <a:rPr sz="2800" spc="-5" dirty="0">
                <a:latin typeface="Times New Roman"/>
                <a:cs typeface="Times New Roman"/>
              </a:rPr>
              <a:t> row</a:t>
            </a:r>
            <a:r>
              <a:rPr sz="2800" dirty="0">
                <a:latin typeface="Times New Roman"/>
                <a:cs typeface="Times New Roman"/>
              </a:rPr>
              <a:t> in </a:t>
            </a:r>
            <a:r>
              <a:rPr sz="2800" spc="-5" dirty="0">
                <a:latin typeface="Times New Roman"/>
                <a:cs typeface="Times New Roman"/>
              </a:rPr>
              <a:t>a relation.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800" spc="-5" dirty="0">
                <a:latin typeface="Times New Roman"/>
                <a:cs typeface="Times New Roman"/>
              </a:rPr>
              <a:t>–Employee(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Emp_No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Emp_Name,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Department)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93750"/>
            <a:ext cx="4260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ahoma"/>
                <a:cs typeface="Tahoma"/>
              </a:rPr>
              <a:t>Primary</a:t>
            </a:r>
            <a:r>
              <a:rPr sz="3600" spc="-55" dirty="0">
                <a:latin typeface="Tahoma"/>
                <a:cs typeface="Tahoma"/>
              </a:rPr>
              <a:t> </a:t>
            </a:r>
            <a:r>
              <a:rPr sz="3600" spc="-15" dirty="0">
                <a:latin typeface="Tahoma"/>
                <a:cs typeface="Tahoma"/>
              </a:rPr>
              <a:t>key-Example</a:t>
            </a:r>
            <a:endParaRPr sz="3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2438400"/>
            <a:ext cx="4410710" cy="2895600"/>
            <a:chOff x="152400" y="2438400"/>
            <a:chExt cx="4410710" cy="2895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9591" y="2552700"/>
              <a:ext cx="3896073" cy="26955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90500" y="2476500"/>
              <a:ext cx="4334510" cy="2819400"/>
            </a:xfrm>
            <a:custGeom>
              <a:avLst/>
              <a:gdLst/>
              <a:ahLst/>
              <a:cxnLst/>
              <a:rect l="l" t="t" r="r" b="b"/>
              <a:pathLst>
                <a:path w="4334510" h="2819400">
                  <a:moveTo>
                    <a:pt x="0" y="2819400"/>
                  </a:moveTo>
                  <a:lnTo>
                    <a:pt x="4334256" y="2819400"/>
                  </a:lnTo>
                  <a:lnTo>
                    <a:pt x="4334256" y="0"/>
                  </a:lnTo>
                  <a:lnTo>
                    <a:pt x="0" y="0"/>
                  </a:lnTo>
                  <a:lnTo>
                    <a:pt x="0" y="2819400"/>
                  </a:lnTo>
                  <a:close/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953000" y="1981200"/>
            <a:ext cx="4086225" cy="3619500"/>
            <a:chOff x="4953000" y="1981200"/>
            <a:chExt cx="4086225" cy="36195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5868" y="2085975"/>
              <a:ext cx="3790582" cy="33718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991100" y="2019300"/>
              <a:ext cx="4010025" cy="3543300"/>
            </a:xfrm>
            <a:custGeom>
              <a:avLst/>
              <a:gdLst/>
              <a:ahLst/>
              <a:cxnLst/>
              <a:rect l="l" t="t" r="r" b="b"/>
              <a:pathLst>
                <a:path w="4010025" h="3543300">
                  <a:moveTo>
                    <a:pt x="0" y="3543300"/>
                  </a:moveTo>
                  <a:lnTo>
                    <a:pt x="4009644" y="3543300"/>
                  </a:lnTo>
                  <a:lnTo>
                    <a:pt x="4009644" y="0"/>
                  </a:lnTo>
                  <a:lnTo>
                    <a:pt x="0" y="0"/>
                  </a:lnTo>
                  <a:lnTo>
                    <a:pt x="0" y="3543300"/>
                  </a:lnTo>
                  <a:close/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68451"/>
            <a:ext cx="3003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ahoma"/>
                <a:cs typeface="Tahoma"/>
              </a:rPr>
              <a:t>Composite</a:t>
            </a:r>
            <a:r>
              <a:rPr sz="3600" spc="-80" dirty="0">
                <a:latin typeface="Tahoma"/>
                <a:cs typeface="Tahoma"/>
              </a:rPr>
              <a:t> </a:t>
            </a:r>
            <a:r>
              <a:rPr sz="3600" spc="-45" dirty="0">
                <a:latin typeface="Tahoma"/>
                <a:cs typeface="Tahoma"/>
              </a:rPr>
              <a:t>Key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4996" y="2696032"/>
            <a:ext cx="6673850" cy="1420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95"/>
              </a:spcBef>
              <a:buClr>
                <a:srgbClr val="006FC0"/>
              </a:buClr>
              <a:buFont typeface="Wingdings"/>
              <a:buChar char=""/>
              <a:tabLst>
                <a:tab pos="269240" algn="l"/>
              </a:tabLst>
            </a:pP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primary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 that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consists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more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attribute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800" spc="-5" dirty="0">
                <a:latin typeface="Times New Roman"/>
                <a:cs typeface="Times New Roman"/>
              </a:rPr>
              <a:t>–Salary(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Emp_No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Eff_Date</a:t>
            </a:r>
            <a:r>
              <a:rPr sz="2800" spc="-10" dirty="0">
                <a:latin typeface="Times New Roman"/>
                <a:cs typeface="Times New Roman"/>
              </a:rPr>
              <a:t>,</a:t>
            </a:r>
            <a:r>
              <a:rPr sz="2800" spc="-1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Amount)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41350"/>
            <a:ext cx="2684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ahoma"/>
                <a:cs typeface="Tahoma"/>
              </a:rPr>
              <a:t>Alternate</a:t>
            </a:r>
            <a:r>
              <a:rPr sz="3600" spc="-65" dirty="0">
                <a:latin typeface="Tahoma"/>
                <a:cs typeface="Tahoma"/>
              </a:rPr>
              <a:t> </a:t>
            </a:r>
            <a:r>
              <a:rPr sz="3600" spc="-20" dirty="0">
                <a:latin typeface="Tahoma"/>
                <a:cs typeface="Tahoma"/>
              </a:rPr>
              <a:t>key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268" y="1926462"/>
            <a:ext cx="7911465" cy="2267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95"/>
              </a:spcBef>
              <a:buClr>
                <a:srgbClr val="006FC0"/>
              </a:buClr>
              <a:buFont typeface="Wingdings"/>
              <a:buChar char=""/>
              <a:tabLst>
                <a:tab pos="269240" algn="l"/>
              </a:tabLst>
            </a:pPr>
            <a:r>
              <a:rPr sz="2800" spc="-5" dirty="0">
                <a:latin typeface="Times New Roman"/>
                <a:cs typeface="Times New Roman"/>
              </a:rPr>
              <a:t>An alternate key is any candidate key that is </a:t>
            </a:r>
            <a:r>
              <a:rPr sz="2800" dirty="0">
                <a:latin typeface="Times New Roman"/>
                <a:cs typeface="Times New Roman"/>
              </a:rPr>
              <a:t>not the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primary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key.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Alternate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keys are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sometimes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referred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 secondary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keys.</a:t>
            </a:r>
            <a:endParaRPr sz="2800">
              <a:latin typeface="Times New Roman"/>
              <a:cs typeface="Times New Roman"/>
            </a:endParaRPr>
          </a:p>
          <a:p>
            <a:pPr marL="824865" lvl="1" indent="-218440">
              <a:lnSpc>
                <a:spcPct val="100000"/>
              </a:lnSpc>
              <a:spcBef>
                <a:spcPts val="920"/>
              </a:spcBef>
              <a:buClr>
                <a:srgbClr val="006FC0"/>
              </a:buClr>
              <a:buFont typeface="Wingdings"/>
              <a:buChar char=""/>
              <a:tabLst>
                <a:tab pos="825500" algn="l"/>
              </a:tabLst>
            </a:pPr>
            <a:r>
              <a:rPr sz="2400" dirty="0">
                <a:latin typeface="Times New Roman"/>
                <a:cs typeface="Times New Roman"/>
              </a:rPr>
              <a:t>Null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allowed</a:t>
            </a:r>
            <a:endParaRPr sz="2400">
              <a:latin typeface="Times New Roman"/>
              <a:cs typeface="Times New Roman"/>
            </a:endParaRPr>
          </a:p>
          <a:p>
            <a:pPr marL="824865" lvl="1" indent="-218440">
              <a:lnSpc>
                <a:spcPct val="100000"/>
              </a:lnSpc>
              <a:spcBef>
                <a:spcPts val="894"/>
              </a:spcBef>
              <a:buClr>
                <a:srgbClr val="006FC0"/>
              </a:buClr>
              <a:buFont typeface="Wingdings"/>
              <a:buChar char=""/>
              <a:tabLst>
                <a:tab pos="825500" algn="l"/>
              </a:tabLst>
            </a:pPr>
            <a:r>
              <a:rPr sz="2400" dirty="0">
                <a:latin typeface="Times New Roman"/>
                <a:cs typeface="Times New Roman"/>
              </a:rPr>
              <a:t>More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alternate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allowed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89050" y="4489450"/>
          <a:ext cx="6096000" cy="22256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96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Ba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Votee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Acc1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V1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Acc2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V2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Acc3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V3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5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Acc4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V4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Acc5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647446"/>
            <a:ext cx="20123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ahoma"/>
                <a:cs typeface="Tahoma"/>
              </a:rPr>
              <a:t>Super</a:t>
            </a:r>
            <a:r>
              <a:rPr sz="3600" spc="-195" dirty="0">
                <a:latin typeface="Tahoma"/>
                <a:cs typeface="Tahoma"/>
              </a:rPr>
              <a:t> </a:t>
            </a:r>
            <a:r>
              <a:rPr sz="3600" spc="-20" dirty="0">
                <a:latin typeface="Tahoma"/>
                <a:cs typeface="Tahoma"/>
              </a:rPr>
              <a:t>key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9468" y="1697862"/>
            <a:ext cx="7230109" cy="2313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95"/>
              </a:spcBef>
              <a:buClr>
                <a:srgbClr val="006FC0"/>
              </a:buClr>
              <a:buFont typeface="Wingdings"/>
              <a:buChar char=""/>
              <a:tabLst>
                <a:tab pos="269240" algn="l"/>
              </a:tabLst>
            </a:pPr>
            <a:r>
              <a:rPr sz="2800" dirty="0">
                <a:latin typeface="Times New Roman"/>
                <a:cs typeface="Times New Roman"/>
              </a:rPr>
              <a:t>Super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candidate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+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0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more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attributes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6FC0"/>
              </a:buClr>
              <a:buFont typeface="Wingdings"/>
              <a:buChar char=""/>
            </a:pPr>
            <a:endParaRPr sz="4050">
              <a:latin typeface="Times New Roman"/>
              <a:cs typeface="Times New Roman"/>
            </a:endParaRPr>
          </a:p>
          <a:p>
            <a:pPr marL="560070" lvl="1" indent="-246379">
              <a:lnSpc>
                <a:spcPct val="100000"/>
              </a:lnSpc>
              <a:buClr>
                <a:srgbClr val="006FC0"/>
              </a:buClr>
              <a:buFont typeface="Wingdings"/>
              <a:buChar char=""/>
              <a:tabLst>
                <a:tab pos="560705" algn="l"/>
              </a:tabLst>
            </a:pPr>
            <a:r>
              <a:rPr sz="2200" spc="-5" dirty="0">
                <a:latin typeface="Times New Roman"/>
                <a:cs typeface="Times New Roman"/>
              </a:rPr>
              <a:t>Every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candidate key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super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key</a:t>
            </a:r>
            <a:endParaRPr sz="2200">
              <a:latin typeface="Times New Roman"/>
              <a:cs typeface="Times New Roman"/>
            </a:endParaRPr>
          </a:p>
          <a:p>
            <a:pPr marL="560070" lvl="1" indent="-246379">
              <a:lnSpc>
                <a:spcPct val="100000"/>
              </a:lnSpc>
              <a:spcBef>
                <a:spcPts val="905"/>
              </a:spcBef>
              <a:buClr>
                <a:srgbClr val="006FC0"/>
              </a:buClr>
              <a:buFont typeface="Wingdings"/>
              <a:buChar char=""/>
              <a:tabLst>
                <a:tab pos="560705" algn="l"/>
              </a:tabLst>
            </a:pPr>
            <a:r>
              <a:rPr sz="2200" spc="-5" dirty="0">
                <a:latin typeface="Times New Roman"/>
                <a:cs typeface="Times New Roman"/>
              </a:rPr>
              <a:t>Every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super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key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cannot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candidate key</a:t>
            </a:r>
            <a:endParaRPr sz="2200">
              <a:latin typeface="Times New Roman"/>
              <a:cs typeface="Times New Roman"/>
            </a:endParaRPr>
          </a:p>
          <a:p>
            <a:pPr marL="390525">
              <a:lnSpc>
                <a:spcPct val="100000"/>
              </a:lnSpc>
              <a:spcBef>
                <a:spcPts val="890"/>
              </a:spcBef>
            </a:pPr>
            <a:r>
              <a:rPr sz="2400" b="1" dirty="0">
                <a:latin typeface="Times New Roman"/>
                <a:cs typeface="Times New Roman"/>
              </a:rPr>
              <a:t>Minimal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super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key</a:t>
            </a:r>
            <a:r>
              <a:rPr sz="2400" b="1" spc="-5" dirty="0">
                <a:latin typeface="Times New Roman"/>
                <a:cs typeface="Times New Roman"/>
              </a:rPr>
              <a:t> becomes the candidate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key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89050" y="4489450"/>
          <a:ext cx="4572000" cy="1854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Salary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400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500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565150"/>
            <a:ext cx="2383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latin typeface="Tahoma"/>
                <a:cs typeface="Tahoma"/>
              </a:rPr>
              <a:t>Foreign</a:t>
            </a:r>
            <a:r>
              <a:rPr sz="3600" spc="-70" dirty="0">
                <a:latin typeface="Tahoma"/>
                <a:cs typeface="Tahoma"/>
              </a:rPr>
              <a:t> </a:t>
            </a:r>
            <a:r>
              <a:rPr sz="3600" spc="-40" dirty="0">
                <a:latin typeface="Tahoma"/>
                <a:cs typeface="Tahoma"/>
              </a:rPr>
              <a:t>Key</a:t>
            </a:r>
            <a:endParaRPr sz="3600">
              <a:latin typeface="Tahoma"/>
              <a:cs typeface="Tahom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3250" y="3651250"/>
          <a:ext cx="3581400" cy="1112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6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u="heavy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cs typeface="Times New Roman"/>
                        </a:rPr>
                        <a:t>E-No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EmpName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Dep-No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Sarath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Kumara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480050" y="4565650"/>
          <a:ext cx="3352800" cy="1112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6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u="heavy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cs typeface="Times New Roman"/>
                        </a:rPr>
                        <a:t>Dep-No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Locations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Gampaha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Colombo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61" y="5944361"/>
            <a:ext cx="2514600" cy="381000"/>
          </a:xfrm>
          <a:prstGeom prst="rect">
            <a:avLst/>
          </a:prstGeom>
          <a:solidFill>
            <a:srgbClr val="525389"/>
          </a:solidFill>
          <a:ln w="19812">
            <a:solidFill>
              <a:srgbClr val="3A3A63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666750">
              <a:lnSpc>
                <a:spcPct val="100000"/>
              </a:lnSpc>
              <a:spcBef>
                <a:spcPts val="365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Primary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8761" y="5944361"/>
            <a:ext cx="1828800" cy="381000"/>
          </a:xfrm>
          <a:prstGeom prst="rect">
            <a:avLst/>
          </a:prstGeom>
          <a:solidFill>
            <a:srgbClr val="525389"/>
          </a:solidFill>
          <a:ln w="19811">
            <a:solidFill>
              <a:srgbClr val="3A3A63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365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Foreign</a:t>
            </a:r>
            <a:r>
              <a:rPr sz="1800" spc="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91455" y="6467855"/>
            <a:ext cx="1849120" cy="401320"/>
            <a:chOff x="4791455" y="6467855"/>
            <a:chExt cx="1849120" cy="401320"/>
          </a:xfrm>
        </p:grpSpPr>
        <p:sp>
          <p:nvSpPr>
            <p:cNvPr id="8" name="object 8"/>
            <p:cNvSpPr/>
            <p:nvPr/>
          </p:nvSpPr>
          <p:spPr>
            <a:xfrm>
              <a:off x="4801361" y="6477761"/>
              <a:ext cx="1828800" cy="381000"/>
            </a:xfrm>
            <a:custGeom>
              <a:avLst/>
              <a:gdLst/>
              <a:ahLst/>
              <a:cxnLst/>
              <a:rect l="l" t="t" r="r" b="b"/>
              <a:pathLst>
                <a:path w="1828800" h="381000">
                  <a:moveTo>
                    <a:pt x="1828799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828799" y="381000"/>
                  </a:lnTo>
                  <a:lnTo>
                    <a:pt x="1828799" y="0"/>
                  </a:lnTo>
                  <a:close/>
                </a:path>
              </a:pathLst>
            </a:custGeom>
            <a:solidFill>
              <a:srgbClr val="5253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1361" y="6477761"/>
              <a:ext cx="1828800" cy="381000"/>
            </a:xfrm>
            <a:custGeom>
              <a:avLst/>
              <a:gdLst/>
              <a:ahLst/>
              <a:cxnLst/>
              <a:rect l="l" t="t" r="r" b="b"/>
              <a:pathLst>
                <a:path w="1828800" h="381000">
                  <a:moveTo>
                    <a:pt x="0" y="381000"/>
                  </a:moveTo>
                  <a:lnTo>
                    <a:pt x="1828799" y="381000"/>
                  </a:lnTo>
                  <a:lnTo>
                    <a:pt x="1828799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19812">
              <a:solidFill>
                <a:srgbClr val="3A3A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811267" y="6511543"/>
            <a:ext cx="18091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Primary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59548" y="4114672"/>
            <a:ext cx="342265" cy="1830705"/>
          </a:xfrm>
          <a:custGeom>
            <a:avLst/>
            <a:gdLst/>
            <a:ahLst/>
            <a:cxnLst/>
            <a:rect l="l" t="t" r="r" b="b"/>
            <a:pathLst>
              <a:path w="342265" h="1830704">
                <a:moveTo>
                  <a:pt x="177148" y="151045"/>
                </a:moveTo>
                <a:lnTo>
                  <a:pt x="136374" y="214709"/>
                </a:lnTo>
                <a:lnTo>
                  <a:pt x="69189" y="1827339"/>
                </a:lnTo>
                <a:lnTo>
                  <a:pt x="145313" y="1830514"/>
                </a:lnTo>
                <a:lnTo>
                  <a:pt x="212508" y="217911"/>
                </a:lnTo>
                <a:lnTo>
                  <a:pt x="177148" y="151045"/>
                </a:lnTo>
                <a:close/>
              </a:path>
              <a:path w="342265" h="1830704">
                <a:moveTo>
                  <a:pt x="222575" y="73913"/>
                </a:moveTo>
                <a:lnTo>
                  <a:pt x="142240" y="73913"/>
                </a:lnTo>
                <a:lnTo>
                  <a:pt x="218376" y="77088"/>
                </a:lnTo>
                <a:lnTo>
                  <a:pt x="212508" y="217911"/>
                </a:lnTo>
                <a:lnTo>
                  <a:pt x="270345" y="327278"/>
                </a:lnTo>
                <a:lnTo>
                  <a:pt x="279928" y="338957"/>
                </a:lnTo>
                <a:lnTo>
                  <a:pt x="292813" y="345836"/>
                </a:lnTo>
                <a:lnTo>
                  <a:pt x="307348" y="347406"/>
                </a:lnTo>
                <a:lnTo>
                  <a:pt x="321881" y="343153"/>
                </a:lnTo>
                <a:lnTo>
                  <a:pt x="333559" y="333543"/>
                </a:lnTo>
                <a:lnTo>
                  <a:pt x="340439" y="320659"/>
                </a:lnTo>
                <a:lnTo>
                  <a:pt x="342009" y="306131"/>
                </a:lnTo>
                <a:lnTo>
                  <a:pt x="337756" y="291591"/>
                </a:lnTo>
                <a:lnTo>
                  <a:pt x="222575" y="73913"/>
                </a:lnTo>
                <a:close/>
              </a:path>
              <a:path w="342265" h="1830704">
                <a:moveTo>
                  <a:pt x="183464" y="0"/>
                </a:moveTo>
                <a:lnTo>
                  <a:pt x="5474" y="277749"/>
                </a:lnTo>
                <a:lnTo>
                  <a:pt x="0" y="291877"/>
                </a:lnTo>
                <a:lnTo>
                  <a:pt x="343" y="306482"/>
                </a:lnTo>
                <a:lnTo>
                  <a:pt x="6134" y="319897"/>
                </a:lnTo>
                <a:lnTo>
                  <a:pt x="17005" y="330453"/>
                </a:lnTo>
                <a:lnTo>
                  <a:pt x="31108" y="335916"/>
                </a:lnTo>
                <a:lnTo>
                  <a:pt x="45712" y="335581"/>
                </a:lnTo>
                <a:lnTo>
                  <a:pt x="59123" y="329793"/>
                </a:lnTo>
                <a:lnTo>
                  <a:pt x="69647" y="318896"/>
                </a:lnTo>
                <a:lnTo>
                  <a:pt x="136374" y="214709"/>
                </a:lnTo>
                <a:lnTo>
                  <a:pt x="142240" y="73913"/>
                </a:lnTo>
                <a:lnTo>
                  <a:pt x="222575" y="73913"/>
                </a:lnTo>
                <a:lnTo>
                  <a:pt x="183464" y="0"/>
                </a:lnTo>
                <a:close/>
              </a:path>
              <a:path w="342265" h="1830704">
                <a:moveTo>
                  <a:pt x="217699" y="93344"/>
                </a:moveTo>
                <a:lnTo>
                  <a:pt x="146634" y="93344"/>
                </a:lnTo>
                <a:lnTo>
                  <a:pt x="212395" y="96012"/>
                </a:lnTo>
                <a:lnTo>
                  <a:pt x="177148" y="151045"/>
                </a:lnTo>
                <a:lnTo>
                  <a:pt x="212508" y="217911"/>
                </a:lnTo>
                <a:lnTo>
                  <a:pt x="217699" y="93344"/>
                </a:lnTo>
                <a:close/>
              </a:path>
              <a:path w="342265" h="1830704">
                <a:moveTo>
                  <a:pt x="142240" y="73913"/>
                </a:moveTo>
                <a:lnTo>
                  <a:pt x="136374" y="214709"/>
                </a:lnTo>
                <a:lnTo>
                  <a:pt x="177148" y="151045"/>
                </a:lnTo>
                <a:lnTo>
                  <a:pt x="146634" y="93344"/>
                </a:lnTo>
                <a:lnTo>
                  <a:pt x="217699" y="93344"/>
                </a:lnTo>
                <a:lnTo>
                  <a:pt x="218376" y="77088"/>
                </a:lnTo>
                <a:lnTo>
                  <a:pt x="142240" y="73913"/>
                </a:lnTo>
                <a:close/>
              </a:path>
              <a:path w="342265" h="1830704">
                <a:moveTo>
                  <a:pt x="146634" y="93344"/>
                </a:moveTo>
                <a:lnTo>
                  <a:pt x="177148" y="151045"/>
                </a:lnTo>
                <a:lnTo>
                  <a:pt x="212395" y="96012"/>
                </a:lnTo>
                <a:lnTo>
                  <a:pt x="146634" y="93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69824" y="3962272"/>
            <a:ext cx="530225" cy="1988820"/>
          </a:xfrm>
          <a:custGeom>
            <a:avLst/>
            <a:gdLst/>
            <a:ahLst/>
            <a:cxnLst/>
            <a:rect l="l" t="t" r="r" b="b"/>
            <a:pathLst>
              <a:path w="530225" h="1988820">
                <a:moveTo>
                  <a:pt x="140077" y="148501"/>
                </a:moveTo>
                <a:lnTo>
                  <a:pt x="115050" y="219708"/>
                </a:lnTo>
                <a:lnTo>
                  <a:pt x="455110" y="1988515"/>
                </a:lnTo>
                <a:lnTo>
                  <a:pt x="530040" y="1974126"/>
                </a:lnTo>
                <a:lnTo>
                  <a:pt x="189892" y="205510"/>
                </a:lnTo>
                <a:lnTo>
                  <a:pt x="140077" y="148501"/>
                </a:lnTo>
                <a:close/>
              </a:path>
              <a:path w="530225" h="1988820">
                <a:moveTo>
                  <a:pt x="111575" y="0"/>
                </a:moveTo>
                <a:lnTo>
                  <a:pt x="2101" y="311276"/>
                </a:lnTo>
                <a:lnTo>
                  <a:pt x="0" y="326233"/>
                </a:lnTo>
                <a:lnTo>
                  <a:pt x="3673" y="340344"/>
                </a:lnTo>
                <a:lnTo>
                  <a:pt x="12370" y="352049"/>
                </a:lnTo>
                <a:lnTo>
                  <a:pt x="25342" y="359790"/>
                </a:lnTo>
                <a:lnTo>
                  <a:pt x="40372" y="361892"/>
                </a:lnTo>
                <a:lnTo>
                  <a:pt x="54520" y="358219"/>
                </a:lnTo>
                <a:lnTo>
                  <a:pt x="66240" y="349521"/>
                </a:lnTo>
                <a:lnTo>
                  <a:pt x="73983" y="336550"/>
                </a:lnTo>
                <a:lnTo>
                  <a:pt x="115050" y="219708"/>
                </a:lnTo>
                <a:lnTo>
                  <a:pt x="88461" y="81406"/>
                </a:lnTo>
                <a:lnTo>
                  <a:pt x="163264" y="67056"/>
                </a:lnTo>
                <a:lnTo>
                  <a:pt x="170163" y="67056"/>
                </a:lnTo>
                <a:lnTo>
                  <a:pt x="111575" y="0"/>
                </a:lnTo>
                <a:close/>
              </a:path>
              <a:path w="530225" h="1988820">
                <a:moveTo>
                  <a:pt x="170163" y="67056"/>
                </a:moveTo>
                <a:lnTo>
                  <a:pt x="163264" y="67056"/>
                </a:lnTo>
                <a:lnTo>
                  <a:pt x="189892" y="205510"/>
                </a:lnTo>
                <a:lnTo>
                  <a:pt x="271214" y="298576"/>
                </a:lnTo>
                <a:lnTo>
                  <a:pt x="283235" y="307796"/>
                </a:lnTo>
                <a:lnTo>
                  <a:pt x="297376" y="311562"/>
                </a:lnTo>
                <a:lnTo>
                  <a:pt x="311898" y="309756"/>
                </a:lnTo>
                <a:lnTo>
                  <a:pt x="325062" y="302259"/>
                </a:lnTo>
                <a:lnTo>
                  <a:pt x="334208" y="290238"/>
                </a:lnTo>
                <a:lnTo>
                  <a:pt x="337937" y="276098"/>
                </a:lnTo>
                <a:lnTo>
                  <a:pt x="336117" y="261576"/>
                </a:lnTo>
                <a:lnTo>
                  <a:pt x="328618" y="248412"/>
                </a:lnTo>
                <a:lnTo>
                  <a:pt x="170163" y="67056"/>
                </a:lnTo>
                <a:close/>
              </a:path>
              <a:path w="530225" h="1988820">
                <a:moveTo>
                  <a:pt x="163264" y="67056"/>
                </a:moveTo>
                <a:lnTo>
                  <a:pt x="88461" y="81406"/>
                </a:lnTo>
                <a:lnTo>
                  <a:pt x="115050" y="219708"/>
                </a:lnTo>
                <a:lnTo>
                  <a:pt x="140077" y="148501"/>
                </a:lnTo>
                <a:lnTo>
                  <a:pt x="97097" y="99313"/>
                </a:lnTo>
                <a:lnTo>
                  <a:pt x="161740" y="86868"/>
                </a:lnTo>
                <a:lnTo>
                  <a:pt x="167074" y="86868"/>
                </a:lnTo>
                <a:lnTo>
                  <a:pt x="163264" y="67056"/>
                </a:lnTo>
                <a:close/>
              </a:path>
              <a:path w="530225" h="1988820">
                <a:moveTo>
                  <a:pt x="167074" y="86868"/>
                </a:moveTo>
                <a:lnTo>
                  <a:pt x="161740" y="86868"/>
                </a:lnTo>
                <a:lnTo>
                  <a:pt x="140077" y="148501"/>
                </a:lnTo>
                <a:lnTo>
                  <a:pt x="189892" y="205510"/>
                </a:lnTo>
                <a:lnTo>
                  <a:pt x="167074" y="86868"/>
                </a:lnTo>
                <a:close/>
              </a:path>
              <a:path w="530225" h="1988820">
                <a:moveTo>
                  <a:pt x="161740" y="86868"/>
                </a:moveTo>
                <a:lnTo>
                  <a:pt x="97097" y="99313"/>
                </a:lnTo>
                <a:lnTo>
                  <a:pt x="140077" y="148501"/>
                </a:lnTo>
                <a:lnTo>
                  <a:pt x="161740" y="86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34610" y="4876672"/>
            <a:ext cx="342265" cy="1602740"/>
          </a:xfrm>
          <a:custGeom>
            <a:avLst/>
            <a:gdLst/>
            <a:ahLst/>
            <a:cxnLst/>
            <a:rect l="l" t="t" r="r" b="b"/>
            <a:pathLst>
              <a:path w="342264" h="1602739">
                <a:moveTo>
                  <a:pt x="178016" y="150977"/>
                </a:moveTo>
                <a:lnTo>
                  <a:pt x="136825" y="214472"/>
                </a:lnTo>
                <a:lnTo>
                  <a:pt x="70889" y="1598510"/>
                </a:lnTo>
                <a:lnTo>
                  <a:pt x="147089" y="1602143"/>
                </a:lnTo>
                <a:lnTo>
                  <a:pt x="212919" y="217956"/>
                </a:lnTo>
                <a:lnTo>
                  <a:pt x="178016" y="150977"/>
                </a:lnTo>
                <a:close/>
              </a:path>
              <a:path w="342264" h="1602739">
                <a:moveTo>
                  <a:pt x="223586" y="73659"/>
                </a:moveTo>
                <a:lnTo>
                  <a:pt x="143533" y="73659"/>
                </a:lnTo>
                <a:lnTo>
                  <a:pt x="219606" y="77343"/>
                </a:lnTo>
                <a:lnTo>
                  <a:pt x="212919" y="217956"/>
                </a:lnTo>
                <a:lnTo>
                  <a:pt x="270152" y="327787"/>
                </a:lnTo>
                <a:lnTo>
                  <a:pt x="279636" y="339558"/>
                </a:lnTo>
                <a:lnTo>
                  <a:pt x="292488" y="346519"/>
                </a:lnTo>
                <a:lnTo>
                  <a:pt x="307032" y="348146"/>
                </a:lnTo>
                <a:lnTo>
                  <a:pt x="321587" y="343915"/>
                </a:lnTo>
                <a:lnTo>
                  <a:pt x="333359" y="334434"/>
                </a:lnTo>
                <a:lnTo>
                  <a:pt x="340320" y="321595"/>
                </a:lnTo>
                <a:lnTo>
                  <a:pt x="341947" y="307089"/>
                </a:lnTo>
                <a:lnTo>
                  <a:pt x="337716" y="292607"/>
                </a:lnTo>
                <a:lnTo>
                  <a:pt x="223586" y="73659"/>
                </a:lnTo>
                <a:close/>
              </a:path>
              <a:path w="342264" h="1602739">
                <a:moveTo>
                  <a:pt x="185189" y="0"/>
                </a:moveTo>
                <a:lnTo>
                  <a:pt x="5611" y="276732"/>
                </a:lnTo>
                <a:lnTo>
                  <a:pt x="0" y="290808"/>
                </a:lnTo>
                <a:lnTo>
                  <a:pt x="246" y="305419"/>
                </a:lnTo>
                <a:lnTo>
                  <a:pt x="5969" y="318863"/>
                </a:lnTo>
                <a:lnTo>
                  <a:pt x="16787" y="329438"/>
                </a:lnTo>
                <a:lnTo>
                  <a:pt x="30862" y="334996"/>
                </a:lnTo>
                <a:lnTo>
                  <a:pt x="45473" y="334756"/>
                </a:lnTo>
                <a:lnTo>
                  <a:pt x="58918" y="329062"/>
                </a:lnTo>
                <a:lnTo>
                  <a:pt x="69492" y="318262"/>
                </a:lnTo>
                <a:lnTo>
                  <a:pt x="136825" y="214472"/>
                </a:lnTo>
                <a:lnTo>
                  <a:pt x="143533" y="73659"/>
                </a:lnTo>
                <a:lnTo>
                  <a:pt x="223586" y="73659"/>
                </a:lnTo>
                <a:lnTo>
                  <a:pt x="185189" y="0"/>
                </a:lnTo>
                <a:close/>
              </a:path>
              <a:path w="342264" h="1602739">
                <a:moveTo>
                  <a:pt x="218857" y="93090"/>
                </a:moveTo>
                <a:lnTo>
                  <a:pt x="147851" y="93090"/>
                </a:lnTo>
                <a:lnTo>
                  <a:pt x="213510" y="96265"/>
                </a:lnTo>
                <a:lnTo>
                  <a:pt x="178016" y="150977"/>
                </a:lnTo>
                <a:lnTo>
                  <a:pt x="212919" y="217956"/>
                </a:lnTo>
                <a:lnTo>
                  <a:pt x="218857" y="93090"/>
                </a:lnTo>
                <a:close/>
              </a:path>
              <a:path w="342264" h="1602739">
                <a:moveTo>
                  <a:pt x="143533" y="73659"/>
                </a:moveTo>
                <a:lnTo>
                  <a:pt x="136825" y="214472"/>
                </a:lnTo>
                <a:lnTo>
                  <a:pt x="178016" y="150977"/>
                </a:lnTo>
                <a:lnTo>
                  <a:pt x="147851" y="93090"/>
                </a:lnTo>
                <a:lnTo>
                  <a:pt x="218857" y="93090"/>
                </a:lnTo>
                <a:lnTo>
                  <a:pt x="219606" y="77343"/>
                </a:lnTo>
                <a:lnTo>
                  <a:pt x="143533" y="73659"/>
                </a:lnTo>
                <a:close/>
              </a:path>
              <a:path w="342264" h="1602739">
                <a:moveTo>
                  <a:pt x="147851" y="93090"/>
                </a:moveTo>
                <a:lnTo>
                  <a:pt x="178016" y="150977"/>
                </a:lnTo>
                <a:lnTo>
                  <a:pt x="213510" y="96265"/>
                </a:lnTo>
                <a:lnTo>
                  <a:pt x="147851" y="93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18566" y="1564386"/>
            <a:ext cx="79597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An </a:t>
            </a:r>
            <a:r>
              <a:rPr sz="2800" dirty="0">
                <a:latin typeface="Times New Roman"/>
                <a:cs typeface="Times New Roman"/>
              </a:rPr>
              <a:t>attribute </a:t>
            </a:r>
            <a:r>
              <a:rPr sz="2800" spc="-5" dirty="0">
                <a:latin typeface="Times New Roman"/>
                <a:cs typeface="Times New Roman"/>
              </a:rPr>
              <a:t>in a relation of a database that serves </a:t>
            </a:r>
            <a:r>
              <a:rPr sz="2800" spc="-10" dirty="0">
                <a:latin typeface="Times New Roman"/>
                <a:cs typeface="Times New Roman"/>
              </a:rPr>
              <a:t>as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primary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another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relation in 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same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database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4270" y="656590"/>
            <a:ext cx="177418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5102452"/>
            <a:ext cx="3510915" cy="159829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70"/>
              </a:spcBef>
              <a:buClr>
                <a:srgbClr val="006FC0"/>
              </a:buClr>
              <a:buFont typeface="Wingdings"/>
              <a:buChar char=""/>
              <a:tabLst>
                <a:tab pos="269240" algn="l"/>
              </a:tabLst>
            </a:pPr>
            <a:r>
              <a:rPr sz="2800" dirty="0">
                <a:latin typeface="Times New Roman"/>
                <a:cs typeface="Times New Roman"/>
              </a:rPr>
              <a:t>Using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above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tables</a:t>
            </a:r>
            <a:endParaRPr sz="2800">
              <a:latin typeface="Times New Roman"/>
              <a:cs typeface="Times New Roman"/>
            </a:endParaRPr>
          </a:p>
          <a:p>
            <a:pPr marL="560070" lvl="1" indent="-246379">
              <a:lnSpc>
                <a:spcPct val="100000"/>
              </a:lnSpc>
              <a:spcBef>
                <a:spcPts val="910"/>
              </a:spcBef>
              <a:buClr>
                <a:srgbClr val="006FC0"/>
              </a:buClr>
              <a:buFont typeface="Wingdings"/>
              <a:buChar char=""/>
              <a:tabLst>
                <a:tab pos="560705" algn="l"/>
              </a:tabLst>
            </a:pPr>
            <a:r>
              <a:rPr sz="2600" dirty="0">
                <a:latin typeface="Times New Roman"/>
                <a:cs typeface="Times New Roman"/>
              </a:rPr>
              <a:t>Identify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foreign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keys</a:t>
            </a:r>
            <a:endParaRPr sz="2600">
              <a:latin typeface="Times New Roman"/>
              <a:cs typeface="Times New Roman"/>
            </a:endParaRPr>
          </a:p>
          <a:p>
            <a:pPr marL="560070" lvl="1" indent="-246379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/>
              <a:buChar char=""/>
              <a:tabLst>
                <a:tab pos="560705" algn="l"/>
              </a:tabLst>
            </a:pPr>
            <a:r>
              <a:rPr sz="2600" dirty="0">
                <a:latin typeface="Times New Roman"/>
                <a:cs typeface="Times New Roman"/>
              </a:rPr>
              <a:t>Identify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primary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keys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4411" y="1600200"/>
            <a:ext cx="4076699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B7CDE-591F-4A86-AF11-06280B98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70232"/>
            <a:ext cx="2691130" cy="635000"/>
          </a:xfrm>
        </p:spPr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A0D1E-D1CA-4172-8069-E0DA2C342E65}"/>
              </a:ext>
            </a:extLst>
          </p:cNvPr>
          <p:cNvSpPr txBox="1"/>
          <p:nvPr/>
        </p:nvSpPr>
        <p:spPr>
          <a:xfrm>
            <a:off x="609600" y="2667000"/>
            <a:ext cx="754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3600" dirty="0"/>
              <a:t>ERD is a data modeling methodology used in software engineering to produce a conceptual data model of a database system. </a:t>
            </a:r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28965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8574" y="2793619"/>
            <a:ext cx="4283710" cy="438150"/>
            <a:chOff x="798574" y="2793619"/>
            <a:chExt cx="4283710" cy="4381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8574" y="2799541"/>
              <a:ext cx="4283205" cy="43212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578" y="2793619"/>
              <a:ext cx="4245038" cy="390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9258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9A4251-FAB4-42EE-BE6F-991F7A88B309}" type="slidenum">
              <a:rPr lang="en-US" altLang="en-US" smtClean="0"/>
              <a:pPr>
                <a:defRPr/>
              </a:pPr>
              <a:t>4</a:t>
            </a:fld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3543021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The data modeling revolves around discovering and analyzing </a:t>
            </a:r>
            <a:r>
              <a:rPr lang="en-US" altLang="en-US" sz="2800" dirty="0">
                <a:solidFill>
                  <a:schemeClr val="folHlink"/>
                </a:solidFill>
              </a:rPr>
              <a:t>organizational and users data requirements.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The requirements for the model development must be based on policies, stakeholders (e.g., survey, discussion, observation, etc.), business procedures, system specifications, and so on.  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rgbClr val="C00000"/>
                </a:solidFill>
              </a:rPr>
              <a:t>Identify what data is important!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rgbClr val="C00000"/>
                </a:solidFill>
              </a:rPr>
              <a:t>Identify what data should be maintained!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D987C4F-C24A-46F3-B4EB-41D1E4577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656590"/>
            <a:ext cx="5612764" cy="635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+mn-lt"/>
              </a:rPr>
              <a:t>Data Modeling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2620" y="656590"/>
            <a:ext cx="3779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Procedure</a:t>
            </a:r>
            <a:r>
              <a:rPr spc="-45" dirty="0"/>
              <a:t> </a:t>
            </a:r>
            <a:r>
              <a:rPr spc="-5" dirty="0"/>
              <a:t>of</a:t>
            </a:r>
            <a:r>
              <a:rPr spc="-30" dirty="0"/>
              <a:t> </a:t>
            </a:r>
            <a:r>
              <a:rPr spc="-5" dirty="0"/>
              <a:t>ERD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6972" y="1887753"/>
            <a:ext cx="6995795" cy="30994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0"/>
              </a:spcBef>
              <a:buClr>
                <a:srgbClr val="006FC0"/>
              </a:buClr>
              <a:buFont typeface="Wingdings"/>
              <a:buChar char=""/>
              <a:tabLst>
                <a:tab pos="269240" algn="l"/>
              </a:tabLst>
            </a:pPr>
            <a:r>
              <a:rPr sz="2800" spc="-5" dirty="0">
                <a:latin typeface="Times New Roman"/>
                <a:cs typeface="Times New Roman"/>
              </a:rPr>
              <a:t>Data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modeling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iterative</a:t>
            </a:r>
            <a:r>
              <a:rPr sz="28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process.</a:t>
            </a:r>
            <a:endParaRPr sz="2800"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/>
              <a:buChar char=""/>
              <a:tabLst>
                <a:tab pos="269240" algn="l"/>
              </a:tabLst>
            </a:pPr>
            <a:r>
              <a:rPr sz="2800" spc="-5" dirty="0">
                <a:latin typeface="Times New Roman"/>
                <a:cs typeface="Times New Roman"/>
              </a:rPr>
              <a:t>“complete”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spc="-5" dirty="0">
                <a:latin typeface="Times New Roman"/>
                <a:cs typeface="Times New Roman"/>
              </a:rPr>
              <a:t>“100% error free” model </a:t>
            </a:r>
            <a:r>
              <a:rPr sz="2800" dirty="0">
                <a:latin typeface="Times New Roman"/>
                <a:cs typeface="Times New Roman"/>
              </a:rPr>
              <a:t>is not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possible!</a:t>
            </a:r>
            <a:endParaRPr sz="28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/>
              <a:buChar char=""/>
              <a:tabLst>
                <a:tab pos="269240" algn="l"/>
              </a:tabLst>
            </a:pPr>
            <a:r>
              <a:rPr sz="2800" spc="-10" dirty="0">
                <a:latin typeface="Times New Roman"/>
                <a:cs typeface="Times New Roman"/>
              </a:rPr>
              <a:t>Only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“Optimized”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model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possible….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Steps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create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an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ERD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0"/>
            <a:ext cx="11048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24455"/>
                </a:solidFill>
                <a:latin typeface="Tahoma"/>
                <a:cs typeface="Tahoma"/>
              </a:rPr>
              <a:t>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0" y="199136"/>
            <a:ext cx="11048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24455"/>
                </a:solidFill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8737" y="5231774"/>
            <a:ext cx="6716568" cy="74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87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Sample</a:t>
            </a:r>
            <a:r>
              <a:rPr spc="-65" dirty="0"/>
              <a:t> </a:t>
            </a:r>
            <a:r>
              <a:rPr spc="-5" dirty="0"/>
              <a:t>ERD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8610" y="1840972"/>
            <a:ext cx="6771406" cy="405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5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4144" y="2162682"/>
            <a:ext cx="782193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00"/>
                </a:solidFill>
              </a:rPr>
              <a:t>In a </a:t>
            </a:r>
            <a:r>
              <a:rPr sz="2800" spc="-20" dirty="0">
                <a:solidFill>
                  <a:srgbClr val="000000"/>
                </a:solidFill>
              </a:rPr>
              <a:t>university, </a:t>
            </a:r>
            <a:r>
              <a:rPr sz="2800" spc="-5" dirty="0">
                <a:solidFill>
                  <a:srgbClr val="000000"/>
                </a:solidFill>
              </a:rPr>
              <a:t>a Student enrolls in Courses. A student </a:t>
            </a:r>
            <a:r>
              <a:rPr sz="2800" spc="-685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must</a:t>
            </a:r>
            <a:r>
              <a:rPr sz="2800" spc="10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be</a:t>
            </a:r>
            <a:r>
              <a:rPr sz="2800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assigned</a:t>
            </a:r>
            <a:r>
              <a:rPr sz="2800" spc="-2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to</a:t>
            </a:r>
            <a:r>
              <a:rPr sz="2800" spc="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at</a:t>
            </a:r>
            <a:r>
              <a:rPr sz="2800" spc="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least</a:t>
            </a:r>
            <a:r>
              <a:rPr sz="2800" spc="-1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one</a:t>
            </a:r>
            <a:r>
              <a:rPr sz="2800" spc="-10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or</a:t>
            </a:r>
            <a:r>
              <a:rPr sz="2800" spc="10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more</a:t>
            </a:r>
            <a:r>
              <a:rPr sz="2800" spc="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Courses.</a:t>
            </a:r>
            <a:r>
              <a:rPr sz="2800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Each </a:t>
            </a:r>
            <a:r>
              <a:rPr sz="2800" spc="-68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course is</a:t>
            </a:r>
            <a:r>
              <a:rPr sz="2800" spc="-1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taught</a:t>
            </a:r>
            <a:r>
              <a:rPr sz="2800" spc="-10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by</a:t>
            </a:r>
            <a:r>
              <a:rPr sz="2800" spc="10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a</a:t>
            </a:r>
            <a:r>
              <a:rPr sz="2800" spc="-1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single</a:t>
            </a:r>
            <a:r>
              <a:rPr sz="2800" spc="-25" dirty="0">
                <a:solidFill>
                  <a:srgbClr val="000000"/>
                </a:solidFill>
              </a:rPr>
              <a:t> </a:t>
            </a:r>
            <a:r>
              <a:rPr sz="2800" spc="-20" dirty="0">
                <a:solidFill>
                  <a:srgbClr val="000000"/>
                </a:solidFill>
              </a:rPr>
              <a:t>Professor.</a:t>
            </a:r>
            <a:r>
              <a:rPr sz="2800" spc="-65" dirty="0">
                <a:solidFill>
                  <a:srgbClr val="000000"/>
                </a:solidFill>
              </a:rPr>
              <a:t> </a:t>
            </a:r>
            <a:r>
              <a:rPr sz="2800" spc="-105" dirty="0">
                <a:solidFill>
                  <a:srgbClr val="000000"/>
                </a:solidFill>
              </a:rPr>
              <a:t>To</a:t>
            </a:r>
            <a:r>
              <a:rPr sz="2800" spc="10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maintain </a:t>
            </a:r>
            <a:r>
              <a:rPr sz="2800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instruction</a:t>
            </a:r>
            <a:r>
              <a:rPr sz="2800" spc="-30" dirty="0">
                <a:solidFill>
                  <a:srgbClr val="000000"/>
                </a:solidFill>
              </a:rPr>
              <a:t> </a:t>
            </a:r>
            <a:r>
              <a:rPr sz="2800" spc="-25" dirty="0">
                <a:solidFill>
                  <a:srgbClr val="000000"/>
                </a:solidFill>
              </a:rPr>
              <a:t>quality,</a:t>
            </a:r>
            <a:r>
              <a:rPr sz="2800" spc="-1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a</a:t>
            </a:r>
            <a:r>
              <a:rPr sz="2800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Professor</a:t>
            </a:r>
            <a:r>
              <a:rPr sz="2800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can</a:t>
            </a:r>
            <a:r>
              <a:rPr sz="2800" spc="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deliver only</a:t>
            </a:r>
            <a:r>
              <a:rPr sz="2800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one </a:t>
            </a:r>
            <a:r>
              <a:rPr sz="2800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course.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41489" y="796797"/>
            <a:ext cx="12318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424455"/>
                </a:solidFill>
                <a:latin typeface="Tahoma"/>
                <a:cs typeface="Tahoma"/>
              </a:rPr>
              <a:t>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7153" y="1882520"/>
            <a:ext cx="6783705" cy="30511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68605" marR="5080" indent="-256540">
              <a:lnSpc>
                <a:spcPts val="3020"/>
              </a:lnSpc>
              <a:spcBef>
                <a:spcPts val="480"/>
              </a:spcBef>
              <a:buClr>
                <a:srgbClr val="006FC0"/>
              </a:buClr>
              <a:buFont typeface="Wingdings"/>
              <a:buChar char=""/>
              <a:tabLst>
                <a:tab pos="26924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major activity </a:t>
            </a:r>
            <a:r>
              <a:rPr sz="2800" dirty="0">
                <a:latin typeface="Times New Roman"/>
                <a:cs typeface="Times New Roman"/>
              </a:rPr>
              <a:t>of this phase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identifying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CC0000"/>
                </a:solidFill>
                <a:latin typeface="Times New Roman"/>
                <a:cs typeface="Times New Roman"/>
              </a:rPr>
              <a:t>entities</a:t>
            </a:r>
            <a:r>
              <a:rPr sz="2800" spc="-5" dirty="0">
                <a:latin typeface="Times New Roman"/>
                <a:cs typeface="Times New Roman"/>
              </a:rPr>
              <a:t>, 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attributes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spc="-5" dirty="0">
                <a:solidFill>
                  <a:srgbClr val="CC0000"/>
                </a:solidFill>
                <a:latin typeface="Times New Roman"/>
                <a:cs typeface="Times New Roman"/>
              </a:rPr>
              <a:t>their relationships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 construct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model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using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Entity Relationship </a:t>
            </a:r>
            <a:r>
              <a:rPr sz="2800" spc="-6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Diagram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560070" lvl="1" indent="-246379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/>
              <a:buChar char=""/>
              <a:tabLst>
                <a:tab pos="560705" algn="l"/>
              </a:tabLst>
            </a:pPr>
            <a:r>
              <a:rPr sz="2400" dirty="0">
                <a:latin typeface="Times New Roman"/>
                <a:cs typeface="Times New Roman"/>
              </a:rPr>
              <a:t>Entity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endParaRPr sz="2400">
              <a:latin typeface="Times New Roman"/>
              <a:cs typeface="Times New Roman"/>
            </a:endParaRPr>
          </a:p>
          <a:p>
            <a:pPr marL="560070" lvl="1" indent="-246379">
              <a:lnSpc>
                <a:spcPct val="100000"/>
              </a:lnSpc>
              <a:spcBef>
                <a:spcPts val="910"/>
              </a:spcBef>
              <a:buClr>
                <a:srgbClr val="006FC0"/>
              </a:buClr>
              <a:buFont typeface="Wingdings"/>
              <a:buChar char=""/>
              <a:tabLst>
                <a:tab pos="560705" algn="l"/>
              </a:tabLst>
            </a:pPr>
            <a:r>
              <a:rPr sz="2400" dirty="0">
                <a:latin typeface="Times New Roman"/>
                <a:cs typeface="Times New Roman"/>
              </a:rPr>
              <a:t>Attribute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column</a:t>
            </a:r>
            <a:endParaRPr sz="2400">
              <a:latin typeface="Times New Roman"/>
              <a:cs typeface="Times New Roman"/>
            </a:endParaRPr>
          </a:p>
          <a:p>
            <a:pPr marL="560070" lvl="1" indent="-246379">
              <a:lnSpc>
                <a:spcPct val="100000"/>
              </a:lnSpc>
              <a:spcBef>
                <a:spcPts val="915"/>
              </a:spcBef>
              <a:buClr>
                <a:srgbClr val="006FC0"/>
              </a:buClr>
              <a:buFont typeface="Wingdings"/>
              <a:buChar char=""/>
              <a:tabLst>
                <a:tab pos="560705" algn="l"/>
              </a:tabLst>
            </a:pPr>
            <a:r>
              <a:rPr sz="2400" dirty="0">
                <a:latin typeface="Times New Roman"/>
                <a:cs typeface="Times New Roman"/>
              </a:rPr>
              <a:t>Relationship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01846" y="688594"/>
            <a:ext cx="940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ERD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86000" y="1143000"/>
            <a:ext cx="901700" cy="314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2286000" y="1752600"/>
            <a:ext cx="990600" cy="400050"/>
            <a:chOff x="1085" y="1108"/>
            <a:chExt cx="624" cy="252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109" y="1130"/>
              <a:ext cx="576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085" y="1108"/>
              <a:ext cx="624" cy="2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" name="Rectangle 9"/>
          <p:cNvSpPr>
            <a:spLocks noChangeArrowheads="1"/>
          </p:cNvSpPr>
          <p:nvPr/>
        </p:nvSpPr>
        <p:spPr bwMode="auto">
          <a:xfrm rot="2723072">
            <a:off x="2567200" y="2338601"/>
            <a:ext cx="254000" cy="254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2514600" y="2819400"/>
            <a:ext cx="320675" cy="320675"/>
            <a:chOff x="1263" y="1691"/>
            <a:chExt cx="202" cy="202"/>
          </a:xfrm>
        </p:grpSpPr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 rot="2723072">
              <a:off x="1284" y="1717"/>
              <a:ext cx="160" cy="1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 rot="2723072">
              <a:off x="1263" y="1691"/>
              <a:ext cx="202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1905000" y="3505200"/>
            <a:ext cx="1143000" cy="211137"/>
            <a:chOff x="931" y="2046"/>
            <a:chExt cx="720" cy="133"/>
          </a:xfrm>
        </p:grpSpPr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1181" y="2046"/>
              <a:ext cx="470" cy="13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H="1">
              <a:off x="931" y="2113"/>
              <a:ext cx="2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1905000" y="4114800"/>
            <a:ext cx="1143000" cy="211138"/>
            <a:chOff x="931" y="2213"/>
            <a:chExt cx="720" cy="133"/>
          </a:xfrm>
        </p:grpSpPr>
        <p:grpSp>
          <p:nvGrpSpPr>
            <p:cNvPr id="16" name="Group 17"/>
            <p:cNvGrpSpPr>
              <a:grpSpLocks/>
            </p:cNvGrpSpPr>
            <p:nvPr/>
          </p:nvGrpSpPr>
          <p:grpSpPr bwMode="auto">
            <a:xfrm>
              <a:off x="931" y="2213"/>
              <a:ext cx="720" cy="133"/>
              <a:chOff x="931" y="2046"/>
              <a:chExt cx="720" cy="133"/>
            </a:xfrm>
          </p:grpSpPr>
          <p:sp>
            <p:nvSpPr>
              <p:cNvPr id="18" name="Oval 18"/>
              <p:cNvSpPr>
                <a:spLocks noChangeArrowheads="1"/>
              </p:cNvSpPr>
              <p:nvPr/>
            </p:nvSpPr>
            <p:spPr bwMode="auto">
              <a:xfrm>
                <a:off x="1181" y="2046"/>
                <a:ext cx="470" cy="13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 flipH="1">
                <a:off x="931" y="2113"/>
                <a:ext cx="2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1277" y="2306"/>
              <a:ext cx="2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1981200" y="4572000"/>
            <a:ext cx="1249362" cy="273050"/>
            <a:chOff x="931" y="2475"/>
            <a:chExt cx="787" cy="172"/>
          </a:xfrm>
        </p:grpSpPr>
        <p:sp>
          <p:nvSpPr>
            <p:cNvPr id="21" name="Oval 22"/>
            <p:cNvSpPr>
              <a:spLocks noChangeArrowheads="1"/>
            </p:cNvSpPr>
            <p:nvPr/>
          </p:nvSpPr>
          <p:spPr bwMode="auto">
            <a:xfrm>
              <a:off x="1181" y="2492"/>
              <a:ext cx="470" cy="13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 flipH="1">
              <a:off x="931" y="2559"/>
              <a:ext cx="2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4"/>
            <p:cNvSpPr>
              <a:spLocks noChangeArrowheads="1"/>
            </p:cNvSpPr>
            <p:nvPr/>
          </p:nvSpPr>
          <p:spPr bwMode="auto">
            <a:xfrm>
              <a:off x="1114" y="2475"/>
              <a:ext cx="604" cy="17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25"/>
          <p:cNvGrpSpPr>
            <a:grpSpLocks/>
          </p:cNvGrpSpPr>
          <p:nvPr/>
        </p:nvGrpSpPr>
        <p:grpSpPr bwMode="auto">
          <a:xfrm>
            <a:off x="2057400" y="5257800"/>
            <a:ext cx="1143000" cy="211138"/>
            <a:chOff x="931" y="2046"/>
            <a:chExt cx="720" cy="133"/>
          </a:xfrm>
        </p:grpSpPr>
        <p:sp>
          <p:nvSpPr>
            <p:cNvPr id="25" name="Oval 26"/>
            <p:cNvSpPr>
              <a:spLocks noChangeArrowheads="1"/>
            </p:cNvSpPr>
            <p:nvPr/>
          </p:nvSpPr>
          <p:spPr bwMode="auto">
            <a:xfrm>
              <a:off x="1181" y="2046"/>
              <a:ext cx="470" cy="133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 flipH="1">
              <a:off x="931" y="2113"/>
              <a:ext cx="25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47"/>
          <p:cNvGrpSpPr>
            <a:grpSpLocks/>
          </p:cNvGrpSpPr>
          <p:nvPr/>
        </p:nvGrpSpPr>
        <p:grpSpPr bwMode="auto">
          <a:xfrm>
            <a:off x="2286000" y="5867400"/>
            <a:ext cx="990600" cy="346075"/>
            <a:chOff x="0" y="1560"/>
            <a:chExt cx="1200" cy="420"/>
          </a:xfrm>
        </p:grpSpPr>
        <p:sp>
          <p:nvSpPr>
            <p:cNvPr id="28" name="Oval 48"/>
            <p:cNvSpPr>
              <a:spLocks noChangeArrowheads="1"/>
            </p:cNvSpPr>
            <p:nvPr/>
          </p:nvSpPr>
          <p:spPr bwMode="auto">
            <a:xfrm>
              <a:off x="0" y="1560"/>
              <a:ext cx="288" cy="16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49"/>
            <p:cNvSpPr>
              <a:spLocks noChangeArrowheads="1"/>
            </p:cNvSpPr>
            <p:nvPr/>
          </p:nvSpPr>
          <p:spPr bwMode="auto">
            <a:xfrm>
              <a:off x="396" y="1560"/>
              <a:ext cx="288" cy="16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50"/>
            <p:cNvSpPr>
              <a:spLocks noChangeArrowheads="1"/>
            </p:cNvSpPr>
            <p:nvPr/>
          </p:nvSpPr>
          <p:spPr bwMode="auto">
            <a:xfrm>
              <a:off x="912" y="1560"/>
              <a:ext cx="288" cy="16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51"/>
            <p:cNvSpPr>
              <a:spLocks noChangeArrowheads="1"/>
            </p:cNvSpPr>
            <p:nvPr/>
          </p:nvSpPr>
          <p:spPr bwMode="auto">
            <a:xfrm>
              <a:off x="516" y="1812"/>
              <a:ext cx="288" cy="16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52"/>
            <p:cNvSpPr>
              <a:spLocks noChangeShapeType="1"/>
            </p:cNvSpPr>
            <p:nvPr/>
          </p:nvSpPr>
          <p:spPr bwMode="auto">
            <a:xfrm flipH="1">
              <a:off x="264" y="1896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53"/>
            <p:cNvSpPr>
              <a:spLocks noChangeShapeType="1"/>
            </p:cNvSpPr>
            <p:nvPr/>
          </p:nvSpPr>
          <p:spPr bwMode="auto">
            <a:xfrm>
              <a:off x="288" y="1668"/>
              <a:ext cx="264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54"/>
            <p:cNvSpPr>
              <a:spLocks noChangeShapeType="1"/>
            </p:cNvSpPr>
            <p:nvPr/>
          </p:nvSpPr>
          <p:spPr bwMode="auto">
            <a:xfrm>
              <a:off x="528" y="1717"/>
              <a:ext cx="84" cy="1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55"/>
            <p:cNvSpPr>
              <a:spLocks noChangeShapeType="1"/>
            </p:cNvSpPr>
            <p:nvPr/>
          </p:nvSpPr>
          <p:spPr bwMode="auto">
            <a:xfrm flipV="1">
              <a:off x="792" y="1728"/>
              <a:ext cx="228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56"/>
            <p:cNvSpPr>
              <a:spLocks noChangeShapeType="1"/>
            </p:cNvSpPr>
            <p:nvPr/>
          </p:nvSpPr>
          <p:spPr bwMode="auto">
            <a:xfrm>
              <a:off x="720" y="1644"/>
              <a:ext cx="18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3810000" y="914400"/>
          <a:ext cx="4191000" cy="5334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266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66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66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66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6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66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66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66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66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" name="Title 1"/>
          <p:cNvSpPr txBox="1">
            <a:spLocks/>
          </p:cNvSpPr>
          <p:nvPr/>
        </p:nvSpPr>
        <p:spPr>
          <a:xfrm>
            <a:off x="228600" y="228601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Symbols</a:t>
            </a:r>
          </a:p>
        </p:txBody>
      </p:sp>
      <p:sp>
        <p:nvSpPr>
          <p:cNvPr id="37" name="object 2">
            <a:extLst>
              <a:ext uri="{FF2B5EF4-FFF2-40B4-BE49-F238E27FC236}">
                <a16:creationId xmlns:a16="http://schemas.microsoft.com/office/drawing/2014/main" id="{C92DC712-0003-4A87-897C-E3A4246EB59E}"/>
              </a:ext>
            </a:extLst>
          </p:cNvPr>
          <p:cNvSpPr txBox="1">
            <a:spLocks/>
          </p:cNvSpPr>
          <p:nvPr/>
        </p:nvSpPr>
        <p:spPr>
          <a:xfrm>
            <a:off x="5858041" y="665162"/>
            <a:ext cx="29997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kern="0" spc="-5">
                <a:solidFill>
                  <a:sysClr val="windowText" lastClr="000000"/>
                </a:solidFill>
              </a:rPr>
              <a:t>Chen</a:t>
            </a:r>
            <a:r>
              <a:rPr lang="en-US" kern="0" spc="-65">
                <a:solidFill>
                  <a:sysClr val="windowText" lastClr="000000"/>
                </a:solidFill>
              </a:rPr>
              <a:t> </a:t>
            </a:r>
            <a:r>
              <a:rPr lang="en-US" kern="0" spc="-5">
                <a:solidFill>
                  <a:sysClr val="windowText" lastClr="000000"/>
                </a:solidFill>
              </a:rPr>
              <a:t>Notation</a:t>
            </a:r>
            <a:endParaRPr lang="en-US" kern="0" spc="-5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1241</Words>
  <Application>Microsoft Office PowerPoint</Application>
  <PresentationFormat>On-screen Show (4:3)</PresentationFormat>
  <Paragraphs>263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Comic Sans MS</vt:lpstr>
      <vt:lpstr>Symbol</vt:lpstr>
      <vt:lpstr>Tahoma</vt:lpstr>
      <vt:lpstr>Times New Roman</vt:lpstr>
      <vt:lpstr>Wingdings</vt:lpstr>
      <vt:lpstr>Office Theme</vt:lpstr>
      <vt:lpstr>PowerPoint Presentation</vt:lpstr>
      <vt:lpstr>Steps…</vt:lpstr>
      <vt:lpstr>ERD</vt:lpstr>
      <vt:lpstr>Data Modeling </vt:lpstr>
      <vt:lpstr>Procedure of ERD</vt:lpstr>
      <vt:lpstr>Sample ERD</vt:lpstr>
      <vt:lpstr>In a university, a Student enrolls in Courses. A student  must be assigned to at least one or more Courses. Each  course is taught by a single Professor. To maintain  instruction quality, a Professor can deliver only one  course.</vt:lpstr>
      <vt:lpstr>ERD</vt:lpstr>
      <vt:lpstr>PowerPoint Presentation</vt:lpstr>
      <vt:lpstr>Chen Notation</vt:lpstr>
      <vt:lpstr>How to find entities?</vt:lpstr>
      <vt:lpstr>Entity Instance</vt:lpstr>
      <vt:lpstr>How to find attributes?</vt:lpstr>
      <vt:lpstr>Classes of attributes</vt:lpstr>
      <vt:lpstr>Simple/Composite attribute</vt:lpstr>
      <vt:lpstr>Derived attribute</vt:lpstr>
      <vt:lpstr>Single-valued attribute</vt:lpstr>
      <vt:lpstr>Multi-valued attributes</vt:lpstr>
      <vt:lpstr>Exercise - “Movie Database”</vt:lpstr>
      <vt:lpstr>Key Attributes</vt:lpstr>
      <vt:lpstr>Concepts of Keys</vt:lpstr>
      <vt:lpstr>Candidate key</vt:lpstr>
      <vt:lpstr>Primary key</vt:lpstr>
      <vt:lpstr>Primary key-Example</vt:lpstr>
      <vt:lpstr>Composite Key</vt:lpstr>
      <vt:lpstr>Alternate key</vt:lpstr>
      <vt:lpstr>Super key</vt:lpstr>
      <vt:lpstr>Foreign Key</vt:lpstr>
      <vt:lpstr>Exercise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cp:lastModifiedBy>Manoja Weerasekara</cp:lastModifiedBy>
  <cp:revision>2</cp:revision>
  <dcterms:created xsi:type="dcterms:W3CDTF">2021-07-18T18:56:12Z</dcterms:created>
  <dcterms:modified xsi:type="dcterms:W3CDTF">2021-07-18T19:24:46Z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2019-06-12T00:00:00Z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2021-07-18T00:00:00Z</vt:filetime>
  </property>
</Properties>
</file>