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30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1" r:id="rId23"/>
    <p:sldId id="302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D41E-F897-433A-9964-056625F4AE3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8E68-8E04-4200-91F5-38AB3520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7620"/>
          </a:xfrm>
          <a:custGeom>
            <a:avLst/>
            <a:gdLst/>
            <a:ahLst/>
            <a:cxnLst/>
            <a:rect l="l" t="t" r="r" b="b"/>
            <a:pathLst>
              <a:path w="9144000" h="7620">
                <a:moveTo>
                  <a:pt x="0" y="7620"/>
                </a:moveTo>
                <a:lnTo>
                  <a:pt x="9144000" y="7620"/>
                </a:lnTo>
                <a:lnTo>
                  <a:pt x="914400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620"/>
            <a:ext cx="9144000" cy="220979"/>
          </a:xfrm>
          <a:custGeom>
            <a:avLst/>
            <a:gdLst/>
            <a:ahLst/>
            <a:cxnLst/>
            <a:rect l="l" t="t" r="r" b="b"/>
            <a:pathLst>
              <a:path w="9144000" h="220979">
                <a:moveTo>
                  <a:pt x="9144000" y="0"/>
                </a:moveTo>
                <a:lnTo>
                  <a:pt x="0" y="0"/>
                </a:lnTo>
                <a:lnTo>
                  <a:pt x="0" y="220979"/>
                </a:lnTo>
                <a:lnTo>
                  <a:pt x="9144000" y="22097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81000"/>
            <a:ext cx="9144000" cy="59690"/>
          </a:xfrm>
          <a:custGeom>
            <a:avLst/>
            <a:gdLst/>
            <a:ahLst/>
            <a:cxnLst/>
            <a:rect l="l" t="t" r="r" b="b"/>
            <a:pathLst>
              <a:path w="9144000" h="59690">
                <a:moveTo>
                  <a:pt x="9144000" y="0"/>
                </a:moveTo>
                <a:lnTo>
                  <a:pt x="0" y="0"/>
                </a:lnTo>
                <a:lnTo>
                  <a:pt x="0" y="59436"/>
                </a:lnTo>
                <a:lnTo>
                  <a:pt x="9144000" y="59436"/>
                </a:lnTo>
                <a:lnTo>
                  <a:pt x="9144000" y="0"/>
                </a:lnTo>
                <a:close/>
              </a:path>
            </a:pathLst>
          </a:custGeom>
          <a:solidFill>
            <a:srgbClr val="BDD2E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434" y="656590"/>
            <a:ext cx="26911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612518"/>
            <a:ext cx="8110855" cy="325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836" y="228600"/>
            <a:ext cx="8723630" cy="6456045"/>
            <a:chOff x="211836" y="228600"/>
            <a:chExt cx="8723630" cy="6456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8695944" cy="60350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54851" y="5500115"/>
              <a:ext cx="2880360" cy="713740"/>
            </a:xfrm>
            <a:custGeom>
              <a:avLst/>
              <a:gdLst/>
              <a:ahLst/>
              <a:cxnLst/>
              <a:rect l="l" t="t" r="r" b="b"/>
              <a:pathLst>
                <a:path w="2880359" h="713739">
                  <a:moveTo>
                    <a:pt x="2880359" y="0"/>
                  </a:moveTo>
                  <a:lnTo>
                    <a:pt x="2874009" y="0"/>
                  </a:lnTo>
                  <a:lnTo>
                    <a:pt x="2752598" y="20066"/>
                  </a:lnTo>
                  <a:lnTo>
                    <a:pt x="2629154" y="42291"/>
                  </a:lnTo>
                  <a:lnTo>
                    <a:pt x="2503551" y="66929"/>
                  </a:lnTo>
                  <a:lnTo>
                    <a:pt x="2373629" y="91376"/>
                  </a:lnTo>
                  <a:lnTo>
                    <a:pt x="2241677" y="120357"/>
                  </a:lnTo>
                  <a:lnTo>
                    <a:pt x="2105405" y="149326"/>
                  </a:lnTo>
                  <a:lnTo>
                    <a:pt x="1967102" y="182765"/>
                  </a:lnTo>
                  <a:lnTo>
                    <a:pt x="1824481" y="216192"/>
                  </a:lnTo>
                  <a:lnTo>
                    <a:pt x="1566799" y="280835"/>
                  </a:lnTo>
                  <a:lnTo>
                    <a:pt x="1315593" y="338785"/>
                  </a:lnTo>
                  <a:lnTo>
                    <a:pt x="1075054" y="392277"/>
                  </a:lnTo>
                  <a:lnTo>
                    <a:pt x="843026" y="443534"/>
                  </a:lnTo>
                  <a:lnTo>
                    <a:pt x="621665" y="488111"/>
                  </a:lnTo>
                  <a:lnTo>
                    <a:pt x="406653" y="528231"/>
                  </a:lnTo>
                  <a:lnTo>
                    <a:pt x="200151" y="566127"/>
                  </a:lnTo>
                  <a:lnTo>
                    <a:pt x="0" y="599554"/>
                  </a:lnTo>
                  <a:lnTo>
                    <a:pt x="138430" y="619620"/>
                  </a:lnTo>
                  <a:lnTo>
                    <a:pt x="270383" y="637451"/>
                  </a:lnTo>
                  <a:lnTo>
                    <a:pt x="398145" y="653046"/>
                  </a:lnTo>
                  <a:lnTo>
                    <a:pt x="523748" y="666419"/>
                  </a:lnTo>
                  <a:lnTo>
                    <a:pt x="645032" y="679792"/>
                  </a:lnTo>
                  <a:lnTo>
                    <a:pt x="762126" y="688708"/>
                  </a:lnTo>
                  <a:lnTo>
                    <a:pt x="874902" y="697623"/>
                  </a:lnTo>
                  <a:lnTo>
                    <a:pt x="985647" y="704316"/>
                  </a:lnTo>
                  <a:lnTo>
                    <a:pt x="1094231" y="708774"/>
                  </a:lnTo>
                  <a:lnTo>
                    <a:pt x="1298575" y="713232"/>
                  </a:lnTo>
                  <a:lnTo>
                    <a:pt x="1396492" y="713232"/>
                  </a:lnTo>
                  <a:lnTo>
                    <a:pt x="1585976" y="708774"/>
                  </a:lnTo>
                  <a:lnTo>
                    <a:pt x="1675383" y="704316"/>
                  </a:lnTo>
                  <a:lnTo>
                    <a:pt x="1762759" y="697623"/>
                  </a:lnTo>
                  <a:lnTo>
                    <a:pt x="1845691" y="690943"/>
                  </a:lnTo>
                  <a:lnTo>
                    <a:pt x="1928749" y="682028"/>
                  </a:lnTo>
                  <a:lnTo>
                    <a:pt x="2086228" y="659739"/>
                  </a:lnTo>
                  <a:lnTo>
                    <a:pt x="2235327" y="632993"/>
                  </a:lnTo>
                  <a:lnTo>
                    <a:pt x="2375789" y="601789"/>
                  </a:lnTo>
                  <a:lnTo>
                    <a:pt x="2443988" y="583958"/>
                  </a:lnTo>
                  <a:lnTo>
                    <a:pt x="2509901" y="566127"/>
                  </a:lnTo>
                  <a:lnTo>
                    <a:pt x="2637663" y="526008"/>
                  </a:lnTo>
                  <a:lnTo>
                    <a:pt x="2759075" y="481431"/>
                  </a:lnTo>
                  <a:lnTo>
                    <a:pt x="2876042" y="434619"/>
                  </a:lnTo>
                  <a:lnTo>
                    <a:pt x="2880359" y="432396"/>
                  </a:lnTo>
                  <a:lnTo>
                    <a:pt x="2880359" y="0"/>
                  </a:lnTo>
                  <a:close/>
                </a:path>
              </a:pathLst>
            </a:custGeom>
            <a:solidFill>
              <a:srgbClr val="DEDEDE">
                <a:alpha val="2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1280" y="5372100"/>
              <a:ext cx="5552440" cy="850900"/>
            </a:xfrm>
            <a:custGeom>
              <a:avLst/>
              <a:gdLst/>
              <a:ahLst/>
              <a:cxnLst/>
              <a:rect l="l" t="t" r="r" b="b"/>
              <a:pathLst>
                <a:path w="5552440" h="850900">
                  <a:moveTo>
                    <a:pt x="853694" y="0"/>
                  </a:moveTo>
                  <a:lnTo>
                    <a:pt x="685419" y="0"/>
                  </a:lnTo>
                  <a:lnTo>
                    <a:pt x="527938" y="4444"/>
                  </a:lnTo>
                  <a:lnTo>
                    <a:pt x="381000" y="11175"/>
                  </a:lnTo>
                  <a:lnTo>
                    <a:pt x="244856" y="22352"/>
                  </a:lnTo>
                  <a:lnTo>
                    <a:pt x="117093" y="35687"/>
                  </a:lnTo>
                  <a:lnTo>
                    <a:pt x="0" y="53593"/>
                  </a:lnTo>
                  <a:lnTo>
                    <a:pt x="163956" y="73659"/>
                  </a:lnTo>
                  <a:lnTo>
                    <a:pt x="334263" y="96012"/>
                  </a:lnTo>
                  <a:lnTo>
                    <a:pt x="510920" y="124968"/>
                  </a:lnTo>
                  <a:lnTo>
                    <a:pt x="693928" y="156209"/>
                  </a:lnTo>
                  <a:lnTo>
                    <a:pt x="883411" y="194183"/>
                  </a:lnTo>
                  <a:lnTo>
                    <a:pt x="1079245" y="234365"/>
                  </a:lnTo>
                  <a:lnTo>
                    <a:pt x="1283716" y="278993"/>
                  </a:lnTo>
                  <a:lnTo>
                    <a:pt x="1492249" y="330339"/>
                  </a:lnTo>
                  <a:lnTo>
                    <a:pt x="1869058" y="421843"/>
                  </a:lnTo>
                  <a:lnTo>
                    <a:pt x="2226691" y="502196"/>
                  </a:lnTo>
                  <a:lnTo>
                    <a:pt x="2563114" y="575856"/>
                  </a:lnTo>
                  <a:lnTo>
                    <a:pt x="2726944" y="607098"/>
                  </a:lnTo>
                  <a:lnTo>
                    <a:pt x="2882392" y="638352"/>
                  </a:lnTo>
                  <a:lnTo>
                    <a:pt x="3035681" y="667372"/>
                  </a:lnTo>
                  <a:lnTo>
                    <a:pt x="3184652" y="691921"/>
                  </a:lnTo>
                  <a:lnTo>
                    <a:pt x="3329431" y="716470"/>
                  </a:lnTo>
                  <a:lnTo>
                    <a:pt x="3469894" y="738797"/>
                  </a:lnTo>
                  <a:lnTo>
                    <a:pt x="3606165" y="756653"/>
                  </a:lnTo>
                  <a:lnTo>
                    <a:pt x="3738245" y="774509"/>
                  </a:lnTo>
                  <a:lnTo>
                    <a:pt x="3991483" y="805751"/>
                  </a:lnTo>
                  <a:lnTo>
                    <a:pt x="4112895" y="816914"/>
                  </a:lnTo>
                  <a:lnTo>
                    <a:pt x="4229989" y="825842"/>
                  </a:lnTo>
                  <a:lnTo>
                    <a:pt x="4342765" y="834770"/>
                  </a:lnTo>
                  <a:lnTo>
                    <a:pt x="4453509" y="841463"/>
                  </a:lnTo>
                  <a:lnTo>
                    <a:pt x="4666361" y="850392"/>
                  </a:lnTo>
                  <a:lnTo>
                    <a:pt x="4864354" y="850392"/>
                  </a:lnTo>
                  <a:lnTo>
                    <a:pt x="5051679" y="845921"/>
                  </a:lnTo>
                  <a:lnTo>
                    <a:pt x="5141087" y="841463"/>
                  </a:lnTo>
                  <a:lnTo>
                    <a:pt x="5228336" y="834770"/>
                  </a:lnTo>
                  <a:lnTo>
                    <a:pt x="5313553" y="825842"/>
                  </a:lnTo>
                  <a:lnTo>
                    <a:pt x="5475351" y="807986"/>
                  </a:lnTo>
                  <a:lnTo>
                    <a:pt x="5551932" y="796823"/>
                  </a:lnTo>
                  <a:lnTo>
                    <a:pt x="5430647" y="781202"/>
                  </a:lnTo>
                  <a:lnTo>
                    <a:pt x="5305044" y="765581"/>
                  </a:lnTo>
                  <a:lnTo>
                    <a:pt x="5043170" y="727633"/>
                  </a:lnTo>
                  <a:lnTo>
                    <a:pt x="4766437" y="680758"/>
                  </a:lnTo>
                  <a:lnTo>
                    <a:pt x="4474718" y="629424"/>
                  </a:lnTo>
                  <a:lnTo>
                    <a:pt x="4166108" y="566928"/>
                  </a:lnTo>
                  <a:lnTo>
                    <a:pt x="3840353" y="497738"/>
                  </a:lnTo>
                  <a:lnTo>
                    <a:pt x="3497579" y="417385"/>
                  </a:lnTo>
                  <a:lnTo>
                    <a:pt x="3135757" y="330339"/>
                  </a:lnTo>
                  <a:lnTo>
                    <a:pt x="2993135" y="296849"/>
                  </a:lnTo>
                  <a:lnTo>
                    <a:pt x="2854706" y="263372"/>
                  </a:lnTo>
                  <a:lnTo>
                    <a:pt x="2586482" y="205359"/>
                  </a:lnTo>
                  <a:lnTo>
                    <a:pt x="2456687" y="180847"/>
                  </a:lnTo>
                  <a:lnTo>
                    <a:pt x="2331085" y="156209"/>
                  </a:lnTo>
                  <a:lnTo>
                    <a:pt x="2207514" y="133858"/>
                  </a:lnTo>
                  <a:lnTo>
                    <a:pt x="2086229" y="113791"/>
                  </a:lnTo>
                  <a:lnTo>
                    <a:pt x="1969134" y="96012"/>
                  </a:lnTo>
                  <a:lnTo>
                    <a:pt x="1852041" y="80390"/>
                  </a:lnTo>
                  <a:lnTo>
                    <a:pt x="1630680" y="51308"/>
                  </a:lnTo>
                  <a:lnTo>
                    <a:pt x="1419859" y="31241"/>
                  </a:lnTo>
                  <a:lnTo>
                    <a:pt x="1221994" y="15621"/>
                  </a:lnTo>
                  <a:lnTo>
                    <a:pt x="1032509" y="4444"/>
                  </a:lnTo>
                  <a:lnTo>
                    <a:pt x="853694" y="0"/>
                  </a:lnTo>
                  <a:close/>
                </a:path>
              </a:pathLst>
            </a:custGeom>
            <a:solidFill>
              <a:srgbClr val="DEDED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2353" y="5371338"/>
              <a:ext cx="6096000" cy="788035"/>
            </a:xfrm>
            <a:custGeom>
              <a:avLst/>
              <a:gdLst/>
              <a:ahLst/>
              <a:cxnLst/>
              <a:rect l="l" t="t" r="r" b="b"/>
              <a:pathLst>
                <a:path w="6096000" h="788035">
                  <a:moveTo>
                    <a:pt x="0" y="91821"/>
                  </a:moveTo>
                  <a:lnTo>
                    <a:pt x="19176" y="87375"/>
                  </a:lnTo>
                  <a:lnTo>
                    <a:pt x="76581" y="76200"/>
                  </a:lnTo>
                  <a:lnTo>
                    <a:pt x="174497" y="60578"/>
                  </a:lnTo>
                  <a:lnTo>
                    <a:pt x="238378" y="51689"/>
                  </a:lnTo>
                  <a:lnTo>
                    <a:pt x="312927" y="42671"/>
                  </a:lnTo>
                  <a:lnTo>
                    <a:pt x="395858" y="36068"/>
                  </a:lnTo>
                  <a:lnTo>
                    <a:pt x="491617" y="29337"/>
                  </a:lnTo>
                  <a:lnTo>
                    <a:pt x="596010" y="22606"/>
                  </a:lnTo>
                  <a:lnTo>
                    <a:pt x="712978" y="18161"/>
                  </a:lnTo>
                  <a:lnTo>
                    <a:pt x="840740" y="16002"/>
                  </a:lnTo>
                  <a:lnTo>
                    <a:pt x="979043" y="13715"/>
                  </a:lnTo>
                  <a:lnTo>
                    <a:pt x="1128013" y="16002"/>
                  </a:lnTo>
                  <a:lnTo>
                    <a:pt x="1287653" y="20446"/>
                  </a:lnTo>
                  <a:lnTo>
                    <a:pt x="1460119" y="29337"/>
                  </a:lnTo>
                  <a:lnTo>
                    <a:pt x="1643125" y="40512"/>
                  </a:lnTo>
                  <a:lnTo>
                    <a:pt x="1836800" y="58293"/>
                  </a:lnTo>
                  <a:lnTo>
                    <a:pt x="2043303" y="78359"/>
                  </a:lnTo>
                  <a:lnTo>
                    <a:pt x="2262505" y="102997"/>
                  </a:lnTo>
                  <a:lnTo>
                    <a:pt x="2492374" y="131953"/>
                  </a:lnTo>
                  <a:lnTo>
                    <a:pt x="2734945" y="167640"/>
                  </a:lnTo>
                  <a:lnTo>
                    <a:pt x="2988310" y="207772"/>
                  </a:lnTo>
                  <a:lnTo>
                    <a:pt x="3254248" y="254673"/>
                  </a:lnTo>
                  <a:lnTo>
                    <a:pt x="3533140" y="310451"/>
                  </a:lnTo>
                  <a:lnTo>
                    <a:pt x="3824731" y="370687"/>
                  </a:lnTo>
                  <a:lnTo>
                    <a:pt x="4129024" y="437629"/>
                  </a:lnTo>
                  <a:lnTo>
                    <a:pt x="4446143" y="513486"/>
                  </a:lnTo>
                  <a:lnTo>
                    <a:pt x="4776089" y="596036"/>
                  </a:lnTo>
                  <a:lnTo>
                    <a:pt x="5118735" y="687501"/>
                  </a:lnTo>
                  <a:lnTo>
                    <a:pt x="5474208" y="787908"/>
                  </a:lnTo>
                </a:path>
                <a:path w="6096000" h="788035">
                  <a:moveTo>
                    <a:pt x="2784347" y="650748"/>
                  </a:moveTo>
                  <a:lnTo>
                    <a:pt x="2880106" y="624001"/>
                  </a:lnTo>
                  <a:lnTo>
                    <a:pt x="3141853" y="554913"/>
                  </a:lnTo>
                  <a:lnTo>
                    <a:pt x="3322828" y="508114"/>
                  </a:lnTo>
                  <a:lnTo>
                    <a:pt x="3531361" y="456857"/>
                  </a:lnTo>
                  <a:lnTo>
                    <a:pt x="3763391" y="401142"/>
                  </a:lnTo>
                  <a:lnTo>
                    <a:pt x="4012438" y="340969"/>
                  </a:lnTo>
                  <a:lnTo>
                    <a:pt x="4276344" y="283032"/>
                  </a:lnTo>
                  <a:lnTo>
                    <a:pt x="4546600" y="225082"/>
                  </a:lnTo>
                  <a:lnTo>
                    <a:pt x="4823206" y="171577"/>
                  </a:lnTo>
                  <a:lnTo>
                    <a:pt x="5097780" y="120396"/>
                  </a:lnTo>
                  <a:lnTo>
                    <a:pt x="5234051" y="98043"/>
                  </a:lnTo>
                  <a:lnTo>
                    <a:pt x="5366004" y="75818"/>
                  </a:lnTo>
                  <a:lnTo>
                    <a:pt x="5497957" y="57912"/>
                  </a:lnTo>
                  <a:lnTo>
                    <a:pt x="5625592" y="40131"/>
                  </a:lnTo>
                  <a:lnTo>
                    <a:pt x="5751195" y="26796"/>
                  </a:lnTo>
                  <a:lnTo>
                    <a:pt x="5870448" y="15621"/>
                  </a:lnTo>
                  <a:lnTo>
                    <a:pt x="5985383" y="6731"/>
                  </a:lnTo>
                  <a:lnTo>
                    <a:pt x="609600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836" y="5355335"/>
              <a:ext cx="8723630" cy="1329055"/>
            </a:xfrm>
            <a:custGeom>
              <a:avLst/>
              <a:gdLst/>
              <a:ahLst/>
              <a:cxnLst/>
              <a:rect l="l" t="t" r="r" b="b"/>
              <a:pathLst>
                <a:path w="8723630" h="1329054">
                  <a:moveTo>
                    <a:pt x="1556131" y="0"/>
                  </a:moveTo>
                  <a:lnTo>
                    <a:pt x="1402842" y="0"/>
                  </a:lnTo>
                  <a:lnTo>
                    <a:pt x="1258062" y="4444"/>
                  </a:lnTo>
                  <a:lnTo>
                    <a:pt x="1121791" y="11175"/>
                  </a:lnTo>
                  <a:lnTo>
                    <a:pt x="994092" y="22351"/>
                  </a:lnTo>
                  <a:lnTo>
                    <a:pt x="874890" y="33400"/>
                  </a:lnTo>
                  <a:lnTo>
                    <a:pt x="762076" y="49021"/>
                  </a:lnTo>
                  <a:lnTo>
                    <a:pt x="659892" y="64642"/>
                  </a:lnTo>
                  <a:lnTo>
                    <a:pt x="564108" y="82550"/>
                  </a:lnTo>
                  <a:lnTo>
                    <a:pt x="478955" y="102615"/>
                  </a:lnTo>
                  <a:lnTo>
                    <a:pt x="398068" y="120395"/>
                  </a:lnTo>
                  <a:lnTo>
                    <a:pt x="327812" y="140461"/>
                  </a:lnTo>
                  <a:lnTo>
                    <a:pt x="206489" y="178434"/>
                  </a:lnTo>
                  <a:lnTo>
                    <a:pt x="157518" y="196214"/>
                  </a:lnTo>
                  <a:lnTo>
                    <a:pt x="51092" y="240817"/>
                  </a:lnTo>
                  <a:lnTo>
                    <a:pt x="0" y="267563"/>
                  </a:lnTo>
                  <a:lnTo>
                    <a:pt x="0" y="1328927"/>
                  </a:lnTo>
                  <a:lnTo>
                    <a:pt x="8719058" y="1328927"/>
                  </a:lnTo>
                  <a:lnTo>
                    <a:pt x="8723376" y="1322235"/>
                  </a:lnTo>
                  <a:lnTo>
                    <a:pt x="8723376" y="568579"/>
                  </a:lnTo>
                  <a:lnTo>
                    <a:pt x="8719058" y="570814"/>
                  </a:lnTo>
                  <a:lnTo>
                    <a:pt x="8638286" y="604266"/>
                  </a:lnTo>
                  <a:lnTo>
                    <a:pt x="8557387" y="635482"/>
                  </a:lnTo>
                  <a:lnTo>
                    <a:pt x="8472170" y="664463"/>
                  </a:lnTo>
                  <a:lnTo>
                    <a:pt x="8384921" y="691222"/>
                  </a:lnTo>
                  <a:lnTo>
                    <a:pt x="8295513" y="717981"/>
                  </a:lnTo>
                  <a:lnTo>
                    <a:pt x="8201787" y="742505"/>
                  </a:lnTo>
                  <a:lnTo>
                    <a:pt x="8106029" y="762571"/>
                  </a:lnTo>
                  <a:lnTo>
                    <a:pt x="8005953" y="782637"/>
                  </a:lnTo>
                  <a:lnTo>
                    <a:pt x="7901686" y="800480"/>
                  </a:lnTo>
                  <a:lnTo>
                    <a:pt x="7793101" y="813854"/>
                  </a:lnTo>
                  <a:lnTo>
                    <a:pt x="7680325" y="827239"/>
                  </a:lnTo>
                  <a:lnTo>
                    <a:pt x="7563231" y="836155"/>
                  </a:lnTo>
                  <a:lnTo>
                    <a:pt x="7441946" y="845070"/>
                  </a:lnTo>
                  <a:lnTo>
                    <a:pt x="7314184" y="849528"/>
                  </a:lnTo>
                  <a:lnTo>
                    <a:pt x="7182231" y="849528"/>
                  </a:lnTo>
                  <a:lnTo>
                    <a:pt x="7043801" y="847305"/>
                  </a:lnTo>
                  <a:lnTo>
                    <a:pt x="6899148" y="842848"/>
                  </a:lnTo>
                  <a:lnTo>
                    <a:pt x="6750050" y="836155"/>
                  </a:lnTo>
                  <a:lnTo>
                    <a:pt x="6594729" y="825004"/>
                  </a:lnTo>
                  <a:lnTo>
                    <a:pt x="6430771" y="809396"/>
                  </a:lnTo>
                  <a:lnTo>
                    <a:pt x="6260465" y="791552"/>
                  </a:lnTo>
                  <a:lnTo>
                    <a:pt x="6083808" y="769264"/>
                  </a:lnTo>
                  <a:lnTo>
                    <a:pt x="5900674" y="744727"/>
                  </a:lnTo>
                  <a:lnTo>
                    <a:pt x="5709158" y="715746"/>
                  </a:lnTo>
                  <a:lnTo>
                    <a:pt x="5509006" y="682307"/>
                  </a:lnTo>
                  <a:lnTo>
                    <a:pt x="5302631" y="644397"/>
                  </a:lnTo>
                  <a:lnTo>
                    <a:pt x="5085461" y="602030"/>
                  </a:lnTo>
                  <a:lnTo>
                    <a:pt x="4861941" y="557441"/>
                  </a:lnTo>
                  <a:lnTo>
                    <a:pt x="4627753" y="506145"/>
                  </a:lnTo>
                  <a:lnTo>
                    <a:pt x="4387215" y="452640"/>
                  </a:lnTo>
                  <a:lnTo>
                    <a:pt x="4136009" y="394665"/>
                  </a:lnTo>
                  <a:lnTo>
                    <a:pt x="3874262" y="329996"/>
                  </a:lnTo>
                  <a:lnTo>
                    <a:pt x="3614547" y="267563"/>
                  </a:lnTo>
                  <a:lnTo>
                    <a:pt x="3363341" y="213994"/>
                  </a:lnTo>
                  <a:lnTo>
                    <a:pt x="3122803" y="164972"/>
                  </a:lnTo>
                  <a:lnTo>
                    <a:pt x="2892933" y="124840"/>
                  </a:lnTo>
                  <a:lnTo>
                    <a:pt x="2673604" y="91439"/>
                  </a:lnTo>
                  <a:lnTo>
                    <a:pt x="2462911" y="62483"/>
                  </a:lnTo>
                  <a:lnTo>
                    <a:pt x="2262759" y="40131"/>
                  </a:lnTo>
                  <a:lnTo>
                    <a:pt x="2073402" y="22351"/>
                  </a:lnTo>
                  <a:lnTo>
                    <a:pt x="1890268" y="11175"/>
                  </a:lnTo>
                  <a:lnTo>
                    <a:pt x="1719961" y="2285"/>
                  </a:lnTo>
                  <a:lnTo>
                    <a:pt x="1556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9690" y="2619501"/>
            <a:ext cx="6884034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CS105.3</a:t>
            </a:r>
            <a:endParaRPr sz="40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4000" b="1" spc="-5" dirty="0">
                <a:latin typeface="Times New Roman"/>
                <a:cs typeface="Times New Roman"/>
              </a:rPr>
              <a:t>Database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Management</a:t>
            </a:r>
            <a:r>
              <a:rPr sz="4000" b="1" spc="1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Systems </a:t>
            </a:r>
            <a:r>
              <a:rPr sz="4000" b="1" spc="-98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ER</a:t>
            </a:r>
            <a:r>
              <a:rPr sz="4000" b="1" spc="-10" dirty="0"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latin typeface="Times New Roman"/>
                <a:cs typeface="Times New Roman"/>
              </a:rPr>
              <a:t>Model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7" y="656590"/>
            <a:ext cx="5074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One-One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One-Many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380" y="2210574"/>
            <a:ext cx="5927078" cy="338686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00200" y="2057399"/>
            <a:ext cx="6187440" cy="3688079"/>
          </a:xfrm>
          <a:custGeom>
            <a:avLst/>
            <a:gdLst/>
            <a:ahLst/>
            <a:cxnLst/>
            <a:rect l="l" t="t" r="r" b="b"/>
            <a:pathLst>
              <a:path w="6187440" h="3688079">
                <a:moveTo>
                  <a:pt x="6123940" y="63500"/>
                </a:moveTo>
                <a:lnTo>
                  <a:pt x="6111240" y="63500"/>
                </a:lnTo>
                <a:lnTo>
                  <a:pt x="6111240" y="76200"/>
                </a:lnTo>
                <a:lnTo>
                  <a:pt x="6111240" y="3611880"/>
                </a:lnTo>
                <a:lnTo>
                  <a:pt x="76200" y="3611880"/>
                </a:lnTo>
                <a:lnTo>
                  <a:pt x="76200" y="76200"/>
                </a:lnTo>
                <a:lnTo>
                  <a:pt x="6111240" y="76200"/>
                </a:lnTo>
                <a:lnTo>
                  <a:pt x="6111240" y="63500"/>
                </a:lnTo>
                <a:lnTo>
                  <a:pt x="63500" y="63500"/>
                </a:lnTo>
                <a:lnTo>
                  <a:pt x="63500" y="76200"/>
                </a:lnTo>
                <a:lnTo>
                  <a:pt x="63500" y="3611880"/>
                </a:lnTo>
                <a:lnTo>
                  <a:pt x="63500" y="3624580"/>
                </a:lnTo>
                <a:lnTo>
                  <a:pt x="6123940" y="3624580"/>
                </a:lnTo>
                <a:lnTo>
                  <a:pt x="6123940" y="3611880"/>
                </a:lnTo>
                <a:lnTo>
                  <a:pt x="6123940" y="76200"/>
                </a:lnTo>
                <a:lnTo>
                  <a:pt x="6123940" y="63500"/>
                </a:lnTo>
                <a:close/>
              </a:path>
              <a:path w="6187440" h="3688079">
                <a:moveTo>
                  <a:pt x="6162040" y="25400"/>
                </a:moveTo>
                <a:lnTo>
                  <a:pt x="6136640" y="25400"/>
                </a:lnTo>
                <a:lnTo>
                  <a:pt x="6136640" y="50800"/>
                </a:lnTo>
                <a:lnTo>
                  <a:pt x="6136640" y="3637280"/>
                </a:lnTo>
                <a:lnTo>
                  <a:pt x="50800" y="3637280"/>
                </a:lnTo>
                <a:lnTo>
                  <a:pt x="50800" y="50800"/>
                </a:lnTo>
                <a:lnTo>
                  <a:pt x="6136640" y="50800"/>
                </a:lnTo>
                <a:lnTo>
                  <a:pt x="6136640" y="25400"/>
                </a:lnTo>
                <a:lnTo>
                  <a:pt x="25400" y="25400"/>
                </a:lnTo>
                <a:lnTo>
                  <a:pt x="25400" y="50800"/>
                </a:lnTo>
                <a:lnTo>
                  <a:pt x="25400" y="3637280"/>
                </a:lnTo>
                <a:lnTo>
                  <a:pt x="25400" y="3662680"/>
                </a:lnTo>
                <a:lnTo>
                  <a:pt x="6162040" y="3662680"/>
                </a:lnTo>
                <a:lnTo>
                  <a:pt x="6162040" y="3637280"/>
                </a:lnTo>
                <a:lnTo>
                  <a:pt x="6162040" y="50800"/>
                </a:lnTo>
                <a:lnTo>
                  <a:pt x="6162040" y="25400"/>
                </a:lnTo>
                <a:close/>
              </a:path>
              <a:path w="6187440" h="3688079">
                <a:moveTo>
                  <a:pt x="6187440" y="0"/>
                </a:moveTo>
                <a:lnTo>
                  <a:pt x="6174740" y="0"/>
                </a:lnTo>
                <a:lnTo>
                  <a:pt x="6174740" y="12700"/>
                </a:lnTo>
                <a:lnTo>
                  <a:pt x="6174740" y="3675380"/>
                </a:lnTo>
                <a:lnTo>
                  <a:pt x="12700" y="3675380"/>
                </a:lnTo>
                <a:lnTo>
                  <a:pt x="12700" y="12700"/>
                </a:lnTo>
                <a:lnTo>
                  <a:pt x="6174740" y="12700"/>
                </a:lnTo>
                <a:lnTo>
                  <a:pt x="6174740" y="0"/>
                </a:lnTo>
                <a:lnTo>
                  <a:pt x="0" y="0"/>
                </a:lnTo>
                <a:lnTo>
                  <a:pt x="0" y="12700"/>
                </a:lnTo>
                <a:lnTo>
                  <a:pt x="0" y="3675380"/>
                </a:lnTo>
                <a:lnTo>
                  <a:pt x="0" y="3688080"/>
                </a:lnTo>
                <a:lnTo>
                  <a:pt x="6187440" y="3688080"/>
                </a:lnTo>
                <a:lnTo>
                  <a:pt x="6187440" y="3675380"/>
                </a:lnTo>
                <a:lnTo>
                  <a:pt x="6187440" y="12700"/>
                </a:lnTo>
                <a:lnTo>
                  <a:pt x="618744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956" y="5882132"/>
            <a:ext cx="261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indent="-6350" algn="just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Arial MT"/>
                <a:cs typeface="Arial MT"/>
              </a:rPr>
              <a:t>Y</a:t>
            </a:r>
            <a:r>
              <a:rPr sz="1200" spc="-5" dirty="0">
                <a:latin typeface="Arial MT"/>
                <a:cs typeface="Arial MT"/>
              </a:rPr>
              <a:t>an  </a:t>
            </a:r>
            <a:r>
              <a:rPr sz="1200" spc="-10" dirty="0">
                <a:latin typeface="Arial MT"/>
                <a:cs typeface="Arial MT"/>
              </a:rPr>
              <a:t>Hu </a:t>
            </a:r>
            <a:r>
              <a:rPr sz="1200" spc="-5" dirty="0">
                <a:latin typeface="Arial MT"/>
                <a:cs typeface="Arial MT"/>
              </a:rPr>
              <a:t> ang</a:t>
            </a:r>
            <a:endParaRPr sz="1200">
              <a:latin typeface="Arial MT"/>
              <a:cs typeface="Arial MT"/>
            </a:endParaRPr>
          </a:p>
          <a:p>
            <a:pPr marL="48260" indent="16129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-  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6320" y="656590"/>
            <a:ext cx="552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Many-one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many-many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144" y="2207622"/>
            <a:ext cx="5915318" cy="32698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00200" y="1981199"/>
            <a:ext cx="6187440" cy="3657600"/>
          </a:xfrm>
          <a:custGeom>
            <a:avLst/>
            <a:gdLst/>
            <a:ahLst/>
            <a:cxnLst/>
            <a:rect l="l" t="t" r="r" b="b"/>
            <a:pathLst>
              <a:path w="6187440" h="3657600">
                <a:moveTo>
                  <a:pt x="6123940" y="63500"/>
                </a:moveTo>
                <a:lnTo>
                  <a:pt x="6111240" y="63500"/>
                </a:lnTo>
                <a:lnTo>
                  <a:pt x="6111240" y="76200"/>
                </a:lnTo>
                <a:lnTo>
                  <a:pt x="6111240" y="3581400"/>
                </a:lnTo>
                <a:lnTo>
                  <a:pt x="76200" y="3581400"/>
                </a:lnTo>
                <a:lnTo>
                  <a:pt x="76200" y="76200"/>
                </a:lnTo>
                <a:lnTo>
                  <a:pt x="6111240" y="76200"/>
                </a:lnTo>
                <a:lnTo>
                  <a:pt x="6111240" y="63500"/>
                </a:lnTo>
                <a:lnTo>
                  <a:pt x="63500" y="63500"/>
                </a:lnTo>
                <a:lnTo>
                  <a:pt x="63500" y="76200"/>
                </a:lnTo>
                <a:lnTo>
                  <a:pt x="63500" y="3581400"/>
                </a:lnTo>
                <a:lnTo>
                  <a:pt x="63500" y="3594100"/>
                </a:lnTo>
                <a:lnTo>
                  <a:pt x="6123940" y="3594100"/>
                </a:lnTo>
                <a:lnTo>
                  <a:pt x="6123940" y="3581400"/>
                </a:lnTo>
                <a:lnTo>
                  <a:pt x="6123940" y="76200"/>
                </a:lnTo>
                <a:lnTo>
                  <a:pt x="6123940" y="63500"/>
                </a:lnTo>
                <a:close/>
              </a:path>
              <a:path w="6187440" h="3657600">
                <a:moveTo>
                  <a:pt x="6162040" y="25400"/>
                </a:moveTo>
                <a:lnTo>
                  <a:pt x="6136640" y="25400"/>
                </a:lnTo>
                <a:lnTo>
                  <a:pt x="6136640" y="50800"/>
                </a:lnTo>
                <a:lnTo>
                  <a:pt x="6136640" y="3606800"/>
                </a:lnTo>
                <a:lnTo>
                  <a:pt x="50800" y="3606800"/>
                </a:lnTo>
                <a:lnTo>
                  <a:pt x="50800" y="50800"/>
                </a:lnTo>
                <a:lnTo>
                  <a:pt x="6136640" y="50800"/>
                </a:lnTo>
                <a:lnTo>
                  <a:pt x="6136640" y="25400"/>
                </a:lnTo>
                <a:lnTo>
                  <a:pt x="25400" y="25400"/>
                </a:lnTo>
                <a:lnTo>
                  <a:pt x="25400" y="50800"/>
                </a:lnTo>
                <a:lnTo>
                  <a:pt x="25400" y="3606800"/>
                </a:lnTo>
                <a:lnTo>
                  <a:pt x="25400" y="3632200"/>
                </a:lnTo>
                <a:lnTo>
                  <a:pt x="6162040" y="3632200"/>
                </a:lnTo>
                <a:lnTo>
                  <a:pt x="6162040" y="3606812"/>
                </a:lnTo>
                <a:lnTo>
                  <a:pt x="6162040" y="50800"/>
                </a:lnTo>
                <a:lnTo>
                  <a:pt x="6162040" y="25400"/>
                </a:lnTo>
                <a:close/>
              </a:path>
              <a:path w="6187440" h="3657600">
                <a:moveTo>
                  <a:pt x="6187440" y="0"/>
                </a:moveTo>
                <a:lnTo>
                  <a:pt x="6174740" y="0"/>
                </a:lnTo>
                <a:lnTo>
                  <a:pt x="6174740" y="12700"/>
                </a:lnTo>
                <a:lnTo>
                  <a:pt x="6174740" y="3644900"/>
                </a:lnTo>
                <a:lnTo>
                  <a:pt x="12700" y="3644900"/>
                </a:lnTo>
                <a:lnTo>
                  <a:pt x="12700" y="12700"/>
                </a:lnTo>
                <a:lnTo>
                  <a:pt x="6174740" y="12700"/>
                </a:lnTo>
                <a:lnTo>
                  <a:pt x="6174740" y="0"/>
                </a:lnTo>
                <a:lnTo>
                  <a:pt x="0" y="0"/>
                </a:lnTo>
                <a:lnTo>
                  <a:pt x="0" y="12700"/>
                </a:lnTo>
                <a:lnTo>
                  <a:pt x="0" y="3644900"/>
                </a:lnTo>
                <a:lnTo>
                  <a:pt x="0" y="3657600"/>
                </a:lnTo>
                <a:lnTo>
                  <a:pt x="6187440" y="3657600"/>
                </a:lnTo>
                <a:lnTo>
                  <a:pt x="6187440" y="3644900"/>
                </a:lnTo>
                <a:lnTo>
                  <a:pt x="6187440" y="12700"/>
                </a:lnTo>
                <a:lnTo>
                  <a:pt x="618744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44753"/>
            <a:ext cx="3561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Cardinality</a:t>
            </a:r>
            <a:r>
              <a:rPr sz="2400" spc="-85" dirty="0"/>
              <a:t> </a:t>
            </a:r>
            <a:r>
              <a:rPr sz="2400" dirty="0"/>
              <a:t>and</a:t>
            </a:r>
            <a:r>
              <a:rPr sz="2400" spc="-50" dirty="0"/>
              <a:t> </a:t>
            </a:r>
            <a:r>
              <a:rPr sz="2400" dirty="0"/>
              <a:t>Connectivity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1951" y="4876800"/>
            <a:ext cx="1064260" cy="7620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Professor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4876800"/>
            <a:ext cx="1064260" cy="76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5704" y="5257800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58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3273" y="4999685"/>
            <a:ext cx="6515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teaches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1951" y="1981200"/>
            <a:ext cx="1064260" cy="7620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Professor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600" y="1981200"/>
            <a:ext cx="1064260" cy="76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5704" y="1976627"/>
            <a:ext cx="2216150" cy="771525"/>
            <a:chOff x="2965704" y="1976627"/>
            <a:chExt cx="2216150" cy="771525"/>
          </a:xfrm>
        </p:grpSpPr>
        <p:sp>
          <p:nvSpPr>
            <p:cNvPr id="10" name="object 10"/>
            <p:cNvSpPr/>
            <p:nvPr/>
          </p:nvSpPr>
          <p:spPr>
            <a:xfrm>
              <a:off x="2965704" y="2362200"/>
              <a:ext cx="2216150" cy="0"/>
            </a:xfrm>
            <a:custGeom>
              <a:avLst/>
              <a:gdLst/>
              <a:ahLst/>
              <a:cxnLst/>
              <a:rect l="l" t="t" r="r" b="b"/>
              <a:pathLst>
                <a:path w="2216150">
                  <a:moveTo>
                    <a:pt x="0" y="0"/>
                  </a:moveTo>
                  <a:lnTo>
                    <a:pt x="221589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8352" y="1981199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571500" y="0"/>
                  </a:moveTo>
                  <a:lnTo>
                    <a:pt x="0" y="381000"/>
                  </a:lnTo>
                  <a:lnTo>
                    <a:pt x="571500" y="762000"/>
                  </a:lnTo>
                  <a:lnTo>
                    <a:pt x="1143000" y="3810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8352" y="1981199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0" y="381000"/>
                  </a:moveTo>
                  <a:lnTo>
                    <a:pt x="571500" y="0"/>
                  </a:lnTo>
                  <a:lnTo>
                    <a:pt x="1143000" y="381000"/>
                  </a:lnTo>
                  <a:lnTo>
                    <a:pt x="571500" y="762000"/>
                  </a:lnTo>
                  <a:lnTo>
                    <a:pt x="0" y="381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24985" y="2237358"/>
            <a:ext cx="650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teaches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1151" y="51054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76200" y="76200"/>
                </a:moveTo>
                <a:lnTo>
                  <a:pt x="76200" y="304800"/>
                </a:lnTo>
              </a:path>
              <a:path w="2057400" h="304800">
                <a:moveTo>
                  <a:pt x="0" y="76200"/>
                </a:moveTo>
                <a:lnTo>
                  <a:pt x="0" y="304800"/>
                </a:lnTo>
              </a:path>
              <a:path w="2057400" h="304800">
                <a:moveTo>
                  <a:pt x="1828800" y="0"/>
                </a:moveTo>
                <a:lnTo>
                  <a:pt x="1828800" y="304800"/>
                </a:lnTo>
              </a:path>
              <a:path w="2057400" h="304800">
                <a:moveTo>
                  <a:pt x="1828800" y="152400"/>
                </a:moveTo>
                <a:lnTo>
                  <a:pt x="2057400" y="0"/>
                </a:lnTo>
              </a:path>
              <a:path w="2057400" h="304800">
                <a:moveTo>
                  <a:pt x="1828800" y="152400"/>
                </a:moveTo>
                <a:lnTo>
                  <a:pt x="205740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51175" y="18563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3775" y="1856359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38085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4200" y="1213738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74930" y="494411"/>
                </a:moveTo>
                <a:lnTo>
                  <a:pt x="0" y="615061"/>
                </a:lnTo>
                <a:lnTo>
                  <a:pt x="141477" y="602614"/>
                </a:lnTo>
                <a:lnTo>
                  <a:pt x="115624" y="560577"/>
                </a:lnTo>
                <a:lnTo>
                  <a:pt x="100711" y="560577"/>
                </a:lnTo>
                <a:lnTo>
                  <a:pt x="93980" y="549783"/>
                </a:lnTo>
                <a:lnTo>
                  <a:pt x="104865" y="543083"/>
                </a:lnTo>
                <a:lnTo>
                  <a:pt x="74930" y="494411"/>
                </a:lnTo>
                <a:close/>
              </a:path>
              <a:path w="994410" h="615314">
                <a:moveTo>
                  <a:pt x="104865" y="543083"/>
                </a:moveTo>
                <a:lnTo>
                  <a:pt x="93980" y="549783"/>
                </a:lnTo>
                <a:lnTo>
                  <a:pt x="100711" y="560577"/>
                </a:lnTo>
                <a:lnTo>
                  <a:pt x="111529" y="553920"/>
                </a:lnTo>
                <a:lnTo>
                  <a:pt x="104865" y="543083"/>
                </a:lnTo>
                <a:close/>
              </a:path>
              <a:path w="994410" h="615314">
                <a:moveTo>
                  <a:pt x="111529" y="553920"/>
                </a:moveTo>
                <a:lnTo>
                  <a:pt x="100711" y="560577"/>
                </a:lnTo>
                <a:lnTo>
                  <a:pt x="115624" y="560577"/>
                </a:lnTo>
                <a:lnTo>
                  <a:pt x="111529" y="553920"/>
                </a:lnTo>
                <a:close/>
              </a:path>
              <a:path w="994410" h="615314">
                <a:moveTo>
                  <a:pt x="987298" y="0"/>
                </a:moveTo>
                <a:lnTo>
                  <a:pt x="104865" y="543083"/>
                </a:lnTo>
                <a:lnTo>
                  <a:pt x="111529" y="553920"/>
                </a:lnTo>
                <a:lnTo>
                  <a:pt x="993901" y="10922"/>
                </a:lnTo>
                <a:lnTo>
                  <a:pt x="98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8573" y="1215008"/>
            <a:ext cx="538480" cy="614045"/>
          </a:xfrm>
          <a:custGeom>
            <a:avLst/>
            <a:gdLst/>
            <a:ahLst/>
            <a:cxnLst/>
            <a:rect l="l" t="t" r="r" b="b"/>
            <a:pathLst>
              <a:path w="538479" h="614044">
                <a:moveTo>
                  <a:pt x="449817" y="522405"/>
                </a:moveTo>
                <a:lnTo>
                  <a:pt x="406780" y="560069"/>
                </a:lnTo>
                <a:lnTo>
                  <a:pt x="538226" y="613790"/>
                </a:lnTo>
                <a:lnTo>
                  <a:pt x="516909" y="532002"/>
                </a:lnTo>
                <a:lnTo>
                  <a:pt x="458215" y="532002"/>
                </a:lnTo>
                <a:lnTo>
                  <a:pt x="449817" y="522405"/>
                </a:lnTo>
                <a:close/>
              </a:path>
              <a:path w="538479" h="614044">
                <a:moveTo>
                  <a:pt x="459366" y="514048"/>
                </a:moveTo>
                <a:lnTo>
                  <a:pt x="449817" y="522405"/>
                </a:lnTo>
                <a:lnTo>
                  <a:pt x="458215" y="532002"/>
                </a:lnTo>
                <a:lnTo>
                  <a:pt x="467740" y="523620"/>
                </a:lnTo>
                <a:lnTo>
                  <a:pt x="459366" y="514048"/>
                </a:lnTo>
                <a:close/>
              </a:path>
              <a:path w="538479" h="614044">
                <a:moveTo>
                  <a:pt x="502412" y="476376"/>
                </a:moveTo>
                <a:lnTo>
                  <a:pt x="459366" y="514048"/>
                </a:lnTo>
                <a:lnTo>
                  <a:pt x="467740" y="523620"/>
                </a:lnTo>
                <a:lnTo>
                  <a:pt x="458215" y="532002"/>
                </a:lnTo>
                <a:lnTo>
                  <a:pt x="516909" y="532002"/>
                </a:lnTo>
                <a:lnTo>
                  <a:pt x="502412" y="476376"/>
                </a:lnTo>
                <a:close/>
              </a:path>
              <a:path w="538479" h="614044">
                <a:moveTo>
                  <a:pt x="9651" y="0"/>
                </a:moveTo>
                <a:lnTo>
                  <a:pt x="0" y="8381"/>
                </a:lnTo>
                <a:lnTo>
                  <a:pt x="449817" y="522405"/>
                </a:lnTo>
                <a:lnTo>
                  <a:pt x="459366" y="514048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05200" y="914400"/>
            <a:ext cx="1524000" cy="381000"/>
          </a:xfrm>
          <a:prstGeom prst="rect">
            <a:avLst/>
          </a:prstGeom>
          <a:solidFill>
            <a:srgbClr val="525389"/>
          </a:solidFill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Arial MT"/>
                <a:cs typeface="Arial MT"/>
              </a:rPr>
              <a:t>Connectivity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5200" y="4191000"/>
            <a:ext cx="1524000" cy="381000"/>
          </a:xfrm>
          <a:prstGeom prst="rect">
            <a:avLst/>
          </a:prstGeom>
          <a:solidFill>
            <a:srgbClr val="525389"/>
          </a:solidFill>
          <a:ln w="914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Arial MT"/>
                <a:cs typeface="Arial MT"/>
              </a:rPr>
              <a:t>Connectivity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01161" y="4561966"/>
            <a:ext cx="693420" cy="467995"/>
          </a:xfrm>
          <a:custGeom>
            <a:avLst/>
            <a:gdLst/>
            <a:ahLst/>
            <a:cxnLst/>
            <a:rect l="l" t="t" r="r" b="b"/>
            <a:pathLst>
              <a:path w="693420" h="467995">
                <a:moveTo>
                  <a:pt x="71882" y="342264"/>
                </a:moveTo>
                <a:lnTo>
                  <a:pt x="0" y="467994"/>
                </a:lnTo>
                <a:lnTo>
                  <a:pt x="143763" y="450087"/>
                </a:lnTo>
                <a:lnTo>
                  <a:pt x="119803" y="414146"/>
                </a:lnTo>
                <a:lnTo>
                  <a:pt x="104139" y="414146"/>
                </a:lnTo>
                <a:lnTo>
                  <a:pt x="89788" y="392556"/>
                </a:lnTo>
                <a:lnTo>
                  <a:pt x="100603" y="385346"/>
                </a:lnTo>
                <a:lnTo>
                  <a:pt x="71882" y="342264"/>
                </a:lnTo>
                <a:close/>
              </a:path>
              <a:path w="693420" h="467995">
                <a:moveTo>
                  <a:pt x="100603" y="385346"/>
                </a:moveTo>
                <a:lnTo>
                  <a:pt x="89788" y="392556"/>
                </a:lnTo>
                <a:lnTo>
                  <a:pt x="104139" y="414146"/>
                </a:lnTo>
                <a:lnTo>
                  <a:pt x="114984" y="406918"/>
                </a:lnTo>
                <a:lnTo>
                  <a:pt x="100603" y="385346"/>
                </a:lnTo>
                <a:close/>
              </a:path>
              <a:path w="693420" h="467995">
                <a:moveTo>
                  <a:pt x="114984" y="406918"/>
                </a:moveTo>
                <a:lnTo>
                  <a:pt x="104139" y="414146"/>
                </a:lnTo>
                <a:lnTo>
                  <a:pt x="119803" y="414146"/>
                </a:lnTo>
                <a:lnTo>
                  <a:pt x="114984" y="406918"/>
                </a:lnTo>
                <a:close/>
              </a:path>
              <a:path w="693420" h="467995">
                <a:moveTo>
                  <a:pt x="678561" y="0"/>
                </a:moveTo>
                <a:lnTo>
                  <a:pt x="100603" y="385346"/>
                </a:lnTo>
                <a:lnTo>
                  <a:pt x="114984" y="406918"/>
                </a:lnTo>
                <a:lnTo>
                  <a:pt x="693038" y="21589"/>
                </a:lnTo>
                <a:lnTo>
                  <a:pt x="678561" y="0"/>
                </a:lnTo>
                <a:close/>
              </a:path>
            </a:pathLst>
          </a:custGeom>
          <a:solidFill>
            <a:srgbClr val="C2A8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87417" y="4563617"/>
            <a:ext cx="466725" cy="466725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365569" y="383857"/>
                </a:moveTo>
                <a:lnTo>
                  <a:pt x="328930" y="420496"/>
                </a:lnTo>
                <a:lnTo>
                  <a:pt x="466344" y="466343"/>
                </a:lnTo>
                <a:lnTo>
                  <a:pt x="441895" y="393064"/>
                </a:lnTo>
                <a:lnTo>
                  <a:pt x="374777" y="393064"/>
                </a:lnTo>
                <a:lnTo>
                  <a:pt x="365569" y="383857"/>
                </a:lnTo>
                <a:close/>
              </a:path>
              <a:path w="466725" h="466725">
                <a:moveTo>
                  <a:pt x="383857" y="365569"/>
                </a:moveTo>
                <a:lnTo>
                  <a:pt x="365569" y="383857"/>
                </a:lnTo>
                <a:lnTo>
                  <a:pt x="374777" y="393064"/>
                </a:lnTo>
                <a:lnTo>
                  <a:pt x="393065" y="374776"/>
                </a:lnTo>
                <a:lnTo>
                  <a:pt x="383857" y="365569"/>
                </a:lnTo>
                <a:close/>
              </a:path>
              <a:path w="466725" h="466725">
                <a:moveTo>
                  <a:pt x="420497" y="328929"/>
                </a:moveTo>
                <a:lnTo>
                  <a:pt x="383857" y="365569"/>
                </a:lnTo>
                <a:lnTo>
                  <a:pt x="393065" y="374776"/>
                </a:lnTo>
                <a:lnTo>
                  <a:pt x="374777" y="393064"/>
                </a:lnTo>
                <a:lnTo>
                  <a:pt x="441895" y="393064"/>
                </a:lnTo>
                <a:lnTo>
                  <a:pt x="420497" y="328929"/>
                </a:lnTo>
                <a:close/>
              </a:path>
              <a:path w="466725" h="466725">
                <a:moveTo>
                  <a:pt x="18287" y="0"/>
                </a:moveTo>
                <a:lnTo>
                  <a:pt x="0" y="18287"/>
                </a:lnTo>
                <a:lnTo>
                  <a:pt x="365569" y="383857"/>
                </a:lnTo>
                <a:lnTo>
                  <a:pt x="383857" y="365569"/>
                </a:lnTo>
                <a:lnTo>
                  <a:pt x="18287" y="0"/>
                </a:lnTo>
                <a:close/>
              </a:path>
            </a:pathLst>
          </a:custGeom>
          <a:solidFill>
            <a:srgbClr val="C2A8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74975" y="5666638"/>
            <a:ext cx="495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(</a:t>
            </a:r>
            <a:r>
              <a:rPr sz="1800" spc="-1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,1)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03775" y="2770759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 MT"/>
                <a:cs typeface="Arial MT"/>
              </a:rPr>
              <a:t>(1,4)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7575" y="5666638"/>
            <a:ext cx="496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(1,4)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4975" y="2770759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900CC"/>
                </a:solidFill>
                <a:latin typeface="Arial MT"/>
                <a:cs typeface="Arial MT"/>
              </a:rPr>
              <a:t>(1,</a:t>
            </a:r>
            <a:r>
              <a:rPr sz="1800" spc="-15" dirty="0">
                <a:solidFill>
                  <a:srgbClr val="9900CC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9900C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9000" y="3352800"/>
            <a:ext cx="1524000" cy="3810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Arial MT"/>
                <a:cs typeface="Arial MT"/>
              </a:rPr>
              <a:t>Cardinality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29761" y="3124961"/>
            <a:ext cx="313055" cy="239395"/>
          </a:xfrm>
          <a:custGeom>
            <a:avLst/>
            <a:gdLst/>
            <a:ahLst/>
            <a:cxnLst/>
            <a:rect l="l" t="t" r="r" b="b"/>
            <a:pathLst>
              <a:path w="313054" h="239395">
                <a:moveTo>
                  <a:pt x="111434" y="67321"/>
                </a:moveTo>
                <a:lnTo>
                  <a:pt x="95873" y="88068"/>
                </a:lnTo>
                <a:lnTo>
                  <a:pt x="297052" y="239013"/>
                </a:lnTo>
                <a:lnTo>
                  <a:pt x="312547" y="218186"/>
                </a:lnTo>
                <a:lnTo>
                  <a:pt x="111434" y="67321"/>
                </a:lnTo>
                <a:close/>
              </a:path>
              <a:path w="313054" h="239395">
                <a:moveTo>
                  <a:pt x="0" y="0"/>
                </a:moveTo>
                <a:lnTo>
                  <a:pt x="64770" y="129539"/>
                </a:lnTo>
                <a:lnTo>
                  <a:pt x="95873" y="88068"/>
                </a:lnTo>
                <a:lnTo>
                  <a:pt x="85471" y="80263"/>
                </a:lnTo>
                <a:lnTo>
                  <a:pt x="101091" y="59562"/>
                </a:lnTo>
                <a:lnTo>
                  <a:pt x="117252" y="59562"/>
                </a:lnTo>
                <a:lnTo>
                  <a:pt x="142493" y="25908"/>
                </a:lnTo>
                <a:lnTo>
                  <a:pt x="0" y="0"/>
                </a:lnTo>
                <a:close/>
              </a:path>
              <a:path w="313054" h="239395">
                <a:moveTo>
                  <a:pt x="101091" y="59562"/>
                </a:moveTo>
                <a:lnTo>
                  <a:pt x="85471" y="80263"/>
                </a:lnTo>
                <a:lnTo>
                  <a:pt x="95873" y="88068"/>
                </a:lnTo>
                <a:lnTo>
                  <a:pt x="111434" y="67321"/>
                </a:lnTo>
                <a:lnTo>
                  <a:pt x="101091" y="59562"/>
                </a:lnTo>
                <a:close/>
              </a:path>
              <a:path w="313054" h="239395">
                <a:moveTo>
                  <a:pt x="117252" y="59562"/>
                </a:moveTo>
                <a:lnTo>
                  <a:pt x="101091" y="59562"/>
                </a:lnTo>
                <a:lnTo>
                  <a:pt x="111434" y="67321"/>
                </a:lnTo>
                <a:lnTo>
                  <a:pt x="117252" y="59562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13884" y="3134105"/>
            <a:ext cx="387985" cy="231140"/>
          </a:xfrm>
          <a:custGeom>
            <a:avLst/>
            <a:gdLst/>
            <a:ahLst/>
            <a:cxnLst/>
            <a:rect l="l" t="t" r="r" b="b"/>
            <a:pathLst>
              <a:path w="387985" h="231139">
                <a:moveTo>
                  <a:pt x="268825" y="53446"/>
                </a:moveTo>
                <a:lnTo>
                  <a:pt x="0" y="208280"/>
                </a:lnTo>
                <a:lnTo>
                  <a:pt x="12953" y="230632"/>
                </a:lnTo>
                <a:lnTo>
                  <a:pt x="281738" y="75873"/>
                </a:lnTo>
                <a:lnTo>
                  <a:pt x="268825" y="53446"/>
                </a:lnTo>
                <a:close/>
              </a:path>
              <a:path w="387985" h="231139">
                <a:moveTo>
                  <a:pt x="356397" y="46990"/>
                </a:moveTo>
                <a:lnTo>
                  <a:pt x="280035" y="46990"/>
                </a:lnTo>
                <a:lnTo>
                  <a:pt x="292862" y="69469"/>
                </a:lnTo>
                <a:lnTo>
                  <a:pt x="281738" y="75873"/>
                </a:lnTo>
                <a:lnTo>
                  <a:pt x="307593" y="120777"/>
                </a:lnTo>
                <a:lnTo>
                  <a:pt x="356397" y="46990"/>
                </a:lnTo>
                <a:close/>
              </a:path>
              <a:path w="387985" h="231139">
                <a:moveTo>
                  <a:pt x="280035" y="46990"/>
                </a:moveTo>
                <a:lnTo>
                  <a:pt x="268825" y="53446"/>
                </a:lnTo>
                <a:lnTo>
                  <a:pt x="281738" y="75873"/>
                </a:lnTo>
                <a:lnTo>
                  <a:pt x="292862" y="69469"/>
                </a:lnTo>
                <a:lnTo>
                  <a:pt x="280035" y="46990"/>
                </a:lnTo>
                <a:close/>
              </a:path>
              <a:path w="387985" h="231139">
                <a:moveTo>
                  <a:pt x="387476" y="0"/>
                </a:moveTo>
                <a:lnTo>
                  <a:pt x="242950" y="8509"/>
                </a:lnTo>
                <a:lnTo>
                  <a:pt x="268825" y="53446"/>
                </a:lnTo>
                <a:lnTo>
                  <a:pt x="280035" y="46990"/>
                </a:lnTo>
                <a:lnTo>
                  <a:pt x="356397" y="46990"/>
                </a:lnTo>
                <a:lnTo>
                  <a:pt x="387476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29000" y="6172200"/>
            <a:ext cx="1524000" cy="381000"/>
          </a:xfrm>
          <a:prstGeom prst="rect">
            <a:avLst/>
          </a:prstGeom>
          <a:solidFill>
            <a:srgbClr val="CCFFFF"/>
          </a:solidFill>
          <a:ln w="9144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384"/>
              </a:spcBef>
            </a:pPr>
            <a:r>
              <a:rPr sz="1800" spc="-5" dirty="0">
                <a:latin typeface="Arial MT"/>
                <a:cs typeface="Arial MT"/>
              </a:rPr>
              <a:t>Cardinality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9761" y="5944361"/>
            <a:ext cx="313055" cy="239395"/>
          </a:xfrm>
          <a:custGeom>
            <a:avLst/>
            <a:gdLst/>
            <a:ahLst/>
            <a:cxnLst/>
            <a:rect l="l" t="t" r="r" b="b"/>
            <a:pathLst>
              <a:path w="313054" h="239395">
                <a:moveTo>
                  <a:pt x="111421" y="67338"/>
                </a:moveTo>
                <a:lnTo>
                  <a:pt x="95851" y="88098"/>
                </a:lnTo>
                <a:lnTo>
                  <a:pt x="297052" y="238963"/>
                </a:lnTo>
                <a:lnTo>
                  <a:pt x="312547" y="218236"/>
                </a:lnTo>
                <a:lnTo>
                  <a:pt x="111421" y="67338"/>
                </a:lnTo>
                <a:close/>
              </a:path>
              <a:path w="313054" h="239395">
                <a:moveTo>
                  <a:pt x="0" y="0"/>
                </a:moveTo>
                <a:lnTo>
                  <a:pt x="64770" y="129539"/>
                </a:lnTo>
                <a:lnTo>
                  <a:pt x="95851" y="88098"/>
                </a:lnTo>
                <a:lnTo>
                  <a:pt x="85471" y="80314"/>
                </a:lnTo>
                <a:lnTo>
                  <a:pt x="101091" y="59588"/>
                </a:lnTo>
                <a:lnTo>
                  <a:pt x="117233" y="59588"/>
                </a:lnTo>
                <a:lnTo>
                  <a:pt x="142493" y="25907"/>
                </a:lnTo>
                <a:lnTo>
                  <a:pt x="0" y="0"/>
                </a:lnTo>
                <a:close/>
              </a:path>
              <a:path w="313054" h="239395">
                <a:moveTo>
                  <a:pt x="101091" y="59588"/>
                </a:moveTo>
                <a:lnTo>
                  <a:pt x="85471" y="80314"/>
                </a:lnTo>
                <a:lnTo>
                  <a:pt x="95851" y="88098"/>
                </a:lnTo>
                <a:lnTo>
                  <a:pt x="111421" y="67338"/>
                </a:lnTo>
                <a:lnTo>
                  <a:pt x="101091" y="59588"/>
                </a:lnTo>
                <a:close/>
              </a:path>
              <a:path w="313054" h="239395">
                <a:moveTo>
                  <a:pt x="117233" y="59588"/>
                </a:moveTo>
                <a:lnTo>
                  <a:pt x="101091" y="59588"/>
                </a:lnTo>
                <a:lnTo>
                  <a:pt x="111421" y="67338"/>
                </a:lnTo>
                <a:lnTo>
                  <a:pt x="117233" y="59588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13884" y="5953505"/>
            <a:ext cx="387985" cy="231140"/>
          </a:xfrm>
          <a:custGeom>
            <a:avLst/>
            <a:gdLst/>
            <a:ahLst/>
            <a:cxnLst/>
            <a:rect l="l" t="t" r="r" b="b"/>
            <a:pathLst>
              <a:path w="387985" h="231139">
                <a:moveTo>
                  <a:pt x="268807" y="53430"/>
                </a:moveTo>
                <a:lnTo>
                  <a:pt x="0" y="208229"/>
                </a:lnTo>
                <a:lnTo>
                  <a:pt x="12953" y="230682"/>
                </a:lnTo>
                <a:lnTo>
                  <a:pt x="281714" y="75840"/>
                </a:lnTo>
                <a:lnTo>
                  <a:pt x="268807" y="53430"/>
                </a:lnTo>
                <a:close/>
              </a:path>
              <a:path w="387985" h="231139">
                <a:moveTo>
                  <a:pt x="356414" y="46964"/>
                </a:moveTo>
                <a:lnTo>
                  <a:pt x="280035" y="46964"/>
                </a:lnTo>
                <a:lnTo>
                  <a:pt x="292862" y="69418"/>
                </a:lnTo>
                <a:lnTo>
                  <a:pt x="281714" y="75840"/>
                </a:lnTo>
                <a:lnTo>
                  <a:pt x="307593" y="120777"/>
                </a:lnTo>
                <a:lnTo>
                  <a:pt x="356414" y="46964"/>
                </a:lnTo>
                <a:close/>
              </a:path>
              <a:path w="387985" h="231139">
                <a:moveTo>
                  <a:pt x="280035" y="46964"/>
                </a:moveTo>
                <a:lnTo>
                  <a:pt x="268807" y="53430"/>
                </a:lnTo>
                <a:lnTo>
                  <a:pt x="281714" y="75840"/>
                </a:lnTo>
                <a:lnTo>
                  <a:pt x="292862" y="69418"/>
                </a:lnTo>
                <a:lnTo>
                  <a:pt x="280035" y="46964"/>
                </a:lnTo>
                <a:close/>
              </a:path>
              <a:path w="387985" h="231139">
                <a:moveTo>
                  <a:pt x="387476" y="0"/>
                </a:moveTo>
                <a:lnTo>
                  <a:pt x="242950" y="8534"/>
                </a:lnTo>
                <a:lnTo>
                  <a:pt x="268807" y="53430"/>
                </a:lnTo>
                <a:lnTo>
                  <a:pt x="280035" y="46964"/>
                </a:lnTo>
                <a:lnTo>
                  <a:pt x="356414" y="46964"/>
                </a:lnTo>
                <a:lnTo>
                  <a:pt x="387476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270" y="656590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21662"/>
            <a:ext cx="78492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STUDENT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PROFESSOR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tables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given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below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ERD.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697479"/>
            <a:ext cx="3505200" cy="37398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97510"/>
            <a:ext cx="3861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Weak</a:t>
            </a:r>
            <a:r>
              <a:rPr spc="-30" dirty="0"/>
              <a:t> </a:t>
            </a:r>
            <a:r>
              <a:rPr dirty="0"/>
              <a:t>Entity</a:t>
            </a:r>
            <a:r>
              <a:rPr spc="-120" dirty="0"/>
              <a:t> </a:t>
            </a:r>
            <a:r>
              <a:rPr spc="-6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57629"/>
            <a:ext cx="8217534" cy="351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389"/>
              </a:buClr>
              <a:buFont typeface="Symbol"/>
              <a:buChar char=""/>
            </a:pPr>
            <a:endParaRPr sz="325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5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weak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participate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owner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389"/>
              </a:buClr>
              <a:buFont typeface="Symbol"/>
              <a:buChar char=""/>
            </a:pPr>
            <a:endParaRPr sz="29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525389"/>
              </a:buClr>
              <a:buFont typeface="Symbol"/>
              <a:buChar char="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Entities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of:</a:t>
            </a:r>
            <a:endParaRPr sz="2400">
              <a:latin typeface="Times New Roman"/>
              <a:cs typeface="Times New Roman"/>
            </a:endParaRPr>
          </a:p>
          <a:p>
            <a:pPr marL="588645" lvl="1" indent="-274955">
              <a:lnSpc>
                <a:spcPct val="100000"/>
              </a:lnSpc>
              <a:spcBef>
                <a:spcPts val="295"/>
              </a:spcBef>
              <a:buClr>
                <a:srgbClr val="525389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partial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key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weak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entity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  <a:p>
            <a:pPr marL="588645" marR="389255" lvl="1" indent="-274955">
              <a:lnSpc>
                <a:spcPts val="2700"/>
              </a:lnSpc>
              <a:spcBef>
                <a:spcPts val="640"/>
              </a:spcBef>
              <a:buClr>
                <a:srgbClr val="525389"/>
              </a:buClr>
              <a:buFont typeface="Symbol"/>
              <a:buChar char=""/>
              <a:tabLst>
                <a:tab pos="5892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particular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entity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related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identifying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entity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68" y="738632"/>
            <a:ext cx="82397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Ex: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company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policy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says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every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department </a:t>
            </a:r>
            <a:r>
              <a:rPr sz="2000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participation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employee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work-for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total.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68" y="3383407"/>
            <a:ext cx="8351520" cy="273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spc="-30" dirty="0">
                <a:latin typeface="Times New Roman"/>
                <a:cs typeface="Times New Roman"/>
              </a:rPr>
              <a:t>Total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participation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b="1" i="1" dirty="0">
                <a:latin typeface="Times New Roman"/>
                <a:cs typeface="Times New Roman"/>
              </a:rPr>
              <a:t>existence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dependencies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67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can’t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 a </a:t>
            </a:r>
            <a:r>
              <a:rPr sz="2000" spc="-5" dirty="0">
                <a:latin typeface="Times New Roman"/>
                <a:cs typeface="Times New Roman"/>
              </a:rPr>
              <a:t>department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Times New Roman"/>
                <a:cs typeface="Times New Roman"/>
              </a:rPr>
              <a:t>Hence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relationship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partial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67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spc="-30" dirty="0">
                <a:latin typeface="Times New Roman"/>
                <a:cs typeface="Times New Roman"/>
              </a:rPr>
              <a:t>Total</a:t>
            </a:r>
            <a:r>
              <a:rPr sz="2000" spc="-5" dirty="0">
                <a:latin typeface="Times New Roman"/>
                <a:cs typeface="Times New Roman"/>
              </a:rPr>
              <a:t> participation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indicated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double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participation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endParaRPr sz="20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line.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017" y="185851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664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6278" y="1858517"/>
            <a:ext cx="199199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664"/>
              </a:spcBef>
            </a:pPr>
            <a:r>
              <a:rPr sz="1800" spc="-3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485" y="1643633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61661" y="1920366"/>
            <a:ext cx="924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76472" y="2176272"/>
            <a:ext cx="3524885" cy="78105"/>
            <a:chOff x="3276472" y="2176272"/>
            <a:chExt cx="3524885" cy="78105"/>
          </a:xfrm>
        </p:grpSpPr>
        <p:sp>
          <p:nvSpPr>
            <p:cNvPr id="9" name="object 9"/>
            <p:cNvSpPr/>
            <p:nvPr/>
          </p:nvSpPr>
          <p:spPr>
            <a:xfrm>
              <a:off x="3276472" y="2176272"/>
              <a:ext cx="611505" cy="78105"/>
            </a:xfrm>
            <a:custGeom>
              <a:avLst/>
              <a:gdLst/>
              <a:ahLst/>
              <a:cxnLst/>
              <a:rect l="l" t="t" r="r" b="b"/>
              <a:pathLst>
                <a:path w="611504" h="78105">
                  <a:moveTo>
                    <a:pt x="253" y="0"/>
                  </a:moveTo>
                  <a:lnTo>
                    <a:pt x="126" y="25400"/>
                  </a:lnTo>
                  <a:lnTo>
                    <a:pt x="611377" y="26924"/>
                  </a:lnTo>
                  <a:lnTo>
                    <a:pt x="611377" y="1524"/>
                  </a:lnTo>
                  <a:lnTo>
                    <a:pt x="253" y="0"/>
                  </a:lnTo>
                  <a:close/>
                </a:path>
                <a:path w="611504" h="78105">
                  <a:moveTo>
                    <a:pt x="126" y="50800"/>
                  </a:moveTo>
                  <a:lnTo>
                    <a:pt x="0" y="76200"/>
                  </a:lnTo>
                  <a:lnTo>
                    <a:pt x="611251" y="77724"/>
                  </a:lnTo>
                  <a:lnTo>
                    <a:pt x="611251" y="52324"/>
                  </a:lnTo>
                  <a:lnTo>
                    <a:pt x="126" y="50800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8127" y="2214372"/>
              <a:ext cx="438150" cy="1905"/>
            </a:xfrm>
            <a:custGeom>
              <a:avLst/>
              <a:gdLst/>
              <a:ahLst/>
              <a:cxnLst/>
              <a:rect l="l" t="t" r="r" b="b"/>
              <a:pathLst>
                <a:path w="438150" h="1905">
                  <a:moveTo>
                    <a:pt x="0" y="0"/>
                  </a:moveTo>
                  <a:lnTo>
                    <a:pt x="438150" y="1524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80758" y="224218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621" y="231355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386" y="654558"/>
            <a:ext cx="7785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0" dirty="0"/>
              <a:t>A</a:t>
            </a:r>
            <a:r>
              <a:rPr sz="3600" spc="-5" dirty="0"/>
              <a:t>TTRIBUTE OF</a:t>
            </a:r>
            <a:r>
              <a:rPr sz="3600" dirty="0"/>
              <a:t> RE</a:t>
            </a:r>
            <a:r>
              <a:rPr sz="3600" spc="-15" dirty="0"/>
              <a:t>L</a:t>
            </a:r>
            <a:r>
              <a:rPr sz="3600" spc="-400" dirty="0"/>
              <a:t>A</a:t>
            </a:r>
            <a:r>
              <a:rPr sz="3600" spc="-5" dirty="0"/>
              <a:t>TIONS</a:t>
            </a:r>
            <a:r>
              <a:rPr sz="3600" spc="5" dirty="0"/>
              <a:t>H</a:t>
            </a:r>
            <a:r>
              <a:rPr sz="3600" spc="-5" dirty="0"/>
              <a:t>IP</a:t>
            </a:r>
            <a:r>
              <a:rPr sz="3600" spc="-215" dirty="0"/>
              <a:t> </a:t>
            </a:r>
            <a:r>
              <a:rPr sz="3600" spc="-5" dirty="0"/>
              <a:t>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21868" y="1553083"/>
            <a:ext cx="7079615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Relationship 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attributes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1680"/>
              </a:spcBef>
            </a:pPr>
            <a:r>
              <a:rPr sz="2200" spc="-5" dirty="0">
                <a:latin typeface="Times New Roman"/>
                <a:cs typeface="Times New Roman"/>
              </a:rPr>
              <a:t>Ex: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Hours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WORKS-ON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PROJECT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858" y="3429761"/>
            <a:ext cx="1990725" cy="715010"/>
          </a:xfrm>
          <a:prstGeom prst="rect">
            <a:avLst/>
          </a:prstGeom>
          <a:ln w="19812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0642" y="3429761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1326" y="3214877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5136" y="3492500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10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4677" y="3780853"/>
            <a:ext cx="3529329" cy="1637664"/>
            <a:chOff x="3134677" y="3780853"/>
            <a:chExt cx="3529329" cy="1637664"/>
          </a:xfrm>
        </p:grpSpPr>
        <p:sp>
          <p:nvSpPr>
            <p:cNvPr id="9" name="object 9"/>
            <p:cNvSpPr/>
            <p:nvPr/>
          </p:nvSpPr>
          <p:spPr>
            <a:xfrm>
              <a:off x="3139439" y="3785615"/>
              <a:ext cx="3519804" cy="1905"/>
            </a:xfrm>
            <a:custGeom>
              <a:avLst/>
              <a:gdLst/>
              <a:ahLst/>
              <a:cxnLst/>
              <a:rect l="l" t="t" r="r" b="b"/>
              <a:pathLst>
                <a:path w="3519804" h="1904">
                  <a:moveTo>
                    <a:pt x="0" y="0"/>
                  </a:moveTo>
                  <a:lnTo>
                    <a:pt x="611251" y="1523"/>
                  </a:lnTo>
                </a:path>
                <a:path w="3519804" h="1904">
                  <a:moveTo>
                    <a:pt x="3081528" y="0"/>
                  </a:moveTo>
                  <a:lnTo>
                    <a:pt x="3519678" y="1523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9361" y="4836413"/>
              <a:ext cx="1929764" cy="571500"/>
            </a:xfrm>
            <a:custGeom>
              <a:avLst/>
              <a:gdLst/>
              <a:ahLst/>
              <a:cxnLst/>
              <a:rect l="l" t="t" r="r" b="b"/>
              <a:pathLst>
                <a:path w="1929764" h="571500">
                  <a:moveTo>
                    <a:pt x="0" y="285750"/>
                  </a:moveTo>
                  <a:lnTo>
                    <a:pt x="10460" y="243513"/>
                  </a:lnTo>
                  <a:lnTo>
                    <a:pt x="40845" y="203204"/>
                  </a:lnTo>
                  <a:lnTo>
                    <a:pt x="89664" y="165265"/>
                  </a:lnTo>
                  <a:lnTo>
                    <a:pt x="155422" y="130135"/>
                  </a:lnTo>
                  <a:lnTo>
                    <a:pt x="194188" y="113763"/>
                  </a:lnTo>
                  <a:lnTo>
                    <a:pt x="236629" y="98258"/>
                  </a:lnTo>
                  <a:lnTo>
                    <a:pt x="282559" y="83677"/>
                  </a:lnTo>
                  <a:lnTo>
                    <a:pt x="331791" y="70074"/>
                  </a:lnTo>
                  <a:lnTo>
                    <a:pt x="384138" y="57504"/>
                  </a:lnTo>
                  <a:lnTo>
                    <a:pt x="439415" y="46024"/>
                  </a:lnTo>
                  <a:lnTo>
                    <a:pt x="497435" y="35688"/>
                  </a:lnTo>
                  <a:lnTo>
                    <a:pt x="558010" y="26550"/>
                  </a:lnTo>
                  <a:lnTo>
                    <a:pt x="620955" y="18668"/>
                  </a:lnTo>
                  <a:lnTo>
                    <a:pt x="686083" y="12094"/>
                  </a:lnTo>
                  <a:lnTo>
                    <a:pt x="753207" y="6886"/>
                  </a:lnTo>
                  <a:lnTo>
                    <a:pt x="822141" y="3097"/>
                  </a:lnTo>
                  <a:lnTo>
                    <a:pt x="892698" y="783"/>
                  </a:lnTo>
                  <a:lnTo>
                    <a:pt x="964691" y="0"/>
                  </a:lnTo>
                  <a:lnTo>
                    <a:pt x="1036685" y="783"/>
                  </a:lnTo>
                  <a:lnTo>
                    <a:pt x="1107242" y="3097"/>
                  </a:lnTo>
                  <a:lnTo>
                    <a:pt x="1176176" y="6886"/>
                  </a:lnTo>
                  <a:lnTo>
                    <a:pt x="1243300" y="12094"/>
                  </a:lnTo>
                  <a:lnTo>
                    <a:pt x="1308428" y="18668"/>
                  </a:lnTo>
                  <a:lnTo>
                    <a:pt x="1371373" y="26550"/>
                  </a:lnTo>
                  <a:lnTo>
                    <a:pt x="1431948" y="35688"/>
                  </a:lnTo>
                  <a:lnTo>
                    <a:pt x="1489968" y="46024"/>
                  </a:lnTo>
                  <a:lnTo>
                    <a:pt x="1545245" y="57504"/>
                  </a:lnTo>
                  <a:lnTo>
                    <a:pt x="1597592" y="70074"/>
                  </a:lnTo>
                  <a:lnTo>
                    <a:pt x="1646824" y="83677"/>
                  </a:lnTo>
                  <a:lnTo>
                    <a:pt x="1692754" y="98258"/>
                  </a:lnTo>
                  <a:lnTo>
                    <a:pt x="1735195" y="113763"/>
                  </a:lnTo>
                  <a:lnTo>
                    <a:pt x="1773961" y="130135"/>
                  </a:lnTo>
                  <a:lnTo>
                    <a:pt x="1808864" y="147321"/>
                  </a:lnTo>
                  <a:lnTo>
                    <a:pt x="1866339" y="183911"/>
                  </a:lnTo>
                  <a:lnTo>
                    <a:pt x="1906128" y="223090"/>
                  </a:lnTo>
                  <a:lnTo>
                    <a:pt x="1926737" y="264418"/>
                  </a:lnTo>
                  <a:lnTo>
                    <a:pt x="1929384" y="285750"/>
                  </a:lnTo>
                  <a:lnTo>
                    <a:pt x="1926737" y="307081"/>
                  </a:lnTo>
                  <a:lnTo>
                    <a:pt x="1906128" y="348409"/>
                  </a:lnTo>
                  <a:lnTo>
                    <a:pt x="1866339" y="387588"/>
                  </a:lnTo>
                  <a:lnTo>
                    <a:pt x="1808864" y="424178"/>
                  </a:lnTo>
                  <a:lnTo>
                    <a:pt x="1773961" y="441364"/>
                  </a:lnTo>
                  <a:lnTo>
                    <a:pt x="1735195" y="457736"/>
                  </a:lnTo>
                  <a:lnTo>
                    <a:pt x="1692754" y="473241"/>
                  </a:lnTo>
                  <a:lnTo>
                    <a:pt x="1646824" y="487822"/>
                  </a:lnTo>
                  <a:lnTo>
                    <a:pt x="1597592" y="501425"/>
                  </a:lnTo>
                  <a:lnTo>
                    <a:pt x="1545245" y="513995"/>
                  </a:lnTo>
                  <a:lnTo>
                    <a:pt x="1489968" y="525475"/>
                  </a:lnTo>
                  <a:lnTo>
                    <a:pt x="1431948" y="535811"/>
                  </a:lnTo>
                  <a:lnTo>
                    <a:pt x="1371373" y="544949"/>
                  </a:lnTo>
                  <a:lnTo>
                    <a:pt x="1308428" y="552831"/>
                  </a:lnTo>
                  <a:lnTo>
                    <a:pt x="1243300" y="559405"/>
                  </a:lnTo>
                  <a:lnTo>
                    <a:pt x="1176176" y="564613"/>
                  </a:lnTo>
                  <a:lnTo>
                    <a:pt x="1107242" y="568402"/>
                  </a:lnTo>
                  <a:lnTo>
                    <a:pt x="1036685" y="570716"/>
                  </a:lnTo>
                  <a:lnTo>
                    <a:pt x="964691" y="571500"/>
                  </a:lnTo>
                  <a:lnTo>
                    <a:pt x="892698" y="570716"/>
                  </a:lnTo>
                  <a:lnTo>
                    <a:pt x="822141" y="568402"/>
                  </a:lnTo>
                  <a:lnTo>
                    <a:pt x="753207" y="564613"/>
                  </a:lnTo>
                  <a:lnTo>
                    <a:pt x="686083" y="559405"/>
                  </a:lnTo>
                  <a:lnTo>
                    <a:pt x="620955" y="552831"/>
                  </a:lnTo>
                  <a:lnTo>
                    <a:pt x="558010" y="544949"/>
                  </a:lnTo>
                  <a:lnTo>
                    <a:pt x="497435" y="535811"/>
                  </a:lnTo>
                  <a:lnTo>
                    <a:pt x="439415" y="525475"/>
                  </a:lnTo>
                  <a:lnTo>
                    <a:pt x="384138" y="513995"/>
                  </a:lnTo>
                  <a:lnTo>
                    <a:pt x="331791" y="501425"/>
                  </a:lnTo>
                  <a:lnTo>
                    <a:pt x="282559" y="487822"/>
                  </a:lnTo>
                  <a:lnTo>
                    <a:pt x="236629" y="473241"/>
                  </a:lnTo>
                  <a:lnTo>
                    <a:pt x="194188" y="457736"/>
                  </a:lnTo>
                  <a:lnTo>
                    <a:pt x="155422" y="441364"/>
                  </a:lnTo>
                  <a:lnTo>
                    <a:pt x="120519" y="424178"/>
                  </a:lnTo>
                  <a:lnTo>
                    <a:pt x="63044" y="387588"/>
                  </a:lnTo>
                  <a:lnTo>
                    <a:pt x="23255" y="348409"/>
                  </a:lnTo>
                  <a:lnTo>
                    <a:pt x="2646" y="307081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12334" y="4964938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Hours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6903" y="4335779"/>
            <a:ext cx="57150" cy="500380"/>
          </a:xfrm>
          <a:custGeom>
            <a:avLst/>
            <a:gdLst/>
            <a:ahLst/>
            <a:cxnLst/>
            <a:rect l="l" t="t" r="r" b="b"/>
            <a:pathLst>
              <a:path w="57150" h="500379">
                <a:moveTo>
                  <a:pt x="0" y="0"/>
                </a:moveTo>
                <a:lnTo>
                  <a:pt x="57150" y="499999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86129"/>
            <a:ext cx="7778750" cy="226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143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Attributes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1:1 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1:N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can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be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migrated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to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one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of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the </a:t>
            </a:r>
            <a:r>
              <a:rPr sz="2200" b="1" i="1" spc="-53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participating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entity types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168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Ex: </a:t>
            </a:r>
            <a:r>
              <a:rPr sz="2200" spc="-5" dirty="0">
                <a:latin typeface="Times New Roman"/>
                <a:cs typeface="Times New Roman"/>
              </a:rPr>
              <a:t>Start-date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attributes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MANAGES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attribute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either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DEPARTMENT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5" dirty="0">
                <a:latin typeface="Times New Roman"/>
                <a:cs typeface="Times New Roman"/>
              </a:rPr>
              <a:t> EMPLOYEE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though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conceptually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belongs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manages.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133" y="3644646"/>
            <a:ext cx="1990725" cy="713740"/>
          </a:xfrm>
          <a:prstGeom prst="rect">
            <a:avLst/>
          </a:prstGeom>
          <a:ln w="19812">
            <a:solidFill>
              <a:srgbClr val="5C92B5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664"/>
              </a:spcBef>
            </a:pPr>
            <a:r>
              <a:rPr sz="1800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918" y="3644646"/>
            <a:ext cx="1990725" cy="71374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664"/>
              </a:spcBef>
            </a:pPr>
            <a:r>
              <a:rPr sz="1800" spc="-3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3602" y="3429761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95342" y="3706748"/>
            <a:ext cx="1027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MANAGE 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56953" y="3995737"/>
            <a:ext cx="3529329" cy="1658620"/>
            <a:chOff x="3056953" y="3995737"/>
            <a:chExt cx="3529329" cy="1658620"/>
          </a:xfrm>
        </p:grpSpPr>
        <p:sp>
          <p:nvSpPr>
            <p:cNvPr id="8" name="object 8"/>
            <p:cNvSpPr/>
            <p:nvPr/>
          </p:nvSpPr>
          <p:spPr>
            <a:xfrm>
              <a:off x="3061716" y="4000500"/>
              <a:ext cx="3519804" cy="1905"/>
            </a:xfrm>
            <a:custGeom>
              <a:avLst/>
              <a:gdLst/>
              <a:ahLst/>
              <a:cxnLst/>
              <a:rect l="l" t="t" r="r" b="b"/>
              <a:pathLst>
                <a:path w="3519804" h="1904">
                  <a:moveTo>
                    <a:pt x="0" y="0"/>
                  </a:moveTo>
                  <a:lnTo>
                    <a:pt x="611250" y="1524"/>
                  </a:lnTo>
                </a:path>
                <a:path w="3519804" h="1904">
                  <a:moveTo>
                    <a:pt x="3081528" y="0"/>
                  </a:moveTo>
                  <a:lnTo>
                    <a:pt x="3519678" y="1524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1262" y="5072633"/>
              <a:ext cx="1929764" cy="571500"/>
            </a:xfrm>
            <a:custGeom>
              <a:avLst/>
              <a:gdLst/>
              <a:ahLst/>
              <a:cxnLst/>
              <a:rect l="l" t="t" r="r" b="b"/>
              <a:pathLst>
                <a:path w="1929764" h="571500">
                  <a:moveTo>
                    <a:pt x="0" y="285750"/>
                  </a:moveTo>
                  <a:lnTo>
                    <a:pt x="10460" y="243513"/>
                  </a:lnTo>
                  <a:lnTo>
                    <a:pt x="40845" y="203204"/>
                  </a:lnTo>
                  <a:lnTo>
                    <a:pt x="89664" y="165265"/>
                  </a:lnTo>
                  <a:lnTo>
                    <a:pt x="155422" y="130135"/>
                  </a:lnTo>
                  <a:lnTo>
                    <a:pt x="194188" y="113763"/>
                  </a:lnTo>
                  <a:lnTo>
                    <a:pt x="236629" y="98258"/>
                  </a:lnTo>
                  <a:lnTo>
                    <a:pt x="282559" y="83677"/>
                  </a:lnTo>
                  <a:lnTo>
                    <a:pt x="331791" y="70074"/>
                  </a:lnTo>
                  <a:lnTo>
                    <a:pt x="384138" y="57504"/>
                  </a:lnTo>
                  <a:lnTo>
                    <a:pt x="439415" y="46024"/>
                  </a:lnTo>
                  <a:lnTo>
                    <a:pt x="497435" y="35688"/>
                  </a:lnTo>
                  <a:lnTo>
                    <a:pt x="558010" y="26550"/>
                  </a:lnTo>
                  <a:lnTo>
                    <a:pt x="620955" y="18668"/>
                  </a:lnTo>
                  <a:lnTo>
                    <a:pt x="686083" y="12094"/>
                  </a:lnTo>
                  <a:lnTo>
                    <a:pt x="753207" y="6886"/>
                  </a:lnTo>
                  <a:lnTo>
                    <a:pt x="822141" y="3097"/>
                  </a:lnTo>
                  <a:lnTo>
                    <a:pt x="892698" y="783"/>
                  </a:lnTo>
                  <a:lnTo>
                    <a:pt x="964691" y="0"/>
                  </a:lnTo>
                  <a:lnTo>
                    <a:pt x="1036685" y="783"/>
                  </a:lnTo>
                  <a:lnTo>
                    <a:pt x="1107242" y="3097"/>
                  </a:lnTo>
                  <a:lnTo>
                    <a:pt x="1176176" y="6886"/>
                  </a:lnTo>
                  <a:lnTo>
                    <a:pt x="1243300" y="12094"/>
                  </a:lnTo>
                  <a:lnTo>
                    <a:pt x="1308428" y="18668"/>
                  </a:lnTo>
                  <a:lnTo>
                    <a:pt x="1371373" y="26550"/>
                  </a:lnTo>
                  <a:lnTo>
                    <a:pt x="1431948" y="35688"/>
                  </a:lnTo>
                  <a:lnTo>
                    <a:pt x="1489968" y="46024"/>
                  </a:lnTo>
                  <a:lnTo>
                    <a:pt x="1545245" y="57504"/>
                  </a:lnTo>
                  <a:lnTo>
                    <a:pt x="1597592" y="70074"/>
                  </a:lnTo>
                  <a:lnTo>
                    <a:pt x="1646824" y="83677"/>
                  </a:lnTo>
                  <a:lnTo>
                    <a:pt x="1692754" y="98258"/>
                  </a:lnTo>
                  <a:lnTo>
                    <a:pt x="1735195" y="113763"/>
                  </a:lnTo>
                  <a:lnTo>
                    <a:pt x="1773961" y="130135"/>
                  </a:lnTo>
                  <a:lnTo>
                    <a:pt x="1808864" y="147321"/>
                  </a:lnTo>
                  <a:lnTo>
                    <a:pt x="1866339" y="183911"/>
                  </a:lnTo>
                  <a:lnTo>
                    <a:pt x="1906128" y="223090"/>
                  </a:lnTo>
                  <a:lnTo>
                    <a:pt x="1926737" y="264418"/>
                  </a:lnTo>
                  <a:lnTo>
                    <a:pt x="1929384" y="285750"/>
                  </a:lnTo>
                  <a:lnTo>
                    <a:pt x="1926737" y="307081"/>
                  </a:lnTo>
                  <a:lnTo>
                    <a:pt x="1906128" y="348409"/>
                  </a:lnTo>
                  <a:lnTo>
                    <a:pt x="1866339" y="387588"/>
                  </a:lnTo>
                  <a:lnTo>
                    <a:pt x="1808864" y="424178"/>
                  </a:lnTo>
                  <a:lnTo>
                    <a:pt x="1773961" y="441364"/>
                  </a:lnTo>
                  <a:lnTo>
                    <a:pt x="1735195" y="457736"/>
                  </a:lnTo>
                  <a:lnTo>
                    <a:pt x="1692754" y="473241"/>
                  </a:lnTo>
                  <a:lnTo>
                    <a:pt x="1646824" y="487822"/>
                  </a:lnTo>
                  <a:lnTo>
                    <a:pt x="1597592" y="501425"/>
                  </a:lnTo>
                  <a:lnTo>
                    <a:pt x="1545245" y="513995"/>
                  </a:lnTo>
                  <a:lnTo>
                    <a:pt x="1489968" y="525475"/>
                  </a:lnTo>
                  <a:lnTo>
                    <a:pt x="1431948" y="535811"/>
                  </a:lnTo>
                  <a:lnTo>
                    <a:pt x="1371373" y="544949"/>
                  </a:lnTo>
                  <a:lnTo>
                    <a:pt x="1308428" y="552831"/>
                  </a:lnTo>
                  <a:lnTo>
                    <a:pt x="1243300" y="559405"/>
                  </a:lnTo>
                  <a:lnTo>
                    <a:pt x="1176176" y="564613"/>
                  </a:lnTo>
                  <a:lnTo>
                    <a:pt x="1107242" y="568402"/>
                  </a:lnTo>
                  <a:lnTo>
                    <a:pt x="1036685" y="570716"/>
                  </a:lnTo>
                  <a:lnTo>
                    <a:pt x="964691" y="571500"/>
                  </a:lnTo>
                  <a:lnTo>
                    <a:pt x="892698" y="570716"/>
                  </a:lnTo>
                  <a:lnTo>
                    <a:pt x="822141" y="568402"/>
                  </a:lnTo>
                  <a:lnTo>
                    <a:pt x="753207" y="564613"/>
                  </a:lnTo>
                  <a:lnTo>
                    <a:pt x="686083" y="559405"/>
                  </a:lnTo>
                  <a:lnTo>
                    <a:pt x="620955" y="552831"/>
                  </a:lnTo>
                  <a:lnTo>
                    <a:pt x="558010" y="544949"/>
                  </a:lnTo>
                  <a:lnTo>
                    <a:pt x="497435" y="535811"/>
                  </a:lnTo>
                  <a:lnTo>
                    <a:pt x="439415" y="525475"/>
                  </a:lnTo>
                  <a:lnTo>
                    <a:pt x="384138" y="513995"/>
                  </a:lnTo>
                  <a:lnTo>
                    <a:pt x="331791" y="501425"/>
                  </a:lnTo>
                  <a:lnTo>
                    <a:pt x="282559" y="487822"/>
                  </a:lnTo>
                  <a:lnTo>
                    <a:pt x="236629" y="473241"/>
                  </a:lnTo>
                  <a:lnTo>
                    <a:pt x="194188" y="457736"/>
                  </a:lnTo>
                  <a:lnTo>
                    <a:pt x="155422" y="441364"/>
                  </a:lnTo>
                  <a:lnTo>
                    <a:pt x="120519" y="424178"/>
                  </a:lnTo>
                  <a:lnTo>
                    <a:pt x="63044" y="387588"/>
                  </a:lnTo>
                  <a:lnTo>
                    <a:pt x="23255" y="348409"/>
                  </a:lnTo>
                  <a:lnTo>
                    <a:pt x="2646" y="307081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06595" y="5201539"/>
            <a:ext cx="91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Star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-da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8803" y="4572000"/>
            <a:ext cx="57150" cy="500380"/>
          </a:xfrm>
          <a:custGeom>
            <a:avLst/>
            <a:gdLst/>
            <a:ahLst/>
            <a:cxnLst/>
            <a:rect l="l" t="t" r="r" b="b"/>
            <a:pathLst>
              <a:path w="57150" h="500379">
                <a:moveTo>
                  <a:pt x="0" y="0"/>
                </a:moveTo>
                <a:lnTo>
                  <a:pt x="57150" y="499999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51828" y="36854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4126" y="36710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998091"/>
            <a:ext cx="7872095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MANAGES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1:1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68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So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every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DEPARTMENT</a:t>
            </a:r>
            <a:r>
              <a:rPr sz="2200" spc="-5" dirty="0">
                <a:latin typeface="Times New Roman"/>
                <a:cs typeface="Times New Roman"/>
              </a:rPr>
              <a:t> /EMPLOYEE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participate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atmost</a:t>
            </a:r>
            <a:endParaRPr sz="22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instance.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8605" marR="224154" indent="-256540">
              <a:lnSpc>
                <a:spcPct val="100000"/>
              </a:lnSpc>
              <a:spcBef>
                <a:spcPts val="168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So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Start-date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determined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separately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either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participating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DEPARTMENT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dirty="0">
                <a:latin typeface="Times New Roman"/>
                <a:cs typeface="Times New Roman"/>
              </a:rPr>
              <a:t> 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participating </a:t>
            </a:r>
            <a:r>
              <a:rPr sz="2200" spc="-5" dirty="0">
                <a:latin typeface="Times New Roman"/>
                <a:cs typeface="Times New Roman"/>
              </a:rPr>
              <a:t>EMPLOYEE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entity.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47824"/>
            <a:ext cx="7873365" cy="159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For 1:N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migrated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only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Times New Roman"/>
                <a:cs typeface="Times New Roman"/>
              </a:rPr>
              <a:t>entity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type</a:t>
            </a:r>
            <a:r>
              <a:rPr sz="2200" b="1" dirty="0">
                <a:latin typeface="Times New Roman"/>
                <a:cs typeface="Times New Roman"/>
              </a:rPr>
              <a:t> on </a:t>
            </a:r>
            <a:r>
              <a:rPr sz="2200" b="1" spc="-5" dirty="0">
                <a:latin typeface="Times New Roman"/>
                <a:cs typeface="Times New Roman"/>
              </a:rPr>
              <a:t>N-side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relationship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68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Start-date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only 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133" y="3644646"/>
            <a:ext cx="1990725" cy="713740"/>
          </a:xfrm>
          <a:prstGeom prst="rect">
            <a:avLst/>
          </a:prstGeom>
          <a:ln w="19812">
            <a:solidFill>
              <a:srgbClr val="5C92B5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664"/>
              </a:spcBef>
            </a:pPr>
            <a:r>
              <a:rPr sz="1800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918" y="3644646"/>
            <a:ext cx="1990725" cy="71374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664"/>
              </a:spcBef>
            </a:pPr>
            <a:r>
              <a:rPr sz="1800" spc="-3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3602" y="3429761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7413" y="3706748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56953" y="3995737"/>
            <a:ext cx="3529329" cy="1658620"/>
            <a:chOff x="3056953" y="3995737"/>
            <a:chExt cx="3529329" cy="1658620"/>
          </a:xfrm>
        </p:grpSpPr>
        <p:sp>
          <p:nvSpPr>
            <p:cNvPr id="8" name="object 8"/>
            <p:cNvSpPr/>
            <p:nvPr/>
          </p:nvSpPr>
          <p:spPr>
            <a:xfrm>
              <a:off x="3061716" y="4000500"/>
              <a:ext cx="3519804" cy="1905"/>
            </a:xfrm>
            <a:custGeom>
              <a:avLst/>
              <a:gdLst/>
              <a:ahLst/>
              <a:cxnLst/>
              <a:rect l="l" t="t" r="r" b="b"/>
              <a:pathLst>
                <a:path w="3519804" h="1904">
                  <a:moveTo>
                    <a:pt x="0" y="0"/>
                  </a:moveTo>
                  <a:lnTo>
                    <a:pt x="611250" y="1524"/>
                  </a:lnTo>
                </a:path>
                <a:path w="3519804" h="1904">
                  <a:moveTo>
                    <a:pt x="3081528" y="0"/>
                  </a:moveTo>
                  <a:lnTo>
                    <a:pt x="3519678" y="1524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1262" y="5072633"/>
              <a:ext cx="1929764" cy="571500"/>
            </a:xfrm>
            <a:custGeom>
              <a:avLst/>
              <a:gdLst/>
              <a:ahLst/>
              <a:cxnLst/>
              <a:rect l="l" t="t" r="r" b="b"/>
              <a:pathLst>
                <a:path w="1929764" h="571500">
                  <a:moveTo>
                    <a:pt x="0" y="285750"/>
                  </a:moveTo>
                  <a:lnTo>
                    <a:pt x="10460" y="243513"/>
                  </a:lnTo>
                  <a:lnTo>
                    <a:pt x="40845" y="203204"/>
                  </a:lnTo>
                  <a:lnTo>
                    <a:pt x="89664" y="165265"/>
                  </a:lnTo>
                  <a:lnTo>
                    <a:pt x="155422" y="130135"/>
                  </a:lnTo>
                  <a:lnTo>
                    <a:pt x="194188" y="113763"/>
                  </a:lnTo>
                  <a:lnTo>
                    <a:pt x="236629" y="98258"/>
                  </a:lnTo>
                  <a:lnTo>
                    <a:pt x="282559" y="83677"/>
                  </a:lnTo>
                  <a:lnTo>
                    <a:pt x="331791" y="70074"/>
                  </a:lnTo>
                  <a:lnTo>
                    <a:pt x="384138" y="57504"/>
                  </a:lnTo>
                  <a:lnTo>
                    <a:pt x="439415" y="46024"/>
                  </a:lnTo>
                  <a:lnTo>
                    <a:pt x="497435" y="35688"/>
                  </a:lnTo>
                  <a:lnTo>
                    <a:pt x="558010" y="26550"/>
                  </a:lnTo>
                  <a:lnTo>
                    <a:pt x="620955" y="18668"/>
                  </a:lnTo>
                  <a:lnTo>
                    <a:pt x="686083" y="12094"/>
                  </a:lnTo>
                  <a:lnTo>
                    <a:pt x="753207" y="6886"/>
                  </a:lnTo>
                  <a:lnTo>
                    <a:pt x="822141" y="3097"/>
                  </a:lnTo>
                  <a:lnTo>
                    <a:pt x="892698" y="783"/>
                  </a:lnTo>
                  <a:lnTo>
                    <a:pt x="964691" y="0"/>
                  </a:lnTo>
                  <a:lnTo>
                    <a:pt x="1036685" y="783"/>
                  </a:lnTo>
                  <a:lnTo>
                    <a:pt x="1107242" y="3097"/>
                  </a:lnTo>
                  <a:lnTo>
                    <a:pt x="1176176" y="6886"/>
                  </a:lnTo>
                  <a:lnTo>
                    <a:pt x="1243300" y="12094"/>
                  </a:lnTo>
                  <a:lnTo>
                    <a:pt x="1308428" y="18668"/>
                  </a:lnTo>
                  <a:lnTo>
                    <a:pt x="1371373" y="26550"/>
                  </a:lnTo>
                  <a:lnTo>
                    <a:pt x="1431948" y="35688"/>
                  </a:lnTo>
                  <a:lnTo>
                    <a:pt x="1489968" y="46024"/>
                  </a:lnTo>
                  <a:lnTo>
                    <a:pt x="1545245" y="57504"/>
                  </a:lnTo>
                  <a:lnTo>
                    <a:pt x="1597592" y="70074"/>
                  </a:lnTo>
                  <a:lnTo>
                    <a:pt x="1646824" y="83677"/>
                  </a:lnTo>
                  <a:lnTo>
                    <a:pt x="1692754" y="98258"/>
                  </a:lnTo>
                  <a:lnTo>
                    <a:pt x="1735195" y="113763"/>
                  </a:lnTo>
                  <a:lnTo>
                    <a:pt x="1773961" y="130135"/>
                  </a:lnTo>
                  <a:lnTo>
                    <a:pt x="1808864" y="147321"/>
                  </a:lnTo>
                  <a:lnTo>
                    <a:pt x="1866339" y="183911"/>
                  </a:lnTo>
                  <a:lnTo>
                    <a:pt x="1906128" y="223090"/>
                  </a:lnTo>
                  <a:lnTo>
                    <a:pt x="1926737" y="264418"/>
                  </a:lnTo>
                  <a:lnTo>
                    <a:pt x="1929384" y="285750"/>
                  </a:lnTo>
                  <a:lnTo>
                    <a:pt x="1926737" y="307081"/>
                  </a:lnTo>
                  <a:lnTo>
                    <a:pt x="1906128" y="348409"/>
                  </a:lnTo>
                  <a:lnTo>
                    <a:pt x="1866339" y="387588"/>
                  </a:lnTo>
                  <a:lnTo>
                    <a:pt x="1808864" y="424178"/>
                  </a:lnTo>
                  <a:lnTo>
                    <a:pt x="1773961" y="441364"/>
                  </a:lnTo>
                  <a:lnTo>
                    <a:pt x="1735195" y="457736"/>
                  </a:lnTo>
                  <a:lnTo>
                    <a:pt x="1692754" y="473241"/>
                  </a:lnTo>
                  <a:lnTo>
                    <a:pt x="1646824" y="487822"/>
                  </a:lnTo>
                  <a:lnTo>
                    <a:pt x="1597592" y="501425"/>
                  </a:lnTo>
                  <a:lnTo>
                    <a:pt x="1545245" y="513995"/>
                  </a:lnTo>
                  <a:lnTo>
                    <a:pt x="1489968" y="525475"/>
                  </a:lnTo>
                  <a:lnTo>
                    <a:pt x="1431948" y="535811"/>
                  </a:lnTo>
                  <a:lnTo>
                    <a:pt x="1371373" y="544949"/>
                  </a:lnTo>
                  <a:lnTo>
                    <a:pt x="1308428" y="552831"/>
                  </a:lnTo>
                  <a:lnTo>
                    <a:pt x="1243300" y="559405"/>
                  </a:lnTo>
                  <a:lnTo>
                    <a:pt x="1176176" y="564613"/>
                  </a:lnTo>
                  <a:lnTo>
                    <a:pt x="1107242" y="568402"/>
                  </a:lnTo>
                  <a:lnTo>
                    <a:pt x="1036685" y="570716"/>
                  </a:lnTo>
                  <a:lnTo>
                    <a:pt x="964691" y="571500"/>
                  </a:lnTo>
                  <a:lnTo>
                    <a:pt x="892698" y="570716"/>
                  </a:lnTo>
                  <a:lnTo>
                    <a:pt x="822141" y="568402"/>
                  </a:lnTo>
                  <a:lnTo>
                    <a:pt x="753207" y="564613"/>
                  </a:lnTo>
                  <a:lnTo>
                    <a:pt x="686083" y="559405"/>
                  </a:lnTo>
                  <a:lnTo>
                    <a:pt x="620955" y="552831"/>
                  </a:lnTo>
                  <a:lnTo>
                    <a:pt x="558010" y="544949"/>
                  </a:lnTo>
                  <a:lnTo>
                    <a:pt x="497435" y="535811"/>
                  </a:lnTo>
                  <a:lnTo>
                    <a:pt x="439415" y="525475"/>
                  </a:lnTo>
                  <a:lnTo>
                    <a:pt x="384138" y="513995"/>
                  </a:lnTo>
                  <a:lnTo>
                    <a:pt x="331791" y="501425"/>
                  </a:lnTo>
                  <a:lnTo>
                    <a:pt x="282559" y="487822"/>
                  </a:lnTo>
                  <a:lnTo>
                    <a:pt x="236629" y="473241"/>
                  </a:lnTo>
                  <a:lnTo>
                    <a:pt x="194188" y="457736"/>
                  </a:lnTo>
                  <a:lnTo>
                    <a:pt x="155422" y="441364"/>
                  </a:lnTo>
                  <a:lnTo>
                    <a:pt x="120519" y="424178"/>
                  </a:lnTo>
                  <a:lnTo>
                    <a:pt x="63044" y="387588"/>
                  </a:lnTo>
                  <a:lnTo>
                    <a:pt x="23255" y="348409"/>
                  </a:lnTo>
                  <a:lnTo>
                    <a:pt x="2646" y="307081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06595" y="5201539"/>
            <a:ext cx="916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Star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-da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8803" y="4572000"/>
            <a:ext cx="57150" cy="500380"/>
          </a:xfrm>
          <a:custGeom>
            <a:avLst/>
            <a:gdLst/>
            <a:ahLst/>
            <a:cxnLst/>
            <a:rect l="l" t="t" r="r" b="b"/>
            <a:pathLst>
              <a:path w="57150" h="500379">
                <a:moveTo>
                  <a:pt x="0" y="0"/>
                </a:moveTo>
                <a:lnTo>
                  <a:pt x="57150" y="499999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6128" y="37426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4126" y="367106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656590"/>
            <a:ext cx="643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30" dirty="0"/>
              <a:t> </a:t>
            </a:r>
            <a:r>
              <a:rPr dirty="0"/>
              <a:t>Integrity</a:t>
            </a:r>
            <a:r>
              <a:rPr spc="-5" dirty="0"/>
              <a:t> 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498280"/>
            <a:ext cx="7650480" cy="3988912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6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Entity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integrity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constraints</a:t>
            </a:r>
          </a:p>
          <a:p>
            <a:pPr marL="560070" marR="31242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All </a:t>
            </a:r>
            <a:r>
              <a:rPr sz="2600" spc="-5" dirty="0">
                <a:latin typeface="Times New Roman"/>
                <a:cs typeface="Times New Roman"/>
              </a:rPr>
              <a:t>primary</a:t>
            </a:r>
            <a:r>
              <a:rPr sz="2600" dirty="0">
                <a:latin typeface="Times New Roman"/>
                <a:cs typeface="Times New Roman"/>
              </a:rPr>
              <a:t> key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entries 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unique,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part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primary </a:t>
            </a:r>
            <a:r>
              <a:rPr sz="2600" dirty="0">
                <a:latin typeface="Times New Roman"/>
                <a:cs typeface="Times New Roman"/>
              </a:rPr>
              <a:t>key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may</a:t>
            </a:r>
            <a:r>
              <a:rPr sz="2600" dirty="0">
                <a:latin typeface="Times New Roman"/>
                <a:cs typeface="Times New Roman"/>
              </a:rPr>
              <a:t> be null.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Wingdings"/>
              <a:buChar char=""/>
            </a:pPr>
            <a:endParaRPr sz="385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Domain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integrity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constraints</a:t>
            </a:r>
          </a:p>
          <a:p>
            <a:pPr marL="560070" marR="508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an attribute must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bound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specific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range.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6FC0"/>
              </a:buClr>
            </a:pP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468" y="1395729"/>
            <a:ext cx="7953375" cy="283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78790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5" dirty="0">
                <a:latin typeface="Times New Roman"/>
                <a:cs typeface="Times New Roman"/>
              </a:rPr>
              <a:t> M:N relationship</a:t>
            </a:r>
            <a:r>
              <a:rPr sz="2200" dirty="0">
                <a:latin typeface="Times New Roman"/>
                <a:cs typeface="Times New Roman"/>
              </a:rPr>
              <a:t> types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some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attribute</a:t>
            </a:r>
            <a:r>
              <a:rPr sz="2200" spc="-5" dirty="0">
                <a:latin typeface="Times New Roman"/>
                <a:cs typeface="Times New Roman"/>
              </a:rPr>
              <a:t> 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determined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combination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participating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entities,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single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enity.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68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Such attribute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must</a:t>
            </a:r>
            <a:r>
              <a:rPr sz="2200" b="1" i="1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be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attributes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168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Ex: No.of hours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</a:t>
            </a:r>
            <a:r>
              <a:rPr sz="2200" dirty="0">
                <a:latin typeface="Times New Roman"/>
                <a:cs typeface="Times New Roman"/>
              </a:rPr>
              <a:t> on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determent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determined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EMPLOYEE-PROJECT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combination.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2133" y="4644390"/>
            <a:ext cx="1990725" cy="715010"/>
          </a:xfrm>
          <a:prstGeom prst="rect">
            <a:avLst/>
          </a:prstGeom>
          <a:ln w="19812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675"/>
              </a:spcBef>
            </a:pPr>
            <a:r>
              <a:rPr sz="1800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918" y="4644390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3602" y="4429505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7413" y="4707128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10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56953" y="4995481"/>
            <a:ext cx="3529329" cy="1658620"/>
            <a:chOff x="3056953" y="4995481"/>
            <a:chExt cx="3529329" cy="1658620"/>
          </a:xfrm>
        </p:grpSpPr>
        <p:sp>
          <p:nvSpPr>
            <p:cNvPr id="8" name="object 8"/>
            <p:cNvSpPr/>
            <p:nvPr/>
          </p:nvSpPr>
          <p:spPr>
            <a:xfrm>
              <a:off x="3061716" y="5000244"/>
              <a:ext cx="3519804" cy="1905"/>
            </a:xfrm>
            <a:custGeom>
              <a:avLst/>
              <a:gdLst/>
              <a:ahLst/>
              <a:cxnLst/>
              <a:rect l="l" t="t" r="r" b="b"/>
              <a:pathLst>
                <a:path w="3519804" h="1904">
                  <a:moveTo>
                    <a:pt x="0" y="0"/>
                  </a:moveTo>
                  <a:lnTo>
                    <a:pt x="611250" y="1523"/>
                  </a:lnTo>
                </a:path>
                <a:path w="3519804" h="1904">
                  <a:moveTo>
                    <a:pt x="3081528" y="0"/>
                  </a:moveTo>
                  <a:lnTo>
                    <a:pt x="3519678" y="1523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1262" y="6072377"/>
              <a:ext cx="1929764" cy="571500"/>
            </a:xfrm>
            <a:custGeom>
              <a:avLst/>
              <a:gdLst/>
              <a:ahLst/>
              <a:cxnLst/>
              <a:rect l="l" t="t" r="r" b="b"/>
              <a:pathLst>
                <a:path w="1929764" h="571500">
                  <a:moveTo>
                    <a:pt x="0" y="285750"/>
                  </a:moveTo>
                  <a:lnTo>
                    <a:pt x="10460" y="243525"/>
                  </a:lnTo>
                  <a:lnTo>
                    <a:pt x="40845" y="203223"/>
                  </a:lnTo>
                  <a:lnTo>
                    <a:pt x="89664" y="165287"/>
                  </a:lnTo>
                  <a:lnTo>
                    <a:pt x="155422" y="130158"/>
                  </a:lnTo>
                  <a:lnTo>
                    <a:pt x="194188" y="113784"/>
                  </a:lnTo>
                  <a:lnTo>
                    <a:pt x="236629" y="98279"/>
                  </a:lnTo>
                  <a:lnTo>
                    <a:pt x="282559" y="83696"/>
                  </a:lnTo>
                  <a:lnTo>
                    <a:pt x="331791" y="70091"/>
                  </a:lnTo>
                  <a:lnTo>
                    <a:pt x="384138" y="57520"/>
                  </a:lnTo>
                  <a:lnTo>
                    <a:pt x="439415" y="46037"/>
                  </a:lnTo>
                  <a:lnTo>
                    <a:pt x="497435" y="35698"/>
                  </a:lnTo>
                  <a:lnTo>
                    <a:pt x="558010" y="26559"/>
                  </a:lnTo>
                  <a:lnTo>
                    <a:pt x="620955" y="18674"/>
                  </a:lnTo>
                  <a:lnTo>
                    <a:pt x="686083" y="12098"/>
                  </a:lnTo>
                  <a:lnTo>
                    <a:pt x="753207" y="6888"/>
                  </a:lnTo>
                  <a:lnTo>
                    <a:pt x="822141" y="3098"/>
                  </a:lnTo>
                  <a:lnTo>
                    <a:pt x="892698" y="783"/>
                  </a:lnTo>
                  <a:lnTo>
                    <a:pt x="964691" y="0"/>
                  </a:lnTo>
                  <a:lnTo>
                    <a:pt x="1036685" y="783"/>
                  </a:lnTo>
                  <a:lnTo>
                    <a:pt x="1107242" y="3098"/>
                  </a:lnTo>
                  <a:lnTo>
                    <a:pt x="1176176" y="6888"/>
                  </a:lnTo>
                  <a:lnTo>
                    <a:pt x="1243300" y="12098"/>
                  </a:lnTo>
                  <a:lnTo>
                    <a:pt x="1308428" y="18674"/>
                  </a:lnTo>
                  <a:lnTo>
                    <a:pt x="1371373" y="26559"/>
                  </a:lnTo>
                  <a:lnTo>
                    <a:pt x="1431948" y="35698"/>
                  </a:lnTo>
                  <a:lnTo>
                    <a:pt x="1489968" y="46037"/>
                  </a:lnTo>
                  <a:lnTo>
                    <a:pt x="1545245" y="57520"/>
                  </a:lnTo>
                  <a:lnTo>
                    <a:pt x="1597592" y="70091"/>
                  </a:lnTo>
                  <a:lnTo>
                    <a:pt x="1646824" y="83696"/>
                  </a:lnTo>
                  <a:lnTo>
                    <a:pt x="1692754" y="98279"/>
                  </a:lnTo>
                  <a:lnTo>
                    <a:pt x="1735195" y="113784"/>
                  </a:lnTo>
                  <a:lnTo>
                    <a:pt x="1773961" y="130158"/>
                  </a:lnTo>
                  <a:lnTo>
                    <a:pt x="1808864" y="147344"/>
                  </a:lnTo>
                  <a:lnTo>
                    <a:pt x="1866339" y="183932"/>
                  </a:lnTo>
                  <a:lnTo>
                    <a:pt x="1906128" y="223106"/>
                  </a:lnTo>
                  <a:lnTo>
                    <a:pt x="1926737" y="264424"/>
                  </a:lnTo>
                  <a:lnTo>
                    <a:pt x="1929384" y="285750"/>
                  </a:lnTo>
                  <a:lnTo>
                    <a:pt x="1926737" y="307075"/>
                  </a:lnTo>
                  <a:lnTo>
                    <a:pt x="1906128" y="348393"/>
                  </a:lnTo>
                  <a:lnTo>
                    <a:pt x="1866339" y="387567"/>
                  </a:lnTo>
                  <a:lnTo>
                    <a:pt x="1808864" y="424155"/>
                  </a:lnTo>
                  <a:lnTo>
                    <a:pt x="1773961" y="441341"/>
                  </a:lnTo>
                  <a:lnTo>
                    <a:pt x="1735195" y="457715"/>
                  </a:lnTo>
                  <a:lnTo>
                    <a:pt x="1692754" y="473220"/>
                  </a:lnTo>
                  <a:lnTo>
                    <a:pt x="1646824" y="487803"/>
                  </a:lnTo>
                  <a:lnTo>
                    <a:pt x="1597592" y="501408"/>
                  </a:lnTo>
                  <a:lnTo>
                    <a:pt x="1545245" y="513979"/>
                  </a:lnTo>
                  <a:lnTo>
                    <a:pt x="1489968" y="525462"/>
                  </a:lnTo>
                  <a:lnTo>
                    <a:pt x="1431948" y="535801"/>
                  </a:lnTo>
                  <a:lnTo>
                    <a:pt x="1371373" y="544940"/>
                  </a:lnTo>
                  <a:lnTo>
                    <a:pt x="1308428" y="552825"/>
                  </a:lnTo>
                  <a:lnTo>
                    <a:pt x="1243300" y="559401"/>
                  </a:lnTo>
                  <a:lnTo>
                    <a:pt x="1176176" y="564611"/>
                  </a:lnTo>
                  <a:lnTo>
                    <a:pt x="1107242" y="568401"/>
                  </a:lnTo>
                  <a:lnTo>
                    <a:pt x="1036685" y="570716"/>
                  </a:lnTo>
                  <a:lnTo>
                    <a:pt x="964691" y="571500"/>
                  </a:lnTo>
                  <a:lnTo>
                    <a:pt x="892698" y="570716"/>
                  </a:lnTo>
                  <a:lnTo>
                    <a:pt x="822141" y="568401"/>
                  </a:lnTo>
                  <a:lnTo>
                    <a:pt x="753207" y="564611"/>
                  </a:lnTo>
                  <a:lnTo>
                    <a:pt x="686083" y="559401"/>
                  </a:lnTo>
                  <a:lnTo>
                    <a:pt x="620955" y="552825"/>
                  </a:lnTo>
                  <a:lnTo>
                    <a:pt x="558010" y="544940"/>
                  </a:lnTo>
                  <a:lnTo>
                    <a:pt x="497435" y="535801"/>
                  </a:lnTo>
                  <a:lnTo>
                    <a:pt x="439415" y="525462"/>
                  </a:lnTo>
                  <a:lnTo>
                    <a:pt x="384138" y="513979"/>
                  </a:lnTo>
                  <a:lnTo>
                    <a:pt x="331791" y="501408"/>
                  </a:lnTo>
                  <a:lnTo>
                    <a:pt x="282559" y="487803"/>
                  </a:lnTo>
                  <a:lnTo>
                    <a:pt x="236629" y="473220"/>
                  </a:lnTo>
                  <a:lnTo>
                    <a:pt x="194188" y="457715"/>
                  </a:lnTo>
                  <a:lnTo>
                    <a:pt x="155422" y="441341"/>
                  </a:lnTo>
                  <a:lnTo>
                    <a:pt x="120519" y="424155"/>
                  </a:lnTo>
                  <a:lnTo>
                    <a:pt x="63044" y="387567"/>
                  </a:lnTo>
                  <a:lnTo>
                    <a:pt x="23255" y="348393"/>
                  </a:lnTo>
                  <a:lnTo>
                    <a:pt x="2646" y="307075"/>
                  </a:lnTo>
                  <a:lnTo>
                    <a:pt x="0" y="28575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74234" y="6201867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Hours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8803" y="5571744"/>
            <a:ext cx="57150" cy="500380"/>
          </a:xfrm>
          <a:custGeom>
            <a:avLst/>
            <a:gdLst/>
            <a:ahLst/>
            <a:cxnLst/>
            <a:rect l="l" t="t" r="r" b="b"/>
            <a:pathLst>
              <a:path w="57150" h="500379">
                <a:moveTo>
                  <a:pt x="0" y="0"/>
                </a:moveTo>
                <a:lnTo>
                  <a:pt x="57150" y="500062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94882" y="474306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4126" y="4671441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270" y="656590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267" y="1622501"/>
            <a:ext cx="7509509" cy="3545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Identify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entities,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relationships,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cardinalities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 below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Times New Roman"/>
                <a:cs typeface="Times New Roman"/>
              </a:rPr>
              <a:t>scenario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create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ER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diagram.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155"/>
              </a:spcBef>
            </a:pPr>
            <a:r>
              <a:rPr sz="2800" spc="-5" dirty="0">
                <a:latin typeface="Times New Roman"/>
                <a:cs typeface="Times New Roman"/>
              </a:rPr>
              <a:t>In a </a:t>
            </a:r>
            <a:r>
              <a:rPr sz="2800" spc="-15" dirty="0">
                <a:latin typeface="Times New Roman"/>
                <a:cs typeface="Times New Roman"/>
              </a:rPr>
              <a:t>university,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Student </a:t>
            </a:r>
            <a:r>
              <a:rPr sz="2800" spc="-5" dirty="0">
                <a:latin typeface="Times New Roman"/>
                <a:cs typeface="Times New Roman"/>
              </a:rPr>
              <a:t>enrolls in Courses. A </a:t>
            </a:r>
            <a:r>
              <a:rPr sz="2800" dirty="0">
                <a:latin typeface="Times New Roman"/>
                <a:cs typeface="Times New Roman"/>
              </a:rPr>
              <a:t> student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assigned to at least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or more </a:t>
            </a:r>
            <a:r>
              <a:rPr sz="2800" dirty="0">
                <a:latin typeface="Times New Roman"/>
                <a:cs typeface="Times New Roman"/>
              </a:rPr>
              <a:t> Courses.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course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taught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Professor.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maintain </a:t>
            </a:r>
            <a:r>
              <a:rPr sz="2800" dirty="0">
                <a:latin typeface="Times New Roman"/>
                <a:cs typeface="Times New Roman"/>
              </a:rPr>
              <a:t>instruction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quality,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Professor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deliver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5" dirty="0">
                <a:latin typeface="Times New Roman"/>
                <a:cs typeface="Times New Roman"/>
              </a:rPr>
              <a:t> course.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270" y="656590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24025"/>
            <a:ext cx="7940675" cy="488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5" dirty="0">
                <a:latin typeface="Times New Roman"/>
                <a:cs typeface="Times New Roman"/>
              </a:rPr>
              <a:t>Create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ERD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following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664"/>
              </a:spcBef>
              <a:tabLst>
                <a:tab pos="1214755" algn="l"/>
                <a:tab pos="623760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company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organized</a:t>
            </a:r>
            <a:r>
              <a:rPr sz="2200" spc="-5" dirty="0">
                <a:latin typeface="Times New Roman"/>
                <a:cs typeface="Times New Roman"/>
              </a:rPr>
              <a:t> into </a:t>
            </a:r>
            <a:r>
              <a:rPr sz="2200" spc="-45" dirty="0">
                <a:latin typeface="Times New Roman"/>
                <a:cs typeface="Times New Roman"/>
              </a:rPr>
              <a:t>DEPARTMENTs.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name,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 who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manages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 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start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manager.	</a:t>
            </a:r>
            <a:r>
              <a:rPr sz="2200" spc="-5" dirty="0">
                <a:latin typeface="Times New Roman"/>
                <a:cs typeface="Times New Roman"/>
              </a:rPr>
              <a:t>Each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controls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number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PROJECTs</a:t>
            </a:r>
            <a:r>
              <a:rPr sz="2200" i="1" spc="-20" dirty="0">
                <a:latin typeface="Times New Roman"/>
                <a:cs typeface="Times New Roman"/>
              </a:rPr>
              <a:t>.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 project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name,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single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location.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 each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EMPLOYEE’s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social security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number,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salary,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sex, and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birthdate.	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works</a:t>
            </a:r>
            <a:r>
              <a:rPr sz="2200" i="1" dirty="0">
                <a:latin typeface="Times New Roman"/>
                <a:cs typeface="Times New Roman"/>
              </a:rPr>
              <a:t> for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department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work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on 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several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projects.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hours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week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currently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project.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direct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supervisor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have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DEPENDENTs.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dependent, we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keep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track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their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name,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sex, birthdate,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relationship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employee.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8574" y="2793619"/>
            <a:ext cx="4283710" cy="438150"/>
            <a:chOff x="798574" y="2793619"/>
            <a:chExt cx="4283710" cy="438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74" y="2799541"/>
              <a:ext cx="4283205" cy="4321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578" y="2793619"/>
              <a:ext cx="4245038" cy="390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92" y="656590"/>
            <a:ext cx="643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30" dirty="0"/>
              <a:t> </a:t>
            </a:r>
            <a:r>
              <a:rPr dirty="0"/>
              <a:t>Integrity</a:t>
            </a:r>
            <a:r>
              <a:rPr spc="-5" dirty="0"/>
              <a:t> 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8498332" cy="4845557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Referential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integrity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constraints</a:t>
            </a:r>
          </a:p>
          <a:p>
            <a:pPr marL="560070" marR="31369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sz="2600" spc="-5" dirty="0">
                <a:latin typeface="Times New Roman"/>
                <a:cs typeface="Times New Roman"/>
              </a:rPr>
              <a:t>Referencing attribute </a:t>
            </a:r>
            <a:r>
              <a:rPr sz="2600" dirty="0">
                <a:latin typeface="Times New Roman"/>
                <a:cs typeface="Times New Roman"/>
              </a:rPr>
              <a:t>should be a </a:t>
            </a:r>
            <a:r>
              <a:rPr sz="2600" spc="-5" dirty="0">
                <a:latin typeface="Times New Roman"/>
                <a:cs typeface="Times New Roman"/>
              </a:rPr>
              <a:t>subset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referred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attribute.</a:t>
            </a:r>
            <a:endParaRPr lang="en-US" sz="2600" spc="-5" dirty="0">
              <a:latin typeface="Times New Roman"/>
              <a:cs typeface="Times New Roman"/>
            </a:endParaRPr>
          </a:p>
          <a:p>
            <a:pPr marL="560070" marR="31369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lang="en-US" sz="2800" b="0" i="1" dirty="0">
                <a:solidFill>
                  <a:srgbClr val="373D3F"/>
                </a:solidFill>
                <a:effectLst/>
                <a:latin typeface="Lora"/>
              </a:rPr>
              <a:t>Referential integrity</a:t>
            </a:r>
            <a:r>
              <a:rPr lang="en-US" sz="2800" b="0" i="0" dirty="0">
                <a:solidFill>
                  <a:srgbClr val="373D3F"/>
                </a:solidFill>
                <a:effectLst/>
                <a:latin typeface="Lora"/>
              </a:rPr>
              <a:t> requires that a foreign key must have a matching primary key or it must be null. </a:t>
            </a:r>
          </a:p>
          <a:p>
            <a:pPr marL="560070" marR="31369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lang="en-US" sz="2800" b="0" i="0" dirty="0">
                <a:solidFill>
                  <a:srgbClr val="373D3F"/>
                </a:solidFill>
                <a:effectLst/>
                <a:latin typeface="Lora"/>
              </a:rPr>
              <a:t>This constraint is specified between two tables (parent and child); it maintains the correspondence between rows in these tables.  </a:t>
            </a:r>
          </a:p>
          <a:p>
            <a:pPr marL="560070" marR="313690" lvl="1" indent="-245745">
              <a:lnSpc>
                <a:spcPct val="100000"/>
              </a:lnSpc>
              <a:spcBef>
                <a:spcPts val="910"/>
              </a:spcBef>
              <a:buClr>
                <a:srgbClr val="006FC0"/>
              </a:buClr>
              <a:buFont typeface="Wingdings"/>
              <a:buChar char=""/>
              <a:tabLst>
                <a:tab pos="560705" algn="l"/>
              </a:tabLst>
            </a:pPr>
            <a:r>
              <a:rPr lang="en-US" sz="2800" b="0" i="0" dirty="0">
                <a:solidFill>
                  <a:srgbClr val="373D3F"/>
                </a:solidFill>
                <a:effectLst/>
                <a:latin typeface="Lora"/>
              </a:rPr>
              <a:t>It means the reference from a row in one table to another table must be valid.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6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656590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668" y="1627759"/>
            <a:ext cx="325120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21640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each table, identify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primary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foreign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key(s).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166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1800" spc="-5" dirty="0">
                <a:latin typeface="Times New Roman"/>
                <a:cs typeface="Times New Roman"/>
              </a:rPr>
              <a:t>Do </a:t>
            </a:r>
            <a:r>
              <a:rPr sz="1800" dirty="0">
                <a:latin typeface="Times New Roman"/>
                <a:cs typeface="Times New Roman"/>
              </a:rPr>
              <a:t>the tables exhibit entity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egri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?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wer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n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then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answer.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1664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1800" spc="-5" dirty="0">
                <a:latin typeface="Times New Roman"/>
                <a:cs typeface="Times New Roman"/>
              </a:rPr>
              <a:t>Do </a:t>
            </a:r>
            <a:r>
              <a:rPr sz="1800" dirty="0">
                <a:latin typeface="Times New Roman"/>
                <a:cs typeface="Times New Roman"/>
              </a:rPr>
              <a:t>the tables exhibit referential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egri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?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wer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n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answer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701742"/>
            <a:ext cx="5388863" cy="6184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045" y="671829"/>
            <a:ext cx="5859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ahoma"/>
                <a:cs typeface="Tahoma"/>
              </a:rPr>
              <a:t>Ho</a:t>
            </a:r>
            <a:r>
              <a:rPr spc="-5" dirty="0">
                <a:latin typeface="Tahoma"/>
                <a:cs typeface="Tahoma"/>
              </a:rPr>
              <a:t>w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o </a:t>
            </a:r>
            <a:r>
              <a:rPr spc="-10" dirty="0">
                <a:latin typeface="Tahoma"/>
                <a:cs typeface="Tahoma"/>
              </a:rPr>
              <a:t>fin</a:t>
            </a:r>
            <a:r>
              <a:rPr spc="-5" dirty="0">
                <a:latin typeface="Tahoma"/>
                <a:cs typeface="Tahoma"/>
              </a:rPr>
              <a:t>d </a:t>
            </a:r>
            <a:r>
              <a:rPr spc="-25" dirty="0">
                <a:latin typeface="Tahoma"/>
                <a:cs typeface="Tahoma"/>
              </a:rPr>
              <a:t>r</a:t>
            </a:r>
            <a:r>
              <a:rPr spc="-10" dirty="0">
                <a:latin typeface="Tahoma"/>
                <a:cs typeface="Tahoma"/>
              </a:rPr>
              <a:t>elationships</a:t>
            </a:r>
            <a:r>
              <a:rPr spc="-1675" dirty="0">
                <a:latin typeface="Tahoma"/>
                <a:cs typeface="Tahoma"/>
              </a:rPr>
              <a:t>?</a:t>
            </a:r>
            <a:r>
              <a:rPr sz="2100" baseline="63492" dirty="0">
                <a:latin typeface="Tahoma"/>
                <a:cs typeface="Tahoma"/>
              </a:rPr>
              <a:t>27</a:t>
            </a:r>
            <a:endParaRPr sz="2100" baseline="63492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267" y="1866956"/>
            <a:ext cx="7591425" cy="30416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82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Relationship:</a:t>
            </a:r>
            <a:endParaRPr sz="28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63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Relationships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entities.</a:t>
            </a:r>
            <a:endParaRPr sz="2400">
              <a:latin typeface="Times New Roman"/>
              <a:cs typeface="Times New Roman"/>
            </a:endParaRPr>
          </a:p>
          <a:p>
            <a:pPr marL="560070" lvl="1" indent="-245745">
              <a:lnSpc>
                <a:spcPts val="2735"/>
              </a:lnSpc>
              <a:spcBef>
                <a:spcPts val="61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35" dirty="0">
                <a:latin typeface="Times New Roman"/>
                <a:cs typeface="Times New Roman"/>
              </a:rPr>
              <a:t>Typically,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indicated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connecting</a:t>
            </a:r>
            <a:endParaRPr sz="2400">
              <a:latin typeface="Times New Roman"/>
              <a:cs typeface="Times New Roman"/>
            </a:endParaRPr>
          </a:p>
          <a:p>
            <a:pPr marL="55943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entities.</a:t>
            </a:r>
            <a:endParaRPr sz="24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615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spc="-5" dirty="0">
                <a:latin typeface="Times New Roman"/>
                <a:cs typeface="Times New Roman"/>
              </a:rPr>
              <a:t>Employees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assigned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</a:t>
            </a:r>
            <a:endParaRPr sz="2400">
              <a:latin typeface="Times New Roman"/>
              <a:cs typeface="Times New Roman"/>
            </a:endParaRPr>
          </a:p>
          <a:p>
            <a:pPr marL="560070" lvl="1" indent="-245745">
              <a:lnSpc>
                <a:spcPct val="100000"/>
              </a:lnSpc>
              <a:spcBef>
                <a:spcPts val="610"/>
              </a:spcBef>
              <a:buClr>
                <a:srgbClr val="006FC0"/>
              </a:buClr>
              <a:buFont typeface="Wingdings"/>
              <a:buChar char=""/>
              <a:tabLst>
                <a:tab pos="560070" algn="l"/>
              </a:tabLst>
            </a:pPr>
            <a:r>
              <a:rPr sz="2400" dirty="0">
                <a:latin typeface="Times New Roman"/>
                <a:cs typeface="Times New Roman"/>
              </a:rPr>
              <a:t>Relationships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cardinality.</a:t>
            </a:r>
            <a:endParaRPr sz="2400">
              <a:latin typeface="Times New Roman"/>
              <a:cs typeface="Times New Roman"/>
            </a:endParaRPr>
          </a:p>
          <a:p>
            <a:pPr marL="824865" lvl="2" indent="-218440">
              <a:lnSpc>
                <a:spcPct val="100000"/>
              </a:lnSpc>
              <a:spcBef>
                <a:spcPts val="680"/>
              </a:spcBef>
              <a:buClr>
                <a:srgbClr val="006FC0"/>
              </a:buClr>
              <a:buFont typeface="Wingdings"/>
              <a:buChar char=""/>
              <a:tabLst>
                <a:tab pos="825500" algn="l"/>
              </a:tabLst>
            </a:pPr>
            <a:r>
              <a:rPr sz="2000" dirty="0">
                <a:latin typeface="Times New Roman"/>
                <a:cs typeface="Times New Roman"/>
              </a:rPr>
              <a:t>One-to-one,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one-to-many,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" y="294843"/>
            <a:ext cx="6684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Tahoma"/>
                <a:cs typeface="Tahoma"/>
              </a:rPr>
              <a:t>DEGREE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OF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89" y="4644390"/>
            <a:ext cx="1858010" cy="715010"/>
          </a:xfrm>
          <a:prstGeom prst="rect">
            <a:avLst/>
          </a:prstGeom>
          <a:ln w="19812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SALESASSIST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8890" y="4644390"/>
            <a:ext cx="1858010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PRODUCT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7621" y="4419346"/>
            <a:ext cx="3295650" cy="1163320"/>
            <a:chOff x="3067621" y="4419346"/>
            <a:chExt cx="3295650" cy="1163320"/>
          </a:xfrm>
        </p:grpSpPr>
        <p:sp>
          <p:nvSpPr>
            <p:cNvPr id="6" name="object 6"/>
            <p:cNvSpPr/>
            <p:nvPr/>
          </p:nvSpPr>
          <p:spPr>
            <a:xfrm>
              <a:off x="3072383" y="5000244"/>
              <a:ext cx="3286125" cy="1905"/>
            </a:xfrm>
            <a:custGeom>
              <a:avLst/>
              <a:gdLst/>
              <a:ahLst/>
              <a:cxnLst/>
              <a:rect l="l" t="t" r="r" b="b"/>
              <a:pathLst>
                <a:path w="3286125" h="1904">
                  <a:moveTo>
                    <a:pt x="0" y="0"/>
                  </a:moveTo>
                  <a:lnTo>
                    <a:pt x="571500" y="1523"/>
                  </a:lnTo>
                </a:path>
                <a:path w="3286125" h="1904">
                  <a:moveTo>
                    <a:pt x="2642616" y="0"/>
                  </a:moveTo>
                  <a:lnTo>
                    <a:pt x="3285617" y="1523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4645" y="4429506"/>
              <a:ext cx="2071370" cy="1143000"/>
            </a:xfrm>
            <a:custGeom>
              <a:avLst/>
              <a:gdLst/>
              <a:ahLst/>
              <a:cxnLst/>
              <a:rect l="l" t="t" r="r" b="b"/>
              <a:pathLst>
                <a:path w="2071370" h="1143000">
                  <a:moveTo>
                    <a:pt x="0" y="571500"/>
                  </a:moveTo>
                  <a:lnTo>
                    <a:pt x="1035557" y="0"/>
                  </a:lnTo>
                  <a:lnTo>
                    <a:pt x="2071115" y="571500"/>
                  </a:lnTo>
                  <a:lnTo>
                    <a:pt x="1035557" y="1143000"/>
                  </a:lnTo>
                  <a:lnTo>
                    <a:pt x="0" y="571500"/>
                  </a:lnTo>
                  <a:close/>
                </a:path>
              </a:pathLst>
            </a:custGeom>
            <a:ln w="19811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29176" y="4844288"/>
            <a:ext cx="70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SE</a:t>
            </a:r>
            <a:r>
              <a:rPr sz="1800" dirty="0">
                <a:latin typeface="Times New Roman"/>
                <a:cs typeface="Times New Roman"/>
              </a:rPr>
              <a:t>LL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8005" y="5930646"/>
            <a:ext cx="1858010" cy="71374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675"/>
              </a:spcBef>
            </a:pPr>
            <a:r>
              <a:rPr sz="1800" spc="-10" dirty="0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3628" y="5573267"/>
            <a:ext cx="1905" cy="357505"/>
          </a:xfrm>
          <a:custGeom>
            <a:avLst/>
            <a:gdLst/>
            <a:ahLst/>
            <a:cxnLst/>
            <a:rect l="l" t="t" r="r" b="b"/>
            <a:pathLst>
              <a:path w="1904" h="357504">
                <a:moveTo>
                  <a:pt x="1524" y="0"/>
                </a:moveTo>
                <a:lnTo>
                  <a:pt x="0" y="357187"/>
                </a:lnTo>
              </a:path>
            </a:pathLst>
          </a:custGeom>
          <a:ln w="9143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13220" y="1348675"/>
            <a:ext cx="7379334" cy="669290"/>
            <a:chOff x="713220" y="1348675"/>
            <a:chExt cx="7379334" cy="66929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20" y="1348675"/>
              <a:ext cx="7379230" cy="6264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047" y="1382268"/>
              <a:ext cx="7274052" cy="6355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1371600"/>
              <a:ext cx="7286244" cy="533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2000" y="1371600"/>
              <a:ext cx="7286625" cy="533400"/>
            </a:xfrm>
            <a:custGeom>
              <a:avLst/>
              <a:gdLst/>
              <a:ahLst/>
              <a:cxnLst/>
              <a:rect l="l" t="t" r="r" b="b"/>
              <a:pathLst>
                <a:path w="7286625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7197344" y="0"/>
                  </a:lnTo>
                  <a:lnTo>
                    <a:pt x="7231969" y="6979"/>
                  </a:lnTo>
                  <a:lnTo>
                    <a:pt x="7260224" y="26019"/>
                  </a:lnTo>
                  <a:lnTo>
                    <a:pt x="7279264" y="54274"/>
                  </a:lnTo>
                  <a:lnTo>
                    <a:pt x="7286244" y="88900"/>
                  </a:lnTo>
                  <a:lnTo>
                    <a:pt x="7286244" y="444500"/>
                  </a:lnTo>
                  <a:lnTo>
                    <a:pt x="7279264" y="479125"/>
                  </a:lnTo>
                  <a:lnTo>
                    <a:pt x="7260224" y="507380"/>
                  </a:lnTo>
                  <a:lnTo>
                    <a:pt x="7231969" y="526420"/>
                  </a:lnTo>
                  <a:lnTo>
                    <a:pt x="7197344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8068" y="1465529"/>
            <a:ext cx="7051040" cy="2837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 Math"/>
                <a:cs typeface="Cambria Math"/>
              </a:rPr>
              <a:t>It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is</a:t>
            </a:r>
            <a:r>
              <a:rPr sz="2000" spc="-5" dirty="0">
                <a:latin typeface="Cambria Math"/>
                <a:cs typeface="Cambria Math"/>
              </a:rPr>
              <a:t> the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number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entity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types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that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participate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in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relationship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300">
              <a:latin typeface="Cambria Math"/>
              <a:cs typeface="Cambria Math"/>
            </a:endParaRPr>
          </a:p>
          <a:p>
            <a:pPr marL="331470" indent="-319405">
              <a:lnSpc>
                <a:spcPts val="2750"/>
              </a:lnSpc>
              <a:spcBef>
                <a:spcPts val="1940"/>
              </a:spcBef>
              <a:buClr>
                <a:srgbClr val="006FC0"/>
              </a:buClr>
              <a:buFont typeface="Wingdings"/>
              <a:buChar char=""/>
              <a:tabLst>
                <a:tab pos="330835" algn="l"/>
                <a:tab pos="332105" algn="l"/>
                <a:tab pos="3050540" algn="l"/>
                <a:tab pos="5592445" algn="l"/>
              </a:tabLst>
            </a:pPr>
            <a:r>
              <a:rPr sz="2200" spc="-5" dirty="0">
                <a:latin typeface="Cambria Math"/>
                <a:cs typeface="Cambria Math"/>
              </a:rPr>
              <a:t>If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there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two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entity	types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30" dirty="0">
                <a:latin typeface="Cambria Math"/>
                <a:cs typeface="Cambria Math"/>
              </a:rPr>
              <a:t>involved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it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	</a:t>
            </a:r>
            <a:r>
              <a:rPr sz="2300" spc="-65" dirty="0">
                <a:latin typeface="Cambria Math"/>
                <a:cs typeface="Cambria Math"/>
              </a:rPr>
              <a:t>binary</a:t>
            </a:r>
            <a:endParaRPr sz="2300">
              <a:latin typeface="Cambria Math"/>
              <a:cs typeface="Cambria Math"/>
            </a:endParaRPr>
          </a:p>
          <a:p>
            <a:pPr marL="268605">
              <a:lnSpc>
                <a:spcPts val="2630"/>
              </a:lnSpc>
            </a:pPr>
            <a:r>
              <a:rPr sz="2200" spc="-5" dirty="0">
                <a:latin typeface="Cambria Math"/>
                <a:cs typeface="Cambria Math"/>
              </a:rPr>
              <a:t>relationship </a:t>
            </a:r>
            <a:r>
              <a:rPr sz="2200" spc="-10" dirty="0">
                <a:latin typeface="Cambria Math"/>
                <a:cs typeface="Cambria Math"/>
              </a:rPr>
              <a:t>type</a:t>
            </a:r>
            <a:endParaRPr sz="2200">
              <a:latin typeface="Cambria Math"/>
              <a:cs typeface="Cambria Math"/>
            </a:endParaRPr>
          </a:p>
          <a:p>
            <a:pPr marL="268605" indent="-256540">
              <a:lnSpc>
                <a:spcPts val="2750"/>
              </a:lnSpc>
              <a:spcBef>
                <a:spcPts val="80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Cambria Math"/>
                <a:cs typeface="Cambria Math"/>
              </a:rPr>
              <a:t>If </a:t>
            </a:r>
            <a:r>
              <a:rPr sz="2200" spc="-15" dirty="0">
                <a:latin typeface="Cambria Math"/>
                <a:cs typeface="Cambria Math"/>
              </a:rPr>
              <a:t>there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are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three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entity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types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30" dirty="0">
                <a:latin typeface="Cambria Math"/>
                <a:cs typeface="Cambria Math"/>
              </a:rPr>
              <a:t>involved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it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300" spc="-70" dirty="0">
                <a:latin typeface="Cambria Math"/>
                <a:cs typeface="Cambria Math"/>
              </a:rPr>
              <a:t>ternary</a:t>
            </a:r>
            <a:endParaRPr sz="2300">
              <a:latin typeface="Cambria Math"/>
              <a:cs typeface="Cambria Math"/>
            </a:endParaRPr>
          </a:p>
          <a:p>
            <a:pPr marL="268605">
              <a:lnSpc>
                <a:spcPts val="2630"/>
              </a:lnSpc>
            </a:pPr>
            <a:r>
              <a:rPr sz="2200" spc="-5" dirty="0">
                <a:latin typeface="Cambria Math"/>
                <a:cs typeface="Cambria Math"/>
              </a:rPr>
              <a:t>relationship </a:t>
            </a:r>
            <a:r>
              <a:rPr sz="2200" spc="-10" dirty="0">
                <a:latin typeface="Cambria Math"/>
                <a:cs typeface="Cambria Math"/>
              </a:rPr>
              <a:t>type</a:t>
            </a:r>
            <a:endParaRPr sz="2200">
              <a:latin typeface="Cambria Math"/>
              <a:cs typeface="Cambria Math"/>
            </a:endParaRPr>
          </a:p>
          <a:p>
            <a:pPr marL="268605" indent="-256540">
              <a:lnSpc>
                <a:spcPct val="100000"/>
              </a:lnSpc>
              <a:spcBef>
                <a:spcPts val="90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Cambria Math"/>
                <a:cs typeface="Cambria Math"/>
              </a:rPr>
              <a:t>It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possible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to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30" dirty="0">
                <a:latin typeface="Cambria Math"/>
                <a:cs typeface="Cambria Math"/>
              </a:rPr>
              <a:t>have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</a:t>
            </a:r>
            <a:r>
              <a:rPr sz="2200" spc="-15" dirty="0">
                <a:latin typeface="Cambria Math"/>
                <a:cs typeface="Cambria Math"/>
              </a:rPr>
              <a:t> n-array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relationship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68" y="1090929"/>
            <a:ext cx="8235950" cy="246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  <a:tab pos="6073775" algn="l"/>
              </a:tabLst>
            </a:pPr>
            <a:r>
              <a:rPr sz="2200" b="1" i="1" spc="-5" dirty="0">
                <a:latin typeface="Times New Roman"/>
                <a:cs typeface="Times New Roman"/>
              </a:rPr>
              <a:t>Unary</a:t>
            </a:r>
            <a:r>
              <a:rPr sz="2200" b="1" i="1" spc="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relationships</a:t>
            </a:r>
            <a:r>
              <a:rPr sz="2200" b="1" i="1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recursive	relationship.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1685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relationship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participates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different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roles.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690"/>
              </a:spcBef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distinguish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participations.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068" y="4093540"/>
            <a:ext cx="476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E.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910" y="4093540"/>
            <a:ext cx="4574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employees 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supervised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employees.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989" y="4482846"/>
            <a:ext cx="1858010" cy="71374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09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77221" y="4257802"/>
            <a:ext cx="3801745" cy="1163320"/>
            <a:chOff x="3677221" y="4257802"/>
            <a:chExt cx="3801745" cy="1163320"/>
          </a:xfrm>
        </p:grpSpPr>
        <p:sp>
          <p:nvSpPr>
            <p:cNvPr id="7" name="object 7"/>
            <p:cNvSpPr/>
            <p:nvPr/>
          </p:nvSpPr>
          <p:spPr>
            <a:xfrm>
              <a:off x="3681984" y="4267200"/>
              <a:ext cx="2643505" cy="571500"/>
            </a:xfrm>
            <a:custGeom>
              <a:avLst/>
              <a:gdLst/>
              <a:ahLst/>
              <a:cxnLst/>
              <a:rect l="l" t="t" r="r" b="b"/>
              <a:pathLst>
                <a:path w="2643504" h="571500">
                  <a:moveTo>
                    <a:pt x="0" y="571500"/>
                  </a:moveTo>
                  <a:lnTo>
                    <a:pt x="2643124" y="0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2362" y="4267962"/>
              <a:ext cx="2286000" cy="1143000"/>
            </a:xfrm>
            <a:custGeom>
              <a:avLst/>
              <a:gdLst/>
              <a:ahLst/>
              <a:cxnLst/>
              <a:rect l="l" t="t" r="r" b="b"/>
              <a:pathLst>
                <a:path w="2286000" h="1143000">
                  <a:moveTo>
                    <a:pt x="1143000" y="0"/>
                  </a:moveTo>
                  <a:lnTo>
                    <a:pt x="0" y="571500"/>
                  </a:lnTo>
                  <a:lnTo>
                    <a:pt x="1143000" y="1143000"/>
                  </a:lnTo>
                  <a:lnTo>
                    <a:pt x="2285999" y="5715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2362" y="4267962"/>
              <a:ext cx="2286000" cy="1143000"/>
            </a:xfrm>
            <a:custGeom>
              <a:avLst/>
              <a:gdLst/>
              <a:ahLst/>
              <a:cxnLst/>
              <a:rect l="l" t="t" r="r" b="b"/>
              <a:pathLst>
                <a:path w="2286000" h="1143000">
                  <a:moveTo>
                    <a:pt x="0" y="571500"/>
                  </a:moveTo>
                  <a:lnTo>
                    <a:pt x="1143000" y="0"/>
                  </a:lnTo>
                  <a:lnTo>
                    <a:pt x="2285999" y="571500"/>
                  </a:lnTo>
                  <a:lnTo>
                    <a:pt x="1143000" y="1143000"/>
                  </a:lnTo>
                  <a:lnTo>
                    <a:pt x="0" y="57150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45555" y="4545329"/>
            <a:ext cx="95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PE</a:t>
            </a:r>
            <a:r>
              <a:rPr sz="1800" spc="-150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VI  SION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2691" y="4272915"/>
            <a:ext cx="1014730" cy="33537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77411" y="4834128"/>
            <a:ext cx="2652395" cy="655955"/>
            <a:chOff x="3677411" y="4834128"/>
            <a:chExt cx="2652395" cy="655955"/>
          </a:xfrm>
        </p:grpSpPr>
        <p:sp>
          <p:nvSpPr>
            <p:cNvPr id="13" name="object 13"/>
            <p:cNvSpPr/>
            <p:nvPr/>
          </p:nvSpPr>
          <p:spPr>
            <a:xfrm>
              <a:off x="3681983" y="4838700"/>
              <a:ext cx="2643505" cy="571500"/>
            </a:xfrm>
            <a:custGeom>
              <a:avLst/>
              <a:gdLst/>
              <a:ahLst/>
              <a:cxnLst/>
              <a:rect l="l" t="t" r="r" b="b"/>
              <a:pathLst>
                <a:path w="2643504" h="571500">
                  <a:moveTo>
                    <a:pt x="0" y="0"/>
                  </a:moveTo>
                  <a:lnTo>
                    <a:pt x="2643124" y="571500"/>
                  </a:lnTo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7921" y="5168011"/>
              <a:ext cx="1070689" cy="321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50874"/>
            <a:ext cx="75444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CARDINALITY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&amp;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CONNECTIVITY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CONSTRAINTS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5716" y="1648980"/>
            <a:ext cx="7449820" cy="940435"/>
            <a:chOff x="775716" y="1648980"/>
            <a:chExt cx="7449820" cy="940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138" y="1653492"/>
              <a:ext cx="7380750" cy="8550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6" y="1648980"/>
              <a:ext cx="7449311" cy="9402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916" y="1676400"/>
              <a:ext cx="7287767" cy="762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1916" y="1676400"/>
              <a:ext cx="7287895" cy="762000"/>
            </a:xfrm>
            <a:custGeom>
              <a:avLst/>
              <a:gdLst/>
              <a:ahLst/>
              <a:cxnLst/>
              <a:rect l="l" t="t" r="r" b="b"/>
              <a:pathLst>
                <a:path w="7287895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1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7160767" y="0"/>
                  </a:lnTo>
                  <a:lnTo>
                    <a:pt x="7210186" y="9985"/>
                  </a:lnTo>
                  <a:lnTo>
                    <a:pt x="7250557" y="37211"/>
                  </a:lnTo>
                  <a:lnTo>
                    <a:pt x="7277782" y="77581"/>
                  </a:lnTo>
                  <a:lnTo>
                    <a:pt x="7287767" y="127000"/>
                  </a:lnTo>
                  <a:lnTo>
                    <a:pt x="7287767" y="635000"/>
                  </a:lnTo>
                  <a:lnTo>
                    <a:pt x="7277782" y="684418"/>
                  </a:lnTo>
                  <a:lnTo>
                    <a:pt x="7250557" y="724788"/>
                  </a:lnTo>
                  <a:lnTo>
                    <a:pt x="7210186" y="752014"/>
                  </a:lnTo>
                  <a:lnTo>
                    <a:pt x="7160767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8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9144">
              <a:solidFill>
                <a:srgbClr val="52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5668" y="1731391"/>
            <a:ext cx="7641590" cy="494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marR="319405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Times New Roman"/>
                <a:cs typeface="Times New Roman"/>
              </a:rPr>
              <a:t>CONNECTIVITY: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another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entity.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499"/>
              </a:lnSpc>
              <a:buClr>
                <a:srgbClr val="006FC0"/>
              </a:buClr>
              <a:buSzPct val="104545"/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dirty="0"/>
              <a:t>	</a:t>
            </a:r>
            <a:r>
              <a:rPr sz="2200" spc="-5" dirty="0">
                <a:latin typeface="Times New Roman"/>
                <a:cs typeface="Times New Roman"/>
              </a:rPr>
              <a:t>If we have two entity </a:t>
            </a:r>
            <a:r>
              <a:rPr sz="2200" dirty="0">
                <a:latin typeface="Times New Roman"/>
                <a:cs typeface="Times New Roman"/>
              </a:rPr>
              <a:t>types </a:t>
            </a:r>
            <a:r>
              <a:rPr sz="2200" spc="-5" dirty="0">
                <a:latin typeface="Times New Roman"/>
                <a:cs typeface="Times New Roman"/>
              </a:rPr>
              <a:t>A and B, the cardinality constraint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instances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 that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must)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associated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sz="2900">
              <a:latin typeface="Times New Roman"/>
              <a:cs typeface="Times New Roman"/>
            </a:endParaRPr>
          </a:p>
          <a:p>
            <a:pPr marL="268605" marR="3817620" indent="-268605">
              <a:lnSpc>
                <a:spcPct val="140200"/>
              </a:lnSpc>
              <a:buClr>
                <a:srgbClr val="006FC0"/>
              </a:buClr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sz="2200" dirty="0">
                <a:latin typeface="Times New Roman"/>
                <a:cs typeface="Times New Roman"/>
              </a:rPr>
              <a:t>Four possible </a:t>
            </a:r>
            <a:r>
              <a:rPr sz="2200" spc="-5" dirty="0">
                <a:latin typeface="Times New Roman"/>
                <a:cs typeface="Times New Roman"/>
              </a:rPr>
              <a:t>categories are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(1:1)</a:t>
            </a:r>
            <a:r>
              <a:rPr sz="2000" b="1" i="1" spc="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relationship </a:t>
            </a:r>
            <a:r>
              <a:rPr sz="2000" b="1" i="1" dirty="0">
                <a:latin typeface="Times New Roman"/>
                <a:cs typeface="Times New Roman"/>
              </a:rPr>
              <a:t> One to many (1:m) relationship 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Many to one (m:1) </a:t>
            </a:r>
            <a:r>
              <a:rPr sz="2000" b="1" i="1" spc="-5" dirty="0">
                <a:latin typeface="Times New Roman"/>
                <a:cs typeface="Times New Roman"/>
              </a:rPr>
              <a:t>relationship </a:t>
            </a:r>
            <a:r>
              <a:rPr sz="2000" b="1" i="1" dirty="0">
                <a:latin typeface="Times New Roman"/>
                <a:cs typeface="Times New Roman"/>
              </a:rPr>
              <a:t> Many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many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(m:n)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relationship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784605"/>
            <a:ext cx="1604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400" dirty="0">
                <a:latin typeface="Times New Roman"/>
                <a:cs typeface="Times New Roman"/>
              </a:rPr>
              <a:t>one-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o-one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675" y="1858898"/>
            <a:ext cx="1143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3728" y="18213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68" y="2703398"/>
            <a:ext cx="2080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9802" y="3802760"/>
            <a:ext cx="17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4030" y="3840352"/>
            <a:ext cx="1143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68" y="4687061"/>
            <a:ext cx="207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Wingdings"/>
              <a:buChar char=""/>
              <a:tabLst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many-to-many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594" y="6130544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412115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SzPct val="66666"/>
              <a:buFont typeface="Georgia"/>
              <a:buChar char="◦"/>
              <a:tabLst>
                <a:tab pos="424180" algn="l"/>
                <a:tab pos="424815" algn="l"/>
              </a:tabLst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1013" y="6130544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0274" y="1500377"/>
            <a:ext cx="1990725" cy="715010"/>
          </a:xfrm>
          <a:custGeom>
            <a:avLst/>
            <a:gdLst/>
            <a:ahLst/>
            <a:cxnLst/>
            <a:rect l="l" t="t" r="r" b="b"/>
            <a:pathLst>
              <a:path w="1990725" h="715010">
                <a:moveTo>
                  <a:pt x="1990344" y="0"/>
                </a:moveTo>
                <a:lnTo>
                  <a:pt x="0" y="0"/>
                </a:lnTo>
                <a:lnTo>
                  <a:pt x="0" y="714756"/>
                </a:lnTo>
                <a:lnTo>
                  <a:pt x="1990344" y="714756"/>
                </a:lnTo>
                <a:lnTo>
                  <a:pt x="1990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0274" y="150037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9533" y="150037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675"/>
              </a:spcBef>
            </a:pPr>
            <a:r>
              <a:rPr sz="1800" spc="-3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21582" y="1276858"/>
            <a:ext cx="2491105" cy="1163320"/>
            <a:chOff x="4021582" y="1276858"/>
            <a:chExt cx="2491105" cy="1163320"/>
          </a:xfrm>
        </p:grpSpPr>
        <p:sp>
          <p:nvSpPr>
            <p:cNvPr id="15" name="object 15"/>
            <p:cNvSpPr/>
            <p:nvPr/>
          </p:nvSpPr>
          <p:spPr>
            <a:xfrm>
              <a:off x="4031742" y="1287018"/>
              <a:ext cx="2470785" cy="1143000"/>
            </a:xfrm>
            <a:custGeom>
              <a:avLst/>
              <a:gdLst/>
              <a:ahLst/>
              <a:cxnLst/>
              <a:rect l="l" t="t" r="r" b="b"/>
              <a:pathLst>
                <a:path w="2470784" h="1143000">
                  <a:moveTo>
                    <a:pt x="1235202" y="0"/>
                  </a:moveTo>
                  <a:lnTo>
                    <a:pt x="0" y="571500"/>
                  </a:lnTo>
                  <a:lnTo>
                    <a:pt x="1235202" y="1143000"/>
                  </a:lnTo>
                  <a:lnTo>
                    <a:pt x="2470404" y="571500"/>
                  </a:lnTo>
                  <a:lnTo>
                    <a:pt x="1235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31742" y="1287018"/>
              <a:ext cx="2470785" cy="1143000"/>
            </a:xfrm>
            <a:custGeom>
              <a:avLst/>
              <a:gdLst/>
              <a:ahLst/>
              <a:cxnLst/>
              <a:rect l="l" t="t" r="r" b="b"/>
              <a:pathLst>
                <a:path w="2470784" h="1143000">
                  <a:moveTo>
                    <a:pt x="0" y="571500"/>
                  </a:moveTo>
                  <a:lnTo>
                    <a:pt x="1235202" y="0"/>
                  </a:lnTo>
                  <a:lnTo>
                    <a:pt x="2470404" y="571500"/>
                  </a:lnTo>
                  <a:lnTo>
                    <a:pt x="1235202" y="1143000"/>
                  </a:lnTo>
                  <a:lnTo>
                    <a:pt x="0" y="571500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52847" y="1563115"/>
            <a:ext cx="1025525" cy="5581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44500" marR="5080" indent="-432434">
              <a:lnSpc>
                <a:spcPts val="2030"/>
              </a:lnSpc>
              <a:spcBef>
                <a:spcPts val="275"/>
              </a:spcBef>
            </a:pPr>
            <a:r>
              <a:rPr sz="1800" spc="-10" dirty="0">
                <a:latin typeface="Times New Roman"/>
                <a:cs typeface="Times New Roman"/>
              </a:rPr>
              <a:t>MANAGE  </a:t>
            </a:r>
            <a:r>
              <a:rPr sz="1800" spc="-434" dirty="0">
                <a:latin typeface="Times New Roman"/>
                <a:cs typeface="Times New Roman"/>
              </a:rPr>
              <a:t>1</a:t>
            </a:r>
            <a:r>
              <a:rPr sz="2700" spc="-652" baseline="-4629" dirty="0">
                <a:latin typeface="Times New Roman"/>
                <a:cs typeface="Times New Roman"/>
              </a:rPr>
              <a:t>S</a:t>
            </a:r>
            <a:endParaRPr sz="2700" baseline="-462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19855" y="1857755"/>
            <a:ext cx="3519804" cy="1905"/>
          </a:xfrm>
          <a:custGeom>
            <a:avLst/>
            <a:gdLst/>
            <a:ahLst/>
            <a:cxnLst/>
            <a:rect l="l" t="t" r="r" b="b"/>
            <a:pathLst>
              <a:path w="3519804" h="1905">
                <a:moveTo>
                  <a:pt x="0" y="0"/>
                </a:moveTo>
                <a:lnTo>
                  <a:pt x="611251" y="1651"/>
                </a:lnTo>
              </a:path>
              <a:path w="3519804" h="1905">
                <a:moveTo>
                  <a:pt x="3081528" y="0"/>
                </a:moveTo>
                <a:lnTo>
                  <a:pt x="3519678" y="1651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348486" y="3276346"/>
            <a:ext cx="2011045" cy="735330"/>
            <a:chOff x="1348486" y="3276346"/>
            <a:chExt cx="2011045" cy="735330"/>
          </a:xfrm>
        </p:grpSpPr>
        <p:sp>
          <p:nvSpPr>
            <p:cNvPr id="20" name="object 20"/>
            <p:cNvSpPr/>
            <p:nvPr/>
          </p:nvSpPr>
          <p:spPr>
            <a:xfrm>
              <a:off x="1358646" y="3286506"/>
              <a:ext cx="1990725" cy="715010"/>
            </a:xfrm>
            <a:custGeom>
              <a:avLst/>
              <a:gdLst/>
              <a:ahLst/>
              <a:cxnLst/>
              <a:rect l="l" t="t" r="r" b="b"/>
              <a:pathLst>
                <a:path w="1990725" h="715010">
                  <a:moveTo>
                    <a:pt x="1990343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1990343" y="714756"/>
                  </a:lnTo>
                  <a:lnTo>
                    <a:pt x="1990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8646" y="3286506"/>
              <a:ext cx="1990725" cy="715010"/>
            </a:xfrm>
            <a:custGeom>
              <a:avLst/>
              <a:gdLst/>
              <a:ahLst/>
              <a:cxnLst/>
              <a:rect l="l" t="t" r="r" b="b"/>
              <a:pathLst>
                <a:path w="1990725" h="715010">
                  <a:moveTo>
                    <a:pt x="0" y="714756"/>
                  </a:moveTo>
                  <a:lnTo>
                    <a:pt x="1990343" y="714756"/>
                  </a:lnTo>
                  <a:lnTo>
                    <a:pt x="1990343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19812">
              <a:solidFill>
                <a:srgbClr val="5C92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42185" y="3486657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EMPLO</a:t>
            </a:r>
            <a:r>
              <a:rPr sz="1800" spc="-1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67906" y="3286505"/>
            <a:ext cx="1991995" cy="715010"/>
          </a:xfrm>
          <a:custGeom>
            <a:avLst/>
            <a:gdLst/>
            <a:ahLst/>
            <a:cxnLst/>
            <a:rect l="l" t="t" r="r" b="b"/>
            <a:pathLst>
              <a:path w="1991995" h="715010">
                <a:moveTo>
                  <a:pt x="1991868" y="0"/>
                </a:moveTo>
                <a:lnTo>
                  <a:pt x="0" y="0"/>
                </a:lnTo>
                <a:lnTo>
                  <a:pt x="0" y="714756"/>
                </a:lnTo>
                <a:lnTo>
                  <a:pt x="1991868" y="714756"/>
                </a:lnTo>
                <a:lnTo>
                  <a:pt x="1991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67906" y="3286505"/>
            <a:ext cx="199199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675"/>
              </a:spcBef>
            </a:pPr>
            <a:r>
              <a:rPr sz="1800" spc="-30" dirty="0">
                <a:latin typeface="Times New Roman"/>
                <a:cs typeface="Times New Roman"/>
              </a:rPr>
              <a:t>DEPARTMENT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60114" y="3073145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5" h="1143000">
                <a:moveTo>
                  <a:pt x="0" y="571499"/>
                </a:moveTo>
                <a:lnTo>
                  <a:pt x="1235202" y="0"/>
                </a:lnTo>
                <a:lnTo>
                  <a:pt x="2470404" y="571499"/>
                </a:lnTo>
                <a:lnTo>
                  <a:pt x="1235202" y="1142999"/>
                </a:lnTo>
                <a:lnTo>
                  <a:pt x="0" y="571499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33035" y="3349497"/>
            <a:ext cx="9251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48228" y="3643884"/>
            <a:ext cx="3519804" cy="1905"/>
          </a:xfrm>
          <a:custGeom>
            <a:avLst/>
            <a:gdLst/>
            <a:ahLst/>
            <a:cxnLst/>
            <a:rect l="l" t="t" r="r" b="b"/>
            <a:pathLst>
              <a:path w="3519804" h="1904">
                <a:moveTo>
                  <a:pt x="0" y="0"/>
                </a:moveTo>
                <a:lnTo>
                  <a:pt x="611251" y="1524"/>
                </a:lnTo>
              </a:path>
              <a:path w="3519804" h="1904">
                <a:moveTo>
                  <a:pt x="3081528" y="0"/>
                </a:moveTo>
                <a:lnTo>
                  <a:pt x="3519678" y="1524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30274" y="528751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9533" y="5287517"/>
            <a:ext cx="1990725" cy="715010"/>
          </a:xfrm>
          <a:prstGeom prst="rect">
            <a:avLst/>
          </a:prstGeom>
          <a:ln w="19811">
            <a:solidFill>
              <a:srgbClr val="5C92B5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675"/>
              </a:spcBef>
            </a:pPr>
            <a:r>
              <a:rPr sz="1800" spc="-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31741" y="5072634"/>
            <a:ext cx="2470785" cy="1143000"/>
          </a:xfrm>
          <a:custGeom>
            <a:avLst/>
            <a:gdLst/>
            <a:ahLst/>
            <a:cxnLst/>
            <a:rect l="l" t="t" r="r" b="b"/>
            <a:pathLst>
              <a:path w="2470784" h="1143000">
                <a:moveTo>
                  <a:pt x="0" y="571500"/>
                </a:moveTo>
                <a:lnTo>
                  <a:pt x="1235202" y="0"/>
                </a:lnTo>
                <a:lnTo>
                  <a:pt x="2470404" y="571500"/>
                </a:lnTo>
                <a:lnTo>
                  <a:pt x="1235202" y="1143000"/>
                </a:lnTo>
                <a:lnTo>
                  <a:pt x="0" y="571500"/>
                </a:lnTo>
                <a:close/>
              </a:path>
            </a:pathLst>
          </a:custGeom>
          <a:ln w="19812">
            <a:solidFill>
              <a:srgbClr val="5C92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04664" y="5350255"/>
            <a:ext cx="92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KS</a:t>
            </a:r>
            <a:r>
              <a:rPr sz="1800" dirty="0">
                <a:latin typeface="Times New Roman"/>
                <a:cs typeface="Times New Roman"/>
              </a:rPr>
              <a:t>-  </a:t>
            </a:r>
            <a:r>
              <a:rPr sz="1800" spc="-10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9855" y="5643371"/>
            <a:ext cx="3519804" cy="1905"/>
          </a:xfrm>
          <a:custGeom>
            <a:avLst/>
            <a:gdLst/>
            <a:ahLst/>
            <a:cxnLst/>
            <a:rect l="l" t="t" r="r" b="b"/>
            <a:pathLst>
              <a:path w="3519804" h="1904">
                <a:moveTo>
                  <a:pt x="0" y="0"/>
                </a:moveTo>
                <a:lnTo>
                  <a:pt x="611251" y="1587"/>
                </a:lnTo>
              </a:path>
              <a:path w="3519804" h="1904">
                <a:moveTo>
                  <a:pt x="3081528" y="0"/>
                </a:moveTo>
                <a:lnTo>
                  <a:pt x="3519678" y="1587"/>
                </a:lnTo>
              </a:path>
            </a:pathLst>
          </a:custGeom>
          <a:ln w="9144">
            <a:solidFill>
              <a:srgbClr val="5253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80428" y="37616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0775" y="19325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566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84575" y="376161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1058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 MT</vt:lpstr>
      <vt:lpstr>Calibri</vt:lpstr>
      <vt:lpstr>Cambria Math</vt:lpstr>
      <vt:lpstr>Georgia</vt:lpstr>
      <vt:lpstr>Lora</vt:lpstr>
      <vt:lpstr>Symbol</vt:lpstr>
      <vt:lpstr>Tahoma</vt:lpstr>
      <vt:lpstr>Times New Roman</vt:lpstr>
      <vt:lpstr>Wingdings</vt:lpstr>
      <vt:lpstr>Office Theme</vt:lpstr>
      <vt:lpstr>PowerPoint Presentation</vt:lpstr>
      <vt:lpstr>Relational Integrity Constraints</vt:lpstr>
      <vt:lpstr>Relational Integrity Constraints</vt:lpstr>
      <vt:lpstr>Exercise</vt:lpstr>
      <vt:lpstr>How to find relationships?27</vt:lpstr>
      <vt:lpstr>DEGREE OF A RELATIONSHIP</vt:lpstr>
      <vt:lpstr>PowerPoint Presentation</vt:lpstr>
      <vt:lpstr>CARDINALITY &amp; CONNECTIVITY CONSTRAINTS</vt:lpstr>
      <vt:lpstr>PowerPoint Presentation</vt:lpstr>
      <vt:lpstr>One-One and One-Many</vt:lpstr>
      <vt:lpstr>Many-one and many-many</vt:lpstr>
      <vt:lpstr>Cardinality and Connectivity</vt:lpstr>
      <vt:lpstr>Exercise</vt:lpstr>
      <vt:lpstr>Weak Entity Types</vt:lpstr>
      <vt:lpstr>PowerPoint Presentation</vt:lpstr>
      <vt:lpstr>ATTRIBUTE OF RELATIONSHIP TYPE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cp:lastModifiedBy>Manoja Weerasekara</cp:lastModifiedBy>
  <cp:revision>4</cp:revision>
  <dcterms:created xsi:type="dcterms:W3CDTF">2021-07-18T18:56:12Z</dcterms:created>
  <dcterms:modified xsi:type="dcterms:W3CDTF">2021-07-25T18:01:07Z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2021-07-18T00:00:00Z</vt:filetime>
  </property>
</Properties>
</file>