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74" r:id="rId6"/>
    <p:sldId id="275" r:id="rId7"/>
    <p:sldId id="276" r:id="rId8"/>
    <p:sldId id="262" r:id="rId9"/>
    <p:sldId id="263" r:id="rId10"/>
    <p:sldId id="264" r:id="rId11"/>
    <p:sldId id="269" r:id="rId12"/>
    <p:sldId id="265" r:id="rId13"/>
    <p:sldId id="270" r:id="rId14"/>
    <p:sldId id="266" r:id="rId15"/>
    <p:sldId id="268" r:id="rId16"/>
    <p:sldId id="271" r:id="rId17"/>
    <p:sldId id="267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03C99D-F80F-4C85-99A9-BDC25025C1E7}"/>
              </a:ext>
            </a:extLst>
          </p:cNvPr>
          <p:cNvSpPr/>
          <p:nvPr/>
        </p:nvSpPr>
        <p:spPr>
          <a:xfrm>
            <a:off x="1525445" y="2740303"/>
            <a:ext cx="9657452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Work_details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NIN, contractno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hours, eName, hNo, hLoc)</a:t>
            </a:r>
          </a:p>
        </p:txBody>
      </p:sp>
    </p:spTree>
    <p:extLst>
      <p:ext uri="{BB962C8B-B14F-4D97-AF65-F5344CB8AC3E}">
        <p14:creationId xmlns:p14="http://schemas.microsoft.com/office/powerpoint/2010/main" val="350099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4BFF9-F598-4B3A-B7F1-E816860A19CF}"/>
              </a:ext>
            </a:extLst>
          </p:cNvPr>
          <p:cNvSpPr txBox="1"/>
          <p:nvPr/>
        </p:nvSpPr>
        <p:spPr>
          <a:xfrm>
            <a:off x="569844" y="212035"/>
            <a:ext cx="10707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3) Identify all the functional dependencies.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4BA6E-C023-426F-8BF6-0A8CCCA20C8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0" r="4596"/>
          <a:stretch/>
        </p:blipFill>
        <p:spPr bwMode="auto">
          <a:xfrm>
            <a:off x="2392018" y="1934818"/>
            <a:ext cx="7063408" cy="37637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627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486B9A-2F89-423F-95CD-1B17906ACAA1}"/>
              </a:ext>
            </a:extLst>
          </p:cNvPr>
          <p:cNvSpPr/>
          <p:nvPr/>
        </p:nvSpPr>
        <p:spPr>
          <a:xfrm>
            <a:off x="2888974" y="1875062"/>
            <a:ext cx="6096000" cy="27414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contractNo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hNo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hLoc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 +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contractNo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hours</a:t>
            </a:r>
          </a:p>
        </p:txBody>
      </p:sp>
    </p:spTree>
    <p:extLst>
      <p:ext uri="{BB962C8B-B14F-4D97-AF65-F5344CB8AC3E}">
        <p14:creationId xmlns:p14="http://schemas.microsoft.com/office/powerpoint/2010/main" val="425806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4121B8-592C-47C9-9855-43864B340B79}"/>
              </a:ext>
            </a:extLst>
          </p:cNvPr>
          <p:cNvSpPr/>
          <p:nvPr/>
        </p:nvSpPr>
        <p:spPr>
          <a:xfrm>
            <a:off x="1152939" y="957561"/>
            <a:ext cx="10031896" cy="426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Choosing the NIN +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contractNo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the primary key the FD’s become,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eName (partial dependency)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hNo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hLoc  (transitive dependency)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contractNo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hNo (partial dependency)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 +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contractNo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hours  (primary key dependency)</a:t>
            </a:r>
          </a:p>
        </p:txBody>
      </p:sp>
    </p:spTree>
    <p:extLst>
      <p:ext uri="{BB962C8B-B14F-4D97-AF65-F5344CB8AC3E}">
        <p14:creationId xmlns:p14="http://schemas.microsoft.com/office/powerpoint/2010/main" val="61312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4BFF9-F598-4B3A-B7F1-E816860A19CF}"/>
              </a:ext>
            </a:extLst>
          </p:cNvPr>
          <p:cNvSpPr txBox="1"/>
          <p:nvPr/>
        </p:nvSpPr>
        <p:spPr>
          <a:xfrm>
            <a:off x="742122" y="1046922"/>
            <a:ext cx="1070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4) Normalize the contract table to its highest normal form. </a:t>
            </a:r>
          </a:p>
        </p:txBody>
      </p:sp>
    </p:spTree>
    <p:extLst>
      <p:ext uri="{BB962C8B-B14F-4D97-AF65-F5344CB8AC3E}">
        <p14:creationId xmlns:p14="http://schemas.microsoft.com/office/powerpoint/2010/main" val="60550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D612D-B043-4A2D-AE86-FF6A75A2D441}"/>
              </a:ext>
            </a:extLst>
          </p:cNvPr>
          <p:cNvSpPr/>
          <p:nvPr/>
        </p:nvSpPr>
        <p:spPr>
          <a:xfrm>
            <a:off x="1550503" y="1209149"/>
            <a:ext cx="9634332" cy="301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decomposition the two partial dependencies can be removed and the resulting 2NF tables are,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(</a:t>
            </a:r>
            <a: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eName)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Contracts(</a:t>
            </a:r>
            <a: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contractNo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hNo, hLoc)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Work_details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NIN, </a:t>
            </a:r>
            <a:r>
              <a:rPr lang="en-US" sz="32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contractNo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hours) </a:t>
            </a:r>
          </a:p>
        </p:txBody>
      </p:sp>
    </p:spTree>
    <p:extLst>
      <p:ext uri="{BB962C8B-B14F-4D97-AF65-F5344CB8AC3E}">
        <p14:creationId xmlns:p14="http://schemas.microsoft.com/office/powerpoint/2010/main" val="241599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54476-CAFA-461F-8ECC-D35B1625E931}"/>
              </a:ext>
            </a:extLst>
          </p:cNvPr>
          <p:cNvSpPr/>
          <p:nvPr/>
        </p:nvSpPr>
        <p:spPr>
          <a:xfrm>
            <a:off x="1364973" y="1672279"/>
            <a:ext cx="9766852" cy="324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removing the transitive dependency in Contracts table, the 3NF database is,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(</a:t>
            </a: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eName)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Contracts(</a:t>
            </a: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contractNo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hNo)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Hotels(</a:t>
            </a: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hNo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hLoc)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Work_details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NIN, </a:t>
            </a:r>
            <a:r>
              <a:rPr lang="en-US" sz="28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contractNo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hours) </a:t>
            </a:r>
          </a:p>
        </p:txBody>
      </p:sp>
    </p:spTree>
    <p:extLst>
      <p:ext uri="{BB962C8B-B14F-4D97-AF65-F5344CB8AC3E}">
        <p14:creationId xmlns:p14="http://schemas.microsoft.com/office/powerpoint/2010/main" val="287289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5E8F-563C-4400-8C00-4727B87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622579"/>
            <a:ext cx="10058400" cy="742395"/>
          </a:xfrm>
        </p:spPr>
        <p:txBody>
          <a:bodyPr/>
          <a:lstStyle/>
          <a:p>
            <a:r>
              <a:rPr lang="en-US" dirty="0"/>
              <a:t>Next  Quiz Will Cover: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91BFC-736D-4D7B-A60C-EB1691253312}"/>
              </a:ext>
            </a:extLst>
          </p:cNvPr>
          <p:cNvSpPr txBox="1"/>
          <p:nvPr/>
        </p:nvSpPr>
        <p:spPr>
          <a:xfrm>
            <a:off x="1040296" y="1855305"/>
            <a:ext cx="9481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ER DIAGRAMS</a:t>
            </a:r>
          </a:p>
          <a:p>
            <a:endParaRPr lang="en-US" sz="3600" b="1" dirty="0"/>
          </a:p>
          <a:p>
            <a:r>
              <a:rPr lang="en-US" sz="3600" b="1" dirty="0"/>
              <a:t>RELATIONAL SCHEMA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65348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17DA03-5127-461B-8FF4-900B0BA6B939}"/>
              </a:ext>
            </a:extLst>
          </p:cNvPr>
          <p:cNvSpPr/>
          <p:nvPr/>
        </p:nvSpPr>
        <p:spPr>
          <a:xfrm>
            <a:off x="609599" y="1305342"/>
            <a:ext cx="11039061" cy="5000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-apple-system"/>
              </a:rPr>
              <a:t>Identify all the entities and related attributes (Make sure you recognize weak entities as well)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-apple-system"/>
              </a:rPr>
              <a:t>Identifying all the relationships (Make sure you found relationship attributes if any)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-apple-system"/>
              </a:rPr>
              <a:t>Write your assumptions (If any)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-apple-system"/>
              </a:rPr>
              <a:t>Now draw your initial ER diagram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-apple-system"/>
              </a:rPr>
              <a:t>Now identify Participation, Connectivity and Carnality constraints (if any)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-apple-system"/>
              </a:rPr>
              <a:t>Confirm whether you have identified identifying relationships (if any)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-apple-system"/>
              </a:rPr>
              <a:t>Cross examine your ER reading and reading the given description.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A3C"/>
                </a:solidFill>
                <a:latin typeface="-apple-system"/>
              </a:rPr>
              <a:t>Confirm whether you have correctly specified Participation, Connectivity and Carnality constraints. (Use the trick I taught during the class)</a:t>
            </a:r>
            <a:endParaRPr lang="en-US" b="0" i="0" dirty="0">
              <a:solidFill>
                <a:srgbClr val="373A3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782B7-E982-40C1-A9F7-5C31D44B477B}"/>
              </a:ext>
            </a:extLst>
          </p:cNvPr>
          <p:cNvSpPr txBox="1"/>
          <p:nvPr/>
        </p:nvSpPr>
        <p:spPr>
          <a:xfrm>
            <a:off x="742122" y="675861"/>
            <a:ext cx="535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Check List: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210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CAC710-20BE-4A93-8120-6C885F95B2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4" y="601394"/>
            <a:ext cx="10297551" cy="56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1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1CF1-F78D-446E-AAFA-0E5B46A7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52" y="536577"/>
            <a:ext cx="10058400" cy="4970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F11AF-24CC-426B-B117-699D3CF2262A}"/>
              </a:ext>
            </a:extLst>
          </p:cNvPr>
          <p:cNvSpPr txBox="1"/>
          <p:nvPr/>
        </p:nvSpPr>
        <p:spPr>
          <a:xfrm>
            <a:off x="795128" y="1126435"/>
            <a:ext cx="108800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 agency called Instant Cover supplies part-time/temporary staff to hotels within Scotland. The table shown in Figure displays sample data, which lists the time spent by agency staff working at various hotels. In the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Work_details</a:t>
            </a:r>
            <a:r>
              <a:rPr lang="en-US" sz="2000" b="1" dirty="0"/>
              <a:t> </a:t>
            </a:r>
            <a:r>
              <a:rPr lang="en-US" dirty="0"/>
              <a:t>table the National Insurance Number (NIN) is unique for every member of staff. State any assumptions if any.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2C8E1-AEB8-4143-B501-F450B02919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0" r="4596"/>
          <a:stretch/>
        </p:blipFill>
        <p:spPr bwMode="auto">
          <a:xfrm>
            <a:off x="2703441" y="2372361"/>
            <a:ext cx="7063408" cy="37637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833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4BFF9-F598-4B3A-B7F1-E816860A19CF}"/>
              </a:ext>
            </a:extLst>
          </p:cNvPr>
          <p:cNvSpPr txBox="1"/>
          <p:nvPr/>
        </p:nvSpPr>
        <p:spPr>
          <a:xfrm>
            <a:off x="742122" y="1046922"/>
            <a:ext cx="10707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Identify the current normal form which ‘contract’ table belongs to.</a:t>
            </a:r>
          </a:p>
          <a:p>
            <a:pPr marL="342900" indent="-342900">
              <a:buFont typeface="+mj-lt"/>
              <a:buAutoNum type="arabicParenR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the primary key of this table?</a:t>
            </a:r>
          </a:p>
          <a:p>
            <a:pPr marL="342900" indent="-342900">
              <a:buFont typeface="+mj-lt"/>
              <a:buAutoNum type="arabicParenR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Identify all the functional dependencies.</a:t>
            </a:r>
          </a:p>
          <a:p>
            <a:pPr marL="342900" indent="-342900">
              <a:buFont typeface="+mj-lt"/>
              <a:buAutoNum type="arabicParenR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Normalize the contract table to its highest normal form </a:t>
            </a:r>
          </a:p>
        </p:txBody>
      </p:sp>
    </p:spTree>
    <p:extLst>
      <p:ext uri="{BB962C8B-B14F-4D97-AF65-F5344CB8AC3E}">
        <p14:creationId xmlns:p14="http://schemas.microsoft.com/office/powerpoint/2010/main" val="96800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4BFF9-F598-4B3A-B7F1-E816860A19CF}"/>
              </a:ext>
            </a:extLst>
          </p:cNvPr>
          <p:cNvSpPr txBox="1"/>
          <p:nvPr/>
        </p:nvSpPr>
        <p:spPr>
          <a:xfrm>
            <a:off x="742122" y="1046922"/>
            <a:ext cx="107077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Identify the current normal form which ‘contract’ table belongs to.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1408E-7B13-4DB7-9480-D5128A71BD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0" r="4596"/>
          <a:stretch/>
        </p:blipFill>
        <p:spPr bwMode="auto">
          <a:xfrm>
            <a:off x="2564296" y="2279375"/>
            <a:ext cx="7063408" cy="37637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997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0483D-A940-48D9-A1F2-D750FF51FA4A}"/>
              </a:ext>
            </a:extLst>
          </p:cNvPr>
          <p:cNvSpPr/>
          <p:nvPr/>
        </p:nvSpPr>
        <p:spPr>
          <a:xfrm>
            <a:off x="927651" y="1565939"/>
            <a:ext cx="9766853" cy="2908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Assuming the employee names and hotel locations (hLoc) are atomic, the table below is in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not having lists, arrays or repeated groups of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Work_details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(NIN, contractno, hours, eName, hNo, hLoc)</a:t>
            </a:r>
          </a:p>
        </p:txBody>
      </p:sp>
    </p:spTree>
    <p:extLst>
      <p:ext uri="{BB962C8B-B14F-4D97-AF65-F5344CB8AC3E}">
        <p14:creationId xmlns:p14="http://schemas.microsoft.com/office/powerpoint/2010/main" val="8920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4BFF9-F598-4B3A-B7F1-E816860A19CF}"/>
              </a:ext>
            </a:extLst>
          </p:cNvPr>
          <p:cNvSpPr txBox="1"/>
          <p:nvPr/>
        </p:nvSpPr>
        <p:spPr>
          <a:xfrm>
            <a:off x="742122" y="1046922"/>
            <a:ext cx="10707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2) What is the primary key of this table?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718BD-69AB-4682-BE6E-C4BC0B5D382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0" r="4596"/>
          <a:stretch/>
        </p:blipFill>
        <p:spPr bwMode="auto">
          <a:xfrm>
            <a:off x="2385391" y="2124140"/>
            <a:ext cx="7063408" cy="37637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718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{D94EC3D7-1434-4493-B6E1-9EDD37D57FB6}tf78438558</Template>
  <TotalTime>0</TotalTime>
  <Words>467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Century Gothic</vt:lpstr>
      <vt:lpstr>Garamond</vt:lpstr>
      <vt:lpstr>SavonVTI</vt:lpstr>
      <vt:lpstr>Normalization</vt:lpstr>
      <vt:lpstr>Next  Quiz Will Cover: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2020-06-07T17:42:19Z</dcterms:created>
  <dcterms:modified xsi:type="dcterms:W3CDTF">2022-08-02T01:52:16Z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