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7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7" r:id="rId19"/>
    <p:sldId id="295" r:id="rId20"/>
    <p:sldId id="298" r:id="rId21"/>
    <p:sldId id="296"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1" autoAdjust="0"/>
    <p:restoredTop sz="94169" autoAdjust="0"/>
  </p:normalViewPr>
  <p:slideViewPr>
    <p:cSldViewPr snapToGrid="0" snapToObjects="1">
      <p:cViewPr varScale="1">
        <p:scale>
          <a:sx n="101" d="100"/>
          <a:sy n="101" d="100"/>
        </p:scale>
        <p:origin x="128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F5F1E-9599-9F49-AFA6-AC0ECA45FECF}" type="datetimeFigureOut">
              <a:rPr lang="en-US" smtClean="0"/>
              <a:t>6/2/22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BD50F-406B-AC4F-A4B2-259D8DE71AFF}" type="slidenum">
              <a:rPr lang="en-US" smtClean="0"/>
              <a:t>‹#›</a:t>
            </a:fld>
            <a:endParaRPr lang="en-US"/>
          </a:p>
        </p:txBody>
      </p:sp>
    </p:spTree>
    <p:extLst>
      <p:ext uri="{BB962C8B-B14F-4D97-AF65-F5344CB8AC3E}">
        <p14:creationId xmlns:p14="http://schemas.microsoft.com/office/powerpoint/2010/main" val="163356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5BD50F-406B-AC4F-A4B2-259D8DE71AFF}" type="slidenum">
              <a:rPr lang="en-US" smtClean="0"/>
              <a:t>21</a:t>
            </a:fld>
            <a:endParaRPr lang="en-US"/>
          </a:p>
        </p:txBody>
      </p:sp>
    </p:spTree>
    <p:extLst>
      <p:ext uri="{BB962C8B-B14F-4D97-AF65-F5344CB8AC3E}">
        <p14:creationId xmlns:p14="http://schemas.microsoft.com/office/powerpoint/2010/main" val="4000613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5BD50F-406B-AC4F-A4B2-259D8DE71AFF}" type="slidenum">
              <a:rPr lang="en-US" smtClean="0"/>
              <a:t>22</a:t>
            </a:fld>
            <a:endParaRPr lang="en-US"/>
          </a:p>
        </p:txBody>
      </p:sp>
    </p:spTree>
    <p:extLst>
      <p:ext uri="{BB962C8B-B14F-4D97-AF65-F5344CB8AC3E}">
        <p14:creationId xmlns:p14="http://schemas.microsoft.com/office/powerpoint/2010/main" val="295337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77620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1463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4394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9856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6/2/22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211268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4205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6/2/22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684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6/2/22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104586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6/2/22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75159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47499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6/2/22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a:p>
        </p:txBody>
      </p:sp>
    </p:spTree>
    <p:extLst>
      <p:ext uri="{BB962C8B-B14F-4D97-AF65-F5344CB8AC3E}">
        <p14:creationId xmlns:p14="http://schemas.microsoft.com/office/powerpoint/2010/main" val="97073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6/2/22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a:p>
        </p:txBody>
      </p:sp>
    </p:spTree>
    <p:extLst>
      <p:ext uri="{BB962C8B-B14F-4D97-AF65-F5344CB8AC3E}">
        <p14:creationId xmlns:p14="http://schemas.microsoft.com/office/powerpoint/2010/main" val="204958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3336486" y="381604"/>
            <a:ext cx="5519047" cy="4585871"/>
          </a:xfrm>
          <a:prstGeom prst="rect">
            <a:avLst/>
          </a:prstGeom>
          <a:noFill/>
        </p:spPr>
        <p:txBody>
          <a:bodyPr wrap="square" rtlCol="0">
            <a:spAutoFit/>
          </a:bodyPr>
          <a:lstStyle/>
          <a:p>
            <a:pPr algn="ctr"/>
            <a:r>
              <a:rPr lang="en-US" sz="4400" b="1" dirty="0">
                <a:latin typeface="Arial" charset="0"/>
                <a:ea typeface="Arial" charset="0"/>
                <a:cs typeface="Arial" charset="0"/>
              </a:rPr>
              <a:t>Introduction </a:t>
            </a:r>
          </a:p>
          <a:p>
            <a:pPr algn="ctr"/>
            <a:r>
              <a:rPr lang="en-US" sz="4400" b="1" dirty="0">
                <a:latin typeface="Arial" charset="0"/>
                <a:ea typeface="Arial" charset="0"/>
                <a:cs typeface="Arial" charset="0"/>
              </a:rPr>
              <a:t>to </a:t>
            </a:r>
          </a:p>
          <a:p>
            <a:pPr algn="ctr"/>
            <a:r>
              <a:rPr lang="en-US" sz="4400" b="1" dirty="0">
                <a:latin typeface="Arial" charset="0"/>
                <a:ea typeface="Arial" charset="0"/>
                <a:cs typeface="Arial" charset="0"/>
              </a:rPr>
              <a:t>Computer Science </a:t>
            </a:r>
          </a:p>
          <a:p>
            <a:pPr algn="ctr"/>
            <a:r>
              <a:rPr lang="en-US" sz="4400" b="1" dirty="0">
                <a:latin typeface="Arial" charset="0"/>
                <a:ea typeface="Arial" charset="0"/>
                <a:cs typeface="Arial" charset="0"/>
              </a:rPr>
              <a:t>CS101.3</a:t>
            </a:r>
          </a:p>
          <a:p>
            <a:pPr algn="ctr"/>
            <a:endParaRPr lang="en-US" sz="4400" b="1" dirty="0">
              <a:latin typeface="Arial" charset="0"/>
              <a:ea typeface="Arial" charset="0"/>
              <a:cs typeface="Arial" charset="0"/>
            </a:endParaRPr>
          </a:p>
          <a:p>
            <a:pPr algn="ctr"/>
            <a:r>
              <a:rPr lang="en-US" sz="2400" b="1" dirty="0">
                <a:latin typeface="Arial" charset="0"/>
                <a:ea typeface="Arial" charset="0"/>
                <a:cs typeface="Arial" charset="0"/>
              </a:rPr>
              <a:t>Lecture #02</a:t>
            </a:r>
          </a:p>
          <a:p>
            <a:pPr algn="ctr"/>
            <a:endParaRPr lang="en-US" sz="4400" b="1" dirty="0">
              <a:latin typeface="Arial" charset="0"/>
              <a:ea typeface="Arial" charset="0"/>
              <a:cs typeface="Arial"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206616" y="5842336"/>
            <a:ext cx="1747922" cy="784062"/>
          </a:xfrm>
          <a:prstGeom prst="rect">
            <a:avLst/>
          </a:prstGeom>
        </p:spPr>
      </p:pic>
    </p:spTree>
    <p:extLst>
      <p:ext uri="{BB962C8B-B14F-4D97-AF65-F5344CB8AC3E}">
        <p14:creationId xmlns:p14="http://schemas.microsoft.com/office/powerpoint/2010/main" val="1694931939"/>
      </p:ext>
    </p:extLst>
  </p:cSld>
  <p:clrMapOvr>
    <a:masterClrMapping/>
  </p:clrMapOvr>
  <mc:AlternateContent xmlns:mc="http://schemas.openxmlformats.org/markup-compatibility/2006" xmlns:p14="http://schemas.microsoft.com/office/powerpoint/2010/main">
    <mc:Choice Requires="p14">
      <p:transition spd="slow" p14:dur="2000" advTm="96373"/>
    </mc:Choice>
    <mc:Fallback xmlns="">
      <p:transition spd="slow" advTm="963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35788"/>
            <a:ext cx="1747922" cy="784062"/>
          </a:xfrm>
          <a:prstGeom prst="rect">
            <a:avLst/>
          </a:prstGeom>
        </p:spPr>
      </p:pic>
      <p:sp>
        <p:nvSpPr>
          <p:cNvPr id="9" name="TextBox 8"/>
          <p:cNvSpPr txBox="1"/>
          <p:nvPr/>
        </p:nvSpPr>
        <p:spPr>
          <a:xfrm>
            <a:off x="1878897" y="630181"/>
            <a:ext cx="8434206" cy="5478423"/>
          </a:xfrm>
          <a:prstGeom prst="rect">
            <a:avLst/>
          </a:prstGeom>
          <a:noFill/>
        </p:spPr>
        <p:txBody>
          <a:bodyPr wrap="square" rtlCol="0">
            <a:spAutoFit/>
          </a:bodyPr>
          <a:lstStyle/>
          <a:p>
            <a:pPr algn="ctr"/>
            <a:r>
              <a:rPr lang="en-US" sz="2000" b="1" dirty="0">
                <a:latin typeface="Helvetica" charset="0"/>
                <a:ea typeface="Helvetica" charset="0"/>
                <a:cs typeface="Helvetica" charset="0"/>
              </a:rPr>
              <a:t>Converting Decimal number to Binary number</a:t>
            </a:r>
          </a:p>
          <a:p>
            <a:pPr algn="ctr"/>
            <a:endParaRPr lang="en-US" sz="2000" b="1"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charset="0"/>
                <a:ea typeface="Helvetica" charset="0"/>
                <a:cs typeface="Helvetica" charset="0"/>
              </a:rPr>
              <a:t>Example</a:t>
            </a:r>
          </a:p>
          <a:p>
            <a:pPr lvl="2">
              <a:lnSpc>
                <a:spcPct val="150000"/>
              </a:lnSpc>
            </a:pPr>
            <a:r>
              <a:rPr lang="en-US" sz="2000" dirty="0">
                <a:latin typeface="Helvetica" charset="0"/>
                <a:ea typeface="Helvetica" charset="0"/>
                <a:cs typeface="Helvetica" charset="0"/>
              </a:rPr>
              <a:t>Convert 13 decimal to binary number </a:t>
            </a:r>
          </a:p>
          <a:p>
            <a:pPr lvl="2">
              <a:lnSpc>
                <a:spcPct val="150000"/>
              </a:lnSpc>
            </a:pPr>
            <a:r>
              <a:rPr lang="en-US" sz="2000" dirty="0">
                <a:latin typeface="Helvetica" charset="0"/>
                <a:ea typeface="Helvetica" charset="0"/>
                <a:cs typeface="Helvetica" charset="0"/>
              </a:rPr>
              <a:t>      2   13</a:t>
            </a:r>
          </a:p>
          <a:p>
            <a:pPr lvl="2">
              <a:lnSpc>
                <a:spcPct val="150000"/>
              </a:lnSpc>
            </a:pPr>
            <a:r>
              <a:rPr lang="en-US" sz="2000" dirty="0">
                <a:latin typeface="Helvetica" charset="0"/>
                <a:ea typeface="Helvetica" charset="0"/>
                <a:cs typeface="Helvetica" charset="0"/>
              </a:rPr>
              <a:t>        2	6                  1</a:t>
            </a:r>
          </a:p>
          <a:p>
            <a:pPr lvl="2">
              <a:lnSpc>
                <a:spcPct val="150000"/>
              </a:lnSpc>
            </a:pPr>
            <a:r>
              <a:rPr lang="en-US" sz="2000" dirty="0">
                <a:latin typeface="Helvetica" charset="0"/>
                <a:ea typeface="Helvetica" charset="0"/>
                <a:cs typeface="Helvetica" charset="0"/>
              </a:rPr>
              <a:t>        2   3                  0</a:t>
            </a:r>
          </a:p>
          <a:p>
            <a:pPr>
              <a:lnSpc>
                <a:spcPct val="150000"/>
              </a:lnSpc>
            </a:pPr>
            <a:r>
              <a:rPr lang="en-US" sz="2000" dirty="0">
                <a:latin typeface="Helvetica" charset="0"/>
                <a:ea typeface="Helvetica" charset="0"/>
                <a:cs typeface="Helvetica" charset="0"/>
              </a:rPr>
              <a:t>		</a:t>
            </a:r>
            <a:r>
              <a:rPr lang="en-US" sz="2000" dirty="0">
                <a:solidFill>
                  <a:srgbClr val="0070C0"/>
                </a:solidFill>
                <a:latin typeface="Helvetica" charset="0"/>
                <a:ea typeface="Helvetica" charset="0"/>
                <a:cs typeface="Helvetica" charset="0"/>
              </a:rPr>
              <a:t>1</a:t>
            </a:r>
            <a:r>
              <a:rPr lang="en-US" sz="2000" dirty="0">
                <a:latin typeface="Helvetica" charset="0"/>
                <a:ea typeface="Helvetica" charset="0"/>
                <a:cs typeface="Helvetica" charset="0"/>
              </a:rPr>
              <a:t>	       1</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a:lnSpc>
                <a:spcPct val="150000"/>
              </a:lnSpc>
            </a:pPr>
            <a:r>
              <a:rPr lang="en-US" sz="2000" dirty="0">
                <a:latin typeface="Helvetica" charset="0"/>
                <a:ea typeface="Helvetica" charset="0"/>
                <a:cs typeface="Helvetica" charset="0"/>
              </a:rPr>
              <a:t>		</a:t>
            </a:r>
            <a:r>
              <a:rPr lang="en-US" sz="2000" dirty="0">
                <a:solidFill>
                  <a:srgbClr val="0070C0"/>
                </a:solidFill>
                <a:latin typeface="Helvetica" charset="0"/>
                <a:ea typeface="Helvetica" charset="0"/>
                <a:cs typeface="Helvetica" charset="0"/>
              </a:rPr>
              <a:t>1</a:t>
            </a:r>
            <a:r>
              <a:rPr lang="en-US" sz="2000" dirty="0">
                <a:latin typeface="Helvetica" charset="0"/>
                <a:ea typeface="Helvetica" charset="0"/>
                <a:cs typeface="Helvetica" charset="0"/>
              </a:rPr>
              <a:t>101</a:t>
            </a:r>
            <a:r>
              <a:rPr lang="en-US" sz="2000" baseline="-25000" dirty="0">
                <a:latin typeface="Helvetica" charset="0"/>
                <a:ea typeface="Helvetica" charset="0"/>
                <a:cs typeface="Helvetica" charset="0"/>
              </a:rPr>
              <a:t>2</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cxnSp>
        <p:nvCxnSpPr>
          <p:cNvPr id="4" name="Straight Connector 3">
            <a:extLst>
              <a:ext uri="{FF2B5EF4-FFF2-40B4-BE49-F238E27FC236}">
                <a16:creationId xmlns:a16="http://schemas.microsoft.com/office/drawing/2014/main" id="{4C337774-AE1C-4D4F-B05A-4519A663EB48}"/>
              </a:ext>
            </a:extLst>
          </p:cNvPr>
          <p:cNvCxnSpPr>
            <a:cxnSpLocks/>
          </p:cNvCxnSpPr>
          <p:nvPr/>
        </p:nvCxnSpPr>
        <p:spPr>
          <a:xfrm>
            <a:off x="3573194" y="2264898"/>
            <a:ext cx="0" cy="4501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6DD142-3A18-4278-BCAC-1A81DAF66F79}"/>
              </a:ext>
            </a:extLst>
          </p:cNvPr>
          <p:cNvCxnSpPr>
            <a:cxnSpLocks/>
          </p:cNvCxnSpPr>
          <p:nvPr/>
        </p:nvCxnSpPr>
        <p:spPr>
          <a:xfrm>
            <a:off x="3573194" y="2715065"/>
            <a:ext cx="4881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E707B07-CFF7-4095-A259-8E987EE54669}"/>
              </a:ext>
            </a:extLst>
          </p:cNvPr>
          <p:cNvCxnSpPr>
            <a:cxnSpLocks/>
          </p:cNvCxnSpPr>
          <p:nvPr/>
        </p:nvCxnSpPr>
        <p:spPr>
          <a:xfrm>
            <a:off x="3725594" y="2740855"/>
            <a:ext cx="0" cy="4501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AE89B8-890A-4B31-8161-3A335FE1017D}"/>
              </a:ext>
            </a:extLst>
          </p:cNvPr>
          <p:cNvCxnSpPr>
            <a:cxnSpLocks/>
          </p:cNvCxnSpPr>
          <p:nvPr/>
        </p:nvCxnSpPr>
        <p:spPr>
          <a:xfrm>
            <a:off x="3725594" y="3191022"/>
            <a:ext cx="4881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F97731-5804-4B63-93F6-FAA0183DA476}"/>
              </a:ext>
            </a:extLst>
          </p:cNvPr>
          <p:cNvCxnSpPr/>
          <p:nvPr/>
        </p:nvCxnSpPr>
        <p:spPr>
          <a:xfrm>
            <a:off x="4213695" y="2897945"/>
            <a:ext cx="86474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70309A-A929-4818-A65B-280FAA91B354}"/>
              </a:ext>
            </a:extLst>
          </p:cNvPr>
          <p:cNvCxnSpPr>
            <a:cxnSpLocks/>
          </p:cNvCxnSpPr>
          <p:nvPr/>
        </p:nvCxnSpPr>
        <p:spPr>
          <a:xfrm>
            <a:off x="3725594" y="3202745"/>
            <a:ext cx="0" cy="4501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364DFDA-88B2-49E6-94A0-4A95CD262027}"/>
              </a:ext>
            </a:extLst>
          </p:cNvPr>
          <p:cNvCxnSpPr>
            <a:cxnSpLocks/>
          </p:cNvCxnSpPr>
          <p:nvPr/>
        </p:nvCxnSpPr>
        <p:spPr>
          <a:xfrm>
            <a:off x="3725594" y="3652912"/>
            <a:ext cx="4881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4D6FAAC-7797-446E-8E1A-2AA71009349D}"/>
              </a:ext>
            </a:extLst>
          </p:cNvPr>
          <p:cNvCxnSpPr/>
          <p:nvPr/>
        </p:nvCxnSpPr>
        <p:spPr>
          <a:xfrm>
            <a:off x="4213695" y="3426656"/>
            <a:ext cx="86474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EECF73-4B40-4E4F-919C-EA2BF495625B}"/>
              </a:ext>
            </a:extLst>
          </p:cNvPr>
          <p:cNvCxnSpPr/>
          <p:nvPr/>
        </p:nvCxnSpPr>
        <p:spPr>
          <a:xfrm>
            <a:off x="4213695" y="3888545"/>
            <a:ext cx="86474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EB801BA-66A2-4621-98AD-2526B80F62B5}"/>
              </a:ext>
            </a:extLst>
          </p:cNvPr>
          <p:cNvCxnSpPr>
            <a:cxnSpLocks/>
          </p:cNvCxnSpPr>
          <p:nvPr/>
        </p:nvCxnSpPr>
        <p:spPr>
          <a:xfrm>
            <a:off x="3882683" y="3995225"/>
            <a:ext cx="0" cy="6049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4CE424-0163-479E-A3A2-C520C5754CA6}"/>
              </a:ext>
            </a:extLst>
          </p:cNvPr>
          <p:cNvCxnSpPr/>
          <p:nvPr/>
        </p:nvCxnSpPr>
        <p:spPr>
          <a:xfrm>
            <a:off x="3446585" y="5022166"/>
            <a:ext cx="13645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1C955A0-826F-451B-B101-931849C72655}"/>
              </a:ext>
            </a:extLst>
          </p:cNvPr>
          <p:cNvCxnSpPr/>
          <p:nvPr/>
        </p:nvCxnSpPr>
        <p:spPr>
          <a:xfrm>
            <a:off x="3446585" y="5174566"/>
            <a:ext cx="13645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792366"/>
      </p:ext>
    </p:extLst>
  </p:cSld>
  <p:clrMapOvr>
    <a:masterClrMapping/>
  </p:clrMapOvr>
  <mc:AlternateContent xmlns:mc="http://schemas.openxmlformats.org/markup-compatibility/2006" xmlns:p14="http://schemas.microsoft.com/office/powerpoint/2010/main">
    <mc:Choice Requires="p14">
      <p:transition spd="slow" p14:dur="2000" advTm="151251"/>
    </mc:Choice>
    <mc:Fallback xmlns="">
      <p:transition spd="slow" advTm="15125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42336"/>
            <a:ext cx="1747922" cy="784062"/>
          </a:xfrm>
          <a:prstGeom prst="rect">
            <a:avLst/>
          </a:prstGeom>
        </p:spPr>
      </p:pic>
      <p:sp>
        <p:nvSpPr>
          <p:cNvPr id="9" name="TextBox 8"/>
          <p:cNvSpPr txBox="1"/>
          <p:nvPr/>
        </p:nvSpPr>
        <p:spPr>
          <a:xfrm>
            <a:off x="1878897" y="630181"/>
            <a:ext cx="8434206" cy="4555093"/>
          </a:xfrm>
          <a:prstGeom prst="rect">
            <a:avLst/>
          </a:prstGeom>
          <a:noFill/>
        </p:spPr>
        <p:txBody>
          <a:bodyPr wrap="square" rtlCol="0">
            <a:spAutoFit/>
          </a:bodyPr>
          <a:lstStyle/>
          <a:p>
            <a:pPr algn="ctr"/>
            <a:r>
              <a:rPr lang="en-US" sz="2000" b="1" dirty="0">
                <a:latin typeface="Helvetica" charset="0"/>
                <a:ea typeface="Helvetica" charset="0"/>
                <a:cs typeface="Helvetica" charset="0"/>
              </a:rPr>
              <a:t>Converting Decimal number to Binary number</a:t>
            </a:r>
          </a:p>
          <a:p>
            <a:pPr algn="ctr"/>
            <a:endParaRPr lang="en-US" sz="2000" b="1"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charset="0"/>
                <a:ea typeface="Helvetica" charset="0"/>
                <a:cs typeface="Helvetica" charset="0"/>
              </a:rPr>
              <a:t>Exercise </a:t>
            </a:r>
          </a:p>
          <a:p>
            <a:pPr>
              <a:lnSpc>
                <a:spcPct val="150000"/>
              </a:lnSpc>
            </a:pPr>
            <a:r>
              <a:rPr lang="en-US" sz="2000" dirty="0">
                <a:latin typeface="Helvetica" charset="0"/>
                <a:ea typeface="Helvetica" charset="0"/>
                <a:cs typeface="Helvetica" charset="0"/>
              </a:rPr>
              <a:t>Convert following decimal numbers to their binary equivalent</a:t>
            </a:r>
          </a:p>
          <a:p>
            <a:pPr marL="457200" indent="-457200">
              <a:lnSpc>
                <a:spcPct val="150000"/>
              </a:lnSpc>
              <a:buFont typeface="+mj-lt"/>
              <a:buAutoNum type="alphaLcParenR"/>
            </a:pPr>
            <a:r>
              <a:rPr lang="en-US" sz="2000" dirty="0">
                <a:latin typeface="Helvetica" charset="0"/>
                <a:ea typeface="Helvetica" charset="0"/>
                <a:cs typeface="Helvetica" charset="0"/>
              </a:rPr>
              <a:t>23</a:t>
            </a:r>
          </a:p>
          <a:p>
            <a:pPr marL="457200" indent="-457200">
              <a:lnSpc>
                <a:spcPct val="150000"/>
              </a:lnSpc>
              <a:buFont typeface="+mj-lt"/>
              <a:buAutoNum type="alphaLcParenR"/>
            </a:pPr>
            <a:r>
              <a:rPr lang="en-US" sz="2000" dirty="0">
                <a:latin typeface="Helvetica" charset="0"/>
                <a:ea typeface="Helvetica" charset="0"/>
                <a:cs typeface="Helvetica" charset="0"/>
              </a:rPr>
              <a:t>63</a:t>
            </a:r>
          </a:p>
          <a:p>
            <a:pPr marL="457200" indent="-457200">
              <a:lnSpc>
                <a:spcPct val="150000"/>
              </a:lnSpc>
              <a:buFont typeface="+mj-lt"/>
              <a:buAutoNum type="alphaLcParenR"/>
            </a:pPr>
            <a:r>
              <a:rPr lang="en-US" sz="2000" dirty="0">
                <a:latin typeface="Helvetica" charset="0"/>
                <a:ea typeface="Helvetica" charset="0"/>
                <a:cs typeface="Helvetica" charset="0"/>
              </a:rPr>
              <a:t>11</a:t>
            </a:r>
          </a:p>
          <a:p>
            <a:pPr marL="457200" indent="-457200">
              <a:lnSpc>
                <a:spcPct val="150000"/>
              </a:lnSpc>
              <a:buFont typeface="+mj-lt"/>
              <a:buAutoNum type="alphaLcParenR"/>
            </a:pPr>
            <a:r>
              <a:rPr lang="en-US" sz="2000" dirty="0">
                <a:latin typeface="Helvetica" charset="0"/>
                <a:ea typeface="Helvetica" charset="0"/>
                <a:cs typeface="Helvetica" charset="0"/>
              </a:rPr>
              <a:t>0</a:t>
            </a:r>
          </a:p>
          <a:p>
            <a:pPr>
              <a:lnSpc>
                <a:spcPct val="150000"/>
              </a:lnSpc>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spTree>
    <p:extLst>
      <p:ext uri="{BB962C8B-B14F-4D97-AF65-F5344CB8AC3E}">
        <p14:creationId xmlns:p14="http://schemas.microsoft.com/office/powerpoint/2010/main" val="1491815360"/>
      </p:ext>
    </p:extLst>
  </p:cSld>
  <p:clrMapOvr>
    <a:masterClrMapping/>
  </p:clrMapOvr>
  <mc:AlternateContent xmlns:mc="http://schemas.openxmlformats.org/markup-compatibility/2006" xmlns:p14="http://schemas.microsoft.com/office/powerpoint/2010/main">
    <mc:Choice Requires="p14">
      <p:transition spd="slow" p14:dur="2000" advTm="53440"/>
    </mc:Choice>
    <mc:Fallback xmlns="">
      <p:transition spd="slow" advTm="534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911734"/>
            <a:ext cx="1747922" cy="784062"/>
          </a:xfrm>
          <a:prstGeom prst="rect">
            <a:avLst/>
          </a:prstGeom>
        </p:spPr>
      </p:pic>
      <p:sp>
        <p:nvSpPr>
          <p:cNvPr id="9" name="TextBox 8"/>
          <p:cNvSpPr txBox="1"/>
          <p:nvPr/>
        </p:nvSpPr>
        <p:spPr>
          <a:xfrm>
            <a:off x="1878897" y="630181"/>
            <a:ext cx="8434206" cy="5119350"/>
          </a:xfrm>
          <a:prstGeom prst="rect">
            <a:avLst/>
          </a:prstGeom>
          <a:noFill/>
        </p:spPr>
        <p:txBody>
          <a:bodyPr wrap="square" rtlCol="0">
            <a:spAutoFit/>
          </a:bodyPr>
          <a:lstStyle/>
          <a:p>
            <a:pPr algn="ctr"/>
            <a:r>
              <a:rPr lang="en-US" sz="2000" b="1" dirty="0">
                <a:latin typeface="Helvetica" charset="0"/>
                <a:ea typeface="Helvetica" charset="0"/>
                <a:cs typeface="Helvetica" charset="0"/>
              </a:rPr>
              <a:t>Converting Decimal number to Binary number</a:t>
            </a:r>
          </a:p>
          <a:p>
            <a:pPr algn="ctr"/>
            <a:endParaRPr lang="en-US" sz="2000" b="1" dirty="0">
              <a:latin typeface="Helvetica" charset="0"/>
              <a:ea typeface="Helvetica" charset="0"/>
              <a:cs typeface="Helvetica" charset="0"/>
            </a:endParaRPr>
          </a:p>
          <a:p>
            <a:pPr>
              <a:lnSpc>
                <a:spcPct val="150000"/>
              </a:lnSpc>
            </a:pPr>
            <a:r>
              <a:rPr lang="en-US" sz="2000" dirty="0">
                <a:latin typeface="Helvetica" charset="0"/>
                <a:ea typeface="Helvetica" charset="0"/>
                <a:cs typeface="Helvetica" charset="0"/>
              </a:rPr>
              <a:t>Answers </a:t>
            </a:r>
          </a:p>
          <a:p>
            <a:pPr>
              <a:lnSpc>
                <a:spcPct val="150000"/>
              </a:lnSpc>
            </a:pPr>
            <a:endParaRPr lang="en-US" sz="2000" dirty="0">
              <a:latin typeface="Helvetica" charset="0"/>
              <a:ea typeface="Helvetica" charset="0"/>
              <a:cs typeface="Helvetica" charset="0"/>
            </a:endParaRPr>
          </a:p>
          <a:p>
            <a:pPr marL="457200" indent="-457200">
              <a:lnSpc>
                <a:spcPct val="150000"/>
              </a:lnSpc>
              <a:buFont typeface="+mj-lt"/>
              <a:buAutoNum type="alphaLcParenR"/>
            </a:pPr>
            <a:r>
              <a:rPr lang="en-US" sz="2000" dirty="0">
                <a:latin typeface="Helvetica" charset="0"/>
                <a:ea typeface="Helvetica" charset="0"/>
                <a:cs typeface="Helvetica" charset="0"/>
              </a:rPr>
              <a:t>10111</a:t>
            </a:r>
            <a:r>
              <a:rPr lang="en-US" sz="2000" baseline="-25000" dirty="0">
                <a:latin typeface="Helvetica" charset="0"/>
                <a:ea typeface="Helvetica" charset="0"/>
                <a:cs typeface="Helvetica" charset="0"/>
              </a:rPr>
              <a:t>2</a:t>
            </a:r>
          </a:p>
          <a:p>
            <a:pPr marL="457200" indent="-457200">
              <a:lnSpc>
                <a:spcPct val="150000"/>
              </a:lnSpc>
              <a:buFont typeface="+mj-lt"/>
              <a:buAutoNum type="alphaLcParenR"/>
            </a:pPr>
            <a:r>
              <a:rPr lang="en-US" sz="2000" dirty="0">
                <a:latin typeface="Helvetica" charset="0"/>
                <a:ea typeface="Helvetica" charset="0"/>
                <a:cs typeface="Helvetica" charset="0"/>
              </a:rPr>
              <a:t>111111</a:t>
            </a:r>
            <a:r>
              <a:rPr lang="en-US" sz="2000" baseline="-25000" dirty="0">
                <a:latin typeface="Helvetica" charset="0"/>
                <a:ea typeface="Helvetica" charset="0"/>
                <a:cs typeface="Helvetica" charset="0"/>
              </a:rPr>
              <a:t>2</a:t>
            </a:r>
          </a:p>
          <a:p>
            <a:pPr marL="457200" indent="-457200">
              <a:lnSpc>
                <a:spcPct val="150000"/>
              </a:lnSpc>
              <a:buFont typeface="+mj-lt"/>
              <a:buAutoNum type="alphaLcParenR"/>
            </a:pPr>
            <a:r>
              <a:rPr lang="en-US" sz="2000" dirty="0">
                <a:latin typeface="Helvetica" charset="0"/>
                <a:ea typeface="Helvetica" charset="0"/>
                <a:cs typeface="Helvetica" charset="0"/>
              </a:rPr>
              <a:t>1011</a:t>
            </a:r>
            <a:r>
              <a:rPr lang="en-US" sz="2000" baseline="-25000" dirty="0">
                <a:latin typeface="Helvetica" charset="0"/>
                <a:ea typeface="Helvetica" charset="0"/>
                <a:cs typeface="Helvetica" charset="0"/>
              </a:rPr>
              <a:t>2</a:t>
            </a:r>
          </a:p>
          <a:p>
            <a:pPr marL="457200" indent="-457200">
              <a:lnSpc>
                <a:spcPct val="150000"/>
              </a:lnSpc>
              <a:buFont typeface="+mj-lt"/>
              <a:buAutoNum type="alphaLcParenR"/>
            </a:pPr>
            <a:r>
              <a:rPr lang="en-US" sz="2000" dirty="0">
                <a:latin typeface="Helvetica" charset="0"/>
                <a:ea typeface="Helvetica" charset="0"/>
                <a:cs typeface="Helvetica" charset="0"/>
              </a:rPr>
              <a:t>0</a:t>
            </a:r>
            <a:r>
              <a:rPr lang="en-US" sz="2000" baseline="-25000" dirty="0">
                <a:latin typeface="Helvetica" charset="0"/>
                <a:ea typeface="Helvetica" charset="0"/>
                <a:cs typeface="Helvetica" charset="0"/>
              </a:rPr>
              <a:t>2</a:t>
            </a: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spTree>
    <p:extLst>
      <p:ext uri="{BB962C8B-B14F-4D97-AF65-F5344CB8AC3E}">
        <p14:creationId xmlns:p14="http://schemas.microsoft.com/office/powerpoint/2010/main" val="384437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954878"/>
            <a:ext cx="1747922" cy="784062"/>
          </a:xfrm>
          <a:prstGeom prst="rect">
            <a:avLst/>
          </a:prstGeom>
        </p:spPr>
      </p:pic>
      <p:sp>
        <p:nvSpPr>
          <p:cNvPr id="9" name="TextBox 8"/>
          <p:cNvSpPr txBox="1"/>
          <p:nvPr/>
        </p:nvSpPr>
        <p:spPr>
          <a:xfrm>
            <a:off x="1878897" y="630181"/>
            <a:ext cx="8434206" cy="7119898"/>
          </a:xfrm>
          <a:prstGeom prst="rect">
            <a:avLst/>
          </a:prstGeom>
          <a:noFill/>
        </p:spPr>
        <p:txBody>
          <a:bodyPr wrap="square" rtlCol="0">
            <a:spAutoFit/>
          </a:bodyPr>
          <a:lstStyle/>
          <a:p>
            <a:pPr algn="ctr"/>
            <a:r>
              <a:rPr lang="en-US" sz="2000" b="1" dirty="0">
                <a:latin typeface="Helvetica" charset="0"/>
                <a:ea typeface="Helvetica" charset="0"/>
                <a:cs typeface="Helvetica" charset="0"/>
              </a:rPr>
              <a:t>Converting Binary number to Decimal number</a:t>
            </a:r>
          </a:p>
          <a:p>
            <a:pPr algn="ctr"/>
            <a:endParaRPr lang="en-US" sz="2000" b="1" dirty="0">
              <a:latin typeface="Helvetica" charset="0"/>
              <a:ea typeface="Helvetica" charset="0"/>
              <a:cs typeface="Helvetica" charset="0"/>
            </a:endParaRPr>
          </a:p>
          <a:p>
            <a:pPr>
              <a:lnSpc>
                <a:spcPct val="150000"/>
              </a:lnSpc>
            </a:pPr>
            <a:r>
              <a:rPr lang="en-US" sz="2000" dirty="0">
                <a:latin typeface="Helvetica" charset="0"/>
                <a:ea typeface="Helvetica" charset="0"/>
                <a:cs typeface="Helvetica" charset="0"/>
              </a:rPr>
              <a:t>Decimal of following binary number is sum of product of each digit with its positional value.</a:t>
            </a:r>
          </a:p>
          <a:p>
            <a:pPr>
              <a:lnSpc>
                <a:spcPct val="150000"/>
              </a:lnSpc>
            </a:pPr>
            <a:r>
              <a:rPr lang="en-US" sz="2000" dirty="0">
                <a:latin typeface="Helvetica" charset="0"/>
                <a:ea typeface="Helvetica" charset="0"/>
                <a:cs typeface="Helvetica" charset="0"/>
              </a:rPr>
              <a:t>Example</a:t>
            </a:r>
          </a:p>
          <a:p>
            <a:r>
              <a:rPr lang="en-US" sz="2000" dirty="0">
                <a:latin typeface="Helvetica" charset="0"/>
                <a:ea typeface="Helvetica" charset="0"/>
                <a:cs typeface="Helvetica" charset="0"/>
              </a:rPr>
              <a:t>	11010</a:t>
            </a:r>
            <a:r>
              <a:rPr lang="en-US" sz="2000" baseline="-25000" dirty="0">
                <a:latin typeface="Helvetica" charset="0"/>
                <a:ea typeface="Helvetica" charset="0"/>
                <a:cs typeface="Helvetica" charset="0"/>
              </a:rPr>
              <a:t>2 </a:t>
            </a:r>
          </a:p>
          <a:p>
            <a:endParaRPr lang="en-US" sz="2000" baseline="-25000" dirty="0">
              <a:latin typeface="Helvetica" charset="0"/>
              <a:ea typeface="Helvetica" charset="0"/>
              <a:cs typeface="Helvetica" charset="0"/>
            </a:endParaRPr>
          </a:p>
          <a:p>
            <a:r>
              <a:rPr lang="en-US" sz="4000" baseline="-25000" dirty="0">
                <a:latin typeface="Helvetica" charset="0"/>
                <a:ea typeface="Helvetica" charset="0"/>
                <a:cs typeface="Helvetica" charset="0"/>
              </a:rPr>
              <a:t>1	1	0	1	0</a:t>
            </a:r>
          </a:p>
          <a:p>
            <a:endParaRPr lang="en-US" sz="4000" baseline="-25000" dirty="0">
              <a:latin typeface="Helvetica" charset="0"/>
              <a:ea typeface="Helvetica" charset="0"/>
              <a:cs typeface="Helvetica" charset="0"/>
            </a:endParaRPr>
          </a:p>
          <a:p>
            <a:endParaRPr lang="en-US" sz="2000" baseline="-25000" dirty="0">
              <a:latin typeface="Helvetica" charset="0"/>
              <a:ea typeface="Helvetica" charset="0"/>
              <a:cs typeface="Helvetica" charset="0"/>
            </a:endParaRPr>
          </a:p>
          <a:p>
            <a:r>
              <a:rPr lang="en-US" sz="2800" dirty="0"/>
              <a:t>1×2</a:t>
            </a:r>
            <a:r>
              <a:rPr lang="en-US" sz="2800" baseline="30000" dirty="0"/>
              <a:t>4 </a:t>
            </a:r>
            <a:r>
              <a:rPr lang="en-US" sz="2800" dirty="0"/>
              <a:t>+ 1×2</a:t>
            </a:r>
            <a:r>
              <a:rPr lang="en-US" sz="2800" baseline="30000" dirty="0"/>
              <a:t>3</a:t>
            </a:r>
            <a:r>
              <a:rPr lang="en-US" sz="2800" dirty="0"/>
              <a:t> + 0×2</a:t>
            </a:r>
            <a:r>
              <a:rPr lang="en-US" sz="2800" baseline="30000" dirty="0"/>
              <a:t>2</a:t>
            </a:r>
            <a:r>
              <a:rPr lang="en-US" sz="2800" dirty="0"/>
              <a:t> + 1×2</a:t>
            </a:r>
            <a:r>
              <a:rPr lang="en-US" sz="2800" baseline="30000" dirty="0"/>
              <a:t>1</a:t>
            </a:r>
            <a:r>
              <a:rPr lang="en-US" sz="2800" dirty="0"/>
              <a:t> + 0×2</a:t>
            </a:r>
            <a:r>
              <a:rPr lang="en-US" sz="2800" baseline="30000" dirty="0"/>
              <a:t>0</a:t>
            </a:r>
            <a:endParaRPr lang="en-US" sz="2800" dirty="0"/>
          </a:p>
          <a:p>
            <a:r>
              <a:rPr lang="en-US" sz="2800" dirty="0"/>
              <a:t>= 16 + 8 + 0 + 2 + 0</a:t>
            </a:r>
          </a:p>
          <a:p>
            <a:r>
              <a:rPr lang="en-US" sz="2800" dirty="0"/>
              <a:t>= 26</a:t>
            </a:r>
            <a:r>
              <a:rPr lang="en-US" sz="2800" baseline="-25000" dirty="0"/>
              <a:t>10</a:t>
            </a:r>
            <a:endParaRPr lang="en-US" sz="2800" dirty="0"/>
          </a:p>
          <a:p>
            <a:endParaRPr lang="en-US" sz="3200" dirty="0">
              <a:latin typeface="Helvetica" charset="0"/>
              <a:ea typeface="Helvetica" charset="0"/>
              <a:cs typeface="Helvetica" charset="0"/>
            </a:endParaRPr>
          </a:p>
          <a:p>
            <a:pPr>
              <a:lnSpc>
                <a:spcPct val="150000"/>
              </a:lnSpc>
            </a:pPr>
            <a:endParaRPr lang="en-US" sz="2000" baseline="-25000" dirty="0">
              <a:latin typeface="Helvetica" charset="0"/>
              <a:ea typeface="Helvetica" charset="0"/>
              <a:cs typeface="Helvetica" charset="0"/>
            </a:endParaRPr>
          </a:p>
          <a:p>
            <a:pPr>
              <a:lnSpc>
                <a:spcPct val="150000"/>
              </a:lnSpc>
            </a:pPr>
            <a:endParaRPr lang="en-US" sz="2400" baseline="-25000" dirty="0">
              <a:latin typeface="Helvetica" charset="0"/>
              <a:ea typeface="Helvetica" charset="0"/>
              <a:cs typeface="Helvetica" charset="0"/>
            </a:endParaRP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cxnSp>
        <p:nvCxnSpPr>
          <p:cNvPr id="4" name="Straight Arrow Connector 3">
            <a:extLst>
              <a:ext uri="{FF2B5EF4-FFF2-40B4-BE49-F238E27FC236}">
                <a16:creationId xmlns:a16="http://schemas.microsoft.com/office/drawing/2014/main" id="{BB9001A6-B67A-4403-BA69-9C8C121199DF}"/>
              </a:ext>
            </a:extLst>
          </p:cNvPr>
          <p:cNvCxnSpPr>
            <a:cxnSpLocks/>
          </p:cNvCxnSpPr>
          <p:nvPr/>
        </p:nvCxnSpPr>
        <p:spPr>
          <a:xfrm>
            <a:off x="2096086" y="3699803"/>
            <a:ext cx="225083" cy="4903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867BDCC-2438-4957-B41C-CCEC16C24523}"/>
              </a:ext>
            </a:extLst>
          </p:cNvPr>
          <p:cNvCxnSpPr>
            <a:cxnSpLocks/>
          </p:cNvCxnSpPr>
          <p:nvPr/>
        </p:nvCxnSpPr>
        <p:spPr>
          <a:xfrm>
            <a:off x="3008142" y="3699802"/>
            <a:ext cx="213360" cy="4903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25B3115-264B-448F-B7DC-AB4CF2F92767}"/>
              </a:ext>
            </a:extLst>
          </p:cNvPr>
          <p:cNvCxnSpPr>
            <a:cxnSpLocks/>
          </p:cNvCxnSpPr>
          <p:nvPr/>
        </p:nvCxnSpPr>
        <p:spPr>
          <a:xfrm>
            <a:off x="3908474" y="3675334"/>
            <a:ext cx="283698" cy="5147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99E57D-ABB3-4972-9908-3E6E08B550C1}"/>
              </a:ext>
            </a:extLst>
          </p:cNvPr>
          <p:cNvCxnSpPr>
            <a:cxnSpLocks/>
          </p:cNvCxnSpPr>
          <p:nvPr/>
        </p:nvCxnSpPr>
        <p:spPr>
          <a:xfrm>
            <a:off x="4851009" y="3699803"/>
            <a:ext cx="251567" cy="4903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2BE00B5-B329-45D5-BE8F-C033CEB094E7}"/>
              </a:ext>
            </a:extLst>
          </p:cNvPr>
          <p:cNvCxnSpPr>
            <a:cxnSpLocks/>
          </p:cNvCxnSpPr>
          <p:nvPr/>
        </p:nvCxnSpPr>
        <p:spPr>
          <a:xfrm>
            <a:off x="5779477" y="3650866"/>
            <a:ext cx="415534" cy="5392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016982"/>
      </p:ext>
    </p:extLst>
  </p:cSld>
  <p:clrMapOvr>
    <a:masterClrMapping/>
  </p:clrMapOvr>
  <mc:AlternateContent xmlns:mc="http://schemas.openxmlformats.org/markup-compatibility/2006" xmlns:p14="http://schemas.microsoft.com/office/powerpoint/2010/main">
    <mc:Choice Requires="p14">
      <p:transition spd="slow" p14:dur="2000" advTm="190574"/>
    </mc:Choice>
    <mc:Fallback xmlns="">
      <p:transition spd="slow" advTm="19057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911734"/>
            <a:ext cx="1747922" cy="784062"/>
          </a:xfrm>
          <a:prstGeom prst="rect">
            <a:avLst/>
          </a:prstGeom>
        </p:spPr>
      </p:pic>
      <p:sp>
        <p:nvSpPr>
          <p:cNvPr id="9" name="TextBox 8"/>
          <p:cNvSpPr txBox="1"/>
          <p:nvPr/>
        </p:nvSpPr>
        <p:spPr>
          <a:xfrm>
            <a:off x="1878897" y="630181"/>
            <a:ext cx="8434206" cy="5581015"/>
          </a:xfrm>
          <a:prstGeom prst="rect">
            <a:avLst/>
          </a:prstGeom>
          <a:noFill/>
        </p:spPr>
        <p:txBody>
          <a:bodyPr wrap="square" rtlCol="0">
            <a:spAutoFit/>
          </a:bodyPr>
          <a:lstStyle/>
          <a:p>
            <a:pPr algn="ctr"/>
            <a:r>
              <a:rPr lang="en-US" sz="2000" b="1" dirty="0">
                <a:latin typeface="Helvetica" charset="0"/>
                <a:ea typeface="Helvetica" charset="0"/>
                <a:cs typeface="Helvetica" charset="0"/>
              </a:rPr>
              <a:t>Converting Binary number to Decimal number</a:t>
            </a:r>
          </a:p>
          <a:p>
            <a:pPr algn="ctr"/>
            <a:endParaRPr lang="en-US" sz="2000" b="1" dirty="0">
              <a:latin typeface="Helvetica" charset="0"/>
              <a:ea typeface="Helvetica" charset="0"/>
              <a:cs typeface="Helvetica" charset="0"/>
            </a:endParaRPr>
          </a:p>
          <a:p>
            <a:pPr>
              <a:lnSpc>
                <a:spcPct val="150000"/>
              </a:lnSpc>
            </a:pPr>
            <a:r>
              <a:rPr lang="en-US" sz="2000" dirty="0">
                <a:latin typeface="Helvetica" charset="0"/>
                <a:ea typeface="Helvetica" charset="0"/>
                <a:cs typeface="Helvetica" charset="0"/>
              </a:rPr>
              <a:t>Exercise</a:t>
            </a:r>
          </a:p>
          <a:p>
            <a:pPr>
              <a:lnSpc>
                <a:spcPct val="150000"/>
              </a:lnSpc>
            </a:pPr>
            <a:endParaRPr lang="en-US" sz="2000" dirty="0">
              <a:latin typeface="Helvetica" charset="0"/>
              <a:ea typeface="Helvetica" charset="0"/>
              <a:cs typeface="Helvetica" charset="0"/>
            </a:endParaRPr>
          </a:p>
          <a:p>
            <a:pPr>
              <a:lnSpc>
                <a:spcPct val="150000"/>
              </a:lnSpc>
            </a:pPr>
            <a:r>
              <a:rPr lang="en-US" sz="2000" dirty="0">
                <a:latin typeface="Helvetica" charset="0"/>
                <a:ea typeface="Helvetica" charset="0"/>
                <a:cs typeface="Helvetica" charset="0"/>
              </a:rPr>
              <a:t>Convert following Binary numbers to their Decimal equivalent</a:t>
            </a:r>
          </a:p>
          <a:p>
            <a:pPr marL="457200" indent="-457200">
              <a:lnSpc>
                <a:spcPct val="150000"/>
              </a:lnSpc>
              <a:buFont typeface="+mj-lt"/>
              <a:buAutoNum type="alphaLcParenR"/>
            </a:pPr>
            <a:r>
              <a:rPr lang="en-US" sz="2000" dirty="0">
                <a:latin typeface="Helvetica" charset="0"/>
                <a:ea typeface="Helvetica" charset="0"/>
                <a:cs typeface="Helvetica" charset="0"/>
              </a:rPr>
              <a:t>110111</a:t>
            </a:r>
            <a:r>
              <a:rPr lang="en-US" sz="2000" baseline="-25000" dirty="0">
                <a:latin typeface="Helvetica" charset="0"/>
                <a:ea typeface="Helvetica" charset="0"/>
                <a:cs typeface="Helvetica" charset="0"/>
              </a:rPr>
              <a:t>2</a:t>
            </a:r>
          </a:p>
          <a:p>
            <a:pPr marL="457200" indent="-457200">
              <a:lnSpc>
                <a:spcPct val="150000"/>
              </a:lnSpc>
              <a:buFont typeface="+mj-lt"/>
              <a:buAutoNum type="alphaLcParenR"/>
            </a:pPr>
            <a:r>
              <a:rPr lang="en-US" sz="2000" dirty="0">
                <a:latin typeface="Helvetica" charset="0"/>
                <a:ea typeface="Helvetica" charset="0"/>
                <a:cs typeface="Helvetica" charset="0"/>
              </a:rPr>
              <a:t>111110</a:t>
            </a:r>
            <a:r>
              <a:rPr lang="en-US" sz="2000" baseline="-25000" dirty="0">
                <a:latin typeface="Helvetica" charset="0"/>
                <a:ea typeface="Helvetica" charset="0"/>
                <a:cs typeface="Helvetica" charset="0"/>
              </a:rPr>
              <a:t>2</a:t>
            </a:r>
          </a:p>
          <a:p>
            <a:pPr marL="457200" indent="-457200">
              <a:lnSpc>
                <a:spcPct val="150000"/>
              </a:lnSpc>
              <a:buFont typeface="+mj-lt"/>
              <a:buAutoNum type="alphaLcParenR"/>
            </a:pPr>
            <a:r>
              <a:rPr lang="en-US" sz="2000" dirty="0">
                <a:latin typeface="Helvetica" charset="0"/>
                <a:ea typeface="Helvetica" charset="0"/>
                <a:cs typeface="Helvetica" charset="0"/>
              </a:rPr>
              <a:t>10111</a:t>
            </a:r>
            <a:r>
              <a:rPr lang="en-US" sz="2000" baseline="-25000" dirty="0">
                <a:latin typeface="Helvetica" charset="0"/>
                <a:ea typeface="Helvetica" charset="0"/>
                <a:cs typeface="Helvetica" charset="0"/>
              </a:rPr>
              <a:t>2</a:t>
            </a:r>
          </a:p>
          <a:p>
            <a:pPr marL="457200" indent="-457200">
              <a:lnSpc>
                <a:spcPct val="150000"/>
              </a:lnSpc>
              <a:buFont typeface="+mj-lt"/>
              <a:buAutoNum type="alphaLcParenR"/>
            </a:pPr>
            <a:r>
              <a:rPr lang="en-US" sz="2000" dirty="0">
                <a:latin typeface="Helvetica" charset="0"/>
                <a:ea typeface="Helvetica" charset="0"/>
                <a:cs typeface="Helvetica" charset="0"/>
              </a:rPr>
              <a:t>0110</a:t>
            </a:r>
            <a:r>
              <a:rPr lang="en-US" sz="2000" baseline="-25000" dirty="0">
                <a:latin typeface="Helvetica" charset="0"/>
                <a:ea typeface="Helvetica" charset="0"/>
                <a:cs typeface="Helvetica" charset="0"/>
              </a:rPr>
              <a:t>2</a:t>
            </a: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457200" indent="-457200">
              <a:lnSpc>
                <a:spcPct val="150000"/>
              </a:lnSpc>
              <a:buFont typeface="+mj-lt"/>
              <a:buAutoNum type="alphaLcParenR"/>
            </a:pPr>
            <a:endParaRPr lang="en-US" sz="2000" baseline="-25000" dirty="0">
              <a:latin typeface="Helvetica" charset="0"/>
              <a:ea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spTree>
    <p:extLst>
      <p:ext uri="{BB962C8B-B14F-4D97-AF65-F5344CB8AC3E}">
        <p14:creationId xmlns:p14="http://schemas.microsoft.com/office/powerpoint/2010/main" val="1933097837"/>
      </p:ext>
    </p:extLst>
  </p:cSld>
  <p:clrMapOvr>
    <a:masterClrMapping/>
  </p:clrMapOvr>
  <mc:AlternateContent xmlns:mc="http://schemas.openxmlformats.org/markup-compatibility/2006" xmlns:p14="http://schemas.microsoft.com/office/powerpoint/2010/main">
    <mc:Choice Requires="p14">
      <p:transition spd="slow" p14:dur="2000" advTm="20375"/>
    </mc:Choice>
    <mc:Fallback xmlns="">
      <p:transition spd="slow" advTm="2037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631320"/>
            <a:ext cx="1747922" cy="784062"/>
          </a:xfrm>
          <a:prstGeom prst="rect">
            <a:avLst/>
          </a:prstGeom>
        </p:spPr>
      </p:pic>
      <p:sp>
        <p:nvSpPr>
          <p:cNvPr id="9" name="TextBox 8"/>
          <p:cNvSpPr txBox="1"/>
          <p:nvPr/>
        </p:nvSpPr>
        <p:spPr>
          <a:xfrm>
            <a:off x="1878897" y="630181"/>
            <a:ext cx="8434206" cy="7786747"/>
          </a:xfrm>
          <a:prstGeom prst="rect">
            <a:avLst/>
          </a:prstGeom>
          <a:noFill/>
        </p:spPr>
        <p:txBody>
          <a:bodyPr wrap="square" rtlCol="0">
            <a:spAutoFit/>
          </a:bodyPr>
          <a:lstStyle/>
          <a:p>
            <a:pPr algn="ctr"/>
            <a:r>
              <a:rPr lang="en-US" sz="2000" b="1" dirty="0">
                <a:latin typeface="Helvetica" charset="0"/>
                <a:ea typeface="Helvetica" charset="0"/>
                <a:cs typeface="Helvetica" charset="0"/>
              </a:rPr>
              <a:t>Binary Calculations</a:t>
            </a:r>
          </a:p>
          <a:p>
            <a:pPr algn="ct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charset="0"/>
                <a:ea typeface="Helvetica" charset="0"/>
                <a:cs typeface="Helvetica" charset="0"/>
                <a:sym typeface="Wingdings" panose="05000000000000000000" pitchFamily="2" charset="2"/>
              </a:rPr>
              <a:t>By using binary number system, it’s capable of performing arithmetic operations such as decimal number system.</a:t>
            </a:r>
          </a:p>
          <a:p>
            <a:pPr marL="342900" indent="-342900">
              <a:lnSpc>
                <a:spcPct val="150000"/>
              </a:lnSpc>
              <a:buFont typeface="Wingdings" charset="2"/>
              <a:buChar char="Ø"/>
            </a:pPr>
            <a:r>
              <a:rPr lang="en-US" sz="2000" dirty="0">
                <a:latin typeface="Helvetica" charset="0"/>
                <a:ea typeface="Helvetica" charset="0"/>
                <a:cs typeface="Helvetica" charset="0"/>
                <a:sym typeface="Wingdings" panose="05000000000000000000" pitchFamily="2" charset="2"/>
              </a:rPr>
              <a:t>In this module we are focusing on Binary addition and binary subtraction. </a:t>
            </a:r>
          </a:p>
          <a:p>
            <a:pPr marL="342900" indent="-342900">
              <a:lnSpc>
                <a:spcPct val="150000"/>
              </a:lnSpc>
              <a:buFont typeface="Wingdings" charset="2"/>
              <a:buChar char="Ø"/>
            </a:pPr>
            <a:endParaRPr lang="en-US" sz="2000" dirty="0">
              <a:latin typeface="Helvetica" charset="0"/>
              <a:ea typeface="Helvetica" charset="0"/>
              <a:cs typeface="Helvetica" charset="0"/>
              <a:sym typeface="Wingdings" panose="05000000000000000000" pitchFamily="2" charset="2"/>
            </a:endParaRPr>
          </a:p>
          <a:p>
            <a:pPr marL="342900" indent="-342900">
              <a:lnSpc>
                <a:spcPct val="150000"/>
              </a:lnSpc>
              <a:buFont typeface="Wingdings" charset="2"/>
              <a:buChar char="Ø"/>
            </a:pPr>
            <a:endParaRPr lang="en-US" sz="2000" dirty="0">
              <a:latin typeface="Helvetica" charset="0"/>
              <a:ea typeface="Helvetica" charset="0"/>
              <a:cs typeface="Helvetica" charset="0"/>
              <a:sym typeface="Wingdings" panose="05000000000000000000" pitchFamily="2" charset="2"/>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spTree>
    <p:extLst>
      <p:ext uri="{BB962C8B-B14F-4D97-AF65-F5344CB8AC3E}">
        <p14:creationId xmlns:p14="http://schemas.microsoft.com/office/powerpoint/2010/main" val="2610327452"/>
      </p:ext>
    </p:extLst>
  </p:cSld>
  <p:clrMapOvr>
    <a:masterClrMapping/>
  </p:clrMapOvr>
  <mc:AlternateContent xmlns:mc="http://schemas.openxmlformats.org/markup-compatibility/2006" xmlns:p14="http://schemas.microsoft.com/office/powerpoint/2010/main">
    <mc:Choice Requires="p14">
      <p:transition spd="slow" p14:dur="2000" advTm="114158"/>
    </mc:Choice>
    <mc:Fallback xmlns="">
      <p:transition spd="slow" advTm="11415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450305"/>
            <a:ext cx="1747922" cy="784062"/>
          </a:xfrm>
          <a:prstGeom prst="rect">
            <a:avLst/>
          </a:prstGeom>
        </p:spPr>
      </p:pic>
      <p:sp>
        <p:nvSpPr>
          <p:cNvPr id="9" name="TextBox 8"/>
          <p:cNvSpPr txBox="1"/>
          <p:nvPr/>
        </p:nvSpPr>
        <p:spPr>
          <a:xfrm>
            <a:off x="1878897" y="630181"/>
            <a:ext cx="8434206" cy="7325082"/>
          </a:xfrm>
          <a:prstGeom prst="rect">
            <a:avLst/>
          </a:prstGeom>
          <a:noFill/>
        </p:spPr>
        <p:txBody>
          <a:bodyPr wrap="square" rtlCol="0">
            <a:spAutoFit/>
          </a:bodyPr>
          <a:lstStyle/>
          <a:p>
            <a:pPr algn="ctr"/>
            <a:r>
              <a:rPr lang="en-US" sz="2000" b="1" dirty="0">
                <a:latin typeface="Helvetica" charset="0"/>
                <a:ea typeface="Helvetica" charset="0"/>
                <a:cs typeface="Helvetica" charset="0"/>
              </a:rPr>
              <a:t>Binary Addition</a:t>
            </a:r>
          </a:p>
          <a:p>
            <a:pPr algn="ct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panose="020B0604020202020204" pitchFamily="34" charset="0"/>
                <a:cs typeface="Helvetica" panose="020B0604020202020204" pitchFamily="34" charset="0"/>
              </a:rPr>
              <a:t>Binary addition is the easiest of the processes to perform. </a:t>
            </a:r>
          </a:p>
          <a:p>
            <a:pPr marL="342900" indent="-342900">
              <a:lnSpc>
                <a:spcPct val="150000"/>
              </a:lnSpc>
              <a:buFont typeface="Wingdings" charset="2"/>
              <a:buChar char="Ø"/>
            </a:pPr>
            <a:r>
              <a:rPr lang="en-US" sz="2000" dirty="0">
                <a:latin typeface="Helvetica" panose="020B0604020202020204" pitchFamily="34" charset="0"/>
                <a:cs typeface="Helvetica" panose="020B0604020202020204" pitchFamily="34" charset="0"/>
              </a:rPr>
              <a:t>As you'll see with the other operations below, it is essentially the same way you learnt to do addition of decimal numbers by hand (probably many years ago in your early school years).</a:t>
            </a:r>
          </a:p>
          <a:p>
            <a:pPr marL="342900" indent="-342900">
              <a:lnSpc>
                <a:spcPct val="150000"/>
              </a:lnSpc>
              <a:buFont typeface="Wingdings" charset="2"/>
              <a:buChar char="Ø"/>
            </a:pPr>
            <a:r>
              <a:rPr lang="en-US" sz="2000" dirty="0">
                <a:latin typeface="Helvetica" panose="020B0604020202020204" pitchFamily="34" charset="0"/>
                <a:cs typeface="Helvetica" panose="020B0604020202020204" pitchFamily="34" charset="0"/>
              </a:rPr>
              <a:t>The process is actually easier with binary as we only have 2 digits to worry about, 0 and 1.</a:t>
            </a:r>
            <a:endParaRPr lang="en-US" sz="2000" dirty="0">
              <a:latin typeface="Helvetica" panose="020B0604020202020204" pitchFamily="34" charset="0"/>
              <a:ea typeface="Helvetica" charset="0"/>
              <a:cs typeface="Helvetica" panose="020B0604020202020204" pitchFamily="34" charset="0"/>
              <a:sym typeface="Wingdings" panose="05000000000000000000" pitchFamily="2" charset="2"/>
            </a:endParaRP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spTree>
    <p:extLst>
      <p:ext uri="{BB962C8B-B14F-4D97-AF65-F5344CB8AC3E}">
        <p14:creationId xmlns:p14="http://schemas.microsoft.com/office/powerpoint/2010/main" val="2751256222"/>
      </p:ext>
    </p:extLst>
  </p:cSld>
  <p:clrMapOvr>
    <a:masterClrMapping/>
  </p:clrMapOvr>
  <mc:AlternateContent xmlns:mc="http://schemas.openxmlformats.org/markup-compatibility/2006" xmlns:p14="http://schemas.microsoft.com/office/powerpoint/2010/main">
    <mc:Choice Requires="p14">
      <p:transition spd="slow" p14:dur="2000" advTm="114158"/>
    </mc:Choice>
    <mc:Fallback xmlns="">
      <p:transition spd="slow" advTm="11415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64414" y="5683566"/>
            <a:ext cx="1747922" cy="784062"/>
          </a:xfrm>
          <a:prstGeom prst="rect">
            <a:avLst/>
          </a:prstGeom>
        </p:spPr>
      </p:pic>
      <p:sp>
        <p:nvSpPr>
          <p:cNvPr id="9" name="TextBox 8"/>
          <p:cNvSpPr txBox="1"/>
          <p:nvPr/>
        </p:nvSpPr>
        <p:spPr>
          <a:xfrm>
            <a:off x="1862853" y="412210"/>
            <a:ext cx="8434206" cy="5940088"/>
          </a:xfrm>
          <a:prstGeom prst="rect">
            <a:avLst/>
          </a:prstGeom>
          <a:noFill/>
        </p:spPr>
        <p:txBody>
          <a:bodyPr wrap="square" rtlCol="0" anchor="b">
            <a:spAutoFit/>
          </a:bodyPr>
          <a:lstStyle/>
          <a:p>
            <a:pPr algn="ctr"/>
            <a:r>
              <a:rPr lang="en-US" sz="2000" b="1" dirty="0">
                <a:latin typeface="Helvetica" charset="0"/>
                <a:ea typeface="Helvetica" charset="0"/>
                <a:cs typeface="Helvetica" charset="0"/>
              </a:rPr>
              <a:t>Binary Addition</a:t>
            </a:r>
          </a:p>
          <a:p>
            <a:pPr algn="ctr"/>
            <a:r>
              <a:rPr lang="en-US" sz="2000" b="1" dirty="0">
                <a:latin typeface="Helvetica" charset="0"/>
                <a:ea typeface="Helvetica" charset="0"/>
                <a:cs typeface="Helvetica" charset="0"/>
              </a:rPr>
              <a:t>Example 01</a:t>
            </a:r>
          </a:p>
          <a:p>
            <a:pPr algn="ct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mj-lt"/>
                <a:ea typeface="Helvetica" charset="0"/>
                <a:cs typeface="Helvetica" charset="0"/>
              </a:rPr>
              <a:t>Assume that you have to add 10101</a:t>
            </a:r>
            <a:r>
              <a:rPr lang="en-US" sz="2000" baseline="-25000" dirty="0">
                <a:latin typeface="+mj-lt"/>
                <a:ea typeface="Helvetica" charset="0"/>
                <a:cs typeface="Helvetica" charset="0"/>
              </a:rPr>
              <a:t>2  </a:t>
            </a:r>
            <a:r>
              <a:rPr lang="en-US" sz="2000" i="0" dirty="0">
                <a:latin typeface="+mj-lt"/>
                <a:ea typeface="Helvetica" charset="0"/>
                <a:cs typeface="Helvetica" charset="0"/>
              </a:rPr>
              <a:t>and 00101</a:t>
            </a:r>
            <a:r>
              <a:rPr lang="en-US" sz="2000" i="0" baseline="-25000" dirty="0">
                <a:latin typeface="+mj-lt"/>
                <a:ea typeface="Helvetica" charset="0"/>
                <a:cs typeface="Helvetica" charset="0"/>
              </a:rPr>
              <a:t>2</a:t>
            </a:r>
          </a:p>
          <a:p>
            <a:pPr marL="342900" indent="-342900">
              <a:lnSpc>
                <a:spcPct val="150000"/>
              </a:lnSpc>
              <a:buFont typeface="Wingdings" charset="2"/>
              <a:buChar char="Ø"/>
            </a:pPr>
            <a:endParaRPr lang="en-US" sz="2000" baseline="-25000" dirty="0">
              <a:latin typeface="+mj-lt"/>
              <a:ea typeface="Helvetica" charset="0"/>
              <a:cs typeface="Helvetica" charset="0"/>
            </a:endParaRPr>
          </a:p>
          <a:p>
            <a:pPr marL="342900" indent="-342900">
              <a:lnSpc>
                <a:spcPct val="150000"/>
              </a:lnSpc>
              <a:buFont typeface="Wingdings" charset="2"/>
              <a:buChar char="Ø"/>
            </a:pPr>
            <a:endParaRPr lang="en-US" sz="2000" baseline="-25000" dirty="0">
              <a:latin typeface="+mj-lt"/>
              <a:ea typeface="Helvetica" charset="0"/>
              <a:cs typeface="Helvetica" charset="0"/>
            </a:endParaRPr>
          </a:p>
          <a:p>
            <a:pPr lvl="7">
              <a:lnSpc>
                <a:spcPct val="150000"/>
              </a:lnSpc>
            </a:pPr>
            <a:r>
              <a:rPr lang="en-US" sz="2000" b="1" dirty="0">
                <a:latin typeface="+mj-lt"/>
                <a:ea typeface="Helvetica" charset="0"/>
                <a:cs typeface="Helvetica" charset="0"/>
              </a:rPr>
              <a:t>1  0  1  0  1                                      21 </a:t>
            </a:r>
          </a:p>
          <a:p>
            <a:pPr lvl="7">
              <a:lnSpc>
                <a:spcPct val="150000"/>
              </a:lnSpc>
            </a:pPr>
            <a:r>
              <a:rPr lang="en-US" sz="2000" b="1" dirty="0">
                <a:latin typeface="+mj-lt"/>
                <a:ea typeface="Helvetica" charset="0"/>
                <a:cs typeface="Helvetica" charset="0"/>
              </a:rPr>
              <a:t>0  0  1  0  1                                       5</a:t>
            </a: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lvl="5">
              <a:lnSpc>
                <a:spcPct val="150000"/>
              </a:lnSpc>
            </a:pPr>
            <a:r>
              <a:rPr lang="en-US" sz="2000" dirty="0">
                <a:latin typeface="Helvetica" charset="0"/>
                <a:ea typeface="Helvetica" charset="0"/>
                <a:cs typeface="Helvetica" charset="0"/>
              </a:rPr>
              <a:t>             </a:t>
            </a:r>
            <a:r>
              <a:rPr lang="en-US" sz="2000" b="1" dirty="0">
                <a:latin typeface="+mj-lt"/>
                <a:ea typeface="Helvetica" charset="0"/>
                <a:cs typeface="Helvetica" charset="0"/>
              </a:rPr>
              <a:t>1  1  0  1  0                                       26</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cxnSp>
        <p:nvCxnSpPr>
          <p:cNvPr id="4" name="Straight Connector 3">
            <a:extLst>
              <a:ext uri="{FF2B5EF4-FFF2-40B4-BE49-F238E27FC236}">
                <a16:creationId xmlns:a16="http://schemas.microsoft.com/office/drawing/2014/main" id="{4A36721C-86DD-4C57-B4A0-AC87824A9558}"/>
              </a:ext>
            </a:extLst>
          </p:cNvPr>
          <p:cNvCxnSpPr/>
          <p:nvPr/>
        </p:nvCxnSpPr>
        <p:spPr>
          <a:xfrm>
            <a:off x="4628271" y="4337542"/>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EDA555-7398-4F96-A4A0-CF371045DE7D}"/>
              </a:ext>
            </a:extLst>
          </p:cNvPr>
          <p:cNvCxnSpPr/>
          <p:nvPr/>
        </p:nvCxnSpPr>
        <p:spPr>
          <a:xfrm>
            <a:off x="4628270" y="5042422"/>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E49282-F9EE-4FF2-AD6D-4B04616595F6}"/>
              </a:ext>
            </a:extLst>
          </p:cNvPr>
          <p:cNvCxnSpPr/>
          <p:nvPr/>
        </p:nvCxnSpPr>
        <p:spPr>
          <a:xfrm>
            <a:off x="4628271" y="5166686"/>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Arrow: Curved Down 4">
            <a:extLst>
              <a:ext uri="{FF2B5EF4-FFF2-40B4-BE49-F238E27FC236}">
                <a16:creationId xmlns:a16="http://schemas.microsoft.com/office/drawing/2014/main" id="{80404619-E8CB-4B0D-AE73-660B0D3D9B03}"/>
              </a:ext>
            </a:extLst>
          </p:cNvPr>
          <p:cNvSpPr/>
          <p:nvPr/>
        </p:nvSpPr>
        <p:spPr>
          <a:xfrm flipH="1">
            <a:off x="5906086" y="2855742"/>
            <a:ext cx="379828" cy="249438"/>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1" name="Arrow: Curved Down 10">
            <a:extLst>
              <a:ext uri="{FF2B5EF4-FFF2-40B4-BE49-F238E27FC236}">
                <a16:creationId xmlns:a16="http://schemas.microsoft.com/office/drawing/2014/main" id="{03DD212F-8472-4C7B-9AC6-E7563DB2FFF2}"/>
              </a:ext>
            </a:extLst>
          </p:cNvPr>
          <p:cNvSpPr/>
          <p:nvPr/>
        </p:nvSpPr>
        <p:spPr>
          <a:xfrm flipH="1">
            <a:off x="5317113" y="2818542"/>
            <a:ext cx="379828" cy="249438"/>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 name="Arrow: Right 11">
            <a:extLst>
              <a:ext uri="{FF2B5EF4-FFF2-40B4-BE49-F238E27FC236}">
                <a16:creationId xmlns:a16="http://schemas.microsoft.com/office/drawing/2014/main" id="{A40B37B6-9781-4143-B7F0-4535D8398C42}"/>
              </a:ext>
            </a:extLst>
          </p:cNvPr>
          <p:cNvSpPr/>
          <p:nvPr/>
        </p:nvSpPr>
        <p:spPr>
          <a:xfrm>
            <a:off x="6499274" y="3132861"/>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EB06235-5BE1-40A7-846D-3DB6DB4C2BF0}"/>
              </a:ext>
            </a:extLst>
          </p:cNvPr>
          <p:cNvSpPr/>
          <p:nvPr/>
        </p:nvSpPr>
        <p:spPr>
          <a:xfrm>
            <a:off x="6499274" y="3579080"/>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095D279-63A0-4F7D-85F6-27F23226A735}"/>
              </a:ext>
            </a:extLst>
          </p:cNvPr>
          <p:cNvSpPr/>
          <p:nvPr/>
        </p:nvSpPr>
        <p:spPr>
          <a:xfrm>
            <a:off x="6499274" y="4533352"/>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159795"/>
      </p:ext>
    </p:extLst>
  </p:cSld>
  <p:clrMapOvr>
    <a:masterClrMapping/>
  </p:clrMapOvr>
  <mc:AlternateContent xmlns:mc="http://schemas.openxmlformats.org/markup-compatibility/2006" xmlns:p14="http://schemas.microsoft.com/office/powerpoint/2010/main">
    <mc:Choice Requires="p14">
      <p:transition spd="slow" p14:dur="2000" advTm="114158"/>
    </mc:Choice>
    <mc:Fallback xmlns="">
      <p:transition spd="slow" advTm="11415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64414" y="5661728"/>
            <a:ext cx="1747922" cy="784062"/>
          </a:xfrm>
          <a:prstGeom prst="rect">
            <a:avLst/>
          </a:prstGeom>
        </p:spPr>
      </p:pic>
      <p:sp>
        <p:nvSpPr>
          <p:cNvPr id="9" name="TextBox 8"/>
          <p:cNvSpPr txBox="1"/>
          <p:nvPr/>
        </p:nvSpPr>
        <p:spPr>
          <a:xfrm>
            <a:off x="1912336" y="412210"/>
            <a:ext cx="8434206" cy="5940088"/>
          </a:xfrm>
          <a:prstGeom prst="rect">
            <a:avLst/>
          </a:prstGeom>
          <a:noFill/>
          <a:ln>
            <a:noFill/>
          </a:ln>
        </p:spPr>
        <p:txBody>
          <a:bodyPr wrap="square" rtlCol="0" anchor="b">
            <a:spAutoFit/>
          </a:bodyPr>
          <a:lstStyle/>
          <a:p>
            <a:pPr algn="ctr"/>
            <a:r>
              <a:rPr lang="en-US" sz="2000" b="1" dirty="0">
                <a:latin typeface="Helvetica" charset="0"/>
                <a:ea typeface="Helvetica" charset="0"/>
                <a:cs typeface="Helvetica" charset="0"/>
              </a:rPr>
              <a:t>Binary Addition</a:t>
            </a:r>
          </a:p>
          <a:p>
            <a:pPr algn="ctr"/>
            <a:r>
              <a:rPr lang="en-US" sz="2000" b="1" dirty="0">
                <a:latin typeface="Helvetica" charset="0"/>
                <a:ea typeface="Helvetica" charset="0"/>
                <a:cs typeface="Helvetica" charset="0"/>
              </a:rPr>
              <a:t>Example 02</a:t>
            </a:r>
          </a:p>
          <a:p>
            <a:pPr algn="ct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mj-lt"/>
                <a:ea typeface="Helvetica" charset="0"/>
                <a:cs typeface="Helvetica" charset="0"/>
              </a:rPr>
              <a:t>Assume that you have to add 10101</a:t>
            </a:r>
            <a:r>
              <a:rPr lang="en-US" sz="2000" baseline="-25000" dirty="0">
                <a:latin typeface="+mj-lt"/>
                <a:ea typeface="Helvetica" charset="0"/>
                <a:cs typeface="Helvetica" charset="0"/>
              </a:rPr>
              <a:t>2  </a:t>
            </a:r>
            <a:r>
              <a:rPr lang="en-US" sz="2000" i="0" dirty="0">
                <a:latin typeface="+mj-lt"/>
                <a:ea typeface="Helvetica" charset="0"/>
                <a:cs typeface="Helvetica" charset="0"/>
              </a:rPr>
              <a:t>and 1</a:t>
            </a:r>
            <a:r>
              <a:rPr lang="en-US" sz="2000" dirty="0">
                <a:latin typeface="+mj-lt"/>
                <a:ea typeface="Helvetica" charset="0"/>
                <a:cs typeface="Helvetica" charset="0"/>
              </a:rPr>
              <a:t>1</a:t>
            </a:r>
            <a:r>
              <a:rPr lang="en-US" sz="2000" i="0" dirty="0">
                <a:latin typeface="+mj-lt"/>
                <a:ea typeface="Helvetica" charset="0"/>
                <a:cs typeface="Helvetica" charset="0"/>
              </a:rPr>
              <a:t>1</a:t>
            </a:r>
            <a:r>
              <a:rPr lang="en-US" sz="2000" i="0" baseline="-25000" dirty="0">
                <a:latin typeface="+mj-lt"/>
                <a:ea typeface="Helvetica" charset="0"/>
                <a:cs typeface="Helvetica" charset="0"/>
              </a:rPr>
              <a:t>2</a:t>
            </a:r>
          </a:p>
          <a:p>
            <a:pPr marL="342900" indent="-342900">
              <a:lnSpc>
                <a:spcPct val="150000"/>
              </a:lnSpc>
              <a:buFont typeface="Wingdings" charset="2"/>
              <a:buChar char="Ø"/>
            </a:pPr>
            <a:endParaRPr lang="en-US" sz="2000" baseline="-25000" dirty="0">
              <a:latin typeface="+mj-lt"/>
              <a:ea typeface="Helvetica" charset="0"/>
              <a:cs typeface="Helvetica" charset="0"/>
            </a:endParaRPr>
          </a:p>
          <a:p>
            <a:pPr marL="342900" indent="-342900">
              <a:lnSpc>
                <a:spcPct val="150000"/>
              </a:lnSpc>
              <a:buFont typeface="Wingdings" charset="2"/>
              <a:buChar char="Ø"/>
            </a:pPr>
            <a:endParaRPr lang="en-US" sz="2000" baseline="-25000" dirty="0">
              <a:latin typeface="+mj-lt"/>
              <a:ea typeface="Helvetica" charset="0"/>
              <a:cs typeface="Helvetica" charset="0"/>
            </a:endParaRPr>
          </a:p>
          <a:p>
            <a:pPr lvl="7">
              <a:lnSpc>
                <a:spcPct val="150000"/>
              </a:lnSpc>
            </a:pPr>
            <a:r>
              <a:rPr lang="en-US" sz="2000" b="1" dirty="0">
                <a:latin typeface="+mj-lt"/>
                <a:ea typeface="Helvetica" charset="0"/>
                <a:cs typeface="Helvetica" charset="0"/>
              </a:rPr>
              <a:t>1  0  1  0  1                                      21 </a:t>
            </a:r>
          </a:p>
          <a:p>
            <a:pPr lvl="7">
              <a:lnSpc>
                <a:spcPct val="150000"/>
              </a:lnSpc>
            </a:pPr>
            <a:r>
              <a:rPr lang="en-US" sz="2000" b="1" dirty="0">
                <a:latin typeface="+mj-lt"/>
                <a:ea typeface="Helvetica" charset="0"/>
                <a:cs typeface="Helvetica" charset="0"/>
              </a:rPr>
              <a:t>         1  1  1                                       7</a:t>
            </a: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lvl="5">
              <a:lnSpc>
                <a:spcPct val="150000"/>
              </a:lnSpc>
            </a:pPr>
            <a:r>
              <a:rPr lang="en-US" sz="2000" dirty="0">
                <a:latin typeface="Helvetica" charset="0"/>
                <a:ea typeface="Helvetica" charset="0"/>
                <a:cs typeface="Helvetica" charset="0"/>
              </a:rPr>
              <a:t>             </a:t>
            </a:r>
            <a:r>
              <a:rPr lang="en-US" sz="2000" b="1" dirty="0">
                <a:latin typeface="+mj-lt"/>
                <a:ea typeface="Helvetica" charset="0"/>
                <a:cs typeface="Helvetica" charset="0"/>
              </a:rPr>
              <a:t>1  1  1  0  0                                       28</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cxnSp>
        <p:nvCxnSpPr>
          <p:cNvPr id="4" name="Straight Connector 3">
            <a:extLst>
              <a:ext uri="{FF2B5EF4-FFF2-40B4-BE49-F238E27FC236}">
                <a16:creationId xmlns:a16="http://schemas.microsoft.com/office/drawing/2014/main" id="{4A36721C-86DD-4C57-B4A0-AC87824A9558}"/>
              </a:ext>
            </a:extLst>
          </p:cNvPr>
          <p:cNvCxnSpPr/>
          <p:nvPr/>
        </p:nvCxnSpPr>
        <p:spPr>
          <a:xfrm>
            <a:off x="4628271" y="4337542"/>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EDA555-7398-4F96-A4A0-CF371045DE7D}"/>
              </a:ext>
            </a:extLst>
          </p:cNvPr>
          <p:cNvCxnSpPr/>
          <p:nvPr/>
        </p:nvCxnSpPr>
        <p:spPr>
          <a:xfrm>
            <a:off x="4628270" y="5042422"/>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E49282-F9EE-4FF2-AD6D-4B04616595F6}"/>
              </a:ext>
            </a:extLst>
          </p:cNvPr>
          <p:cNvCxnSpPr/>
          <p:nvPr/>
        </p:nvCxnSpPr>
        <p:spPr>
          <a:xfrm>
            <a:off x="4628271" y="5166686"/>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Arrow: Curved Down 4">
            <a:extLst>
              <a:ext uri="{FF2B5EF4-FFF2-40B4-BE49-F238E27FC236}">
                <a16:creationId xmlns:a16="http://schemas.microsoft.com/office/drawing/2014/main" id="{80404619-E8CB-4B0D-AE73-660B0D3D9B03}"/>
              </a:ext>
            </a:extLst>
          </p:cNvPr>
          <p:cNvSpPr/>
          <p:nvPr/>
        </p:nvSpPr>
        <p:spPr>
          <a:xfrm flipH="1">
            <a:off x="5906086" y="2855742"/>
            <a:ext cx="379828" cy="249438"/>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1" name="Arrow: Curved Down 10">
            <a:extLst>
              <a:ext uri="{FF2B5EF4-FFF2-40B4-BE49-F238E27FC236}">
                <a16:creationId xmlns:a16="http://schemas.microsoft.com/office/drawing/2014/main" id="{03DD212F-8472-4C7B-9AC6-E7563DB2FFF2}"/>
              </a:ext>
            </a:extLst>
          </p:cNvPr>
          <p:cNvSpPr/>
          <p:nvPr/>
        </p:nvSpPr>
        <p:spPr>
          <a:xfrm flipH="1">
            <a:off x="5441247" y="2883423"/>
            <a:ext cx="379828" cy="249438"/>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 name="Arrow: Right 11">
            <a:extLst>
              <a:ext uri="{FF2B5EF4-FFF2-40B4-BE49-F238E27FC236}">
                <a16:creationId xmlns:a16="http://schemas.microsoft.com/office/drawing/2014/main" id="{A40B37B6-9781-4143-B7F0-4535D8398C42}"/>
              </a:ext>
            </a:extLst>
          </p:cNvPr>
          <p:cNvSpPr/>
          <p:nvPr/>
        </p:nvSpPr>
        <p:spPr>
          <a:xfrm>
            <a:off x="6499274" y="3132861"/>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6EB06235-5BE1-40A7-846D-3DB6DB4C2BF0}"/>
              </a:ext>
            </a:extLst>
          </p:cNvPr>
          <p:cNvSpPr/>
          <p:nvPr/>
        </p:nvSpPr>
        <p:spPr>
          <a:xfrm>
            <a:off x="6499274" y="3579080"/>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095D279-63A0-4F7D-85F6-27F23226A735}"/>
              </a:ext>
            </a:extLst>
          </p:cNvPr>
          <p:cNvSpPr/>
          <p:nvPr/>
        </p:nvSpPr>
        <p:spPr>
          <a:xfrm>
            <a:off x="6499274" y="4533352"/>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Curved Down 14">
            <a:extLst>
              <a:ext uri="{FF2B5EF4-FFF2-40B4-BE49-F238E27FC236}">
                <a16:creationId xmlns:a16="http://schemas.microsoft.com/office/drawing/2014/main" id="{24971CDE-D518-4785-8776-3949BC80CA21}"/>
              </a:ext>
            </a:extLst>
          </p:cNvPr>
          <p:cNvSpPr/>
          <p:nvPr/>
        </p:nvSpPr>
        <p:spPr>
          <a:xfrm flipH="1">
            <a:off x="5631161" y="2571854"/>
            <a:ext cx="379828" cy="249438"/>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Tree>
    <p:extLst>
      <p:ext uri="{BB962C8B-B14F-4D97-AF65-F5344CB8AC3E}">
        <p14:creationId xmlns:p14="http://schemas.microsoft.com/office/powerpoint/2010/main" val="3619398513"/>
      </p:ext>
    </p:extLst>
  </p:cSld>
  <p:clrMapOvr>
    <a:masterClrMapping/>
  </p:clrMapOvr>
  <mc:AlternateContent xmlns:mc="http://schemas.openxmlformats.org/markup-compatibility/2006" xmlns:p14="http://schemas.microsoft.com/office/powerpoint/2010/main">
    <mc:Choice Requires="p14">
      <p:transition spd="slow" p14:dur="2000" advTm="114158"/>
    </mc:Choice>
    <mc:Fallback xmlns="">
      <p:transition spd="slow" advTm="11415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64414" y="5614983"/>
            <a:ext cx="1747922" cy="784062"/>
          </a:xfrm>
          <a:prstGeom prst="rect">
            <a:avLst/>
          </a:prstGeom>
        </p:spPr>
      </p:pic>
      <p:sp>
        <p:nvSpPr>
          <p:cNvPr id="9" name="TextBox 8"/>
          <p:cNvSpPr txBox="1"/>
          <p:nvPr/>
        </p:nvSpPr>
        <p:spPr>
          <a:xfrm>
            <a:off x="1912336" y="366624"/>
            <a:ext cx="8434206" cy="6032421"/>
          </a:xfrm>
          <a:prstGeom prst="rect">
            <a:avLst/>
          </a:prstGeom>
          <a:noFill/>
        </p:spPr>
        <p:txBody>
          <a:bodyPr wrap="square" rtlCol="0" anchor="b">
            <a:spAutoFit/>
          </a:bodyPr>
          <a:lstStyle/>
          <a:p>
            <a:pPr algn="ctr"/>
            <a:r>
              <a:rPr lang="en-US" sz="2000" b="1" dirty="0">
                <a:latin typeface="Helvetica" charset="0"/>
                <a:ea typeface="Helvetica" charset="0"/>
                <a:cs typeface="Helvetica" charset="0"/>
              </a:rPr>
              <a:t>Binary Subtraction</a:t>
            </a:r>
          </a:p>
          <a:p>
            <a:pPr algn="ctr"/>
            <a:r>
              <a:rPr lang="en-US" sz="2000" b="1" dirty="0">
                <a:latin typeface="Helvetica" charset="0"/>
                <a:ea typeface="Helvetica" charset="0"/>
                <a:cs typeface="Helvetica" charset="0"/>
              </a:rPr>
              <a:t>Example 01</a:t>
            </a:r>
          </a:p>
          <a:p>
            <a:pPr algn="ct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mj-lt"/>
                <a:ea typeface="Helvetica" charset="0"/>
                <a:cs typeface="Helvetica" charset="0"/>
              </a:rPr>
              <a:t>Assume that you have to subtract </a:t>
            </a:r>
            <a:r>
              <a:rPr lang="en-US" sz="2000" i="0" dirty="0">
                <a:latin typeface="+mj-lt"/>
                <a:ea typeface="Helvetica" charset="0"/>
                <a:cs typeface="Helvetica" charset="0"/>
              </a:rPr>
              <a:t>01001</a:t>
            </a:r>
            <a:r>
              <a:rPr lang="en-US" sz="2000" i="0" baseline="-25000" dirty="0">
                <a:latin typeface="+mj-lt"/>
                <a:ea typeface="Helvetica" charset="0"/>
                <a:cs typeface="Helvetica" charset="0"/>
              </a:rPr>
              <a:t>2</a:t>
            </a:r>
            <a:r>
              <a:rPr lang="en-US" sz="2000" i="0" dirty="0">
                <a:latin typeface="+mj-lt"/>
                <a:ea typeface="Helvetica" charset="0"/>
                <a:cs typeface="Helvetica" charset="0"/>
              </a:rPr>
              <a:t> from 10101</a:t>
            </a:r>
            <a:r>
              <a:rPr lang="en-US" sz="2000" i="0" baseline="-25000" dirty="0">
                <a:latin typeface="+mj-lt"/>
                <a:ea typeface="Helvetica" charset="0"/>
                <a:cs typeface="Helvetica" charset="0"/>
              </a:rPr>
              <a:t>2</a:t>
            </a:r>
          </a:p>
          <a:p>
            <a:pPr marL="342900" indent="-342900">
              <a:lnSpc>
                <a:spcPct val="150000"/>
              </a:lnSpc>
              <a:buFont typeface="Wingdings" charset="2"/>
              <a:buChar char="Ø"/>
            </a:pPr>
            <a:endParaRPr lang="en-US" sz="2000" baseline="-25000" dirty="0">
              <a:latin typeface="+mj-lt"/>
              <a:ea typeface="Helvetica" charset="0"/>
              <a:cs typeface="Helvetica" charset="0"/>
            </a:endParaRPr>
          </a:p>
          <a:p>
            <a:pPr marL="342900" indent="-342900">
              <a:lnSpc>
                <a:spcPct val="150000"/>
              </a:lnSpc>
              <a:buFont typeface="Wingdings" charset="2"/>
              <a:buChar char="Ø"/>
            </a:pPr>
            <a:endParaRPr lang="en-US" sz="2000" baseline="-25000" dirty="0">
              <a:latin typeface="+mj-lt"/>
              <a:ea typeface="Helvetica" charset="0"/>
              <a:cs typeface="Helvetica" charset="0"/>
            </a:endParaRPr>
          </a:p>
          <a:p>
            <a:pPr lvl="7">
              <a:lnSpc>
                <a:spcPct val="150000"/>
              </a:lnSpc>
            </a:pPr>
            <a:r>
              <a:rPr lang="en-US" sz="2000" b="1" dirty="0">
                <a:latin typeface="+mj-lt"/>
                <a:ea typeface="Helvetica" charset="0"/>
                <a:cs typeface="Helvetica" charset="0"/>
              </a:rPr>
              <a:t>1  0  1  0  1                                       21</a:t>
            </a:r>
          </a:p>
          <a:p>
            <a:pPr lvl="7">
              <a:lnSpc>
                <a:spcPct val="150000"/>
              </a:lnSpc>
            </a:pPr>
            <a:r>
              <a:rPr lang="en-US" sz="2000" b="1" dirty="0">
                <a:latin typeface="+mj-lt"/>
                <a:ea typeface="Helvetica" charset="0"/>
                <a:cs typeface="Helvetica" charset="0"/>
              </a:rPr>
              <a:t>0  1  0  0  1                                        9</a:t>
            </a: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lvl="5">
              <a:lnSpc>
                <a:spcPct val="150000"/>
              </a:lnSpc>
            </a:pPr>
            <a:r>
              <a:rPr lang="en-US" sz="2000" dirty="0">
                <a:latin typeface="Helvetica" charset="0"/>
                <a:ea typeface="Helvetica" charset="0"/>
                <a:cs typeface="Helvetica" charset="0"/>
              </a:rPr>
              <a:t>             </a:t>
            </a:r>
            <a:r>
              <a:rPr lang="en-US" sz="2000" b="1" dirty="0">
                <a:latin typeface="+mj-lt"/>
                <a:ea typeface="Helvetica" charset="0"/>
                <a:cs typeface="Helvetica" charset="0"/>
              </a:rPr>
              <a:t>0  1  1  0  0                                       12</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cxnSp>
        <p:nvCxnSpPr>
          <p:cNvPr id="4" name="Straight Connector 3">
            <a:extLst>
              <a:ext uri="{FF2B5EF4-FFF2-40B4-BE49-F238E27FC236}">
                <a16:creationId xmlns:a16="http://schemas.microsoft.com/office/drawing/2014/main" id="{4A36721C-86DD-4C57-B4A0-AC87824A9558}"/>
              </a:ext>
            </a:extLst>
          </p:cNvPr>
          <p:cNvCxnSpPr/>
          <p:nvPr/>
        </p:nvCxnSpPr>
        <p:spPr>
          <a:xfrm>
            <a:off x="4628271" y="4337542"/>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EDA555-7398-4F96-A4A0-CF371045DE7D}"/>
              </a:ext>
            </a:extLst>
          </p:cNvPr>
          <p:cNvCxnSpPr/>
          <p:nvPr/>
        </p:nvCxnSpPr>
        <p:spPr>
          <a:xfrm>
            <a:off x="4628270" y="5042422"/>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E49282-F9EE-4FF2-AD6D-4B04616595F6}"/>
              </a:ext>
            </a:extLst>
          </p:cNvPr>
          <p:cNvCxnSpPr/>
          <p:nvPr/>
        </p:nvCxnSpPr>
        <p:spPr>
          <a:xfrm>
            <a:off x="4628271" y="5166686"/>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Arrow: Curved Down 10">
            <a:extLst>
              <a:ext uri="{FF2B5EF4-FFF2-40B4-BE49-F238E27FC236}">
                <a16:creationId xmlns:a16="http://schemas.microsoft.com/office/drawing/2014/main" id="{03DD212F-8472-4C7B-9AC6-E7563DB2FFF2}"/>
              </a:ext>
            </a:extLst>
          </p:cNvPr>
          <p:cNvSpPr/>
          <p:nvPr/>
        </p:nvSpPr>
        <p:spPr>
          <a:xfrm>
            <a:off x="5245774" y="2870040"/>
            <a:ext cx="390945" cy="221759"/>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 name="Arrow: Right 11">
            <a:extLst>
              <a:ext uri="{FF2B5EF4-FFF2-40B4-BE49-F238E27FC236}">
                <a16:creationId xmlns:a16="http://schemas.microsoft.com/office/drawing/2014/main" id="{7CF7674B-DE3F-48FD-BB8B-65EAA13A56B5}"/>
              </a:ext>
            </a:extLst>
          </p:cNvPr>
          <p:cNvSpPr/>
          <p:nvPr/>
        </p:nvSpPr>
        <p:spPr>
          <a:xfrm>
            <a:off x="6499274" y="3132861"/>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381FCE3-1EF0-4057-93ED-6E1B8A370973}"/>
              </a:ext>
            </a:extLst>
          </p:cNvPr>
          <p:cNvSpPr/>
          <p:nvPr/>
        </p:nvSpPr>
        <p:spPr>
          <a:xfrm>
            <a:off x="6499274" y="3632663"/>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C68B6343-0F54-4346-BE86-DC5C75F368E4}"/>
              </a:ext>
            </a:extLst>
          </p:cNvPr>
          <p:cNvSpPr/>
          <p:nvPr/>
        </p:nvSpPr>
        <p:spPr>
          <a:xfrm>
            <a:off x="6499274" y="4516052"/>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5B4E2C-94FD-46C6-B85D-F3A575227702}"/>
              </a:ext>
            </a:extLst>
          </p:cNvPr>
          <p:cNvSpPr txBox="1"/>
          <p:nvPr/>
        </p:nvSpPr>
        <p:spPr>
          <a:xfrm>
            <a:off x="4385887" y="2561111"/>
            <a:ext cx="2501664" cy="369332"/>
          </a:xfrm>
          <a:prstGeom prst="rect">
            <a:avLst/>
          </a:prstGeom>
          <a:noFill/>
        </p:spPr>
        <p:txBody>
          <a:bodyPr wrap="square" rtlCol="0">
            <a:spAutoFit/>
          </a:bodyPr>
          <a:lstStyle/>
          <a:p>
            <a:r>
              <a:rPr lang="en-US" b="1" dirty="0"/>
              <a:t>1 set is equal to 2 bits</a:t>
            </a:r>
          </a:p>
        </p:txBody>
      </p:sp>
    </p:spTree>
    <p:extLst>
      <p:ext uri="{BB962C8B-B14F-4D97-AF65-F5344CB8AC3E}">
        <p14:creationId xmlns:p14="http://schemas.microsoft.com/office/powerpoint/2010/main" val="603179481"/>
      </p:ext>
    </p:extLst>
  </p:cSld>
  <p:clrMapOvr>
    <a:masterClrMapping/>
  </p:clrMapOvr>
  <mc:AlternateContent xmlns:mc="http://schemas.openxmlformats.org/markup-compatibility/2006" xmlns:p14="http://schemas.microsoft.com/office/powerpoint/2010/main">
    <mc:Choice Requires="p14">
      <p:transition spd="slow" p14:dur="2000" advTm="114158"/>
    </mc:Choice>
    <mc:Fallback xmlns="">
      <p:transition spd="slow" advTm="11415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968945"/>
            <a:ext cx="1747922" cy="784062"/>
          </a:xfrm>
          <a:prstGeom prst="rect">
            <a:avLst/>
          </a:prstGeom>
        </p:spPr>
      </p:pic>
      <p:sp>
        <p:nvSpPr>
          <p:cNvPr id="9" name="TextBox 8"/>
          <p:cNvSpPr txBox="1"/>
          <p:nvPr/>
        </p:nvSpPr>
        <p:spPr>
          <a:xfrm>
            <a:off x="1878897" y="630181"/>
            <a:ext cx="8434206" cy="4062651"/>
          </a:xfrm>
          <a:prstGeom prst="rect">
            <a:avLst/>
          </a:prstGeom>
          <a:noFill/>
        </p:spPr>
        <p:txBody>
          <a:bodyPr wrap="square" rtlCol="0">
            <a:spAutoFit/>
          </a:bodyPr>
          <a:lstStyle/>
          <a:p>
            <a:pPr algn="ctr"/>
            <a:r>
              <a:rPr lang="en-US" sz="2000" b="1" dirty="0">
                <a:latin typeface="Helvetica" charset="0"/>
                <a:ea typeface="Helvetica" charset="0"/>
                <a:cs typeface="Helvetica" charset="0"/>
              </a:rPr>
              <a:t>Number Systems</a:t>
            </a:r>
          </a:p>
          <a:p>
            <a:pPr algn="ctr"/>
            <a:endParaRPr lang="en-US" sz="2000" b="1" dirty="0">
              <a:latin typeface="Helvetica" charset="0"/>
              <a:ea typeface="Helvetica" charset="0"/>
              <a:cs typeface="Helvetica" charset="0"/>
            </a:endParaRPr>
          </a:p>
          <a:p>
            <a:pPr algn="ctr"/>
            <a:endParaRPr lang="en-US" sz="2000" b="1"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The technique to represent and work with numbers is called number system.</a:t>
            </a:r>
          </a:p>
          <a:p>
            <a:pPr marL="342900" indent="-342900">
              <a:buFont typeface="Wingdings" charset="2"/>
              <a:buChar char="Ø"/>
            </a:pPr>
            <a:endParaRPr lang="en-US" sz="2000"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Decimal number system is the common number system which used to do day to day arithmetic operations.</a:t>
            </a:r>
          </a:p>
          <a:p>
            <a:pPr marL="342900" indent="-342900">
              <a:buFont typeface="Wingdings" charset="2"/>
              <a:buChar char="Ø"/>
            </a:pPr>
            <a:endParaRPr lang="en-US" sz="2000"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Other popular number systems are Binary number system, Octal number system, Hexadecimal number system etc.</a:t>
            </a:r>
          </a:p>
          <a:p>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pic>
        <p:nvPicPr>
          <p:cNvPr id="5" name="Picture 4" descr="A picture containing shape&#10;&#10;Description automatically generated">
            <a:extLst>
              <a:ext uri="{FF2B5EF4-FFF2-40B4-BE49-F238E27FC236}">
                <a16:creationId xmlns:a16="http://schemas.microsoft.com/office/drawing/2014/main" id="{39C13EAA-1109-4CC5-AB05-1E2DDB173904}"/>
              </a:ext>
            </a:extLst>
          </p:cNvPr>
          <p:cNvPicPr>
            <a:picLocks noChangeAspect="1"/>
          </p:cNvPicPr>
          <p:nvPr/>
        </p:nvPicPr>
        <p:blipFill>
          <a:blip r:embed="rId4"/>
          <a:stretch>
            <a:fillRect/>
          </a:stretch>
        </p:blipFill>
        <p:spPr>
          <a:xfrm>
            <a:off x="4930687" y="4422381"/>
            <a:ext cx="2330626" cy="2330626"/>
          </a:xfrm>
          <a:prstGeom prst="rect">
            <a:avLst/>
          </a:prstGeom>
        </p:spPr>
      </p:pic>
    </p:spTree>
    <p:extLst>
      <p:ext uri="{BB962C8B-B14F-4D97-AF65-F5344CB8AC3E}">
        <p14:creationId xmlns:p14="http://schemas.microsoft.com/office/powerpoint/2010/main" val="158191466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64394" y="5614983"/>
            <a:ext cx="1747922" cy="784062"/>
          </a:xfrm>
          <a:prstGeom prst="rect">
            <a:avLst/>
          </a:prstGeom>
        </p:spPr>
      </p:pic>
      <p:sp>
        <p:nvSpPr>
          <p:cNvPr id="9" name="TextBox 8"/>
          <p:cNvSpPr txBox="1"/>
          <p:nvPr/>
        </p:nvSpPr>
        <p:spPr>
          <a:xfrm>
            <a:off x="1912336" y="366624"/>
            <a:ext cx="8434206" cy="6032421"/>
          </a:xfrm>
          <a:prstGeom prst="rect">
            <a:avLst/>
          </a:prstGeom>
          <a:noFill/>
        </p:spPr>
        <p:txBody>
          <a:bodyPr wrap="square" rtlCol="0" anchor="b">
            <a:spAutoFit/>
          </a:bodyPr>
          <a:lstStyle/>
          <a:p>
            <a:pPr algn="ctr"/>
            <a:r>
              <a:rPr lang="en-US" sz="2000" b="1" dirty="0">
                <a:latin typeface="Helvetica" charset="0"/>
                <a:ea typeface="Helvetica" charset="0"/>
                <a:cs typeface="Helvetica" charset="0"/>
              </a:rPr>
              <a:t>Binary Subtraction</a:t>
            </a:r>
          </a:p>
          <a:p>
            <a:pPr algn="ctr"/>
            <a:r>
              <a:rPr lang="en-US" sz="2000" b="1" dirty="0">
                <a:latin typeface="Helvetica" charset="0"/>
                <a:ea typeface="Helvetica" charset="0"/>
                <a:cs typeface="Helvetica" charset="0"/>
              </a:rPr>
              <a:t>Example 02</a:t>
            </a:r>
          </a:p>
          <a:p>
            <a:pPr algn="ct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mj-lt"/>
                <a:ea typeface="Helvetica" charset="0"/>
                <a:cs typeface="Helvetica" charset="0"/>
              </a:rPr>
              <a:t>Assume that you have to subtract 1</a:t>
            </a:r>
            <a:r>
              <a:rPr lang="en-US" sz="2000" i="0" dirty="0">
                <a:latin typeface="+mj-lt"/>
                <a:ea typeface="Helvetica" charset="0"/>
                <a:cs typeface="Helvetica" charset="0"/>
              </a:rPr>
              <a:t>01</a:t>
            </a:r>
            <a:r>
              <a:rPr lang="en-US" sz="2000" i="0" baseline="-25000" dirty="0">
                <a:latin typeface="+mj-lt"/>
                <a:ea typeface="Helvetica" charset="0"/>
                <a:cs typeface="Helvetica" charset="0"/>
              </a:rPr>
              <a:t>2</a:t>
            </a:r>
            <a:r>
              <a:rPr lang="en-US" sz="2000" i="0" dirty="0">
                <a:latin typeface="+mj-lt"/>
                <a:ea typeface="Helvetica" charset="0"/>
                <a:cs typeface="Helvetica" charset="0"/>
              </a:rPr>
              <a:t> from 10101</a:t>
            </a:r>
            <a:r>
              <a:rPr lang="en-US" sz="2000" i="0" baseline="-25000" dirty="0">
                <a:latin typeface="+mj-lt"/>
                <a:ea typeface="Helvetica" charset="0"/>
                <a:cs typeface="Helvetica" charset="0"/>
              </a:rPr>
              <a:t>2</a:t>
            </a:r>
          </a:p>
          <a:p>
            <a:pPr marL="342900" indent="-342900">
              <a:lnSpc>
                <a:spcPct val="150000"/>
              </a:lnSpc>
              <a:buFont typeface="Wingdings" charset="2"/>
              <a:buChar char="Ø"/>
            </a:pPr>
            <a:endParaRPr lang="en-US" sz="2000" baseline="-25000" dirty="0">
              <a:latin typeface="+mj-lt"/>
              <a:ea typeface="Helvetica" charset="0"/>
              <a:cs typeface="Helvetica" charset="0"/>
            </a:endParaRPr>
          </a:p>
          <a:p>
            <a:pPr marL="342900" indent="-342900">
              <a:lnSpc>
                <a:spcPct val="150000"/>
              </a:lnSpc>
              <a:buFont typeface="Wingdings" charset="2"/>
              <a:buChar char="Ø"/>
            </a:pPr>
            <a:endParaRPr lang="en-US" sz="2000" baseline="-25000" dirty="0">
              <a:latin typeface="+mj-lt"/>
              <a:ea typeface="Helvetica" charset="0"/>
              <a:cs typeface="Helvetica" charset="0"/>
            </a:endParaRPr>
          </a:p>
          <a:p>
            <a:pPr lvl="7">
              <a:lnSpc>
                <a:spcPct val="150000"/>
              </a:lnSpc>
            </a:pPr>
            <a:r>
              <a:rPr lang="en-US" sz="2000" b="1" dirty="0">
                <a:latin typeface="+mj-lt"/>
                <a:ea typeface="Helvetica" charset="0"/>
                <a:cs typeface="Helvetica" charset="0"/>
              </a:rPr>
              <a:t>1  0  1  0  1                                       21</a:t>
            </a:r>
          </a:p>
          <a:p>
            <a:pPr lvl="7">
              <a:lnSpc>
                <a:spcPct val="150000"/>
              </a:lnSpc>
            </a:pPr>
            <a:r>
              <a:rPr lang="en-US" sz="2000" b="1" dirty="0">
                <a:latin typeface="+mj-lt"/>
                <a:ea typeface="Helvetica" charset="0"/>
                <a:cs typeface="Helvetica" charset="0"/>
              </a:rPr>
              <a:t>         1  0  1                                        5</a:t>
            </a:r>
            <a:endParaRPr lang="en-US" sz="2000" b="1"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lvl="5">
              <a:lnSpc>
                <a:spcPct val="150000"/>
              </a:lnSpc>
            </a:pPr>
            <a:r>
              <a:rPr lang="en-US" sz="2000" dirty="0">
                <a:latin typeface="Helvetica" charset="0"/>
                <a:ea typeface="Helvetica" charset="0"/>
                <a:cs typeface="Helvetica" charset="0"/>
              </a:rPr>
              <a:t>             </a:t>
            </a:r>
            <a:r>
              <a:rPr lang="en-US" sz="2000" b="1" dirty="0">
                <a:latin typeface="+mj-lt"/>
                <a:ea typeface="Helvetica" charset="0"/>
                <a:cs typeface="Helvetica" charset="0"/>
              </a:rPr>
              <a:t>1  0  0  0  0                                       16</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cxnSp>
        <p:nvCxnSpPr>
          <p:cNvPr id="4" name="Straight Connector 3">
            <a:extLst>
              <a:ext uri="{FF2B5EF4-FFF2-40B4-BE49-F238E27FC236}">
                <a16:creationId xmlns:a16="http://schemas.microsoft.com/office/drawing/2014/main" id="{4A36721C-86DD-4C57-B4A0-AC87824A9558}"/>
              </a:ext>
            </a:extLst>
          </p:cNvPr>
          <p:cNvCxnSpPr/>
          <p:nvPr/>
        </p:nvCxnSpPr>
        <p:spPr>
          <a:xfrm>
            <a:off x="4628271" y="4337542"/>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EDA555-7398-4F96-A4A0-CF371045DE7D}"/>
              </a:ext>
            </a:extLst>
          </p:cNvPr>
          <p:cNvCxnSpPr/>
          <p:nvPr/>
        </p:nvCxnSpPr>
        <p:spPr>
          <a:xfrm>
            <a:off x="4628270" y="5042422"/>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E49282-F9EE-4FF2-AD6D-4B04616595F6}"/>
              </a:ext>
            </a:extLst>
          </p:cNvPr>
          <p:cNvCxnSpPr/>
          <p:nvPr/>
        </p:nvCxnSpPr>
        <p:spPr>
          <a:xfrm>
            <a:off x="4628271" y="5166686"/>
            <a:ext cx="21382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7CF7674B-DE3F-48FD-BB8B-65EAA13A56B5}"/>
              </a:ext>
            </a:extLst>
          </p:cNvPr>
          <p:cNvSpPr/>
          <p:nvPr/>
        </p:nvSpPr>
        <p:spPr>
          <a:xfrm>
            <a:off x="6499274" y="3132861"/>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381FCE3-1EF0-4057-93ED-6E1B8A370973}"/>
              </a:ext>
            </a:extLst>
          </p:cNvPr>
          <p:cNvSpPr/>
          <p:nvPr/>
        </p:nvSpPr>
        <p:spPr>
          <a:xfrm>
            <a:off x="6499274" y="3632663"/>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C68B6343-0F54-4346-BE86-DC5C75F368E4}"/>
              </a:ext>
            </a:extLst>
          </p:cNvPr>
          <p:cNvSpPr/>
          <p:nvPr/>
        </p:nvSpPr>
        <p:spPr>
          <a:xfrm>
            <a:off x="6499274" y="4516052"/>
            <a:ext cx="1913206" cy="249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205516"/>
      </p:ext>
    </p:extLst>
  </p:cSld>
  <p:clrMapOvr>
    <a:masterClrMapping/>
  </p:clrMapOvr>
  <mc:AlternateContent xmlns:mc="http://schemas.openxmlformats.org/markup-compatibility/2006" xmlns:p14="http://schemas.microsoft.com/office/powerpoint/2010/main">
    <mc:Choice Requires="p14">
      <p:transition spd="slow" p14:dur="2000" advTm="114158"/>
    </mc:Choice>
    <mc:Fallback xmlns="">
      <p:transition spd="slow" advTm="11415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284078" y="5786207"/>
            <a:ext cx="1747922" cy="784062"/>
          </a:xfrm>
          <a:prstGeom prst="rect">
            <a:avLst/>
          </a:prstGeom>
        </p:spPr>
      </p:pic>
      <p:sp>
        <p:nvSpPr>
          <p:cNvPr id="9" name="TextBox 8"/>
          <p:cNvSpPr txBox="1"/>
          <p:nvPr/>
        </p:nvSpPr>
        <p:spPr>
          <a:xfrm>
            <a:off x="99021" y="630181"/>
            <a:ext cx="11366696" cy="5940088"/>
          </a:xfrm>
          <a:prstGeom prst="rect">
            <a:avLst/>
          </a:prstGeom>
          <a:noFill/>
        </p:spPr>
        <p:txBody>
          <a:bodyPr wrap="square" rtlCol="0">
            <a:spAutoFit/>
          </a:bodyPr>
          <a:lstStyle/>
          <a:p>
            <a:pPr algn="ctr"/>
            <a:r>
              <a:rPr lang="en-US" sz="2000" b="1" dirty="0">
                <a:latin typeface="Helvetica" charset="0"/>
                <a:ea typeface="Helvetica" charset="0"/>
                <a:cs typeface="Helvetica" charset="0"/>
              </a:rPr>
              <a:t>Binary Calculations</a:t>
            </a:r>
          </a:p>
          <a:p>
            <a:pPr algn="ctr"/>
            <a:r>
              <a:rPr lang="en-US" sz="2000" b="1" dirty="0">
                <a:latin typeface="Helvetica" charset="0"/>
                <a:ea typeface="Helvetica" charset="0"/>
                <a:cs typeface="Helvetica" charset="0"/>
              </a:rPr>
              <a:t>In Class Quiz </a:t>
            </a:r>
          </a:p>
          <a:p>
            <a:pPr>
              <a:lnSpc>
                <a:spcPct val="150000"/>
              </a:lnSpc>
            </a:pPr>
            <a:endParaRPr lang="en-US" sz="2000" b="1" dirty="0">
              <a:latin typeface="Helvetica" charset="0"/>
              <a:ea typeface="Helvetica" charset="0"/>
              <a:cs typeface="Helvetica" charset="0"/>
            </a:endParaRPr>
          </a:p>
          <a:p>
            <a:pPr marL="342900" indent="-342900">
              <a:lnSpc>
                <a:spcPct val="150000"/>
              </a:lnSpc>
              <a:buFont typeface="Arial" panose="020B0604020202020204" pitchFamily="34" charset="0"/>
              <a:buChar char="•"/>
            </a:pPr>
            <a:r>
              <a:rPr lang="en-US" sz="2000" dirty="0">
                <a:latin typeface="Helvetica" charset="0"/>
                <a:ea typeface="Helvetica" charset="0"/>
                <a:cs typeface="Helvetica" charset="0"/>
              </a:rPr>
              <a:t>Task – Perform following calculations and upload your answers to given link in LMS</a:t>
            </a:r>
          </a:p>
          <a:p>
            <a:pPr marL="342900" indent="-342900">
              <a:lnSpc>
                <a:spcPct val="150000"/>
              </a:lnSpc>
              <a:buFont typeface="Arial" panose="020B0604020202020204" pitchFamily="34" charset="0"/>
              <a:buChar char="•"/>
            </a:pPr>
            <a:r>
              <a:rPr lang="en-US" sz="2000" dirty="0">
                <a:latin typeface="Helvetica" charset="0"/>
                <a:ea typeface="Helvetica" charset="0"/>
                <a:cs typeface="Helvetica" charset="0"/>
              </a:rPr>
              <a:t>File format – word document or notepad file</a:t>
            </a:r>
          </a:p>
          <a:p>
            <a:pPr>
              <a:lnSpc>
                <a:spcPct val="150000"/>
              </a:lnSpc>
            </a:pPr>
            <a:endParaRPr lang="en-US" sz="2000"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a:lnSpc>
                <a:spcPct val="150000"/>
              </a:lnSpc>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graphicFrame>
        <p:nvGraphicFramePr>
          <p:cNvPr id="3" name="Table 3">
            <a:extLst>
              <a:ext uri="{FF2B5EF4-FFF2-40B4-BE49-F238E27FC236}">
                <a16:creationId xmlns:a16="http://schemas.microsoft.com/office/drawing/2014/main" id="{81AD73A2-A324-42B5-AD54-5175277E070B}"/>
              </a:ext>
            </a:extLst>
          </p:cNvPr>
          <p:cNvGraphicFramePr>
            <a:graphicFrameLocks noGrp="1"/>
          </p:cNvGraphicFramePr>
          <p:nvPr/>
        </p:nvGraphicFramePr>
        <p:xfrm>
          <a:off x="2032000" y="341262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47978531"/>
                    </a:ext>
                  </a:extLst>
                </a:gridCol>
                <a:gridCol w="4064000">
                  <a:extLst>
                    <a:ext uri="{9D8B030D-6E8A-4147-A177-3AD203B41FA5}">
                      <a16:colId xmlns:a16="http://schemas.microsoft.com/office/drawing/2014/main" val="966481053"/>
                    </a:ext>
                  </a:extLst>
                </a:gridCol>
              </a:tblGrid>
              <a:tr h="370840">
                <a:tc>
                  <a:txBody>
                    <a:bodyPr/>
                    <a:lstStyle/>
                    <a:p>
                      <a:pPr algn="ctr"/>
                      <a:r>
                        <a:rPr lang="en-US" dirty="0"/>
                        <a:t>Add following binary numbers</a:t>
                      </a:r>
                    </a:p>
                  </a:txBody>
                  <a:tcPr/>
                </a:tc>
                <a:tc>
                  <a:txBody>
                    <a:bodyPr/>
                    <a:lstStyle/>
                    <a:p>
                      <a:pPr algn="ctr"/>
                      <a:r>
                        <a:rPr lang="en-US" dirty="0"/>
                        <a:t>Subtract following binary numbers</a:t>
                      </a:r>
                    </a:p>
                  </a:txBody>
                  <a:tcPr/>
                </a:tc>
                <a:extLst>
                  <a:ext uri="{0D108BD9-81ED-4DB2-BD59-A6C34878D82A}">
                    <a16:rowId xmlns:a16="http://schemas.microsoft.com/office/drawing/2014/main" val="160784706"/>
                  </a:ext>
                </a:extLst>
              </a:tr>
              <a:tr h="370840">
                <a:tc>
                  <a:txBody>
                    <a:bodyPr/>
                    <a:lstStyle/>
                    <a:p>
                      <a:pPr algn="ctr"/>
                      <a:r>
                        <a:rPr lang="en-US" dirty="0"/>
                        <a:t>10100</a:t>
                      </a:r>
                      <a:r>
                        <a:rPr lang="en-US" baseline="-25000" dirty="0"/>
                        <a:t>2 </a:t>
                      </a:r>
                      <a:r>
                        <a:rPr lang="en-US" baseline="0" dirty="0"/>
                        <a:t> + 10101</a:t>
                      </a:r>
                      <a:r>
                        <a:rPr lang="en-US" baseline="-25000" dirty="0"/>
                        <a:t>2</a:t>
                      </a:r>
                    </a:p>
                  </a:txBody>
                  <a:tcPr/>
                </a:tc>
                <a:tc>
                  <a:txBody>
                    <a:bodyPr/>
                    <a:lstStyle/>
                    <a:p>
                      <a:pPr algn="ctr"/>
                      <a:r>
                        <a:rPr lang="en-US" dirty="0"/>
                        <a:t>1001</a:t>
                      </a:r>
                      <a:r>
                        <a:rPr lang="en-US" baseline="-25000" dirty="0"/>
                        <a:t>2 </a:t>
                      </a:r>
                      <a:r>
                        <a:rPr lang="en-US" baseline="0" dirty="0"/>
                        <a:t> - 1000</a:t>
                      </a:r>
                      <a:r>
                        <a:rPr lang="en-US" baseline="-25000" dirty="0"/>
                        <a:t>2</a:t>
                      </a:r>
                    </a:p>
                  </a:txBody>
                  <a:tcPr/>
                </a:tc>
                <a:extLst>
                  <a:ext uri="{0D108BD9-81ED-4DB2-BD59-A6C34878D82A}">
                    <a16:rowId xmlns:a16="http://schemas.microsoft.com/office/drawing/2014/main" val="3735067812"/>
                  </a:ext>
                </a:extLst>
              </a:tr>
              <a:tr h="370840">
                <a:tc>
                  <a:txBody>
                    <a:bodyPr/>
                    <a:lstStyle/>
                    <a:p>
                      <a:pPr algn="ctr"/>
                      <a:r>
                        <a:rPr lang="en-US" dirty="0"/>
                        <a:t>11100</a:t>
                      </a:r>
                      <a:r>
                        <a:rPr lang="en-US" baseline="-25000" dirty="0"/>
                        <a:t>2</a:t>
                      </a:r>
                      <a:r>
                        <a:rPr lang="en-US" baseline="0" dirty="0"/>
                        <a:t>  + 10011</a:t>
                      </a:r>
                      <a:r>
                        <a:rPr lang="en-US" baseline="-25000" dirty="0"/>
                        <a:t>2    </a:t>
                      </a:r>
                    </a:p>
                  </a:txBody>
                  <a:tcPr/>
                </a:tc>
                <a:tc>
                  <a:txBody>
                    <a:bodyPr/>
                    <a:lstStyle/>
                    <a:p>
                      <a:pPr algn="ctr"/>
                      <a:r>
                        <a:rPr lang="en-US" dirty="0"/>
                        <a:t>10011</a:t>
                      </a:r>
                      <a:r>
                        <a:rPr lang="en-US" baseline="-25000" dirty="0"/>
                        <a:t>2 </a:t>
                      </a:r>
                      <a:r>
                        <a:rPr lang="en-US" baseline="0" dirty="0"/>
                        <a:t> - 01110</a:t>
                      </a:r>
                      <a:r>
                        <a:rPr lang="en-US" baseline="-25000" dirty="0"/>
                        <a:t>2</a:t>
                      </a:r>
                    </a:p>
                  </a:txBody>
                  <a:tcPr/>
                </a:tc>
                <a:extLst>
                  <a:ext uri="{0D108BD9-81ED-4DB2-BD59-A6C34878D82A}">
                    <a16:rowId xmlns:a16="http://schemas.microsoft.com/office/drawing/2014/main" val="2416708067"/>
                  </a:ext>
                </a:extLst>
              </a:tr>
              <a:tr h="370840">
                <a:tc>
                  <a:txBody>
                    <a:bodyPr/>
                    <a:lstStyle/>
                    <a:p>
                      <a:pPr algn="ctr"/>
                      <a:r>
                        <a:rPr lang="en-US" dirty="0"/>
                        <a:t>11010</a:t>
                      </a:r>
                      <a:r>
                        <a:rPr lang="en-US" baseline="-25000" dirty="0"/>
                        <a:t>2  </a:t>
                      </a:r>
                      <a:r>
                        <a:rPr lang="en-US" baseline="0" dirty="0"/>
                        <a:t> + 1011110</a:t>
                      </a:r>
                      <a:r>
                        <a:rPr lang="en-US" baseline="-25000" dirty="0"/>
                        <a:t>2</a:t>
                      </a:r>
                    </a:p>
                  </a:txBody>
                  <a:tcPr/>
                </a:tc>
                <a:tc>
                  <a:txBody>
                    <a:bodyPr/>
                    <a:lstStyle/>
                    <a:p>
                      <a:pPr algn="ctr"/>
                      <a:r>
                        <a:rPr lang="en-US" dirty="0"/>
                        <a:t>1111</a:t>
                      </a:r>
                      <a:r>
                        <a:rPr lang="en-US" baseline="-25000" dirty="0"/>
                        <a:t>2 </a:t>
                      </a:r>
                      <a:r>
                        <a:rPr lang="en-US" baseline="0" dirty="0"/>
                        <a:t>- 100</a:t>
                      </a:r>
                      <a:r>
                        <a:rPr lang="en-US" baseline="-25000" dirty="0"/>
                        <a:t>2</a:t>
                      </a:r>
                    </a:p>
                  </a:txBody>
                  <a:tcPr/>
                </a:tc>
                <a:extLst>
                  <a:ext uri="{0D108BD9-81ED-4DB2-BD59-A6C34878D82A}">
                    <a16:rowId xmlns:a16="http://schemas.microsoft.com/office/drawing/2014/main" val="2414274249"/>
                  </a:ext>
                </a:extLst>
              </a:tr>
              <a:tr h="370840">
                <a:tc>
                  <a:txBody>
                    <a:bodyPr/>
                    <a:lstStyle/>
                    <a:p>
                      <a:pPr algn="ctr"/>
                      <a:r>
                        <a:rPr lang="en-US" dirty="0"/>
                        <a:t>101010</a:t>
                      </a:r>
                      <a:r>
                        <a:rPr lang="en-US" baseline="-25000" dirty="0"/>
                        <a:t>2  </a:t>
                      </a:r>
                      <a:r>
                        <a:rPr lang="en-US" baseline="0" dirty="0"/>
                        <a:t>+ 1111</a:t>
                      </a:r>
                      <a:r>
                        <a:rPr lang="en-US" baseline="-25000" dirty="0"/>
                        <a:t>2</a:t>
                      </a:r>
                    </a:p>
                  </a:txBody>
                  <a:tcPr/>
                </a:tc>
                <a:tc>
                  <a:txBody>
                    <a:bodyPr/>
                    <a:lstStyle/>
                    <a:p>
                      <a:pPr algn="ctr"/>
                      <a:r>
                        <a:rPr lang="en-US" dirty="0"/>
                        <a:t>10010</a:t>
                      </a:r>
                      <a:r>
                        <a:rPr lang="en-US" baseline="-25000" dirty="0"/>
                        <a:t>2 </a:t>
                      </a:r>
                      <a:r>
                        <a:rPr lang="en-US" baseline="0" dirty="0"/>
                        <a:t> - 00011</a:t>
                      </a:r>
                      <a:r>
                        <a:rPr lang="en-US" baseline="-25000" dirty="0"/>
                        <a:t>2</a:t>
                      </a:r>
                    </a:p>
                  </a:txBody>
                  <a:tcPr/>
                </a:tc>
                <a:extLst>
                  <a:ext uri="{0D108BD9-81ED-4DB2-BD59-A6C34878D82A}">
                    <a16:rowId xmlns:a16="http://schemas.microsoft.com/office/drawing/2014/main" val="1060560252"/>
                  </a:ext>
                </a:extLst>
              </a:tr>
            </a:tbl>
          </a:graphicData>
        </a:graphic>
      </p:graphicFrame>
    </p:spTree>
    <p:extLst>
      <p:ext uri="{BB962C8B-B14F-4D97-AF65-F5344CB8AC3E}">
        <p14:creationId xmlns:p14="http://schemas.microsoft.com/office/powerpoint/2010/main" val="1495304534"/>
      </p:ext>
    </p:extLst>
  </p:cSld>
  <p:clrMapOvr>
    <a:masterClrMapping/>
  </p:clrMapOvr>
  <mc:AlternateContent xmlns:mc="http://schemas.openxmlformats.org/markup-compatibility/2006" xmlns:p14="http://schemas.microsoft.com/office/powerpoint/2010/main">
    <mc:Choice Requires="p14">
      <p:transition spd="slow" p14:dur="2000" advTm="114158"/>
    </mc:Choice>
    <mc:Fallback xmlns="">
      <p:transition spd="slow" advTm="11415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412642" y="5500999"/>
            <a:ext cx="1747922" cy="784062"/>
          </a:xfrm>
          <a:prstGeom prst="rect">
            <a:avLst/>
          </a:prstGeom>
        </p:spPr>
      </p:pic>
      <p:sp>
        <p:nvSpPr>
          <p:cNvPr id="9" name="TextBox 8"/>
          <p:cNvSpPr txBox="1"/>
          <p:nvPr/>
        </p:nvSpPr>
        <p:spPr>
          <a:xfrm>
            <a:off x="412642" y="630181"/>
            <a:ext cx="11366696" cy="6093976"/>
          </a:xfrm>
          <a:prstGeom prst="rect">
            <a:avLst/>
          </a:prstGeom>
          <a:noFill/>
        </p:spPr>
        <p:txBody>
          <a:bodyPr wrap="square" rtlCol="0">
            <a:spAutoFit/>
          </a:bodyPr>
          <a:lstStyle/>
          <a:p>
            <a:pPr algn="ctr"/>
            <a:r>
              <a:rPr lang="en-US" sz="2000" b="1" dirty="0">
                <a:latin typeface="Helvetica" charset="0"/>
                <a:ea typeface="Helvetica" charset="0"/>
                <a:cs typeface="Helvetica" charset="0"/>
              </a:rPr>
              <a:t>On next week</a:t>
            </a:r>
          </a:p>
          <a:p>
            <a:pPr>
              <a:lnSpc>
                <a:spcPct val="150000"/>
              </a:lnSpc>
            </a:pPr>
            <a:endParaRPr lang="en-US" sz="2000" b="1" dirty="0">
              <a:latin typeface="Helvetica" charset="0"/>
              <a:ea typeface="Helvetica" charset="0"/>
              <a:cs typeface="Helvetica" charset="0"/>
            </a:endParaRPr>
          </a:p>
          <a:p>
            <a:pPr>
              <a:lnSpc>
                <a:spcPct val="150000"/>
              </a:lnSpc>
            </a:pPr>
            <a:endParaRPr lang="en-US" sz="2000" b="1" dirty="0">
              <a:latin typeface="Helvetica" charset="0"/>
              <a:ea typeface="Helvetica" charset="0"/>
              <a:cs typeface="Helvetica" charset="0"/>
            </a:endParaRPr>
          </a:p>
          <a:p>
            <a:pPr>
              <a:lnSpc>
                <a:spcPct val="150000"/>
              </a:lnSpc>
            </a:pPr>
            <a:endParaRPr lang="en-US" sz="2000" b="1" dirty="0">
              <a:latin typeface="Helvetica" charset="0"/>
              <a:ea typeface="Helvetica" charset="0"/>
              <a:cs typeface="Helvetica" charset="0"/>
            </a:endParaRPr>
          </a:p>
          <a:p>
            <a:pPr marL="3086100" lvl="6" indent="-342900">
              <a:lnSpc>
                <a:spcPct val="150000"/>
              </a:lnSpc>
              <a:buFont typeface="Wingdings" panose="05000000000000000000" pitchFamily="2" charset="2"/>
              <a:buChar char="Ø"/>
            </a:pPr>
            <a:r>
              <a:rPr lang="en-US" sz="2000" dirty="0">
                <a:latin typeface="Helvetica" charset="0"/>
                <a:ea typeface="Helvetica" charset="0"/>
                <a:cs typeface="Helvetica" charset="0"/>
              </a:rPr>
              <a:t>Octal Number System</a:t>
            </a:r>
          </a:p>
          <a:p>
            <a:pPr marL="3086100" lvl="6" indent="-342900">
              <a:lnSpc>
                <a:spcPct val="150000"/>
              </a:lnSpc>
              <a:buFont typeface="Wingdings" panose="05000000000000000000" pitchFamily="2" charset="2"/>
              <a:buChar char="Ø"/>
            </a:pPr>
            <a:r>
              <a:rPr lang="en-US" sz="2000" dirty="0">
                <a:latin typeface="Helvetica" charset="0"/>
                <a:ea typeface="Helvetica" charset="0"/>
                <a:cs typeface="Helvetica" charset="0"/>
              </a:rPr>
              <a:t>Octal number system calculations</a:t>
            </a:r>
          </a:p>
          <a:p>
            <a:pPr lvl="6">
              <a:lnSpc>
                <a:spcPct val="150000"/>
              </a:lnSpc>
            </a:pPr>
            <a:r>
              <a:rPr lang="en-US" sz="2000" dirty="0">
                <a:latin typeface="Helvetica" charset="0"/>
                <a:ea typeface="Helvetica" charset="0"/>
                <a:cs typeface="Helvetica" charset="0"/>
              </a:rPr>
              <a:t>			</a:t>
            </a:r>
          </a:p>
          <a:p>
            <a:pPr lvl="6">
              <a:lnSpc>
                <a:spcPct val="150000"/>
              </a:lnSpc>
            </a:pPr>
            <a:endParaRPr lang="en-US" sz="2000" dirty="0">
              <a:latin typeface="Helvetica" charset="0"/>
              <a:ea typeface="Helvetica" charset="0"/>
              <a:cs typeface="Helvetica" charset="0"/>
            </a:endParaRPr>
          </a:p>
          <a:p>
            <a:pPr lvl="6">
              <a:lnSpc>
                <a:spcPct val="150000"/>
              </a:lnSpc>
            </a:pPr>
            <a:endParaRPr lang="en-US" sz="2000" dirty="0">
              <a:latin typeface="Helvetica" charset="0"/>
              <a:ea typeface="Helvetica" charset="0"/>
              <a:cs typeface="Helvetica" charset="0"/>
            </a:endParaRPr>
          </a:p>
          <a:p>
            <a:pPr lvl="6">
              <a:lnSpc>
                <a:spcPct val="150000"/>
              </a:lnSpc>
            </a:pPr>
            <a:endParaRPr lang="en-US" sz="2000" dirty="0">
              <a:latin typeface="Helvetica" charset="0"/>
              <a:ea typeface="Helvetica" charset="0"/>
              <a:cs typeface="Helvetica" charset="0"/>
            </a:endParaRPr>
          </a:p>
          <a:p>
            <a:pPr lvl="6">
              <a:lnSpc>
                <a:spcPct val="150000"/>
              </a:lnSpc>
            </a:pPr>
            <a:r>
              <a:rPr lang="en-US" sz="2000" dirty="0">
                <a:latin typeface="Helvetica" charset="0"/>
                <a:ea typeface="Helvetica" charset="0"/>
                <a:cs typeface="Helvetica" charset="0"/>
              </a:rPr>
              <a:t>		</a:t>
            </a:r>
            <a:r>
              <a:rPr lang="en-US" sz="2000" b="1" dirty="0">
                <a:latin typeface="Helvetica" charset="0"/>
                <a:ea typeface="Helvetica" charset="0"/>
                <a:cs typeface="Helvetica" charset="0"/>
              </a:rPr>
              <a:t>     Thank You !</a:t>
            </a:r>
          </a:p>
          <a:p>
            <a:pPr>
              <a:lnSpc>
                <a:spcPct val="150000"/>
              </a:lnSpc>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spTree>
    <p:extLst>
      <p:ext uri="{BB962C8B-B14F-4D97-AF65-F5344CB8AC3E}">
        <p14:creationId xmlns:p14="http://schemas.microsoft.com/office/powerpoint/2010/main" val="1327021444"/>
      </p:ext>
    </p:extLst>
  </p:cSld>
  <p:clrMapOvr>
    <a:masterClrMapping/>
  </p:clrMapOvr>
  <mc:AlternateContent xmlns:mc="http://schemas.openxmlformats.org/markup-compatibility/2006" xmlns:p14="http://schemas.microsoft.com/office/powerpoint/2010/main">
    <mc:Choice Requires="p14">
      <p:transition spd="slow" p14:dur="2000" advTm="114158"/>
    </mc:Choice>
    <mc:Fallback xmlns="">
      <p:transition spd="slow" advTm="11415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940810"/>
            <a:ext cx="1747922" cy="784062"/>
          </a:xfrm>
          <a:prstGeom prst="rect">
            <a:avLst/>
          </a:prstGeom>
        </p:spPr>
      </p:pic>
      <p:sp>
        <p:nvSpPr>
          <p:cNvPr id="9" name="TextBox 8"/>
          <p:cNvSpPr txBox="1"/>
          <p:nvPr/>
        </p:nvSpPr>
        <p:spPr>
          <a:xfrm>
            <a:off x="1878897" y="630181"/>
            <a:ext cx="8434206" cy="4093428"/>
          </a:xfrm>
          <a:prstGeom prst="rect">
            <a:avLst/>
          </a:prstGeom>
          <a:noFill/>
        </p:spPr>
        <p:txBody>
          <a:bodyPr wrap="square" rtlCol="0">
            <a:spAutoFit/>
          </a:bodyPr>
          <a:lstStyle/>
          <a:p>
            <a:pPr algn="ctr"/>
            <a:r>
              <a:rPr lang="en-US" sz="2000" b="1" dirty="0">
                <a:latin typeface="Helvetica" charset="0"/>
                <a:ea typeface="Helvetica" charset="0"/>
                <a:cs typeface="Helvetica" charset="0"/>
              </a:rPr>
              <a:t>Decimal Number System </a:t>
            </a:r>
          </a:p>
          <a:p>
            <a:pPr algn="ctr"/>
            <a:endParaRPr lang="en-US" sz="2000" b="1" dirty="0">
              <a:latin typeface="Helvetica" charset="0"/>
              <a:ea typeface="Helvetica" charset="0"/>
              <a:cs typeface="Helvetica" charset="0"/>
            </a:endParaRPr>
          </a:p>
          <a:p>
            <a:pPr algn="ctr"/>
            <a:endParaRPr lang="en-US" sz="2000" b="1" dirty="0">
              <a:latin typeface="Helvetica" charset="0"/>
              <a:ea typeface="Helvetica" charset="0"/>
              <a:cs typeface="Helvetica" charset="0"/>
            </a:endParaRPr>
          </a:p>
          <a:p>
            <a:pPr algn="ctr"/>
            <a:endParaRPr lang="en-US" sz="2000" b="1"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Decimal number system is a base 10 number system which having 10 digits from 0 to 9.</a:t>
            </a:r>
          </a:p>
          <a:p>
            <a:pPr marL="342900" indent="-342900">
              <a:buFont typeface="Wingdings" charset="2"/>
              <a:buChar char="Ø"/>
            </a:pPr>
            <a:endParaRPr lang="en-US" sz="2000"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This means that any numerical quantity can be represented by using these 10 digits.</a:t>
            </a:r>
          </a:p>
          <a:p>
            <a:pPr marL="342900" indent="-342900">
              <a:buFont typeface="Wingdings" charset="2"/>
              <a:buChar char="Ø"/>
            </a:pPr>
            <a:endParaRPr lang="en-US" sz="2000"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Decimal number system is a positional value system which means that the value of digits will depend on its position.</a:t>
            </a:r>
            <a:endParaRPr lang="en-US" dirty="0">
              <a:latin typeface="Helvetica" charset="0"/>
              <a:ea typeface="Helvetica" charset="0"/>
              <a:cs typeface="Helvetica" charset="0"/>
            </a:endParaRPr>
          </a:p>
          <a:p>
            <a:pPr marL="2571750" lvl="5" indent="-285750">
              <a:buFont typeface="Arial" charset="0"/>
              <a:buChar char="•"/>
            </a:pPr>
            <a:endParaRPr lang="en-US" sz="2000" dirty="0">
              <a:latin typeface="Helvetica" charset="0"/>
              <a:ea typeface="Helvetica" charset="0"/>
              <a:cs typeface="Helvetica" charset="0"/>
            </a:endParaRPr>
          </a:p>
        </p:txBody>
      </p:sp>
    </p:spTree>
    <p:extLst>
      <p:ext uri="{BB962C8B-B14F-4D97-AF65-F5344CB8AC3E}">
        <p14:creationId xmlns:p14="http://schemas.microsoft.com/office/powerpoint/2010/main" val="3869136560"/>
      </p:ext>
    </p:extLst>
  </p:cSld>
  <p:clrMapOvr>
    <a:masterClrMapping/>
  </p:clrMapOvr>
  <mc:AlternateContent xmlns:mc="http://schemas.openxmlformats.org/markup-compatibility/2006" xmlns:p14="http://schemas.microsoft.com/office/powerpoint/2010/main">
    <mc:Choice Requires="p14">
      <p:transition spd="slow" p14:dur="2000" advTm="63600"/>
    </mc:Choice>
    <mc:Fallback xmlns="">
      <p:transition spd="slow" advTm="63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42336"/>
            <a:ext cx="1747922" cy="784062"/>
          </a:xfrm>
          <a:prstGeom prst="rect">
            <a:avLst/>
          </a:prstGeom>
        </p:spPr>
      </p:pic>
      <p:sp>
        <p:nvSpPr>
          <p:cNvPr id="9" name="TextBox 8"/>
          <p:cNvSpPr txBox="1"/>
          <p:nvPr/>
        </p:nvSpPr>
        <p:spPr>
          <a:xfrm>
            <a:off x="1878897" y="630181"/>
            <a:ext cx="8434206" cy="4924425"/>
          </a:xfrm>
          <a:prstGeom prst="rect">
            <a:avLst/>
          </a:prstGeom>
          <a:noFill/>
        </p:spPr>
        <p:txBody>
          <a:bodyPr wrap="square" rtlCol="0">
            <a:spAutoFit/>
          </a:bodyPr>
          <a:lstStyle/>
          <a:p>
            <a:pPr algn="ctr"/>
            <a:r>
              <a:rPr lang="en-US" sz="2000" b="1" dirty="0">
                <a:latin typeface="Helvetica" charset="0"/>
                <a:ea typeface="Helvetica" charset="0"/>
                <a:cs typeface="Helvetica" charset="0"/>
              </a:rPr>
              <a:t>Decimal Number System</a:t>
            </a:r>
          </a:p>
          <a:p>
            <a:pPr algn="ctr"/>
            <a:r>
              <a:rPr lang="en-US" sz="2000" b="1" dirty="0">
                <a:latin typeface="Helvetica" charset="0"/>
                <a:ea typeface="Helvetica" charset="0"/>
                <a:cs typeface="Helvetica" charset="0"/>
              </a:rPr>
              <a:t>Positional value system</a:t>
            </a:r>
          </a:p>
          <a:p>
            <a:pPr algn="ctr"/>
            <a:r>
              <a:rPr lang="en-US" sz="2000" b="1" dirty="0">
                <a:latin typeface="Helvetica" charset="0"/>
                <a:ea typeface="Helvetica" charset="0"/>
                <a:cs typeface="Helvetica" charset="0"/>
              </a:rPr>
              <a:t>(Example)</a:t>
            </a:r>
          </a:p>
          <a:p>
            <a:pPr algn="ctr"/>
            <a:endParaRPr lang="en-US" sz="2000" b="1" dirty="0">
              <a:latin typeface="Helvetica" charset="0"/>
              <a:ea typeface="Helvetica" charset="0"/>
              <a:cs typeface="Helvetica" charset="0"/>
            </a:endParaRPr>
          </a:p>
          <a:p>
            <a:pPr algn="ctr"/>
            <a:endParaRPr lang="en-US" sz="2000" b="1"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Assume that we have number 456</a:t>
            </a:r>
          </a:p>
          <a:p>
            <a:endParaRPr lang="en-US" sz="2000" dirty="0">
              <a:latin typeface="Helvetica" charset="0"/>
              <a:ea typeface="Helvetica" charset="0"/>
              <a:cs typeface="Helvetica" charset="0"/>
            </a:endParaRPr>
          </a:p>
          <a:p>
            <a:r>
              <a:rPr lang="en-US" sz="2000" dirty="0">
                <a:latin typeface="Helvetica" charset="0"/>
                <a:ea typeface="Helvetica" charset="0"/>
                <a:cs typeface="Helvetica" charset="0"/>
              </a:rPr>
              <a:t>In 456,</a:t>
            </a:r>
          </a:p>
          <a:p>
            <a:pPr marL="800100" lvl="1" indent="-342900">
              <a:buFont typeface="Wingdings" charset="2"/>
              <a:buChar char="Ø"/>
            </a:pPr>
            <a:r>
              <a:rPr lang="en-US" dirty="0">
                <a:latin typeface="Helvetica" charset="0"/>
                <a:ea typeface="Helvetica" charset="0"/>
                <a:cs typeface="Helvetica" charset="0"/>
              </a:rPr>
              <a:t>Value of 4 is 4 hundreds or  400 or 4 x 100 or 4 x </a:t>
            </a:r>
            <a:r>
              <a:rPr lang="en-US" dirty="0"/>
              <a:t>10</a:t>
            </a:r>
            <a:r>
              <a:rPr lang="en-US" baseline="30000" dirty="0"/>
              <a:t>2</a:t>
            </a:r>
          </a:p>
          <a:p>
            <a:pPr marL="800100" lvl="1" indent="-342900">
              <a:buFont typeface="Wingdings" charset="2"/>
              <a:buChar char="Ø"/>
            </a:pPr>
            <a:r>
              <a:rPr lang="en-US" dirty="0">
                <a:latin typeface="Helvetica" charset="0"/>
                <a:ea typeface="Helvetica" charset="0"/>
                <a:cs typeface="Helvetica" charset="0"/>
              </a:rPr>
              <a:t>Value of 5 is 5 tens or  50 or 5 x 10 or 5 x 10</a:t>
            </a:r>
          </a:p>
          <a:p>
            <a:pPr marL="800100" lvl="1" indent="-342900">
              <a:buFont typeface="Wingdings" charset="2"/>
              <a:buChar char="Ø"/>
            </a:pPr>
            <a:r>
              <a:rPr lang="en-US" dirty="0">
                <a:latin typeface="Helvetica" charset="0"/>
                <a:ea typeface="Helvetica" charset="0"/>
                <a:cs typeface="Helvetica" charset="0"/>
              </a:rPr>
              <a:t>Value of 6 is 6 units or 6 or 6 x 1 or 6x </a:t>
            </a:r>
            <a:r>
              <a:rPr lang="en-US" dirty="0"/>
              <a:t>10</a:t>
            </a:r>
            <a:r>
              <a:rPr lang="en-US" baseline="30000" dirty="0"/>
              <a:t>0</a:t>
            </a: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lvl="1"/>
            <a:endParaRPr lang="en-US" sz="2000" baseline="30000" dirty="0">
              <a:latin typeface="Helvetica" charset="0"/>
              <a:cs typeface="Helvetica" charset="0"/>
            </a:endParaRPr>
          </a:p>
          <a:p>
            <a:pPr marL="800100" lvl="1" indent="-342900">
              <a:buFont typeface="Wingdings" panose="05000000000000000000" pitchFamily="2" charset="2"/>
              <a:buChar char="v"/>
            </a:pPr>
            <a:r>
              <a:rPr lang="en-US" sz="2000" dirty="0">
                <a:latin typeface="Helvetica" charset="0"/>
                <a:ea typeface="Helvetica" charset="0"/>
                <a:cs typeface="Helvetica" charset="0"/>
              </a:rPr>
              <a:t>Means that 456 = 400 + 50 + 6</a:t>
            </a: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spTree>
    <p:extLst>
      <p:ext uri="{BB962C8B-B14F-4D97-AF65-F5344CB8AC3E}">
        <p14:creationId xmlns:p14="http://schemas.microsoft.com/office/powerpoint/2010/main" val="3904246289"/>
      </p:ext>
    </p:extLst>
  </p:cSld>
  <p:clrMapOvr>
    <a:masterClrMapping/>
  </p:clrMapOvr>
  <mc:AlternateContent xmlns:mc="http://schemas.openxmlformats.org/markup-compatibility/2006" xmlns:p14="http://schemas.microsoft.com/office/powerpoint/2010/main">
    <mc:Choice Requires="p14">
      <p:transition spd="slow" p14:dur="2000" advTm="74666"/>
    </mc:Choice>
    <mc:Fallback xmlns="">
      <p:transition spd="slow" advTm="746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85212"/>
            <a:ext cx="1747922" cy="784062"/>
          </a:xfrm>
          <a:prstGeom prst="rect">
            <a:avLst/>
          </a:prstGeom>
        </p:spPr>
      </p:pic>
      <p:sp>
        <p:nvSpPr>
          <p:cNvPr id="9" name="TextBox 8"/>
          <p:cNvSpPr txBox="1"/>
          <p:nvPr/>
        </p:nvSpPr>
        <p:spPr>
          <a:xfrm>
            <a:off x="1878897" y="630181"/>
            <a:ext cx="8434206" cy="2246769"/>
          </a:xfrm>
          <a:prstGeom prst="rect">
            <a:avLst/>
          </a:prstGeom>
          <a:noFill/>
        </p:spPr>
        <p:txBody>
          <a:bodyPr wrap="square" rtlCol="0">
            <a:spAutoFit/>
          </a:bodyPr>
          <a:lstStyle/>
          <a:p>
            <a:pPr algn="ctr"/>
            <a:r>
              <a:rPr lang="en-US" sz="2000" b="1" dirty="0">
                <a:latin typeface="Helvetica" charset="0"/>
                <a:ea typeface="Helvetica" charset="0"/>
                <a:cs typeface="Helvetica" charset="0"/>
              </a:rPr>
              <a:t>Decimal Number System</a:t>
            </a:r>
          </a:p>
          <a:p>
            <a:pPr algn="ctr"/>
            <a:r>
              <a:rPr lang="en-US" sz="2000" b="1" dirty="0">
                <a:latin typeface="Helvetica" charset="0"/>
                <a:ea typeface="Helvetica" charset="0"/>
                <a:cs typeface="Helvetica" charset="0"/>
              </a:rPr>
              <a:t>Weightage / Place values</a:t>
            </a:r>
          </a:p>
          <a:p>
            <a:pPr algn="ctr"/>
            <a:endParaRPr lang="en-US" sz="2000" b="1" dirty="0">
              <a:latin typeface="Helvetica" charset="0"/>
              <a:ea typeface="Helvetica" charset="0"/>
              <a:cs typeface="Helvetica" charset="0"/>
            </a:endParaRPr>
          </a:p>
          <a:p>
            <a:pPr algn="ctr"/>
            <a:endParaRPr lang="en-US" sz="2000" b="1"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The weightage of each position can be represented as follows</a:t>
            </a: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pic>
        <p:nvPicPr>
          <p:cNvPr id="4" name="Picture 3" descr="A screenshot of a cell phone&#10;&#10;Description automatically generated">
            <a:extLst>
              <a:ext uri="{FF2B5EF4-FFF2-40B4-BE49-F238E27FC236}">
                <a16:creationId xmlns:a16="http://schemas.microsoft.com/office/drawing/2014/main" id="{35281C19-1B50-44F6-9998-A7BE8DF5B9C4}"/>
              </a:ext>
            </a:extLst>
          </p:cNvPr>
          <p:cNvPicPr>
            <a:picLocks noChangeAspect="1"/>
          </p:cNvPicPr>
          <p:nvPr/>
        </p:nvPicPr>
        <p:blipFill>
          <a:blip r:embed="rId4"/>
          <a:stretch>
            <a:fillRect/>
          </a:stretch>
        </p:blipFill>
        <p:spPr>
          <a:xfrm>
            <a:off x="1795202" y="2799925"/>
            <a:ext cx="8799618" cy="1307574"/>
          </a:xfrm>
          <a:prstGeom prst="rect">
            <a:avLst/>
          </a:prstGeom>
        </p:spPr>
      </p:pic>
    </p:spTree>
    <p:extLst>
      <p:ext uri="{BB962C8B-B14F-4D97-AF65-F5344CB8AC3E}">
        <p14:creationId xmlns:p14="http://schemas.microsoft.com/office/powerpoint/2010/main" val="4076712173"/>
      </p:ext>
    </p:extLst>
  </p:cSld>
  <p:clrMapOvr>
    <a:masterClrMapping/>
  </p:clrMapOvr>
  <mc:AlternateContent xmlns:mc="http://schemas.openxmlformats.org/markup-compatibility/2006" xmlns:p14="http://schemas.microsoft.com/office/powerpoint/2010/main">
    <mc:Choice Requires="p14">
      <p:transition spd="slow" p14:dur="2000" advTm="88078"/>
    </mc:Choice>
    <mc:Fallback xmlns="">
      <p:transition spd="slow" advTm="880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940095"/>
            <a:ext cx="1747922" cy="784062"/>
          </a:xfrm>
          <a:prstGeom prst="rect">
            <a:avLst/>
          </a:prstGeom>
        </p:spPr>
      </p:pic>
      <p:sp>
        <p:nvSpPr>
          <p:cNvPr id="9" name="TextBox 8"/>
          <p:cNvSpPr txBox="1"/>
          <p:nvPr/>
        </p:nvSpPr>
        <p:spPr>
          <a:xfrm>
            <a:off x="1878897" y="630181"/>
            <a:ext cx="8434206" cy="6093976"/>
          </a:xfrm>
          <a:prstGeom prst="rect">
            <a:avLst/>
          </a:prstGeom>
          <a:noFill/>
        </p:spPr>
        <p:txBody>
          <a:bodyPr wrap="square" rtlCol="0">
            <a:spAutoFit/>
          </a:bodyPr>
          <a:lstStyle/>
          <a:p>
            <a:pPr algn="ctr"/>
            <a:r>
              <a:rPr lang="en-US" sz="2000" b="1" dirty="0">
                <a:latin typeface="Helvetica" charset="0"/>
                <a:ea typeface="Helvetica" charset="0"/>
                <a:cs typeface="Helvetica" charset="0"/>
              </a:rPr>
              <a:t>Binary Number System</a:t>
            </a:r>
          </a:p>
          <a:p>
            <a:pPr algn="ctr"/>
            <a:endParaRPr lang="en-US" sz="2000" b="1"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charset="0"/>
                <a:ea typeface="Helvetica" charset="0"/>
                <a:cs typeface="Helvetica" charset="0"/>
              </a:rPr>
              <a:t>In Digital systems, instructions are given through electric signals.</a:t>
            </a:r>
          </a:p>
          <a:p>
            <a:pPr marL="342900" indent="-342900">
              <a:lnSpc>
                <a:spcPct val="150000"/>
              </a:lnSpc>
              <a:buFont typeface="Wingdings" charset="2"/>
              <a:buChar char="Ø"/>
            </a:pPr>
            <a:r>
              <a:rPr lang="en-US" sz="2000" dirty="0">
                <a:latin typeface="Helvetica" charset="0"/>
                <a:ea typeface="Helvetica" charset="0"/>
                <a:cs typeface="Helvetica" charset="0"/>
              </a:rPr>
              <a:t>Signal variation is done by varying the voltage of the signal</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When considering decimal number system having 10 different voltages to implement digital signals is difficult.</a:t>
            </a:r>
          </a:p>
          <a:p>
            <a:pPr marL="342900" indent="-342900">
              <a:buFont typeface="Wingdings" charset="2"/>
              <a:buChar char="Ø"/>
            </a:pPr>
            <a:endParaRPr lang="en-US" sz="2000"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The easiest way to vary instruction through electric signals is two state process know as ON &amp; OFF</a:t>
            </a:r>
          </a:p>
          <a:p>
            <a:pPr marL="342900" indent="-342900">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charset="0"/>
                <a:ea typeface="Helvetica" charset="0"/>
                <a:cs typeface="Helvetica" charset="0"/>
              </a:rPr>
              <a:t>ON represent 1 and OFF represent 0 </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buFont typeface="Wingdings" charset="2"/>
              <a:buChar char="Ø"/>
            </a:pPr>
            <a:r>
              <a:rPr lang="en-US" sz="2000" dirty="0">
                <a:latin typeface="Helvetica" charset="0"/>
                <a:ea typeface="Helvetica" charset="0"/>
                <a:cs typeface="Helvetica" charset="0"/>
              </a:rPr>
              <a:t>The number system having just these two digits are know as Binary number system</a:t>
            </a: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spTree>
    <p:extLst>
      <p:ext uri="{BB962C8B-B14F-4D97-AF65-F5344CB8AC3E}">
        <p14:creationId xmlns:p14="http://schemas.microsoft.com/office/powerpoint/2010/main" val="2843081544"/>
      </p:ext>
    </p:extLst>
  </p:cSld>
  <p:clrMapOvr>
    <a:masterClrMapping/>
  </p:clrMapOvr>
  <mc:AlternateContent xmlns:mc="http://schemas.openxmlformats.org/markup-compatibility/2006" xmlns:p14="http://schemas.microsoft.com/office/powerpoint/2010/main">
    <mc:Choice Requires="p14">
      <p:transition spd="slow" p14:dur="2000" advTm="124988"/>
    </mc:Choice>
    <mc:Fallback xmlns="">
      <p:transition spd="slow" advTm="12498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244454" y="5843134"/>
            <a:ext cx="1747922" cy="784062"/>
          </a:xfrm>
          <a:prstGeom prst="rect">
            <a:avLst/>
          </a:prstGeom>
        </p:spPr>
      </p:pic>
      <p:sp>
        <p:nvSpPr>
          <p:cNvPr id="9" name="TextBox 8"/>
          <p:cNvSpPr txBox="1"/>
          <p:nvPr/>
        </p:nvSpPr>
        <p:spPr>
          <a:xfrm>
            <a:off x="1878897" y="630181"/>
            <a:ext cx="8434206" cy="5581015"/>
          </a:xfrm>
          <a:prstGeom prst="rect">
            <a:avLst/>
          </a:prstGeom>
          <a:noFill/>
        </p:spPr>
        <p:txBody>
          <a:bodyPr wrap="square" rtlCol="0">
            <a:spAutoFit/>
          </a:bodyPr>
          <a:lstStyle/>
          <a:p>
            <a:pPr algn="ctr"/>
            <a:r>
              <a:rPr lang="en-US" sz="2000" b="1" dirty="0">
                <a:latin typeface="Helvetica" charset="0"/>
                <a:ea typeface="Helvetica" charset="0"/>
                <a:cs typeface="Helvetica" charset="0"/>
              </a:rPr>
              <a:t>Binary Number System</a:t>
            </a:r>
          </a:p>
          <a:p>
            <a:pPr algn="ctr"/>
            <a:endParaRPr lang="en-US" sz="2000" b="1"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charset="0"/>
                <a:ea typeface="Helvetica" charset="0"/>
                <a:cs typeface="Helvetica" charset="0"/>
              </a:rPr>
              <a:t>In binary number system each binary digit is also called a bit.</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charset="0"/>
                <a:ea typeface="Helvetica" charset="0"/>
                <a:cs typeface="Helvetica" charset="0"/>
              </a:rPr>
              <a:t>Binary number system is also positional value system, where each digit has a value expressed in power of 2.</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r>
              <a:rPr lang="en-US" sz="2000" dirty="0">
                <a:latin typeface="Helvetica" charset="0"/>
                <a:ea typeface="Helvetica" charset="0"/>
                <a:cs typeface="Helvetica" charset="0"/>
              </a:rPr>
              <a:t>8 bits = 1 byte</a:t>
            </a:r>
            <a:endParaRPr lang="en-US" sz="2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pic>
        <p:nvPicPr>
          <p:cNvPr id="4" name="Picture 3" descr="A screenshot of a social media post&#10;&#10;Description automatically generated">
            <a:extLst>
              <a:ext uri="{FF2B5EF4-FFF2-40B4-BE49-F238E27FC236}">
                <a16:creationId xmlns:a16="http://schemas.microsoft.com/office/drawing/2014/main" id="{0E775543-708A-49EF-9FA7-E8CF712CABC6}"/>
              </a:ext>
            </a:extLst>
          </p:cNvPr>
          <p:cNvPicPr>
            <a:picLocks noChangeAspect="1"/>
          </p:cNvPicPr>
          <p:nvPr/>
        </p:nvPicPr>
        <p:blipFill>
          <a:blip r:embed="rId4"/>
          <a:stretch>
            <a:fillRect/>
          </a:stretch>
        </p:blipFill>
        <p:spPr>
          <a:xfrm>
            <a:off x="2792061" y="3429000"/>
            <a:ext cx="6596536" cy="1049744"/>
          </a:xfrm>
          <a:prstGeom prst="rect">
            <a:avLst/>
          </a:prstGeom>
        </p:spPr>
      </p:pic>
      <p:sp>
        <p:nvSpPr>
          <p:cNvPr id="2" name="TextBox 1"/>
          <p:cNvSpPr txBox="1"/>
          <p:nvPr/>
        </p:nvSpPr>
        <p:spPr>
          <a:xfrm>
            <a:off x="3092116" y="4860758"/>
            <a:ext cx="6880940" cy="400110"/>
          </a:xfrm>
          <a:prstGeom prst="rect">
            <a:avLst/>
          </a:prstGeom>
          <a:noFill/>
        </p:spPr>
        <p:txBody>
          <a:bodyPr wrap="square" rtlCol="0">
            <a:spAutoFit/>
          </a:bodyPr>
          <a:lstStyle/>
          <a:p>
            <a:r>
              <a:rPr lang="en-US" sz="2000" dirty="0">
                <a:solidFill>
                  <a:srgbClr val="FF0000"/>
                </a:solidFill>
              </a:rPr>
              <a:t>1</a:t>
            </a:r>
            <a:r>
              <a:rPr lang="en-US" sz="2000" dirty="0"/>
              <a:t>	1	0	1	0	1	0	</a:t>
            </a:r>
            <a:r>
              <a:rPr lang="en-US" sz="2000" dirty="0">
                <a:solidFill>
                  <a:srgbClr val="00B050"/>
                </a:solidFill>
              </a:rPr>
              <a:t>1</a:t>
            </a:r>
            <a:r>
              <a:rPr lang="en-US" sz="2000" baseline="-25000" dirty="0"/>
              <a:t>2</a:t>
            </a:r>
          </a:p>
        </p:txBody>
      </p:sp>
    </p:spTree>
    <p:extLst>
      <p:ext uri="{BB962C8B-B14F-4D97-AF65-F5344CB8AC3E}">
        <p14:creationId xmlns:p14="http://schemas.microsoft.com/office/powerpoint/2010/main" val="1548248830"/>
      </p:ext>
    </p:extLst>
  </p:cSld>
  <p:clrMapOvr>
    <a:masterClrMapping/>
  </p:clrMapOvr>
  <mc:AlternateContent xmlns:mc="http://schemas.openxmlformats.org/markup-compatibility/2006" xmlns:p14="http://schemas.microsoft.com/office/powerpoint/2010/main">
    <mc:Choice Requires="p14">
      <p:transition spd="slow" p14:dur="2000" advTm="44225"/>
    </mc:Choice>
    <mc:Fallback xmlns="">
      <p:transition spd="slow" advTm="442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85089"/>
            <a:ext cx="1747922" cy="784062"/>
          </a:xfrm>
          <a:prstGeom prst="rect">
            <a:avLst/>
          </a:prstGeom>
        </p:spPr>
      </p:pic>
      <p:sp>
        <p:nvSpPr>
          <p:cNvPr id="9" name="TextBox 8"/>
          <p:cNvSpPr txBox="1"/>
          <p:nvPr/>
        </p:nvSpPr>
        <p:spPr>
          <a:xfrm>
            <a:off x="1878897" y="630181"/>
            <a:ext cx="8434206" cy="5016758"/>
          </a:xfrm>
          <a:prstGeom prst="rect">
            <a:avLst/>
          </a:prstGeom>
          <a:noFill/>
        </p:spPr>
        <p:txBody>
          <a:bodyPr wrap="square" rtlCol="0">
            <a:spAutoFit/>
          </a:bodyPr>
          <a:lstStyle/>
          <a:p>
            <a:pPr algn="ctr"/>
            <a:r>
              <a:rPr lang="en-US" sz="2000" b="1" dirty="0">
                <a:latin typeface="Helvetica" charset="0"/>
                <a:ea typeface="Helvetica" charset="0"/>
                <a:cs typeface="Helvetica" charset="0"/>
              </a:rPr>
              <a:t>Binary Number System</a:t>
            </a:r>
          </a:p>
          <a:p>
            <a:pPr algn="ctr"/>
            <a:endParaRPr lang="en-US" sz="2000" b="1"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charset="0"/>
                <a:ea typeface="Helvetica" charset="0"/>
                <a:cs typeface="Helvetica" charset="0"/>
              </a:rPr>
              <a:t>In any binary number, the rightmost digit is called least significant bit (LSB) and the leftmost digit is called most significant bit (MSB)</a:t>
            </a: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pic>
        <p:nvPicPr>
          <p:cNvPr id="5" name="Picture 4" descr="A picture containing clock, photo, hanging, sign&#10;&#10;Description automatically generated">
            <a:extLst>
              <a:ext uri="{FF2B5EF4-FFF2-40B4-BE49-F238E27FC236}">
                <a16:creationId xmlns:a16="http://schemas.microsoft.com/office/drawing/2014/main" id="{C4E83902-F166-40E2-9161-C82C791FBA39}"/>
              </a:ext>
            </a:extLst>
          </p:cNvPr>
          <p:cNvPicPr>
            <a:picLocks noChangeAspect="1"/>
          </p:cNvPicPr>
          <p:nvPr/>
        </p:nvPicPr>
        <p:blipFill>
          <a:blip r:embed="rId4"/>
          <a:stretch>
            <a:fillRect/>
          </a:stretch>
        </p:blipFill>
        <p:spPr>
          <a:xfrm>
            <a:off x="3562580" y="2886143"/>
            <a:ext cx="5066839" cy="1729400"/>
          </a:xfrm>
          <a:prstGeom prst="rect">
            <a:avLst/>
          </a:prstGeom>
        </p:spPr>
      </p:pic>
    </p:spTree>
    <p:extLst>
      <p:ext uri="{BB962C8B-B14F-4D97-AF65-F5344CB8AC3E}">
        <p14:creationId xmlns:p14="http://schemas.microsoft.com/office/powerpoint/2010/main" val="2182825138"/>
      </p:ext>
    </p:extLst>
  </p:cSld>
  <p:clrMapOvr>
    <a:masterClrMapping/>
  </p:clrMapOvr>
  <mc:AlternateContent xmlns:mc="http://schemas.openxmlformats.org/markup-compatibility/2006" xmlns:p14="http://schemas.microsoft.com/office/powerpoint/2010/main">
    <mc:Choice Requires="p14">
      <p:transition spd="slow" p14:dur="2000" advTm="49300"/>
    </mc:Choice>
    <mc:Fallback xmlns="">
      <p:transition spd="slow" advTm="493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30975" y="5842336"/>
            <a:ext cx="1747922" cy="784062"/>
          </a:xfrm>
          <a:prstGeom prst="rect">
            <a:avLst/>
          </a:prstGeom>
        </p:spPr>
      </p:pic>
      <p:sp>
        <p:nvSpPr>
          <p:cNvPr id="9" name="TextBox 8"/>
          <p:cNvSpPr txBox="1"/>
          <p:nvPr/>
        </p:nvSpPr>
        <p:spPr>
          <a:xfrm>
            <a:off x="1878897" y="630181"/>
            <a:ext cx="8434206" cy="6863417"/>
          </a:xfrm>
          <a:prstGeom prst="rect">
            <a:avLst/>
          </a:prstGeom>
          <a:noFill/>
        </p:spPr>
        <p:txBody>
          <a:bodyPr wrap="square" rtlCol="0">
            <a:spAutoFit/>
          </a:bodyPr>
          <a:lstStyle/>
          <a:p>
            <a:pPr algn="ctr"/>
            <a:r>
              <a:rPr lang="en-US" sz="2000" b="1" dirty="0">
                <a:latin typeface="Helvetica" charset="0"/>
                <a:ea typeface="Helvetica" charset="0"/>
                <a:cs typeface="Helvetica" charset="0"/>
              </a:rPr>
              <a:t>Converting Decimal number to Binary number</a:t>
            </a:r>
          </a:p>
          <a:p>
            <a:pPr algn="ctr"/>
            <a:endParaRPr lang="en-US" sz="2000" b="1" dirty="0">
              <a:latin typeface="Helvetica" charset="0"/>
              <a:ea typeface="Helvetica" charset="0"/>
              <a:cs typeface="Helvetica" charset="0"/>
            </a:endParaRPr>
          </a:p>
          <a:p>
            <a:pPr marL="342900" indent="-342900">
              <a:lnSpc>
                <a:spcPct val="150000"/>
              </a:lnSpc>
              <a:buFont typeface="Wingdings" charset="2"/>
              <a:buChar char="Ø"/>
            </a:pPr>
            <a:r>
              <a:rPr lang="en-US" sz="2000" dirty="0">
                <a:latin typeface="Helvetica" charset="0"/>
                <a:ea typeface="Helvetica" charset="0"/>
                <a:cs typeface="Helvetica" charset="0"/>
              </a:rPr>
              <a:t>When converting a decimal number which in base 10 to binary number which in base 2, should follow certain steps. 2</a:t>
            </a:r>
          </a:p>
          <a:p>
            <a:pPr marL="342900" indent="-342900">
              <a:lnSpc>
                <a:spcPct val="150000"/>
              </a:lnSpc>
              <a:buFont typeface="Wingdings" charset="2"/>
              <a:buChar char="Ø"/>
            </a:pPr>
            <a:r>
              <a:rPr lang="en-US" sz="2000" dirty="0">
                <a:latin typeface="Helvetica" charset="0"/>
                <a:ea typeface="Helvetica" charset="0"/>
                <a:cs typeface="Helvetica" charset="0"/>
              </a:rPr>
              <a:t>Once you get the decimal value divide that number from 2 and mention the remainder value.</a:t>
            </a:r>
          </a:p>
          <a:p>
            <a:pPr marL="342900" indent="-342900">
              <a:lnSpc>
                <a:spcPct val="150000"/>
              </a:lnSpc>
              <a:buFont typeface="Wingdings" charset="2"/>
              <a:buChar char="Ø"/>
            </a:pPr>
            <a:r>
              <a:rPr lang="en-US" sz="2000" dirty="0">
                <a:latin typeface="Helvetica" charset="0"/>
                <a:ea typeface="Helvetica" charset="0"/>
                <a:cs typeface="Helvetica" charset="0"/>
              </a:rPr>
              <a:t>Then divide again that by 2 and mention the remainder value.</a:t>
            </a:r>
          </a:p>
          <a:p>
            <a:pPr marL="342900" indent="-342900">
              <a:lnSpc>
                <a:spcPct val="150000"/>
              </a:lnSpc>
              <a:buFont typeface="Wingdings" charset="2"/>
              <a:buChar char="Ø"/>
            </a:pPr>
            <a:r>
              <a:rPr lang="en-US" sz="2000" dirty="0">
                <a:latin typeface="Helvetica" charset="0"/>
                <a:ea typeface="Helvetica" charset="0"/>
                <a:cs typeface="Helvetica" charset="0"/>
              </a:rPr>
              <a:t>Follow the same process until you get 1 or 0.</a:t>
            </a:r>
          </a:p>
          <a:p>
            <a:pPr marL="342900" indent="-342900">
              <a:lnSpc>
                <a:spcPct val="150000"/>
              </a:lnSpc>
              <a:buFont typeface="Wingdings" charset="2"/>
              <a:buChar char="Ø"/>
            </a:pPr>
            <a:r>
              <a:rPr lang="en-US" sz="2000" dirty="0">
                <a:latin typeface="Helvetica" charset="0"/>
                <a:ea typeface="Helvetica" charset="0"/>
                <a:cs typeface="Helvetica" charset="0"/>
              </a:rPr>
              <a:t>Then write down all remainder values starting from most recent remainder value.</a:t>
            </a:r>
          </a:p>
          <a:p>
            <a:pPr>
              <a:lnSpc>
                <a:spcPct val="150000"/>
              </a:lnSpc>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marL="342900" indent="-342900">
              <a:lnSpc>
                <a:spcPct val="150000"/>
              </a:lnSpc>
              <a:buFont typeface="Wingdings" charset="2"/>
              <a:buChar char="Ø"/>
            </a:pPr>
            <a:endParaRPr lang="en-US" sz="2000" dirty="0">
              <a:latin typeface="Helvetica" charset="0"/>
              <a:ea typeface="Helvetica" charset="0"/>
              <a:cs typeface="Helvetica" charset="0"/>
            </a:endParaRPr>
          </a:p>
          <a:p>
            <a:pPr lvl="1"/>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cs typeface="Helvetica" charset="0"/>
            </a:endParaRPr>
          </a:p>
          <a:p>
            <a:pPr marL="800100" lvl="1" indent="-342900">
              <a:buFont typeface="Wingdings" charset="2"/>
              <a:buChar char="Ø"/>
            </a:pPr>
            <a:endParaRPr lang="en-US" sz="2000" baseline="30000" dirty="0">
              <a:latin typeface="Helvetica" charset="0"/>
              <a:ea typeface="Helvetica" charset="0"/>
              <a:cs typeface="Helvetica" charset="0"/>
            </a:endParaRPr>
          </a:p>
        </p:txBody>
      </p:sp>
    </p:spTree>
    <p:extLst>
      <p:ext uri="{BB962C8B-B14F-4D97-AF65-F5344CB8AC3E}">
        <p14:creationId xmlns:p14="http://schemas.microsoft.com/office/powerpoint/2010/main" val="984434416"/>
      </p:ext>
    </p:extLst>
  </p:cSld>
  <p:clrMapOvr>
    <a:masterClrMapping/>
  </p:clrMapOvr>
  <mc:AlternateContent xmlns:mc="http://schemas.openxmlformats.org/markup-compatibility/2006" xmlns:p14="http://schemas.microsoft.com/office/powerpoint/2010/main">
    <mc:Choice Requires="p14">
      <p:transition spd="slow" p14:dur="2000" advTm="101142"/>
    </mc:Choice>
    <mc:Fallback xmlns="">
      <p:transition spd="slow" advTm="10114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13270</TotalTime>
  <Words>918</Words>
  <Application>Microsoft Macintosh PowerPoint</Application>
  <PresentationFormat>Widescreen</PresentationFormat>
  <Paragraphs>285</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Pramudya Hashan</dc:creator>
  <cp:lastModifiedBy>Saravanabavan Nasiketha</cp:lastModifiedBy>
  <cp:revision>97</cp:revision>
  <dcterms:created xsi:type="dcterms:W3CDTF">2020-01-05T10:46:38Z</dcterms:created>
  <dcterms:modified xsi:type="dcterms:W3CDTF">2022-06-02T05:58:33Z</dcterms:modified>
</cp:coreProperties>
</file>