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77" r:id="rId3"/>
    <p:sldId id="336" r:id="rId4"/>
    <p:sldId id="321" r:id="rId5"/>
    <p:sldId id="323" r:id="rId6"/>
    <p:sldId id="322" r:id="rId7"/>
    <p:sldId id="325" r:id="rId8"/>
    <p:sldId id="324" r:id="rId9"/>
    <p:sldId id="334" r:id="rId10"/>
    <p:sldId id="327" r:id="rId11"/>
    <p:sldId id="328" r:id="rId12"/>
    <p:sldId id="335" r:id="rId13"/>
    <p:sldId id="329" r:id="rId14"/>
    <p:sldId id="330" r:id="rId15"/>
    <p:sldId id="331" r:id="rId16"/>
    <p:sldId id="332" r:id="rId17"/>
    <p:sldId id="33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2" autoAdjust="0"/>
    <p:restoredTop sz="94184" autoAdjust="0"/>
  </p:normalViewPr>
  <p:slideViewPr>
    <p:cSldViewPr snapToGrid="0" snapToObjects="1">
      <p:cViewPr>
        <p:scale>
          <a:sx n="122" d="100"/>
          <a:sy n="122" d="100"/>
        </p:scale>
        <p:origin x="440" y="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F5F1E-9599-9F49-AFA6-AC0ECA45FECF}" type="datetimeFigureOut">
              <a:rPr lang="en-US" smtClean="0"/>
              <a:t>7/30/21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BD50F-406B-AC4F-A4B2-259D8DE71AFF}" type="slidenum">
              <a:rPr lang="en-US" smtClean="0"/>
              <a:t>‹#›</a:t>
            </a:fld>
            <a:endParaRPr lang="en-US"/>
          </a:p>
        </p:txBody>
      </p:sp>
    </p:spTree>
    <p:extLst>
      <p:ext uri="{BB962C8B-B14F-4D97-AF65-F5344CB8AC3E}">
        <p14:creationId xmlns:p14="http://schemas.microsoft.com/office/powerpoint/2010/main" val="163356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737BE0-005D-FD4D-9246-905F720F99C3}" type="datetimeFigureOut">
              <a:rPr lang="en-US" smtClean="0"/>
              <a:t>7/30/21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77620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7/30/21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1463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7/30/21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4394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7/30/21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9856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37BE0-005D-FD4D-9246-905F720F99C3}" type="datetimeFigureOut">
              <a:rPr lang="en-US" smtClean="0"/>
              <a:t>7/30/21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1268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737BE0-005D-FD4D-9246-905F720F99C3}" type="datetimeFigureOut">
              <a:rPr lang="en-US" smtClean="0"/>
              <a:t>7/30/21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4205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737BE0-005D-FD4D-9246-905F720F99C3}" type="datetimeFigureOut">
              <a:rPr lang="en-US" smtClean="0"/>
              <a:t>7/30/21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6845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737BE0-005D-FD4D-9246-905F720F99C3}" type="datetimeFigureOut">
              <a:rPr lang="en-US" smtClean="0"/>
              <a:t>7/30/21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04586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7BE0-005D-FD4D-9246-905F720F99C3}" type="datetimeFigureOut">
              <a:rPr lang="en-US" smtClean="0"/>
              <a:t>7/30/21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5159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7/30/21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7499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7/30/21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707352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37BE0-005D-FD4D-9246-905F720F99C3}" type="datetimeFigureOut">
              <a:rPr lang="en-US" smtClean="0"/>
              <a:t>7/30/21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D201B-42DF-5B44-914E-56545B1032A7}" type="slidenum">
              <a:rPr lang="en-US" smtClean="0"/>
              <a:t>‹#›</a:t>
            </a:fld>
            <a:endParaRPr lang="en-US"/>
          </a:p>
        </p:txBody>
      </p:sp>
    </p:spTree>
    <p:extLst>
      <p:ext uri="{BB962C8B-B14F-4D97-AF65-F5344CB8AC3E}">
        <p14:creationId xmlns:p14="http://schemas.microsoft.com/office/powerpoint/2010/main" val="204958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3336486" y="381604"/>
            <a:ext cx="5519047" cy="4585871"/>
          </a:xfrm>
          <a:prstGeom prst="rect">
            <a:avLst/>
          </a:prstGeom>
          <a:noFill/>
        </p:spPr>
        <p:txBody>
          <a:bodyPr wrap="square" rtlCol="0">
            <a:spAutoFit/>
          </a:bodyPr>
          <a:lstStyle/>
          <a:p>
            <a:pPr algn="ctr"/>
            <a:r>
              <a:rPr lang="en-US" sz="4400" b="1" dirty="0">
                <a:latin typeface="Arial" charset="0"/>
                <a:ea typeface="Arial" charset="0"/>
                <a:cs typeface="Arial" charset="0"/>
              </a:rPr>
              <a:t>Introduction </a:t>
            </a:r>
          </a:p>
          <a:p>
            <a:pPr algn="ctr"/>
            <a:r>
              <a:rPr lang="en-US" sz="4400" b="1" dirty="0">
                <a:latin typeface="Arial" charset="0"/>
                <a:ea typeface="Arial" charset="0"/>
                <a:cs typeface="Arial" charset="0"/>
              </a:rPr>
              <a:t>to </a:t>
            </a:r>
          </a:p>
          <a:p>
            <a:pPr algn="ctr"/>
            <a:r>
              <a:rPr lang="en-US" sz="4400" b="1" dirty="0">
                <a:latin typeface="Arial" charset="0"/>
                <a:ea typeface="Arial" charset="0"/>
                <a:cs typeface="Arial" charset="0"/>
              </a:rPr>
              <a:t>Computer Science </a:t>
            </a:r>
          </a:p>
          <a:p>
            <a:pPr algn="ctr"/>
            <a:r>
              <a:rPr lang="en-US" sz="4400" b="1" dirty="0">
                <a:latin typeface="Arial" charset="0"/>
                <a:ea typeface="Arial" charset="0"/>
                <a:cs typeface="Arial" charset="0"/>
              </a:rPr>
              <a:t>CS101.3</a:t>
            </a:r>
          </a:p>
          <a:p>
            <a:pPr algn="ctr"/>
            <a:endParaRPr lang="en-US" sz="4400" b="1" dirty="0">
              <a:latin typeface="Arial" charset="0"/>
              <a:ea typeface="Arial" charset="0"/>
              <a:cs typeface="Arial" charset="0"/>
            </a:endParaRPr>
          </a:p>
          <a:p>
            <a:pPr algn="ctr"/>
            <a:r>
              <a:rPr lang="en-US" sz="2400" b="1" dirty="0">
                <a:latin typeface="Arial" charset="0"/>
                <a:ea typeface="Arial" charset="0"/>
                <a:cs typeface="Arial" charset="0"/>
              </a:rPr>
              <a:t>Lecture #05</a:t>
            </a:r>
          </a:p>
          <a:p>
            <a:pPr algn="ctr"/>
            <a:endParaRPr lang="en-US" sz="4400" b="1" dirty="0">
              <a:latin typeface="Arial" charset="0"/>
              <a:ea typeface="Arial" charset="0"/>
              <a:cs typeface="Arial" charset="0"/>
            </a:endParaRPr>
          </a:p>
        </p:txBody>
      </p:sp>
      <p:sp>
        <p:nvSpPr>
          <p:cNvPr id="5" name="TextBox 4"/>
          <p:cNvSpPr txBox="1"/>
          <p:nvPr/>
        </p:nvSpPr>
        <p:spPr>
          <a:xfrm>
            <a:off x="2457458" y="5057506"/>
            <a:ext cx="7277104" cy="1569660"/>
          </a:xfrm>
          <a:prstGeom prst="rect">
            <a:avLst/>
          </a:prstGeom>
          <a:noFill/>
        </p:spPr>
        <p:txBody>
          <a:bodyPr wrap="square" rtlCol="0">
            <a:spAutoFit/>
          </a:bodyPr>
          <a:lstStyle/>
          <a:p>
            <a:pPr algn="ctr"/>
            <a:r>
              <a:rPr lang="en-US" sz="2400" dirty="0"/>
              <a:t>Pramudya </a:t>
            </a:r>
            <a:r>
              <a:rPr lang="en-US" sz="2400" dirty="0" err="1"/>
              <a:t>Thilakaratne</a:t>
            </a:r>
            <a:r>
              <a:rPr lang="en-US" sz="2400" dirty="0"/>
              <a:t>  </a:t>
            </a:r>
            <a:r>
              <a:rPr lang="en-US" sz="2400" dirty="0" err="1"/>
              <a:t>pramudya.h@nsbm.lk</a:t>
            </a:r>
            <a:endParaRPr lang="en-US" sz="2400" dirty="0"/>
          </a:p>
          <a:p>
            <a:pPr algn="ctr"/>
            <a:r>
              <a:rPr lang="en-US" sz="2400" dirty="0"/>
              <a:t>Lecturer </a:t>
            </a:r>
          </a:p>
          <a:p>
            <a:pPr algn="ctr"/>
            <a:r>
              <a:rPr lang="en-US" sz="2400" dirty="0"/>
              <a:t>Faculty of Computing</a:t>
            </a:r>
          </a:p>
          <a:p>
            <a:pPr algn="ctr"/>
            <a:r>
              <a:rPr lang="en-US" sz="2400" dirty="0"/>
              <a:t>NSBM Green University</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206616" y="5842336"/>
            <a:ext cx="1747922" cy="784062"/>
          </a:xfrm>
          <a:prstGeom prst="rect">
            <a:avLst/>
          </a:prstGeom>
        </p:spPr>
      </p:pic>
    </p:spTree>
    <p:extLst>
      <p:ext uri="{BB962C8B-B14F-4D97-AF65-F5344CB8AC3E}">
        <p14:creationId xmlns:p14="http://schemas.microsoft.com/office/powerpoint/2010/main" val="1694931939"/>
      </p:ext>
    </p:extLst>
  </p:cSld>
  <p:clrMapOvr>
    <a:masterClrMapping/>
  </p:clrMapOvr>
  <mc:AlternateContent xmlns:mc="http://schemas.openxmlformats.org/markup-compatibility/2006" xmlns:p14="http://schemas.microsoft.com/office/powerpoint/2010/main">
    <mc:Choice Requires="p14">
      <p:transition spd="slow" p14:dur="2000" advTm="96373"/>
    </mc:Choice>
    <mc:Fallback xmlns="">
      <p:transition spd="slow" advTm="963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 xmlns:a16="http://schemas.microsoft.com/office/drawing/2014/main" id="{2B09481D-F2E5-46A1-80F0-E91B19853BE8}"/>
              </a:ext>
            </a:extLst>
          </p:cNvPr>
          <p:cNvSpPr txBox="1"/>
          <p:nvPr/>
        </p:nvSpPr>
        <p:spPr>
          <a:xfrm>
            <a:off x="1878897" y="630181"/>
            <a:ext cx="8434206" cy="963340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a Hexadecimal Number to Binary Number</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When converting a given Hex number to it’s binary equivalent there is an easy method.</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Once you get the Hex number write the binary equivalent of each digit of given number.</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Make sure when you are writing the binary equivalent of each digit it should contain four binary digits</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Finally lineup all binary digits together and finally you will get the binary value of given Hex number</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3523449317"/>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 xmlns:a16="http://schemas.microsoft.com/office/drawing/2014/main" id="{3549E8BB-56A9-4B61-9C5A-C5A67993BA49}"/>
              </a:ext>
            </a:extLst>
          </p:cNvPr>
          <p:cNvSpPr txBox="1"/>
          <p:nvPr/>
        </p:nvSpPr>
        <p:spPr>
          <a:xfrm>
            <a:off x="1878897" y="630181"/>
            <a:ext cx="8434206" cy="732508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a Hexadecimal Number to Binary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Example</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Find the binary equivalent of </a:t>
            </a:r>
            <a:r>
              <a:rPr kumimoji="0" lang="en-US" sz="2400" b="1"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962</a:t>
            </a:r>
            <a:r>
              <a:rPr kumimoji="0" lang="en-US" sz="2400" b="1" i="0" u="none" strike="noStrike" kern="1200" cap="none" spc="0" normalizeH="0" baseline="-25000" noProof="0" dirty="0">
                <a:ln>
                  <a:noFill/>
                </a:ln>
                <a:effectLst/>
                <a:uLnTx/>
                <a:uFillTx/>
                <a:latin typeface="Helvetica" charset="0"/>
                <a:ea typeface="Helvetica" charset="0"/>
                <a:cs typeface="Helvetica" charset="0"/>
                <a:sym typeface="Wingdings" panose="05000000000000000000" pitchFamily="2" charset="2"/>
              </a:rPr>
              <a:t>16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9	6	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1001	0110	0010</a:t>
            </a:r>
            <a:endParaRPr kumimoji="0" lang="en-US" sz="24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Answer is </a:t>
            </a:r>
            <a:r>
              <a:rPr kumimoji="0" lang="en-US" sz="2400" b="1" i="0" u="none" strike="noStrike" kern="1200" cap="none" spc="0" normalizeH="0" baseline="0" noProof="0" dirty="0">
                <a:ln>
                  <a:noFill/>
                </a:ln>
                <a:effectLst/>
                <a:uLnTx/>
                <a:uFillTx/>
                <a:latin typeface="Helvetica" charset="0"/>
                <a:ea typeface="Helvetica" charset="0"/>
                <a:cs typeface="Helvetica" charset="0"/>
              </a:rPr>
              <a:t>100101100010</a:t>
            </a:r>
            <a:r>
              <a:rPr kumimoji="0" lang="en-US" sz="2400" b="1" i="0" u="none" strike="noStrike" kern="1200" cap="none" spc="0" normalizeH="0" baseline="-25000" noProof="0" dirty="0">
                <a:ln>
                  <a:noFill/>
                </a:ln>
                <a:effectLst/>
                <a:uLnTx/>
                <a:uFillTx/>
                <a:latin typeface="Helvetica" charset="0"/>
                <a:ea typeface="Helvetica" charset="0"/>
                <a:cs typeface="Helvetica" charset="0"/>
              </a:rPr>
              <a:t>2</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5" name="Straight Arrow Connector 4">
            <a:extLst>
              <a:ext uri="{FF2B5EF4-FFF2-40B4-BE49-F238E27FC236}">
                <a16:creationId xmlns="" xmlns:a16="http://schemas.microsoft.com/office/drawing/2014/main" id="{69EF0F58-F64D-46B2-81AC-6D63555C97DA}"/>
              </a:ext>
            </a:extLst>
          </p:cNvPr>
          <p:cNvCxnSpPr>
            <a:cxnSpLocks/>
          </p:cNvCxnSpPr>
          <p:nvPr/>
        </p:nvCxnSpPr>
        <p:spPr>
          <a:xfrm>
            <a:off x="3004457"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E8B0CB67-1DA5-4F23-8E19-5011D18F2088}"/>
              </a:ext>
            </a:extLst>
          </p:cNvPr>
          <p:cNvCxnSpPr>
            <a:cxnSpLocks/>
          </p:cNvCxnSpPr>
          <p:nvPr/>
        </p:nvCxnSpPr>
        <p:spPr>
          <a:xfrm>
            <a:off x="3918857"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A7D0F852-1303-48ED-8BC9-4B3F7FA63881}"/>
              </a:ext>
            </a:extLst>
          </p:cNvPr>
          <p:cNvCxnSpPr>
            <a:cxnSpLocks/>
          </p:cNvCxnSpPr>
          <p:nvPr/>
        </p:nvCxnSpPr>
        <p:spPr>
          <a:xfrm>
            <a:off x="4816845"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29421"/>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 xmlns:a16="http://schemas.microsoft.com/office/drawing/2014/main" id="{3549E8BB-56A9-4B61-9C5A-C5A67993BA49}"/>
              </a:ext>
            </a:extLst>
          </p:cNvPr>
          <p:cNvSpPr txBox="1"/>
          <p:nvPr/>
        </p:nvSpPr>
        <p:spPr>
          <a:xfrm>
            <a:off x="1878897" y="630181"/>
            <a:ext cx="8434206" cy="732508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a Hexadecimal Number to Binary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Example</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Find the binary equivalent of </a:t>
            </a:r>
            <a:r>
              <a:rPr lang="en-US" sz="2400" b="1" dirty="0" smtClean="0">
                <a:latin typeface="Helvetica" charset="0"/>
                <a:ea typeface="Helvetica" charset="0"/>
                <a:cs typeface="Helvetica" charset="0"/>
                <a:sym typeface="Wingdings" panose="05000000000000000000" pitchFamily="2" charset="2"/>
              </a:rPr>
              <a:t>CA</a:t>
            </a:r>
            <a:r>
              <a:rPr lang="en-US" sz="2400" b="1" dirty="0">
                <a:latin typeface="Helvetica" charset="0"/>
                <a:ea typeface="Helvetica" charset="0"/>
                <a:cs typeface="Helvetica" charset="0"/>
                <a:sym typeface="Wingdings" panose="05000000000000000000" pitchFamily="2" charset="2"/>
              </a:rPr>
              <a:t>B</a:t>
            </a:r>
            <a:r>
              <a:rPr kumimoji="0" lang="en-US" sz="2400" b="1" i="0" u="none" strike="noStrike" kern="1200" cap="none" spc="0" normalizeH="0" baseline="-25000" noProof="0" dirty="0" smtClean="0">
                <a:ln>
                  <a:noFill/>
                </a:ln>
                <a:effectLst/>
                <a:uLnTx/>
                <a:uFillTx/>
                <a:latin typeface="Helvetica" charset="0"/>
                <a:ea typeface="Helvetica" charset="0"/>
                <a:cs typeface="Helvetica" charset="0"/>
                <a:sym typeface="Wingdings" panose="05000000000000000000" pitchFamily="2" charset="2"/>
              </a:rPr>
              <a:t>16</a:t>
            </a:r>
            <a:endParaRPr kumimoji="0" lang="en-US" sz="2400" b="1" i="0" u="none" strike="noStrike" kern="1200" cap="none" spc="0" normalizeH="0" baseline="-25000" noProof="0" dirty="0">
              <a:ln>
                <a:noFill/>
              </a:ln>
              <a:effectLst/>
              <a:uLnTx/>
              <a:uFillTx/>
              <a:latin typeface="Helvetica" charset="0"/>
              <a:ea typeface="Helvetica" charset="0"/>
              <a:cs typeface="Helvetica"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lang="en-US" sz="2400" dirty="0" smtClean="0">
                <a:latin typeface="Helvetica" charset="0"/>
                <a:ea typeface="Helvetica" charset="0"/>
                <a:cs typeface="Helvetica" charset="0"/>
                <a:sym typeface="Wingdings" panose="05000000000000000000" pitchFamily="2" charset="2"/>
              </a:rPr>
              <a:t>C(12)</a:t>
            </a: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kumimoji="0" lang="en-US" sz="2400" b="0" i="0" u="none" strike="noStrike" kern="1200" cap="none" spc="0" normalizeH="0" baseline="0" noProof="0" dirty="0" smtClean="0">
                <a:ln>
                  <a:noFill/>
                </a:ln>
                <a:effectLst/>
                <a:uLnTx/>
                <a:uFillTx/>
                <a:latin typeface="Helvetica" charset="0"/>
                <a:ea typeface="Helvetica" charset="0"/>
                <a:cs typeface="Helvetica" charset="0"/>
                <a:sym typeface="Wingdings" panose="05000000000000000000" pitchFamily="2" charset="2"/>
              </a:rPr>
              <a:t>A(10)</a:t>
            </a: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kumimoji="0" lang="en-US" sz="2400" b="0" i="0" u="none" strike="noStrike" kern="1200" cap="none" spc="0" normalizeH="0" baseline="0" noProof="0" dirty="0" smtClean="0">
                <a:ln>
                  <a:noFill/>
                </a:ln>
                <a:effectLst/>
                <a:uLnTx/>
                <a:uFillTx/>
                <a:latin typeface="Helvetica" charset="0"/>
                <a:ea typeface="Helvetica" charset="0"/>
                <a:cs typeface="Helvetica" charset="0"/>
                <a:sym typeface="Wingdings" panose="05000000000000000000" pitchFamily="2" charset="2"/>
              </a:rPr>
              <a:t>B(11)</a:t>
            </a:r>
            <a:endPar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kumimoji="0" lang="en-US" sz="2400" b="0" i="0" u="none" strike="noStrike" kern="1200" cap="none" spc="0" normalizeH="0" baseline="0" noProof="0" dirty="0" smtClean="0">
                <a:ln>
                  <a:noFill/>
                </a:ln>
                <a:effectLst/>
                <a:uLnTx/>
                <a:uFillTx/>
                <a:latin typeface="Helvetica" charset="0"/>
                <a:ea typeface="Helvetica" charset="0"/>
                <a:cs typeface="Helvetica" charset="0"/>
                <a:sym typeface="Wingdings" panose="05000000000000000000" pitchFamily="2" charset="2"/>
              </a:rPr>
              <a:t>1100</a:t>
            </a: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kumimoji="0" lang="en-US" sz="2400" b="0" i="0" u="none" strike="noStrike" kern="1200" cap="none" spc="0" normalizeH="0" baseline="0" noProof="0" dirty="0" smtClean="0">
                <a:ln>
                  <a:noFill/>
                </a:ln>
                <a:effectLst/>
                <a:uLnTx/>
                <a:uFillTx/>
                <a:latin typeface="Helvetica" charset="0"/>
                <a:ea typeface="Helvetica" charset="0"/>
                <a:cs typeface="Helvetica" charset="0"/>
                <a:sym typeface="Wingdings" panose="05000000000000000000" pitchFamily="2" charset="2"/>
              </a:rPr>
              <a:t>1010</a:t>
            </a:r>
            <a:r>
              <a:rPr kumimoji="0" lang="en-US" sz="24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kumimoji="0" lang="en-US" sz="2400" b="0" i="0" u="none" strike="noStrike" kern="1200" cap="none" spc="0" normalizeH="0" baseline="0" noProof="0" dirty="0" smtClean="0">
                <a:ln>
                  <a:noFill/>
                </a:ln>
                <a:effectLst/>
                <a:uLnTx/>
                <a:uFillTx/>
                <a:latin typeface="Helvetica" charset="0"/>
                <a:ea typeface="Helvetica" charset="0"/>
                <a:cs typeface="Helvetica" charset="0"/>
                <a:sym typeface="Wingdings" panose="05000000000000000000" pitchFamily="2" charset="2"/>
              </a:rPr>
              <a:t>1011</a:t>
            </a:r>
            <a:endParaRPr kumimoji="0" lang="en-US" sz="24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Answer is </a:t>
            </a:r>
            <a:r>
              <a:rPr kumimoji="0" lang="en-US" sz="2000" b="0" i="0" u="none" strike="noStrike" kern="1200" cap="none" spc="0" normalizeH="0" baseline="0" noProof="0" dirty="0" smtClean="0">
                <a:ln>
                  <a:noFill/>
                </a:ln>
                <a:effectLst/>
                <a:uLnTx/>
                <a:uFillTx/>
                <a:latin typeface="Helvetica" charset="0"/>
                <a:ea typeface="Helvetica" charset="0"/>
                <a:cs typeface="Helvetica" charset="0"/>
              </a:rPr>
              <a:t>110010101011</a:t>
            </a:r>
            <a:r>
              <a:rPr kumimoji="0" lang="en-US" sz="2400" b="1" i="0" u="none" strike="noStrike" kern="1200" cap="none" spc="0" normalizeH="0" baseline="-25000" noProof="0" dirty="0" smtClean="0">
                <a:ln>
                  <a:noFill/>
                </a:ln>
                <a:effectLst/>
                <a:uLnTx/>
                <a:uFillTx/>
                <a:latin typeface="Helvetica" charset="0"/>
                <a:ea typeface="Helvetica" charset="0"/>
                <a:cs typeface="Helvetica" charset="0"/>
              </a:rPr>
              <a:t>2</a:t>
            </a:r>
            <a:endParaRPr kumimoji="0" lang="en-US" sz="2400" b="1" i="0" u="none" strike="noStrike" kern="1200" cap="none" spc="0" normalizeH="0" baseline="-2500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5" name="Straight Arrow Connector 4">
            <a:extLst>
              <a:ext uri="{FF2B5EF4-FFF2-40B4-BE49-F238E27FC236}">
                <a16:creationId xmlns="" xmlns:a16="http://schemas.microsoft.com/office/drawing/2014/main" id="{69EF0F58-F64D-46B2-81AC-6D63555C97DA}"/>
              </a:ext>
            </a:extLst>
          </p:cNvPr>
          <p:cNvCxnSpPr>
            <a:cxnSpLocks/>
          </p:cNvCxnSpPr>
          <p:nvPr/>
        </p:nvCxnSpPr>
        <p:spPr>
          <a:xfrm>
            <a:off x="3004457"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E8B0CB67-1DA5-4F23-8E19-5011D18F2088}"/>
              </a:ext>
            </a:extLst>
          </p:cNvPr>
          <p:cNvCxnSpPr>
            <a:cxnSpLocks/>
          </p:cNvCxnSpPr>
          <p:nvPr/>
        </p:nvCxnSpPr>
        <p:spPr>
          <a:xfrm>
            <a:off x="3918857"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A7D0F852-1303-48ED-8BC9-4B3F7FA63881}"/>
              </a:ext>
            </a:extLst>
          </p:cNvPr>
          <p:cNvCxnSpPr>
            <a:cxnSpLocks/>
          </p:cNvCxnSpPr>
          <p:nvPr/>
        </p:nvCxnSpPr>
        <p:spPr>
          <a:xfrm>
            <a:off x="4816845" y="3374571"/>
            <a:ext cx="0" cy="5878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399866"/>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 xmlns:a16="http://schemas.microsoft.com/office/drawing/2014/main" id="{F87BCCF7-96A8-4DCC-8C60-F43B503B1CB8}"/>
              </a:ext>
            </a:extLst>
          </p:cNvPr>
          <p:cNvSpPr txBox="1"/>
          <p:nvPr/>
        </p:nvSpPr>
        <p:spPr>
          <a:xfrm>
            <a:off x="1878897" y="630181"/>
            <a:ext cx="8434206" cy="701730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a Binary number to a Hexadecimal number</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panose="020B0604020202020204" pitchFamily="34" charset="0"/>
                <a:ea typeface="+mn-ea"/>
                <a:cs typeface="Helvetica" panose="020B0604020202020204" pitchFamily="34" charset="0"/>
              </a:rPr>
              <a:t>When converting a Binary to an Hex its total opposite of the previous method.</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Once you get the binary number go through all digits find out the Least Significant Bit (LSB)</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From LSB group binaries to four digits groups</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Finally find the value of each group and come up with the Hex number</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1808268342"/>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 xmlns:a16="http://schemas.microsoft.com/office/drawing/2014/main" id="{423B8937-7EA0-455C-9F64-A60897CB2215}"/>
              </a:ext>
            </a:extLst>
          </p:cNvPr>
          <p:cNvSpPr txBox="1"/>
          <p:nvPr/>
        </p:nvSpPr>
        <p:spPr>
          <a:xfrm>
            <a:off x="1878896" y="630181"/>
            <a:ext cx="9994235" cy="59093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a Binary Number to a Hexadecimal Number</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Example</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Find the Hex equivalent of </a:t>
            </a:r>
            <a:r>
              <a:rPr kumimoji="0" lang="en-US" sz="2400" b="1"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10110101</a:t>
            </a:r>
            <a:r>
              <a:rPr kumimoji="0" lang="en-US" sz="2400" b="1" i="0" u="none" strike="noStrike" kern="1200" cap="none" spc="0" normalizeH="0" baseline="-25000" noProof="0" dirty="0">
                <a:ln>
                  <a:noFill/>
                </a:ln>
                <a:effectLst/>
                <a:uLnTx/>
                <a:uFillTx/>
                <a:latin typeface="Helvetica" charset="0"/>
                <a:ea typeface="Helvetica" charset="0"/>
                <a:cs typeface="Helvetica" charset="0"/>
                <a:sym typeface="Wingdings" panose="05000000000000000000" pitchFamily="2" charset="2"/>
              </a:rPr>
              <a:t>2</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kumimoji="0" lang="en-US" sz="2400" b="1" i="0" u="none" strike="noStrike" kern="1200" cap="none" spc="0" normalizeH="0" baseline="0" noProof="0" dirty="0">
                <a:ln>
                  <a:noFill/>
                </a:ln>
                <a:solidFill>
                  <a:srgbClr val="00B050"/>
                </a:solidFill>
                <a:effectLst/>
                <a:uLnTx/>
                <a:uFillTx/>
                <a:latin typeface="Helvetica" charset="0"/>
                <a:ea typeface="Helvetica" charset="0"/>
                <a:cs typeface="Helvetica" charset="0"/>
                <a:sym typeface="Wingdings" panose="05000000000000000000" pitchFamily="2" charset="2"/>
              </a:rPr>
              <a:t>1	0	1	1</a:t>
            </a:r>
            <a:r>
              <a:rPr kumimoji="0" lang="en-US" sz="2400" b="1"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a:t>
            </a:r>
            <a:r>
              <a:rPr kumimoji="0" lang="en-US" sz="2400" b="1" i="0" u="none" strike="noStrike" kern="1200" cap="none" spc="0" normalizeH="0" baseline="0" noProof="0" dirty="0">
                <a:ln>
                  <a:noFill/>
                </a:ln>
                <a:solidFill>
                  <a:srgbClr val="0070C0"/>
                </a:solidFill>
                <a:effectLst/>
                <a:uLnTx/>
                <a:uFillTx/>
                <a:latin typeface="Helvetica" charset="0"/>
                <a:ea typeface="Helvetica" charset="0"/>
                <a:cs typeface="Helvetica" charset="0"/>
                <a:sym typeface="Wingdings" panose="05000000000000000000" pitchFamily="2" charset="2"/>
              </a:rPr>
              <a:t>0	1	0	1</a:t>
            </a:r>
            <a:endParaRPr kumimoji="0" lang="en-US" sz="2400" b="1" i="0" u="none" strike="noStrike" kern="1200" cap="none" spc="0" normalizeH="0" baseline="-25000" noProof="0" dirty="0">
              <a:ln>
                <a:noFill/>
              </a:ln>
              <a:solidFill>
                <a:srgbClr val="0070C0"/>
              </a:solidFill>
              <a:effectLst/>
              <a:uLnTx/>
              <a:uFillTx/>
              <a:latin typeface="Helvetica" charset="0"/>
              <a:ea typeface="Helvetica" charset="0"/>
              <a:cs typeface="Helvetica"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									LSB</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Grouping</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sym typeface="Wingdings" panose="05000000000000000000" pitchFamily="2" charset="2"/>
              </a:rPr>
              <a:t>1011	0101</a:t>
            </a: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       11 =B	   5</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Answer is </a:t>
            </a:r>
            <a:r>
              <a:rPr kumimoji="0" lang="en-US" sz="2400" b="0" i="0" u="none" strike="noStrike" kern="1200" cap="none" spc="0" normalizeH="0" baseline="0" noProof="0" dirty="0">
                <a:ln>
                  <a:noFill/>
                </a:ln>
                <a:effectLst/>
                <a:uLnTx/>
                <a:uFillTx/>
                <a:latin typeface="Helvetica" charset="0"/>
                <a:ea typeface="Helvetica" charset="0"/>
                <a:cs typeface="Helvetica" charset="0"/>
              </a:rPr>
              <a:t>B5</a:t>
            </a:r>
            <a:r>
              <a:rPr kumimoji="0" lang="en-US" sz="2400" b="0" i="0" u="none" strike="noStrike" kern="1200" cap="none" spc="0" normalizeH="0" baseline="-25000" noProof="0" dirty="0">
                <a:ln>
                  <a:noFill/>
                </a:ln>
                <a:effectLst/>
                <a:uLnTx/>
                <a:uFillTx/>
                <a:latin typeface="Helvetica" charset="0"/>
                <a:ea typeface="Helvetica" charset="0"/>
                <a:cs typeface="Helvetica" charset="0"/>
              </a:rPr>
              <a:t>16</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5" name="Straight Arrow Connector 4">
            <a:extLst>
              <a:ext uri="{FF2B5EF4-FFF2-40B4-BE49-F238E27FC236}">
                <a16:creationId xmlns="" xmlns:a16="http://schemas.microsoft.com/office/drawing/2014/main" id="{89C488C4-FED6-4F5B-974C-877476E8A12F}"/>
              </a:ext>
            </a:extLst>
          </p:cNvPr>
          <p:cNvCxnSpPr>
            <a:cxnSpLocks/>
          </p:cNvCxnSpPr>
          <p:nvPr/>
        </p:nvCxnSpPr>
        <p:spPr>
          <a:xfrm>
            <a:off x="2542355" y="4343077"/>
            <a:ext cx="0" cy="4901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D2735FA3-B6BE-4EFE-A4F3-91B9512DE46C}"/>
              </a:ext>
            </a:extLst>
          </p:cNvPr>
          <p:cNvCxnSpPr>
            <a:cxnSpLocks/>
          </p:cNvCxnSpPr>
          <p:nvPr/>
        </p:nvCxnSpPr>
        <p:spPr>
          <a:xfrm>
            <a:off x="4082142" y="4343077"/>
            <a:ext cx="0" cy="4901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77B791F3-DC30-432C-8E99-8FDAAA23F963}"/>
              </a:ext>
            </a:extLst>
          </p:cNvPr>
          <p:cNvCxnSpPr>
            <a:cxnSpLocks/>
          </p:cNvCxnSpPr>
          <p:nvPr/>
        </p:nvCxnSpPr>
        <p:spPr>
          <a:xfrm>
            <a:off x="9523917" y="2902832"/>
            <a:ext cx="674914" cy="3483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082350"/>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 xmlns:a16="http://schemas.microsoft.com/office/drawing/2014/main" id="{7B7F1895-5F2A-405F-8B89-DA344756ACF8}"/>
              </a:ext>
            </a:extLst>
          </p:cNvPr>
          <p:cNvSpPr txBox="1"/>
          <p:nvPr/>
        </p:nvSpPr>
        <p:spPr>
          <a:xfrm>
            <a:off x="1878897" y="630181"/>
            <a:ext cx="8434206" cy="778674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Hexadecimal Calculations &gt;&gt; Addition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panose="020B0604020202020204" pitchFamily="34" charset="0"/>
                <a:ea typeface="+mn-ea"/>
                <a:cs typeface="Helvetica" panose="020B0604020202020204" pitchFamily="34" charset="0"/>
              </a:rPr>
              <a:t>By using Hexadecimal numbers it’s capable of performing mathematical calculations.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Example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4</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 A</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 </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 4 + 10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14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E</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5" name="Straight Connector 4">
            <a:extLst>
              <a:ext uri="{FF2B5EF4-FFF2-40B4-BE49-F238E27FC236}">
                <a16:creationId xmlns="" xmlns:a16="http://schemas.microsoft.com/office/drawing/2014/main" id="{8BD143EE-D0AC-4F17-8E12-C048BF3B9F98}"/>
              </a:ext>
            </a:extLst>
          </p:cNvPr>
          <p:cNvCxnSpPr/>
          <p:nvPr/>
        </p:nvCxnSpPr>
        <p:spPr>
          <a:xfrm flipH="1">
            <a:off x="2238672" y="4343077"/>
            <a:ext cx="309490" cy="309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DE802414-DBDB-4356-9139-32E9A7CC48DE}"/>
              </a:ext>
            </a:extLst>
          </p:cNvPr>
          <p:cNvCxnSpPr/>
          <p:nvPr/>
        </p:nvCxnSpPr>
        <p:spPr>
          <a:xfrm flipH="1">
            <a:off x="2226513" y="4325169"/>
            <a:ext cx="309490" cy="309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372379"/>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8" name="TextBox 7">
            <a:extLst>
              <a:ext uri="{FF2B5EF4-FFF2-40B4-BE49-F238E27FC236}">
                <a16:creationId xmlns="" xmlns:a16="http://schemas.microsoft.com/office/drawing/2014/main" id="{50AE664F-D31F-4424-B666-451195F0A1A9}"/>
              </a:ext>
            </a:extLst>
          </p:cNvPr>
          <p:cNvSpPr txBox="1"/>
          <p:nvPr/>
        </p:nvSpPr>
        <p:spPr>
          <a:xfrm>
            <a:off x="1910851" y="524861"/>
            <a:ext cx="8434206" cy="800219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Hexadecimal Calculations &gt;&gt; Addition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Example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2C</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 A7</a:t>
            </a: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t>
            </a:r>
            <a:r>
              <a:rPr kumimoji="0" lang="en-US" sz="28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1</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2500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t>
            </a: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A=10, B=11, C=12, D=13, E=14, F=15</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2	C </a:t>
            </a:r>
            <a:endParaRPr kumimoji="0" lang="en-US" sz="12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A	7			12 + 7 =19</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panose="020B0604020202020204" pitchFamily="34" charset="0"/>
                <a:ea typeface="Helvetica" charset="0"/>
                <a:cs typeface="Helvetica" panose="020B0604020202020204" pitchFamily="34" charset="0"/>
                <a:sym typeface="Wingdings" panose="05000000000000000000" pitchFamily="2" charset="2"/>
              </a:rPr>
              <a:t>   D	3			19-16 = 3</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Answer is D3</a:t>
            </a:r>
            <a:r>
              <a:rPr kumimoji="0" lang="en-US" sz="2000" b="0" i="0" u="none" strike="noStrike" kern="1200" cap="none" spc="0" normalizeH="0" baseline="-25000" noProof="0" dirty="0">
                <a:ln>
                  <a:noFill/>
                </a:ln>
                <a:effectLst/>
                <a:uLnTx/>
                <a:uFillTx/>
                <a:latin typeface="Helvetica" charset="0"/>
                <a:ea typeface="Helvetica" charset="0"/>
                <a:cs typeface="Helvetica" charset="0"/>
              </a:rPr>
              <a:t>16</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9" name="Straight Connector 8">
            <a:extLst>
              <a:ext uri="{FF2B5EF4-FFF2-40B4-BE49-F238E27FC236}">
                <a16:creationId xmlns="" xmlns:a16="http://schemas.microsoft.com/office/drawing/2014/main" id="{07C6B69C-BD7B-4E49-A1DD-27814026546D}"/>
              </a:ext>
            </a:extLst>
          </p:cNvPr>
          <p:cNvCxnSpPr>
            <a:cxnSpLocks/>
          </p:cNvCxnSpPr>
          <p:nvPr/>
        </p:nvCxnSpPr>
        <p:spPr>
          <a:xfrm flipH="1">
            <a:off x="1942202" y="4525957"/>
            <a:ext cx="14270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Arrow: Curved Down 9">
            <a:extLst>
              <a:ext uri="{FF2B5EF4-FFF2-40B4-BE49-F238E27FC236}">
                <a16:creationId xmlns="" xmlns:a16="http://schemas.microsoft.com/office/drawing/2014/main" id="{B52CE6B1-8391-4D54-8E1C-75BF2FB80886}"/>
              </a:ext>
            </a:extLst>
          </p:cNvPr>
          <p:cNvSpPr/>
          <p:nvPr/>
        </p:nvSpPr>
        <p:spPr>
          <a:xfrm flipH="1">
            <a:off x="2178489" y="3177572"/>
            <a:ext cx="829994" cy="502855"/>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8343E999-44A7-4320-A217-5E605A6BB5B3}"/>
              </a:ext>
            </a:extLst>
          </p:cNvPr>
          <p:cNvSpPr/>
          <p:nvPr/>
        </p:nvSpPr>
        <p:spPr>
          <a:xfrm>
            <a:off x="5264160" y="3776236"/>
            <a:ext cx="1828800" cy="16177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 xmlns:a16="http://schemas.microsoft.com/office/drawing/2014/main" id="{082152ED-455E-4481-A063-E66DD76ECB65}"/>
              </a:ext>
            </a:extLst>
          </p:cNvPr>
          <p:cNvCxnSpPr>
            <a:cxnSpLocks/>
          </p:cNvCxnSpPr>
          <p:nvPr/>
        </p:nvCxnSpPr>
        <p:spPr>
          <a:xfrm flipH="1">
            <a:off x="1978974" y="5072252"/>
            <a:ext cx="14270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121D6087-F1BE-46C0-BB51-CD838C50EFE0}"/>
              </a:ext>
            </a:extLst>
          </p:cNvPr>
          <p:cNvCxnSpPr>
            <a:cxnSpLocks/>
          </p:cNvCxnSpPr>
          <p:nvPr/>
        </p:nvCxnSpPr>
        <p:spPr>
          <a:xfrm flipH="1">
            <a:off x="1978974" y="5184794"/>
            <a:ext cx="14270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282507"/>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B670DBD5-770C-4383-9F54-5B86E86BD5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picture containing object, indoor, sitting, clock&#10;&#10;Description automatically generated">
            <a:extLst>
              <a:ext uri="{FF2B5EF4-FFF2-40B4-BE49-F238E27FC236}">
                <a16:creationId xmlns="" xmlns:a16="http://schemas.microsoft.com/office/drawing/2014/main" id="{323A5679-09CC-477D-BEC2-ADA10EBA7BF0}"/>
              </a:ext>
            </a:extLst>
          </p:cNvPr>
          <p:cNvPicPr>
            <a:picLocks noChangeAspect="1"/>
          </p:cNvPicPr>
          <p:nvPr/>
        </p:nvPicPr>
        <p:blipFill rotWithShape="1">
          <a:blip r:embed="rId2"/>
          <a:srcRect l="16845" r="5764" b="1"/>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pic>
        <p:nvPicPr>
          <p:cNvPr id="6" name="Picture 5" descr="Text&#10;&#10;Description automatically generated with medium confidence"/>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Tree>
    <p:extLst>
      <p:ext uri="{BB962C8B-B14F-4D97-AF65-F5344CB8AC3E}">
        <p14:creationId xmlns:p14="http://schemas.microsoft.com/office/powerpoint/2010/main" val="396957822"/>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9" name="TextBox 8"/>
          <p:cNvSpPr txBox="1"/>
          <p:nvPr/>
        </p:nvSpPr>
        <p:spPr>
          <a:xfrm>
            <a:off x="1878897" y="630181"/>
            <a:ext cx="8434206" cy="3877985"/>
          </a:xfrm>
          <a:prstGeom prst="rect">
            <a:avLst/>
          </a:prstGeom>
          <a:noFill/>
        </p:spPr>
        <p:txBody>
          <a:bodyPr wrap="square" rtlCol="0">
            <a:spAutoFit/>
          </a:bodyPr>
          <a:lstStyle/>
          <a:p>
            <a:pPr algn="ctr"/>
            <a:r>
              <a:rPr lang="en-US" sz="2800" b="1" dirty="0">
                <a:latin typeface="Helvetica" charset="0"/>
                <a:ea typeface="Helvetica" charset="0"/>
                <a:cs typeface="Helvetica" charset="0"/>
              </a:rPr>
              <a:t>Welcome to Lecture 05 !</a:t>
            </a:r>
          </a:p>
          <a:p>
            <a:pPr algn="ctr"/>
            <a:endParaRPr lang="en-US" sz="2000" b="1" dirty="0">
              <a:latin typeface="Helvetica" charset="0"/>
              <a:ea typeface="Helvetica" charset="0"/>
              <a:cs typeface="Helvetica" charset="0"/>
            </a:endParaRPr>
          </a:p>
          <a:p>
            <a:endParaRPr lang="en-US" sz="2000" dirty="0">
              <a:latin typeface="Helvetica" charset="0"/>
              <a:ea typeface="Helvetica" charset="0"/>
              <a:cs typeface="Helvetica" charset="0"/>
            </a:endParaRPr>
          </a:p>
          <a:p>
            <a:pPr marL="342900" indent="-342900">
              <a:buFont typeface="Wingdings" charset="2"/>
              <a:buChar char="Ø"/>
            </a:pPr>
            <a:endParaRPr lang="en-US" sz="2000" dirty="0">
              <a:latin typeface="Helvetica" charset="0"/>
              <a:ea typeface="Helvetica" charset="0"/>
              <a:cs typeface="Helvetica" charset="0"/>
            </a:endParaRPr>
          </a:p>
          <a:p>
            <a:pPr marL="342900" indent="-342900">
              <a:lnSpc>
                <a:spcPct val="200000"/>
              </a:lnSpc>
              <a:buFont typeface="Wingdings" charset="2"/>
              <a:buChar char="Ø"/>
            </a:pPr>
            <a:r>
              <a:rPr lang="en-US" sz="2000" dirty="0">
                <a:latin typeface="Helvetica" charset="0"/>
                <a:ea typeface="Helvetica" charset="0"/>
                <a:cs typeface="Helvetica" charset="0"/>
              </a:rPr>
              <a:t>Take your notebooks and prepare</a:t>
            </a:r>
          </a:p>
          <a:p>
            <a:pPr marL="342900" indent="-342900">
              <a:lnSpc>
                <a:spcPct val="200000"/>
              </a:lnSpc>
              <a:buFont typeface="Wingdings" charset="2"/>
              <a:buChar char="Ø"/>
            </a:pPr>
            <a:r>
              <a:rPr lang="en-US" sz="2000" dirty="0">
                <a:latin typeface="Helvetica" charset="0"/>
                <a:ea typeface="Helvetica" charset="0"/>
                <a:cs typeface="Helvetica" charset="0"/>
              </a:rPr>
              <a:t>You can ask questions via either chat message or over the mic.</a:t>
            </a:r>
          </a:p>
          <a:p>
            <a:pPr marL="342900" indent="-342900">
              <a:lnSpc>
                <a:spcPct val="200000"/>
              </a:lnSpc>
              <a:buFont typeface="Wingdings" charset="2"/>
              <a:buChar char="Ø"/>
            </a:pPr>
            <a:r>
              <a:rPr lang="en-US" sz="2000" b="1" dirty="0">
                <a:latin typeface="Comic Sans MS" panose="030F0702030302020204" pitchFamily="66" charset="0"/>
                <a:ea typeface="Helvetica" charset="0"/>
                <a:cs typeface="Helvetica" charset="0"/>
              </a:rPr>
              <a:t>When you are not using the mic please mute it.</a:t>
            </a: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581914661"/>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362D44EE-C852-4460-B8B5-C4F2BC205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9" name="TextBox 8"/>
          <p:cNvSpPr txBox="1"/>
          <p:nvPr/>
        </p:nvSpPr>
        <p:spPr>
          <a:xfrm>
            <a:off x="6086453" y="2916245"/>
            <a:ext cx="5334930" cy="3004145"/>
          </a:xfrm>
          <a:prstGeom prst="rect">
            <a:avLst/>
          </a:prstGeom>
        </p:spPr>
        <p:txBody>
          <a:bodyPr vert="horz" lIns="91440" tIns="45720" rIns="91440" bIns="45720" rtlCol="0" anchor="b">
            <a:normAutofit/>
          </a:bodyPr>
          <a:lstStyle/>
          <a:p>
            <a:pPr algn="ctr">
              <a:lnSpc>
                <a:spcPct val="90000"/>
              </a:lnSpc>
              <a:spcBef>
                <a:spcPct val="0"/>
              </a:spcBef>
              <a:spcAft>
                <a:spcPts val="600"/>
              </a:spcAft>
              <a:defRPr/>
            </a:pPr>
            <a:r>
              <a:rPr lang="en-US" sz="4400" b="1" dirty="0">
                <a:solidFill>
                  <a:prstClr val="black"/>
                </a:solidFill>
                <a:latin typeface="Calibri Light" panose="020F0302020204030204"/>
              </a:rPr>
              <a:t>From Last Week</a:t>
            </a:r>
          </a:p>
          <a:p>
            <a:pPr algn="ctr">
              <a:lnSpc>
                <a:spcPct val="90000"/>
              </a:lnSpc>
              <a:spcBef>
                <a:spcPct val="0"/>
              </a:spcBef>
              <a:spcAft>
                <a:spcPts val="600"/>
              </a:spcAft>
              <a:defRPr/>
            </a:pPr>
            <a:r>
              <a:rPr lang="en-US" sz="3200" b="1" dirty="0" smtClean="0">
                <a:solidFill>
                  <a:prstClr val="black"/>
                </a:solidFill>
                <a:latin typeface="Calibri Light" panose="020F0302020204030204"/>
              </a:rPr>
              <a:t>Octal Number System</a:t>
            </a:r>
            <a:endParaRPr lang="en-US" sz="3200" b="1" dirty="0">
              <a:solidFill>
                <a:prstClr val="black"/>
              </a:solidFill>
              <a:latin typeface="Calibri Light" panose="020F0302020204030204"/>
            </a:endParaRPr>
          </a:p>
          <a:p>
            <a:pPr algn="ctr">
              <a:lnSpc>
                <a:spcPct val="90000"/>
              </a:lnSpc>
              <a:spcBef>
                <a:spcPct val="0"/>
              </a:spcBef>
              <a:spcAft>
                <a:spcPts val="600"/>
              </a:spcAft>
              <a:defRPr/>
            </a:pPr>
            <a:endParaRPr lang="en-US" sz="6000" dirty="0">
              <a:solidFill>
                <a:prstClr val="black"/>
              </a:solidFill>
              <a:latin typeface="Calibri Light" panose="020F0302020204030204"/>
            </a:endParaRPr>
          </a:p>
          <a:p>
            <a:pPr marL="2571750" lvl="5" indent="-285750" algn="ctr">
              <a:lnSpc>
                <a:spcPct val="90000"/>
              </a:lnSpc>
              <a:spcBef>
                <a:spcPct val="0"/>
              </a:spcBef>
              <a:spcAft>
                <a:spcPts val="600"/>
              </a:spcAft>
              <a:defRPr/>
            </a:pPr>
            <a:endParaRPr lang="en-US" sz="6000" dirty="0">
              <a:solidFill>
                <a:prstClr val="black"/>
              </a:solidFill>
              <a:latin typeface="Calibri Light" panose="020F0302020204030204"/>
            </a:endParaRPr>
          </a:p>
        </p:txBody>
      </p:sp>
      <p:sp>
        <p:nvSpPr>
          <p:cNvPr id="16" name="Freeform: Shape 15">
            <a:extLst>
              <a:ext uri="{FF2B5EF4-FFF2-40B4-BE49-F238E27FC236}">
                <a16:creationId xmlns:a16="http://schemas.microsoft.com/office/drawing/2014/main" xmlns="" id="{658970D8-8D1D-4B5C-894B-E871CC865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solidFill>
                <a:prstClr val="white"/>
              </a:solidFill>
            </a:endParaRPr>
          </a:p>
        </p:txBody>
      </p:sp>
      <p:sp>
        <p:nvSpPr>
          <p:cNvPr id="18" name="Freeform: Shape 17">
            <a:extLst>
              <a:ext uri="{FF2B5EF4-FFF2-40B4-BE49-F238E27FC236}">
                <a16:creationId xmlns:a16="http://schemas.microsoft.com/office/drawing/2014/main" xmlns="" id="{F227E5B6-9132-43CA-B503-37A18562AD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a:defRPr/>
            </a:pPr>
            <a:endParaRPr lang="en-US">
              <a:solidFill>
                <a:prstClr val="black"/>
              </a:solidFill>
            </a:endParaRPr>
          </a:p>
        </p:txBody>
      </p:sp>
      <p:sp>
        <p:nvSpPr>
          <p:cNvPr id="20" name="Freeform: Shape 19">
            <a:extLst>
              <a:ext uri="{FF2B5EF4-FFF2-40B4-BE49-F238E27FC236}">
                <a16:creationId xmlns:a16="http://schemas.microsoft.com/office/drawing/2014/main" xmlns="" id="{03C2051E-A88D-48E5-BACF-AAED178927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solidFill>
                <a:prstClr val="white"/>
              </a:solidFill>
            </a:endParaRPr>
          </a:p>
        </p:txBody>
      </p:sp>
      <p:sp>
        <p:nvSpPr>
          <p:cNvPr id="22" name="Freeform: Shape 21">
            <a:extLst>
              <a:ext uri="{FF2B5EF4-FFF2-40B4-BE49-F238E27FC236}">
                <a16:creationId xmlns:a16="http://schemas.microsoft.com/office/drawing/2014/main" xmlns="" id="{7821A508-2985-4905-874A-527429BAA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a:defRPr/>
            </a:pPr>
            <a:endParaRPr lang="en-US">
              <a:solidFill>
                <a:prstClr val="black"/>
              </a:solidFill>
            </a:endParaRPr>
          </a:p>
        </p:txBody>
      </p:sp>
      <p:sp>
        <p:nvSpPr>
          <p:cNvPr id="24" name="Freeform: Shape 23">
            <a:extLst>
              <a:ext uri="{FF2B5EF4-FFF2-40B4-BE49-F238E27FC236}">
                <a16:creationId xmlns:a16="http://schemas.microsoft.com/office/drawing/2014/main" xmlns="" id="{D2929CB1-0E3C-4B2D-ADC5-0154FB33BA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a:defRPr/>
            </a:pPr>
            <a:endParaRPr lang="en-US">
              <a:solidFill>
                <a:prstClr val="black"/>
              </a:solidFill>
            </a:endParaRPr>
          </a:p>
        </p:txBody>
      </p:sp>
      <p:pic>
        <p:nvPicPr>
          <p:cNvPr id="3" name="Picture 2" descr="Icon&#10;&#10;Description automatically generated">
            <a:extLst>
              <a:ext uri="{FF2B5EF4-FFF2-40B4-BE49-F238E27FC236}">
                <a16:creationId xmlns:a16="http://schemas.microsoft.com/office/drawing/2014/main" xmlns="" id="{3CAB28F0-C556-4C40-98E8-6469107957CE}"/>
              </a:ext>
            </a:extLst>
          </p:cNvPr>
          <p:cNvPicPr>
            <a:picLocks noChangeAspect="1"/>
          </p:cNvPicPr>
          <p:nvPr/>
        </p:nvPicPr>
        <p:blipFill rotWithShape="1">
          <a:blip r:embed="rId2"/>
          <a:srcRect r="2"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Freeform: Shape 25">
            <a:extLst>
              <a:ext uri="{FF2B5EF4-FFF2-40B4-BE49-F238E27FC236}">
                <a16:creationId xmlns:a16="http://schemas.microsoft.com/office/drawing/2014/main" xmlns="" id="{5F2F0C84-BE8C-4DC2-A6D3-30349A801D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pic>
        <p:nvPicPr>
          <p:cNvPr id="6" name="Picture 5" descr="Text&#10;&#10;Description automatically generated with medium confidence"/>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Tree>
    <p:extLst>
      <p:ext uri="{BB962C8B-B14F-4D97-AF65-F5344CB8AC3E}">
        <p14:creationId xmlns:p14="http://schemas.microsoft.com/office/powerpoint/2010/main" val="1906153310"/>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5" name="TextBox 4">
            <a:extLst>
              <a:ext uri="{FF2B5EF4-FFF2-40B4-BE49-F238E27FC236}">
                <a16:creationId xmlns="" xmlns:a16="http://schemas.microsoft.com/office/drawing/2014/main" id="{77AD8A5B-CA56-4702-89B1-5F1D51E5A082}"/>
              </a:ext>
            </a:extLst>
          </p:cNvPr>
          <p:cNvSpPr txBox="1"/>
          <p:nvPr/>
        </p:nvSpPr>
        <p:spPr>
          <a:xfrm>
            <a:off x="1878897" y="630181"/>
            <a:ext cx="8434206" cy="68634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Hexadecimal Number System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Hexadecimal number system also known as hex number system is in the base of 16</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In Hexadecimal number system there should be sixteen different symbols to represent numbers hence this number system is quite complicated when considering with other number systems which we have discussed so far.</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The symbols are 0,1,2,3,4,5,6,7,8,9,A,B,C,D,E and F.</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Meaning of above mention characters are numbers with two digits means numbers from 10 to 15.</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A-10, B-11, C-12, D-13, E-14, </a:t>
            </a:r>
            <a:r>
              <a:rPr kumimoji="0" lang="en-US" sz="2000" b="0" i="0" u="none" strike="noStrike" kern="1200" cap="none" spc="0" normalizeH="0" baseline="0" noProof="0" dirty="0" smtClean="0">
                <a:ln>
                  <a:noFill/>
                </a:ln>
                <a:effectLst/>
                <a:uLnTx/>
                <a:uFillTx/>
                <a:latin typeface="Helvetica" charset="0"/>
                <a:ea typeface="Helvetica" charset="0"/>
                <a:cs typeface="Helvetica" charset="0"/>
              </a:rPr>
              <a:t>F-15</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lang="en-US" sz="2000" dirty="0" smtClean="0">
                <a:latin typeface="Helvetica" charset="0"/>
                <a:ea typeface="Helvetica" charset="0"/>
                <a:cs typeface="Helvetica" charset="0"/>
              </a:rPr>
              <a:t>2F5A</a:t>
            </a:r>
            <a:r>
              <a:rPr lang="en-US" sz="2000" baseline="-25000" dirty="0" smtClean="0">
                <a:latin typeface="Helvetica" charset="0"/>
                <a:ea typeface="Helvetica" charset="0"/>
                <a:cs typeface="Helvetica" charset="0"/>
              </a:rPr>
              <a:t>16</a:t>
            </a: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4193239198"/>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 xmlns:a16="http://schemas.microsoft.com/office/drawing/2014/main" id="{B2976C81-43B8-4525-8418-E2A44811BB19}"/>
              </a:ext>
            </a:extLst>
          </p:cNvPr>
          <p:cNvSpPr txBox="1"/>
          <p:nvPr/>
        </p:nvSpPr>
        <p:spPr>
          <a:xfrm>
            <a:off x="1878897" y="630181"/>
            <a:ext cx="8434206" cy="4196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Hexadecimal Number System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For example in this number system, the number is written as 45C</a:t>
            </a:r>
            <a:r>
              <a:rPr kumimoji="0" lang="en-US" sz="2000" b="0" i="0" u="none" strike="noStrike" kern="1200" cap="none" spc="0" normalizeH="0" baseline="-25000" noProof="0" dirty="0">
                <a:ln>
                  <a:noFill/>
                </a:ln>
                <a:effectLst/>
                <a:uLnTx/>
                <a:uFillTx/>
                <a:latin typeface="Helvetica" charset="0"/>
                <a:ea typeface="Helvetica" charset="0"/>
                <a:cs typeface="Helvetica" charset="0"/>
              </a:rPr>
              <a:t>16 </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mn-ea"/>
                <a:cs typeface="Helvetica" charset="0"/>
              </a:rPr>
              <a:t>The base should be written as 16 otherwise the number is assumed to be in decimal number system in some situations</a:t>
            </a:r>
            <a:r>
              <a:rPr kumimoji="0" lang="en-US" sz="2000" b="0" i="0" u="none" strike="noStrike" kern="1200" cap="none" spc="0" normalizeH="0" baseline="0" noProof="0" dirty="0" smtClean="0">
                <a:ln>
                  <a:noFill/>
                </a:ln>
                <a:effectLst/>
                <a:uLnTx/>
                <a:uFillTx/>
                <a:latin typeface="Helvetica" charset="0"/>
                <a:ea typeface="+mn-ea"/>
                <a:cs typeface="Helvetica" charset="0"/>
              </a:rPr>
              <a:t>.</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lang="en-US" sz="2000" dirty="0">
              <a:latin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smtClean="0">
                <a:ln>
                  <a:noFill/>
                </a:ln>
                <a:effectLst/>
                <a:uLnTx/>
                <a:uFillTx/>
                <a:latin typeface="Helvetica" charset="0"/>
                <a:ea typeface="+mn-ea"/>
                <a:cs typeface="Helvetica" charset="0"/>
              </a:rPr>
              <a:t>A-10, B-11,C-12,D-13,E-14 F-15</a:t>
            </a:r>
            <a:endParaRPr kumimoji="0" lang="en-US" sz="2000" b="0" i="0" u="none" strike="noStrike" kern="1200" cap="none" spc="0" normalizeH="0" baseline="0" noProof="0" dirty="0">
              <a:ln>
                <a:noFill/>
              </a:ln>
              <a:effectLst/>
              <a:uLnTx/>
              <a:uFillTx/>
              <a:latin typeface="Helvetica" charset="0"/>
              <a:ea typeface="+mn-ea"/>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1844125364"/>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 xmlns:a16="http://schemas.microsoft.com/office/drawing/2014/main" id="{AECF0745-3D03-4509-9342-B4011A1C79BB}"/>
              </a:ext>
            </a:extLst>
          </p:cNvPr>
          <p:cNvSpPr txBox="1"/>
          <p:nvPr/>
        </p:nvSpPr>
        <p:spPr>
          <a:xfrm>
            <a:off x="1878897" y="630181"/>
            <a:ext cx="8434206" cy="57349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Advantage of Hexadecimal Number System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In Hexadecimal number system it’s capable of converting a hex number directly to a binary number since computer understand only the binary number system.</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mn-ea"/>
                <a:cs typeface="Helvetica" charset="0"/>
              </a:rPr>
              <a:t>So the conversion from binary to hex or from hex to binary is quite easier.</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mn-ea"/>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mn-ea"/>
                <a:cs typeface="Helvetica" charset="0"/>
              </a:rPr>
              <a:t>In website developing to decorate the website with colors it use the hexadecimal number codes</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353730111"/>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 xmlns:a16="http://schemas.microsoft.com/office/drawing/2014/main" id="{0D44BE67-9EA5-43C0-8B47-9C1F0571868C}"/>
              </a:ext>
            </a:extLst>
          </p:cNvPr>
          <p:cNvSpPr txBox="1"/>
          <p:nvPr/>
        </p:nvSpPr>
        <p:spPr>
          <a:xfrm>
            <a:off x="1878897" y="630181"/>
            <a:ext cx="8434206" cy="8710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Decimal number to Hexadecimal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When converting a decimal number which in base 10 to Hex number which in base 16, should follow certain steps.</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Once you get the decimal value divide that number from 16 and mention the remainder value.</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Then divide again (only if it can further divide) that by 16 and mention the remainder value.</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Follow the same process until you get a number from 0 to F(15)</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Then write down all remainder values starting from the answer value, most recent remainder value (bottom to top).</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981375604"/>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 xmlns:a16="http://schemas.microsoft.com/office/drawing/2014/main" id="{4898FED0-9236-4CCE-A47D-8B3B5073299A}"/>
              </a:ext>
            </a:extLst>
          </p:cNvPr>
          <p:cNvSpPr txBox="1"/>
          <p:nvPr/>
        </p:nvSpPr>
        <p:spPr>
          <a:xfrm>
            <a:off x="1878897" y="630181"/>
            <a:ext cx="8434206" cy="61247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Decimal number to Hexadecimal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Example</a:t>
            </a:r>
          </a:p>
          <a:p>
            <a:pPr marL="914400" marR="0" lvl="2"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Convert 21 decimal to </a:t>
            </a:r>
            <a:r>
              <a:rPr kumimoji="0" lang="en-US" sz="2000" b="0" i="0" u="none" strike="noStrike" kern="1200" cap="none" spc="0" normalizeH="0" baseline="0" noProof="0" dirty="0" smtClean="0">
                <a:ln>
                  <a:noFill/>
                </a:ln>
                <a:effectLst/>
                <a:uLnTx/>
                <a:uFillTx/>
                <a:latin typeface="Helvetica" charset="0"/>
                <a:ea typeface="Helvetica" charset="0"/>
                <a:cs typeface="Helvetica" charset="0"/>
              </a:rPr>
              <a:t>Hex</a:t>
            </a:r>
            <a:r>
              <a:rPr kumimoji="0" lang="en-US" sz="2000" b="0" i="0" u="none" strike="noStrike" kern="1200" cap="none" spc="0" normalizeH="0" noProof="0" dirty="0" smtClean="0">
                <a:ln>
                  <a:noFill/>
                </a:ln>
                <a:effectLst/>
                <a:uLnTx/>
                <a:uFillTx/>
                <a:latin typeface="Helvetica" charset="0"/>
                <a:ea typeface="Helvetica" charset="0"/>
                <a:cs typeface="Helvetica" charset="0"/>
              </a:rPr>
              <a:t> </a:t>
            </a:r>
            <a:r>
              <a:rPr kumimoji="0" lang="en-US" sz="2000" b="0" i="0" u="none" strike="noStrike" kern="1200" cap="none" spc="0" normalizeH="0" baseline="0" noProof="0" dirty="0" smtClean="0">
                <a:ln>
                  <a:noFill/>
                </a:ln>
                <a:effectLst/>
                <a:uLnTx/>
                <a:uFillTx/>
                <a:latin typeface="Helvetica" charset="0"/>
                <a:ea typeface="Helvetica" charset="0"/>
                <a:cs typeface="Helvetica" charset="0"/>
              </a:rPr>
              <a:t>number </a:t>
            </a: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914400" marR="0" lvl="2"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Answer is </a:t>
            </a:r>
            <a:r>
              <a:rPr kumimoji="0" lang="en-US" sz="2800" b="1" i="0" u="none" strike="noStrike" kern="1200" cap="none" spc="0" normalizeH="0" baseline="0" noProof="0" dirty="0" smtClean="0">
                <a:ln>
                  <a:noFill/>
                </a:ln>
                <a:effectLst/>
                <a:uLnTx/>
                <a:uFillTx/>
                <a:latin typeface="Helvetica" charset="0"/>
                <a:ea typeface="Helvetica" charset="0"/>
                <a:cs typeface="Helvetica" charset="0"/>
              </a:rPr>
              <a:t>15</a:t>
            </a:r>
            <a:r>
              <a:rPr kumimoji="0" lang="en-US" sz="2800" b="1" i="0" u="none" strike="noStrike" kern="1200" cap="none" spc="0" normalizeH="0" baseline="-25000" noProof="0" dirty="0" smtClean="0">
                <a:ln>
                  <a:noFill/>
                </a:ln>
                <a:effectLst/>
                <a:uLnTx/>
                <a:uFillTx/>
                <a:latin typeface="Helvetica" charset="0"/>
                <a:ea typeface="Helvetica" charset="0"/>
                <a:cs typeface="Helvetica" charset="0"/>
              </a:rPr>
              <a:t>16</a:t>
            </a:r>
          </a:p>
          <a:p>
            <a:pPr marL="342900" marR="0" lvl="0" indent="-342900" algn="l" defTabSz="914400" rtl="0" eaLnBrk="1" fontAlgn="auto" latinLnBrk="0" hangingPunct="1">
              <a:lnSpc>
                <a:spcPct val="15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effectLst/>
              <a:uLnTx/>
              <a:uFillTx/>
              <a:latin typeface="Helvetica" charset="0"/>
              <a:ea typeface="Helvetica" charset="0"/>
              <a:cs typeface="Helvetica"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pic>
        <p:nvPicPr>
          <p:cNvPr id="5" name="Picture 4" descr="A close up of a clock&#10;&#10;Description automatically generated">
            <a:extLst>
              <a:ext uri="{FF2B5EF4-FFF2-40B4-BE49-F238E27FC236}">
                <a16:creationId xmlns="" xmlns:a16="http://schemas.microsoft.com/office/drawing/2014/main" id="{EDF04AD4-94E4-4A92-A064-822F62713C3D}"/>
              </a:ext>
            </a:extLst>
          </p:cNvPr>
          <p:cNvPicPr>
            <a:picLocks noChangeAspect="1"/>
          </p:cNvPicPr>
          <p:nvPr/>
        </p:nvPicPr>
        <p:blipFill>
          <a:blip r:embed="rId4"/>
          <a:stretch>
            <a:fillRect/>
          </a:stretch>
        </p:blipFill>
        <p:spPr>
          <a:xfrm>
            <a:off x="3570088" y="2471895"/>
            <a:ext cx="3757595" cy="2111158"/>
          </a:xfrm>
          <a:prstGeom prst="rect">
            <a:avLst/>
          </a:prstGeom>
        </p:spPr>
      </p:pic>
    </p:spTree>
    <p:extLst>
      <p:ext uri="{BB962C8B-B14F-4D97-AF65-F5344CB8AC3E}">
        <p14:creationId xmlns:p14="http://schemas.microsoft.com/office/powerpoint/2010/main" val="4220400063"/>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1193618-4E25-4CA2-A90E-01462093F1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4" name="TextBox 3">
            <a:extLst>
              <a:ext uri="{FF2B5EF4-FFF2-40B4-BE49-F238E27FC236}">
                <a16:creationId xmlns="" xmlns:a16="http://schemas.microsoft.com/office/drawing/2014/main" id="{25EA9813-4B50-4F8A-B6A5-9F4AA5EAA839}"/>
              </a:ext>
            </a:extLst>
          </p:cNvPr>
          <p:cNvSpPr txBox="1"/>
          <p:nvPr/>
        </p:nvSpPr>
        <p:spPr>
          <a:xfrm>
            <a:off x="1878897" y="630181"/>
            <a:ext cx="8434206" cy="76533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Helvetica" charset="0"/>
                <a:ea typeface="Helvetica" charset="0"/>
                <a:cs typeface="Helvetica" charset="0"/>
              </a:rPr>
              <a:t>Converting Hexadecimal number to Decimal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Decimal of following hex number is sum of product of each digit with its positional value.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Helvetica" charset="0"/>
                <a:ea typeface="Helvetica" charset="0"/>
                <a:cs typeface="Helvetica" charset="0"/>
              </a:rPr>
              <a:t>Example	</a:t>
            </a:r>
            <a:r>
              <a:rPr kumimoji="0" lang="en-US" sz="2800" b="0" i="0" u="none" strike="noStrike" kern="1200" cap="none" spc="0" normalizeH="0" baseline="0" noProof="0" dirty="0">
                <a:ln>
                  <a:noFill/>
                </a:ln>
                <a:effectLst/>
                <a:uLnTx/>
                <a:uFillTx/>
                <a:latin typeface="Helvetica" charset="0"/>
                <a:ea typeface="Helvetica" charset="0"/>
                <a:cs typeface="Helvetica" charset="0"/>
              </a:rPr>
              <a:t>32</a:t>
            </a:r>
            <a:r>
              <a:rPr kumimoji="0" lang="en-US" sz="2800" b="0" i="0" u="none" strike="noStrike" kern="1200" cap="none" spc="0" normalizeH="0" baseline="-25000" noProof="0" dirty="0">
                <a:ln>
                  <a:noFill/>
                </a:ln>
                <a:effectLst/>
                <a:uLnTx/>
                <a:uFillTx/>
                <a:latin typeface="Helvetica" charset="0"/>
                <a:ea typeface="Helvetica" charset="0"/>
                <a:cs typeface="Helvetica" charset="0"/>
              </a:rPr>
              <a:t>16</a:t>
            </a: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25000" noProof="0" dirty="0">
                <a:ln>
                  <a:noFill/>
                </a:ln>
                <a:effectLst/>
                <a:uLnTx/>
                <a:uFillTx/>
                <a:latin typeface="Helvetica" charset="0"/>
                <a:ea typeface="Helvetica" charset="0"/>
                <a:cs typeface="Helvetica" charset="0"/>
              </a:rPr>
              <a:t>3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2500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effectLst/>
                <a:uLnTx/>
                <a:uFillTx/>
                <a:latin typeface="Calibri" panose="020F0502020204030204"/>
                <a:ea typeface="+mn-ea"/>
                <a:cs typeface="+mn-cs"/>
              </a:rPr>
              <a:t>3×16</a:t>
            </a:r>
            <a:r>
              <a:rPr kumimoji="0" lang="en-US" sz="2800" b="0" i="0" u="none" strike="noStrike" kern="1200" cap="none" spc="0" normalizeH="0" baseline="30000" noProof="0" dirty="0" smtClean="0">
                <a:ln>
                  <a:noFill/>
                </a:ln>
                <a:effectLst/>
                <a:uLnTx/>
                <a:uFillTx/>
                <a:latin typeface="Calibri" panose="020F0502020204030204"/>
                <a:ea typeface="+mn-ea"/>
                <a:cs typeface="+mn-cs"/>
              </a:rPr>
              <a:t>1</a:t>
            </a:r>
            <a:r>
              <a:rPr kumimoji="0" lang="en-US" sz="2800" b="0" i="0" u="none" strike="noStrike" kern="1200" cap="none" spc="0" normalizeH="0" baseline="0" noProof="0" dirty="0">
                <a:ln>
                  <a:noFill/>
                </a:ln>
                <a:effectLst/>
                <a:uLnTx/>
                <a:uFillTx/>
                <a:latin typeface="Calibri" panose="020F0502020204030204"/>
                <a:ea typeface="+mn-ea"/>
                <a:cs typeface="+mn-cs"/>
              </a:rPr>
              <a:t> + 2×16</a:t>
            </a:r>
            <a:r>
              <a:rPr kumimoji="0" lang="en-US" sz="2800" b="0" i="0" u="none" strike="noStrike" kern="1200" cap="none" spc="0" normalizeH="0" baseline="30000" noProof="0" dirty="0">
                <a:ln>
                  <a:noFill/>
                </a:ln>
                <a:effectLst/>
                <a:uLnTx/>
                <a:uFillTx/>
                <a:latin typeface="Calibri" panose="020F0502020204030204"/>
                <a:ea typeface="+mn-ea"/>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mn-ea"/>
                <a:cs typeface="+mn-cs"/>
              </a:rPr>
              <a:t>= 48 + 2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mn-ea"/>
                <a:cs typeface="+mn-cs"/>
              </a:rPr>
              <a:t>= 50</a:t>
            </a:r>
            <a:r>
              <a:rPr kumimoji="0" lang="en-US" sz="2800" b="0" i="0" u="none" strike="noStrike" kern="1200" cap="none" spc="0" normalizeH="0" baseline="-25000" noProof="0" dirty="0">
                <a:ln>
                  <a:noFill/>
                </a:ln>
                <a:effectLst/>
                <a:uLnTx/>
                <a:uFillTx/>
                <a:latin typeface="Calibri" panose="020F0502020204030204"/>
                <a:ea typeface="+mn-ea"/>
                <a:cs typeface="+mn-cs"/>
              </a:rPr>
              <a:t>10</a:t>
            </a:r>
            <a:endParaRPr kumimoji="0" lang="en-US" sz="2800"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25000" noProof="0" dirty="0">
              <a:ln>
                <a:noFill/>
              </a:ln>
              <a:effectLst/>
              <a:uLnTx/>
              <a:uFillTx/>
              <a:latin typeface="Helvetica" charset="0"/>
              <a:ea typeface="Helvetica" charset="0"/>
              <a:cs typeface="Helvetica" charset="0"/>
            </a:endParaRPr>
          </a:p>
          <a:p>
            <a:pPr marL="457200" marR="0" lvl="0" indent="-457200" algn="l" defTabSz="914400" rtl="0" eaLnBrk="1" fontAlgn="auto" latinLnBrk="0" hangingPunct="1">
              <a:lnSpc>
                <a:spcPct val="150000"/>
              </a:lnSpc>
              <a:spcBef>
                <a:spcPts val="0"/>
              </a:spcBef>
              <a:spcAft>
                <a:spcPts val="0"/>
              </a:spcAft>
              <a:buClrTx/>
              <a:buSzTx/>
              <a:buFont typeface="+mj-lt"/>
              <a:buAutoNum type="alphaLcParenR"/>
              <a:tabLst/>
              <a:defRPr/>
            </a:pP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457200" marR="0" lvl="0" indent="-457200" algn="l" defTabSz="914400" rtl="0" eaLnBrk="1" fontAlgn="auto" latinLnBrk="0" hangingPunct="1">
              <a:lnSpc>
                <a:spcPct val="150000"/>
              </a:lnSpc>
              <a:spcBef>
                <a:spcPts val="0"/>
              </a:spcBef>
              <a:spcAft>
                <a:spcPts val="0"/>
              </a:spcAft>
              <a:buClrTx/>
              <a:buSzTx/>
              <a:buFont typeface="+mj-lt"/>
              <a:buAutoNum type="alphaLcParenR"/>
              <a:tabLst/>
              <a:defRPr/>
            </a:pPr>
            <a:endParaRPr kumimoji="0" lang="en-US" sz="2000" b="0" i="0" u="none" strike="noStrike" kern="1200" cap="none" spc="0" normalizeH="0" baseline="-25000" noProof="0" dirty="0">
              <a:ln>
                <a:noFill/>
              </a:ln>
              <a:effectLst/>
              <a:uLnTx/>
              <a:uFillTx/>
              <a:latin typeface="Helvetica" charset="0"/>
              <a:ea typeface="Helvetica" charset="0"/>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mn-ea"/>
              <a:cs typeface="Helvetica" charset="0"/>
            </a:endParaRPr>
          </a:p>
          <a:p>
            <a:pPr marL="800100" marR="0" lvl="1"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30000" noProof="0" dirty="0">
              <a:ln>
                <a:noFill/>
              </a:ln>
              <a:effectLst/>
              <a:uLnTx/>
              <a:uFillTx/>
              <a:latin typeface="Helvetica" charset="0"/>
              <a:ea typeface="Helvetica" charset="0"/>
              <a:cs typeface="Helvetica" charset="0"/>
            </a:endParaRPr>
          </a:p>
        </p:txBody>
      </p:sp>
      <p:cxnSp>
        <p:nvCxnSpPr>
          <p:cNvPr id="5" name="Straight Arrow Connector 4">
            <a:extLst>
              <a:ext uri="{FF2B5EF4-FFF2-40B4-BE49-F238E27FC236}">
                <a16:creationId xmlns="" xmlns:a16="http://schemas.microsoft.com/office/drawing/2014/main" id="{DBA72160-C4E8-40B8-84E9-04F7F1484F07}"/>
              </a:ext>
            </a:extLst>
          </p:cNvPr>
          <p:cNvCxnSpPr>
            <a:cxnSpLocks/>
          </p:cNvCxnSpPr>
          <p:nvPr/>
        </p:nvCxnSpPr>
        <p:spPr>
          <a:xfrm>
            <a:off x="2096086" y="3699803"/>
            <a:ext cx="225083" cy="4903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58AEC489-9616-46B3-82AB-198DEA738F1F}"/>
              </a:ext>
            </a:extLst>
          </p:cNvPr>
          <p:cNvCxnSpPr>
            <a:cxnSpLocks/>
          </p:cNvCxnSpPr>
          <p:nvPr/>
        </p:nvCxnSpPr>
        <p:spPr>
          <a:xfrm>
            <a:off x="3008142" y="3699802"/>
            <a:ext cx="213360" cy="4903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357815"/>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608</Words>
  <Application>Microsoft Macintosh PowerPoint</Application>
  <PresentationFormat>Widescreen</PresentationFormat>
  <Paragraphs>195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Calibri Light</vt:lpstr>
      <vt:lpstr>Comic Sans MS</vt:lpstr>
      <vt:lpstr>Helvetica</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Pramudya Hashan</dc:creator>
  <cp:lastModifiedBy>Pramudya Hashan</cp:lastModifiedBy>
  <cp:revision>6</cp:revision>
  <dcterms:created xsi:type="dcterms:W3CDTF">2021-01-17T16:23:04Z</dcterms:created>
  <dcterms:modified xsi:type="dcterms:W3CDTF">2021-07-30T03:02:18Z</dcterms:modified>
</cp:coreProperties>
</file>