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7" r:id="rId2"/>
    <p:sldId id="277" r:id="rId3"/>
    <p:sldId id="334" r:id="rId4"/>
    <p:sldId id="321" r:id="rId5"/>
    <p:sldId id="331" r:id="rId6"/>
    <p:sldId id="332" r:id="rId7"/>
    <p:sldId id="336" r:id="rId8"/>
    <p:sldId id="335" r:id="rId9"/>
    <p:sldId id="258" r:id="rId10"/>
    <p:sldId id="337" r:id="rId11"/>
    <p:sldId id="259" r:id="rId12"/>
    <p:sldId id="260" r:id="rId13"/>
    <p:sldId id="261" r:id="rId14"/>
    <p:sldId id="262" r:id="rId15"/>
    <p:sldId id="263" r:id="rId16"/>
    <p:sldId id="264" r:id="rId17"/>
    <p:sldId id="265" r:id="rId18"/>
    <p:sldId id="266" r:id="rId19"/>
    <p:sldId id="267" r:id="rId20"/>
    <p:sldId id="268" r:id="rId21"/>
    <p:sldId id="269" r:id="rId22"/>
    <p:sldId id="33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01" autoAdjust="0"/>
    <p:restoredTop sz="94146" autoAdjust="0"/>
  </p:normalViewPr>
  <p:slideViewPr>
    <p:cSldViewPr snapToGrid="0" snapToObjects="1">
      <p:cViewPr varScale="1">
        <p:scale>
          <a:sx n="102" d="100"/>
          <a:sy n="102" d="100"/>
        </p:scale>
        <p:origin x="1232"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5F5F1E-9599-9F49-AFA6-AC0ECA45FECF}" type="datetimeFigureOut">
              <a:rPr lang="en-US" smtClean="0"/>
              <a:t>6/2/22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5BD50F-406B-AC4F-A4B2-259D8DE71AFF}" type="slidenum">
              <a:rPr lang="en-US" smtClean="0"/>
              <a:t>‹#›</a:t>
            </a:fld>
            <a:endParaRPr lang="en-US"/>
          </a:p>
        </p:txBody>
      </p:sp>
    </p:spTree>
    <p:extLst>
      <p:ext uri="{BB962C8B-B14F-4D97-AF65-F5344CB8AC3E}">
        <p14:creationId xmlns:p14="http://schemas.microsoft.com/office/powerpoint/2010/main" val="1633561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A737BE0-005D-FD4D-9246-905F720F99C3}" type="datetimeFigureOut">
              <a:rPr lang="en-US" smtClean="0"/>
              <a:t>6/2/22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1776204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737BE0-005D-FD4D-9246-905F720F99C3}" type="datetimeFigureOut">
              <a:rPr lang="en-US" smtClean="0"/>
              <a:t>6/2/22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714635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737BE0-005D-FD4D-9246-905F720F99C3}" type="datetimeFigureOut">
              <a:rPr lang="en-US" smtClean="0"/>
              <a:t>6/2/22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2143941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737BE0-005D-FD4D-9246-905F720F99C3}" type="datetimeFigureOut">
              <a:rPr lang="en-US" smtClean="0"/>
              <a:t>6/2/22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498568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37BE0-005D-FD4D-9246-905F720F99C3}" type="datetimeFigureOut">
              <a:rPr lang="en-US" smtClean="0"/>
              <a:t>6/2/22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2112686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737BE0-005D-FD4D-9246-905F720F99C3}" type="datetimeFigureOut">
              <a:rPr lang="en-US" smtClean="0"/>
              <a:t>6/2/22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142051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737BE0-005D-FD4D-9246-905F720F99C3}" type="datetimeFigureOut">
              <a:rPr lang="en-US" smtClean="0"/>
              <a:t>6/2/22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96845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737BE0-005D-FD4D-9246-905F720F99C3}" type="datetimeFigureOut">
              <a:rPr lang="en-US" smtClean="0"/>
              <a:t>6/2/22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1045868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37BE0-005D-FD4D-9246-905F720F99C3}" type="datetimeFigureOut">
              <a:rPr lang="en-US" smtClean="0"/>
              <a:t>6/2/22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751590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737BE0-005D-FD4D-9246-905F720F99C3}" type="datetimeFigureOut">
              <a:rPr lang="en-US" smtClean="0"/>
              <a:t>6/2/22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474990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737BE0-005D-FD4D-9246-905F720F99C3}" type="datetimeFigureOut">
              <a:rPr lang="en-US" smtClean="0"/>
              <a:t>6/2/22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970735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737BE0-005D-FD4D-9246-905F720F99C3}" type="datetimeFigureOut">
              <a:rPr lang="en-US" smtClean="0"/>
              <a:t>6/2/22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D201B-42DF-5B44-914E-56545B1032A7}" type="slidenum">
              <a:rPr lang="en-US" smtClean="0"/>
              <a:t>‹#›</a:t>
            </a:fld>
            <a:endParaRPr lang="en-US"/>
          </a:p>
        </p:txBody>
      </p:sp>
    </p:spTree>
    <p:extLst>
      <p:ext uri="{BB962C8B-B14F-4D97-AF65-F5344CB8AC3E}">
        <p14:creationId xmlns:p14="http://schemas.microsoft.com/office/powerpoint/2010/main" val="2049587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3336486" y="381604"/>
            <a:ext cx="5519047" cy="4585871"/>
          </a:xfrm>
          <a:prstGeom prst="rect">
            <a:avLst/>
          </a:prstGeom>
          <a:noFill/>
        </p:spPr>
        <p:txBody>
          <a:bodyPr wrap="square" rtlCol="0">
            <a:spAutoFit/>
          </a:bodyPr>
          <a:lstStyle/>
          <a:p>
            <a:pPr algn="ctr"/>
            <a:r>
              <a:rPr lang="en-US" sz="4400" b="1" dirty="0">
                <a:latin typeface="Arial" charset="0"/>
                <a:ea typeface="Arial" charset="0"/>
                <a:cs typeface="Arial" charset="0"/>
              </a:rPr>
              <a:t>Introduction </a:t>
            </a:r>
          </a:p>
          <a:p>
            <a:pPr algn="ctr"/>
            <a:r>
              <a:rPr lang="en-US" sz="4400" b="1" dirty="0">
                <a:latin typeface="Arial" charset="0"/>
                <a:ea typeface="Arial" charset="0"/>
                <a:cs typeface="Arial" charset="0"/>
              </a:rPr>
              <a:t>to </a:t>
            </a:r>
          </a:p>
          <a:p>
            <a:pPr algn="ctr"/>
            <a:r>
              <a:rPr lang="en-US" sz="4400" b="1" dirty="0">
                <a:latin typeface="Arial" charset="0"/>
                <a:ea typeface="Arial" charset="0"/>
                <a:cs typeface="Arial" charset="0"/>
              </a:rPr>
              <a:t>Computer Science </a:t>
            </a:r>
          </a:p>
          <a:p>
            <a:pPr algn="ctr"/>
            <a:r>
              <a:rPr lang="en-US" sz="4400" b="1" dirty="0">
                <a:latin typeface="Arial" charset="0"/>
                <a:ea typeface="Arial" charset="0"/>
                <a:cs typeface="Arial" charset="0"/>
              </a:rPr>
              <a:t>CS101.3</a:t>
            </a:r>
          </a:p>
          <a:p>
            <a:pPr algn="ctr"/>
            <a:endParaRPr lang="en-US" sz="4400" b="1" dirty="0">
              <a:latin typeface="Arial" charset="0"/>
              <a:ea typeface="Arial" charset="0"/>
              <a:cs typeface="Arial" charset="0"/>
            </a:endParaRPr>
          </a:p>
          <a:p>
            <a:pPr algn="ctr"/>
            <a:r>
              <a:rPr lang="en-US" sz="2400" b="1" dirty="0">
                <a:latin typeface="Arial" charset="0"/>
                <a:ea typeface="Arial" charset="0"/>
                <a:cs typeface="Arial" charset="0"/>
              </a:rPr>
              <a:t>Lecture #05</a:t>
            </a:r>
          </a:p>
          <a:p>
            <a:pPr algn="ctr"/>
            <a:endParaRPr lang="en-US" sz="4400" b="1" dirty="0">
              <a:latin typeface="Arial" charset="0"/>
              <a:ea typeface="Arial" charset="0"/>
              <a:cs typeface="Arial" charset="0"/>
            </a:endParaRP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222813" y="5715727"/>
            <a:ext cx="1747922" cy="784062"/>
          </a:xfrm>
          <a:prstGeom prst="rect">
            <a:avLst/>
          </a:prstGeom>
        </p:spPr>
      </p:pic>
    </p:spTree>
    <p:extLst>
      <p:ext uri="{BB962C8B-B14F-4D97-AF65-F5344CB8AC3E}">
        <p14:creationId xmlns:p14="http://schemas.microsoft.com/office/powerpoint/2010/main" val="1694931939"/>
      </p:ext>
    </p:extLst>
  </p:cSld>
  <p:clrMapOvr>
    <a:masterClrMapping/>
  </p:clrMapOvr>
  <mc:AlternateContent xmlns:mc="http://schemas.openxmlformats.org/markup-compatibility/2006" xmlns:p14="http://schemas.microsoft.com/office/powerpoint/2010/main">
    <mc:Choice Requires="p14">
      <p:transition spd="slow" p14:dur="2000" advTm="96373"/>
    </mc:Choice>
    <mc:Fallback xmlns="">
      <p:transition spd="slow" advTm="9637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13113" y="5951233"/>
            <a:ext cx="1747922" cy="784062"/>
          </a:xfrm>
          <a:prstGeom prst="rect">
            <a:avLst/>
          </a:prstGeom>
        </p:spPr>
      </p:pic>
      <p:sp>
        <p:nvSpPr>
          <p:cNvPr id="9" name="TextBox 8"/>
          <p:cNvSpPr txBox="1"/>
          <p:nvPr/>
        </p:nvSpPr>
        <p:spPr>
          <a:xfrm>
            <a:off x="1878907" y="1103715"/>
            <a:ext cx="8434206" cy="1538883"/>
          </a:xfrm>
          <a:prstGeom prst="rect">
            <a:avLst/>
          </a:prstGeom>
          <a:noFill/>
        </p:spPr>
        <p:txBody>
          <a:bodyPr wrap="square" rtlCol="0">
            <a:spAutoFit/>
          </a:bodyPr>
          <a:lstStyle/>
          <a:p>
            <a:pPr algn="ctr"/>
            <a:endParaRPr lang="en-US" sz="2000" b="1">
              <a:latin typeface="Helvetica" charset="0"/>
              <a:ea typeface="Helvetica" charset="0"/>
              <a:cs typeface="Helvetica" charset="0"/>
            </a:endParaRPr>
          </a:p>
          <a:p>
            <a:endParaRPr lang="en-US">
              <a:latin typeface="Helvetica" charset="0"/>
              <a:ea typeface="Helvetica" charset="0"/>
              <a:cs typeface="Helvetica" charset="0"/>
            </a:endParaRPr>
          </a:p>
          <a:p>
            <a:endParaRPr lang="en-US">
              <a:latin typeface="Helvetica" charset="0"/>
              <a:ea typeface="Helvetica" charset="0"/>
              <a:cs typeface="Helvetica" charset="0"/>
            </a:endParaRPr>
          </a:p>
          <a:p>
            <a:endParaRPr lang="en-US">
              <a:latin typeface="Helvetica" charset="0"/>
              <a:ea typeface="Helvetica" charset="0"/>
              <a:cs typeface="Helvetica" charset="0"/>
            </a:endParaRPr>
          </a:p>
          <a:p>
            <a:pPr marL="2571750" lvl="5" indent="-285750">
              <a:buFont typeface="Arial" charset="0"/>
              <a:buChar char="•"/>
            </a:pPr>
            <a:endParaRPr lang="en-US" sz="2000" dirty="0">
              <a:latin typeface="Helvetica" charset="0"/>
              <a:ea typeface="Helvetica" charset="0"/>
              <a:cs typeface="Helvetica" charset="0"/>
            </a:endParaRPr>
          </a:p>
        </p:txBody>
      </p:sp>
      <p:pic>
        <p:nvPicPr>
          <p:cNvPr id="3" name="Picture 2">
            <a:extLst>
              <a:ext uri="{FF2B5EF4-FFF2-40B4-BE49-F238E27FC236}">
                <a16:creationId xmlns:a16="http://schemas.microsoft.com/office/drawing/2014/main" id="{FB1B1F6A-C65D-4959-ADF2-A388EB0ADFA9}"/>
              </a:ext>
            </a:extLst>
          </p:cNvPr>
          <p:cNvPicPr>
            <a:picLocks noChangeAspect="1"/>
          </p:cNvPicPr>
          <p:nvPr/>
        </p:nvPicPr>
        <p:blipFill>
          <a:blip r:embed="rId4"/>
          <a:stretch>
            <a:fillRect/>
          </a:stretch>
        </p:blipFill>
        <p:spPr>
          <a:xfrm>
            <a:off x="177221" y="0"/>
            <a:ext cx="10135892" cy="6858000"/>
          </a:xfrm>
          <a:prstGeom prst="rect">
            <a:avLst/>
          </a:prstGeom>
        </p:spPr>
      </p:pic>
    </p:spTree>
    <p:extLst>
      <p:ext uri="{BB962C8B-B14F-4D97-AF65-F5344CB8AC3E}">
        <p14:creationId xmlns:p14="http://schemas.microsoft.com/office/powerpoint/2010/main" val="1824561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9" name="TextBox 8"/>
          <p:cNvSpPr txBox="1"/>
          <p:nvPr/>
        </p:nvSpPr>
        <p:spPr>
          <a:xfrm>
            <a:off x="1878907" y="1103715"/>
            <a:ext cx="8434206" cy="6155531"/>
          </a:xfrm>
          <a:prstGeom prst="rect">
            <a:avLst/>
          </a:prstGeom>
          <a:noFill/>
        </p:spPr>
        <p:txBody>
          <a:bodyPr wrap="square" rtlCol="0">
            <a:spAutoFit/>
          </a:bodyPr>
          <a:lstStyle/>
          <a:p>
            <a:pPr algn="ctr"/>
            <a:r>
              <a:rPr lang="en-US" sz="2000" b="1" dirty="0">
                <a:latin typeface="Helvetica" charset="0"/>
                <a:ea typeface="Helvetica" charset="0"/>
                <a:cs typeface="Helvetica" charset="0"/>
              </a:rPr>
              <a:t>Storing Numbers in Computer</a:t>
            </a:r>
          </a:p>
          <a:p>
            <a:pPr algn="ctr"/>
            <a:r>
              <a:rPr lang="en-US" sz="2000" b="1" dirty="0">
                <a:latin typeface="Helvetica" charset="0"/>
                <a:ea typeface="Helvetica" charset="0"/>
                <a:cs typeface="Helvetica" charset="0"/>
              </a:rPr>
              <a:t>Method 01 </a:t>
            </a:r>
            <a:r>
              <a:rPr lang="mr-IN" sz="2000" b="1" dirty="0">
                <a:latin typeface="Helvetica" charset="0"/>
                <a:ea typeface="Helvetica" charset="0"/>
                <a:cs typeface="Helvetica" charset="0"/>
              </a:rPr>
              <a:t>–</a:t>
            </a:r>
            <a:r>
              <a:rPr lang="en-US" sz="2000" b="1" dirty="0">
                <a:latin typeface="Helvetica" charset="0"/>
                <a:ea typeface="Helvetica" charset="0"/>
                <a:cs typeface="Helvetica" charset="0"/>
              </a:rPr>
              <a:t> BCD (Binary Coded Decimal)</a:t>
            </a:r>
          </a:p>
          <a:p>
            <a:pPr algn="ctr"/>
            <a:endParaRPr lang="en-US" sz="2000" b="1" dirty="0">
              <a:latin typeface="Helvetica" charset="0"/>
              <a:ea typeface="Helvetica" charset="0"/>
              <a:cs typeface="Helvetica" charset="0"/>
            </a:endParaRPr>
          </a:p>
          <a:p>
            <a:pPr marL="285750" indent="-285750">
              <a:buFont typeface="Arial" charset="0"/>
              <a:buChar char="•"/>
            </a:pPr>
            <a:r>
              <a:rPr lang="en-US" sz="2000" dirty="0">
                <a:latin typeface="Helvetica" charset="0"/>
                <a:ea typeface="Helvetica" charset="0"/>
                <a:cs typeface="Helvetica" charset="0"/>
              </a:rPr>
              <a:t>In this method each </a:t>
            </a:r>
            <a:r>
              <a:rPr lang="en-US" sz="2000" b="1" dirty="0">
                <a:latin typeface="Helvetica" charset="0"/>
                <a:ea typeface="Helvetica" charset="0"/>
                <a:cs typeface="Helvetica" charset="0"/>
              </a:rPr>
              <a:t>digit</a:t>
            </a:r>
            <a:r>
              <a:rPr lang="en-US" sz="2000" dirty="0">
                <a:latin typeface="Helvetica" charset="0"/>
                <a:ea typeface="Helvetica" charset="0"/>
                <a:cs typeface="Helvetica" charset="0"/>
              </a:rPr>
              <a:t> (decimal digit) is stored in </a:t>
            </a:r>
            <a:r>
              <a:rPr lang="en-US" sz="2000" b="1" dirty="0">
                <a:latin typeface="Helvetica" charset="0"/>
                <a:ea typeface="Helvetica" charset="0"/>
                <a:cs typeface="Helvetica" charset="0"/>
              </a:rPr>
              <a:t>four digits of binaries</a:t>
            </a:r>
            <a:r>
              <a:rPr lang="en-US" sz="2000" dirty="0">
                <a:latin typeface="Helvetica" charset="0"/>
                <a:ea typeface="Helvetica" charset="0"/>
                <a:cs typeface="Helvetica" charset="0"/>
              </a:rPr>
              <a:t>.</a:t>
            </a:r>
          </a:p>
          <a:p>
            <a:pPr marL="285750" indent="-285750">
              <a:buFont typeface="Arial" charset="0"/>
              <a:buChar char="•"/>
            </a:pPr>
            <a:endParaRPr lang="en-US" sz="2000" dirty="0">
              <a:latin typeface="Helvetica" charset="0"/>
              <a:ea typeface="Helvetica" charset="0"/>
              <a:cs typeface="Helvetica" charset="0"/>
            </a:endParaRPr>
          </a:p>
          <a:p>
            <a:pPr marL="285750" indent="-285750">
              <a:buFont typeface="Arial" charset="0"/>
              <a:buChar char="•"/>
            </a:pPr>
            <a:r>
              <a:rPr lang="en-US" sz="2000" dirty="0">
                <a:latin typeface="Helvetica" charset="0"/>
                <a:ea typeface="Helvetica" charset="0"/>
                <a:cs typeface="Helvetica" charset="0"/>
              </a:rPr>
              <a:t>In this method the </a:t>
            </a:r>
            <a:r>
              <a:rPr lang="en-US" sz="2000" b="1" dirty="0">
                <a:latin typeface="Helvetica" charset="0"/>
                <a:ea typeface="Helvetica" charset="0"/>
                <a:cs typeface="Helvetica" charset="0"/>
              </a:rPr>
              <a:t>sign of the number cannot represent</a:t>
            </a:r>
            <a:r>
              <a:rPr lang="en-US" sz="2000" dirty="0">
                <a:latin typeface="Helvetica" charset="0"/>
                <a:ea typeface="Helvetica" charset="0"/>
                <a:cs typeface="Helvetica" charset="0"/>
              </a:rPr>
              <a:t>. Cannot represent whether the number is positive or negative.</a:t>
            </a:r>
          </a:p>
          <a:p>
            <a:pPr marL="285750" indent="-285750">
              <a:buFont typeface="Arial" charset="0"/>
              <a:buChar char="•"/>
            </a:pPr>
            <a:endParaRPr lang="en-US" sz="2000" dirty="0">
              <a:latin typeface="Helvetica" charset="0"/>
              <a:ea typeface="Helvetica" charset="0"/>
              <a:cs typeface="Helvetica" charset="0"/>
            </a:endParaRPr>
          </a:p>
          <a:p>
            <a:r>
              <a:rPr lang="en-US" sz="2000" b="1" i="1" dirty="0">
                <a:latin typeface="Helvetica" charset="0"/>
                <a:ea typeface="Helvetica" charset="0"/>
                <a:cs typeface="Helvetica" charset="0"/>
              </a:rPr>
              <a:t>Example</a:t>
            </a:r>
          </a:p>
          <a:p>
            <a:endParaRPr lang="en-US" sz="2000" b="1" i="1" dirty="0">
              <a:latin typeface="Helvetica" charset="0"/>
              <a:ea typeface="Helvetica" charset="0"/>
              <a:cs typeface="Helvetica" charset="0"/>
            </a:endParaRPr>
          </a:p>
          <a:p>
            <a:pPr lvl="1"/>
            <a:r>
              <a:rPr lang="en-US" sz="2000" dirty="0">
                <a:latin typeface="Helvetica" charset="0"/>
                <a:ea typeface="Helvetica" charset="0"/>
                <a:cs typeface="Helvetica" charset="0"/>
              </a:rPr>
              <a:t>1522 </a:t>
            </a:r>
          </a:p>
          <a:p>
            <a:pPr lvl="1"/>
            <a:endParaRPr lang="en-US" sz="2000" dirty="0">
              <a:latin typeface="Helvetica" charset="0"/>
              <a:ea typeface="Helvetica" charset="0"/>
              <a:cs typeface="Helvetica" charset="0"/>
            </a:endParaRPr>
          </a:p>
          <a:p>
            <a:pPr lvl="1"/>
            <a:r>
              <a:rPr lang="en-US" sz="2000" dirty="0">
                <a:latin typeface="Helvetica" charset="0"/>
                <a:ea typeface="Helvetica" charset="0"/>
                <a:cs typeface="Helvetica" charset="0"/>
              </a:rPr>
              <a:t>    1		5 	2 	2</a:t>
            </a:r>
          </a:p>
          <a:p>
            <a:pPr lvl="1"/>
            <a:endParaRPr lang="en-US" sz="2000" dirty="0">
              <a:latin typeface="Helvetica" charset="0"/>
              <a:ea typeface="Helvetica" charset="0"/>
              <a:cs typeface="Helvetica" charset="0"/>
            </a:endParaRPr>
          </a:p>
          <a:p>
            <a:pPr lvl="1"/>
            <a:r>
              <a:rPr lang="en-US" sz="2000" dirty="0">
                <a:latin typeface="Helvetica" charset="0"/>
                <a:ea typeface="Helvetica" charset="0"/>
                <a:cs typeface="Helvetica" charset="0"/>
              </a:rPr>
              <a:t>     0001 	0101 	0010 	0010</a:t>
            </a:r>
          </a:p>
          <a:p>
            <a:endParaRPr lang="en-US" dirty="0">
              <a:latin typeface="Helvetica" charset="0"/>
              <a:ea typeface="Helvetica" charset="0"/>
              <a:cs typeface="Helvetica" charset="0"/>
            </a:endParaRPr>
          </a:p>
          <a:p>
            <a:endParaRPr lang="en-US" dirty="0">
              <a:latin typeface="Helvetica" charset="0"/>
              <a:ea typeface="Helvetica" charset="0"/>
              <a:cs typeface="Helvetica" charset="0"/>
            </a:endParaRPr>
          </a:p>
          <a:p>
            <a:endParaRPr lang="en-US" dirty="0">
              <a:latin typeface="Helvetica" charset="0"/>
              <a:ea typeface="Helvetica" charset="0"/>
              <a:cs typeface="Helvetica" charset="0"/>
            </a:endParaRPr>
          </a:p>
          <a:p>
            <a:pPr marL="2571750" lvl="5" indent="-285750">
              <a:buFont typeface="Arial" charset="0"/>
              <a:buChar char="•"/>
            </a:pPr>
            <a:endParaRPr lang="en-US" sz="2000" dirty="0">
              <a:latin typeface="Helvetica" charset="0"/>
              <a:ea typeface="Helvetica" charset="0"/>
              <a:cs typeface="Helvetica" charset="0"/>
            </a:endParaRPr>
          </a:p>
        </p:txBody>
      </p:sp>
      <p:cxnSp>
        <p:nvCxnSpPr>
          <p:cNvPr id="4" name="Straight Arrow Connector 3"/>
          <p:cNvCxnSpPr/>
          <p:nvPr/>
        </p:nvCxnSpPr>
        <p:spPr>
          <a:xfrm flipH="1" flipV="1">
            <a:off x="2850204" y="5145932"/>
            <a:ext cx="175098" cy="2334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3879867" y="5136205"/>
            <a:ext cx="175098" cy="2334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4821981" y="5136205"/>
            <a:ext cx="175098" cy="2334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773823" y="5145932"/>
            <a:ext cx="175098" cy="2334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013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9" name="TextBox 8"/>
          <p:cNvSpPr txBox="1"/>
          <p:nvPr/>
        </p:nvSpPr>
        <p:spPr>
          <a:xfrm>
            <a:off x="1878907" y="1103715"/>
            <a:ext cx="8434206" cy="5232202"/>
          </a:xfrm>
          <a:prstGeom prst="rect">
            <a:avLst/>
          </a:prstGeom>
          <a:noFill/>
        </p:spPr>
        <p:txBody>
          <a:bodyPr wrap="square" rtlCol="0">
            <a:spAutoFit/>
          </a:bodyPr>
          <a:lstStyle/>
          <a:p>
            <a:pPr algn="ctr"/>
            <a:r>
              <a:rPr lang="en-US" sz="2000" b="1" dirty="0">
                <a:latin typeface="Helvetica" charset="0"/>
                <a:ea typeface="Helvetica" charset="0"/>
                <a:cs typeface="Helvetica" charset="0"/>
              </a:rPr>
              <a:t>Storing Numbers in Computer</a:t>
            </a:r>
          </a:p>
          <a:p>
            <a:pPr algn="ctr"/>
            <a:r>
              <a:rPr lang="en-US" sz="2000" b="1" dirty="0">
                <a:latin typeface="Helvetica" charset="0"/>
                <a:ea typeface="Helvetica" charset="0"/>
                <a:cs typeface="Helvetica" charset="0"/>
              </a:rPr>
              <a:t>Method 01 </a:t>
            </a:r>
            <a:r>
              <a:rPr lang="mr-IN" sz="2000" b="1" dirty="0">
                <a:latin typeface="Helvetica" charset="0"/>
                <a:ea typeface="Helvetica" charset="0"/>
                <a:cs typeface="Helvetica" charset="0"/>
              </a:rPr>
              <a:t>–</a:t>
            </a:r>
            <a:r>
              <a:rPr lang="en-US" sz="2000" b="1" dirty="0">
                <a:latin typeface="Helvetica" charset="0"/>
                <a:ea typeface="Helvetica" charset="0"/>
                <a:cs typeface="Helvetica" charset="0"/>
              </a:rPr>
              <a:t> BCD (Binary Coded Decimal)</a:t>
            </a:r>
          </a:p>
          <a:p>
            <a:pPr algn="ctr"/>
            <a:endParaRPr lang="en-US" sz="2000" b="1" dirty="0">
              <a:latin typeface="Helvetica" charset="0"/>
              <a:ea typeface="Helvetica" charset="0"/>
              <a:cs typeface="Helvetica" charset="0"/>
            </a:endParaRPr>
          </a:p>
          <a:p>
            <a:r>
              <a:rPr lang="en-US" sz="2000" b="1" dirty="0">
                <a:latin typeface="Helvetica" charset="0"/>
                <a:ea typeface="Helvetica" charset="0"/>
                <a:cs typeface="Helvetica" charset="0"/>
              </a:rPr>
              <a:t>Task 01</a:t>
            </a:r>
          </a:p>
          <a:p>
            <a:endParaRPr lang="en-US" sz="2000" b="1" dirty="0">
              <a:latin typeface="Helvetica" charset="0"/>
              <a:ea typeface="Helvetica" charset="0"/>
              <a:cs typeface="Helvetica" charset="0"/>
            </a:endParaRPr>
          </a:p>
          <a:p>
            <a:r>
              <a:rPr lang="en-US" sz="2000" dirty="0">
                <a:latin typeface="Helvetica" charset="0"/>
                <a:ea typeface="Helvetica" charset="0"/>
                <a:cs typeface="Helvetica" charset="0"/>
              </a:rPr>
              <a:t>Convert following number to BCD format</a:t>
            </a:r>
          </a:p>
          <a:p>
            <a:endParaRPr lang="en-US" sz="2000" dirty="0">
              <a:latin typeface="Helvetica" charset="0"/>
              <a:ea typeface="Helvetica" charset="0"/>
              <a:cs typeface="Helvetica" charset="0"/>
            </a:endParaRPr>
          </a:p>
          <a:p>
            <a:pPr marL="914400" lvl="1" indent="-457200">
              <a:buFont typeface="+mj-lt"/>
              <a:buAutoNum type="alphaLcPeriod"/>
            </a:pPr>
            <a:r>
              <a:rPr lang="en-US" sz="2000" dirty="0">
                <a:latin typeface="Helvetica" charset="0"/>
                <a:ea typeface="Helvetica" charset="0"/>
                <a:cs typeface="Helvetica" charset="0"/>
              </a:rPr>
              <a:t>2345</a:t>
            </a:r>
          </a:p>
          <a:p>
            <a:pPr marL="914400" lvl="1" indent="-457200">
              <a:buFont typeface="+mj-lt"/>
              <a:buAutoNum type="alphaLcPeriod"/>
            </a:pPr>
            <a:r>
              <a:rPr lang="en-US" sz="2000" dirty="0">
                <a:latin typeface="Helvetica" charset="0"/>
                <a:ea typeface="Helvetica" charset="0"/>
                <a:cs typeface="Helvetica" charset="0"/>
              </a:rPr>
              <a:t>7842</a:t>
            </a:r>
          </a:p>
          <a:p>
            <a:pPr marL="914400" lvl="1" indent="-457200">
              <a:buFont typeface="+mj-lt"/>
              <a:buAutoNum type="alphaLcPeriod"/>
            </a:pPr>
            <a:r>
              <a:rPr lang="en-US" sz="2000" dirty="0">
                <a:latin typeface="Helvetica" charset="0"/>
                <a:ea typeface="Helvetica" charset="0"/>
                <a:cs typeface="Helvetica" charset="0"/>
              </a:rPr>
              <a:t>992</a:t>
            </a:r>
          </a:p>
          <a:p>
            <a:pPr marL="914400" lvl="1" indent="-457200">
              <a:buFont typeface="+mj-lt"/>
              <a:buAutoNum type="alphaLcPeriod"/>
            </a:pPr>
            <a:r>
              <a:rPr lang="en-US" sz="2000" dirty="0">
                <a:latin typeface="Helvetica" charset="0"/>
                <a:ea typeface="Helvetica" charset="0"/>
                <a:cs typeface="Helvetica" charset="0"/>
              </a:rPr>
              <a:t>0920</a:t>
            </a:r>
          </a:p>
          <a:p>
            <a:pPr marL="914400" lvl="1" indent="-457200">
              <a:buFont typeface="+mj-lt"/>
              <a:buAutoNum type="alphaLcPeriod"/>
            </a:pPr>
            <a:r>
              <a:rPr lang="en-US" sz="2000" dirty="0">
                <a:latin typeface="Helvetica" charset="0"/>
                <a:ea typeface="Helvetica" charset="0"/>
                <a:cs typeface="Helvetica" charset="0"/>
              </a:rPr>
              <a:t>+534</a:t>
            </a:r>
          </a:p>
          <a:p>
            <a:pPr marL="914400" lvl="1" indent="-457200">
              <a:buFont typeface="+mj-lt"/>
              <a:buAutoNum type="alphaLcPeriod"/>
            </a:pPr>
            <a:r>
              <a:rPr lang="en-US" sz="2000" dirty="0">
                <a:latin typeface="Helvetica" charset="0"/>
                <a:ea typeface="Helvetica" charset="0"/>
                <a:cs typeface="Helvetica" charset="0"/>
              </a:rPr>
              <a:t>-534</a:t>
            </a:r>
          </a:p>
          <a:p>
            <a:endParaRPr lang="en-US" dirty="0">
              <a:latin typeface="Helvetica" charset="0"/>
              <a:ea typeface="Helvetica" charset="0"/>
              <a:cs typeface="Helvetica" charset="0"/>
            </a:endParaRPr>
          </a:p>
          <a:p>
            <a:endParaRPr lang="en-US" dirty="0">
              <a:latin typeface="Helvetica" charset="0"/>
              <a:ea typeface="Helvetica" charset="0"/>
              <a:cs typeface="Helvetica" charset="0"/>
            </a:endParaRPr>
          </a:p>
          <a:p>
            <a:endParaRPr lang="en-US" dirty="0">
              <a:latin typeface="Helvetica" charset="0"/>
              <a:ea typeface="Helvetica" charset="0"/>
              <a:cs typeface="Helvetica" charset="0"/>
            </a:endParaRPr>
          </a:p>
          <a:p>
            <a:pPr marL="2571750" lvl="5" indent="-285750">
              <a:buFont typeface="Arial" charset="0"/>
              <a:buChar char="•"/>
            </a:pPr>
            <a:endParaRPr lang="en-US" sz="2000" dirty="0">
              <a:latin typeface="Helvetica" charset="0"/>
              <a:ea typeface="Helvetica" charset="0"/>
              <a:cs typeface="Helvetica" charset="0"/>
            </a:endParaRPr>
          </a:p>
        </p:txBody>
      </p:sp>
    </p:spTree>
    <p:extLst>
      <p:ext uri="{BB962C8B-B14F-4D97-AF65-F5344CB8AC3E}">
        <p14:creationId xmlns:p14="http://schemas.microsoft.com/office/powerpoint/2010/main" val="1240078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9" name="TextBox 8"/>
          <p:cNvSpPr txBox="1"/>
          <p:nvPr/>
        </p:nvSpPr>
        <p:spPr>
          <a:xfrm>
            <a:off x="1878897" y="378182"/>
            <a:ext cx="8434206" cy="7694414"/>
          </a:xfrm>
          <a:prstGeom prst="rect">
            <a:avLst/>
          </a:prstGeom>
          <a:noFill/>
        </p:spPr>
        <p:txBody>
          <a:bodyPr wrap="square" rtlCol="0">
            <a:spAutoFit/>
          </a:bodyPr>
          <a:lstStyle/>
          <a:p>
            <a:pPr algn="ctr"/>
            <a:r>
              <a:rPr lang="en-US" sz="2000" b="1" dirty="0">
                <a:latin typeface="Helvetica" charset="0"/>
                <a:ea typeface="Helvetica" charset="0"/>
                <a:cs typeface="Helvetica" charset="0"/>
              </a:rPr>
              <a:t>Storing Numbers in Computer</a:t>
            </a:r>
          </a:p>
          <a:p>
            <a:pPr algn="ctr"/>
            <a:r>
              <a:rPr lang="en-US" sz="2000" b="1" dirty="0">
                <a:latin typeface="Helvetica" charset="0"/>
                <a:ea typeface="Helvetica" charset="0"/>
                <a:cs typeface="Helvetica" charset="0"/>
              </a:rPr>
              <a:t>Method 02 </a:t>
            </a:r>
            <a:r>
              <a:rPr lang="mr-IN" sz="2000" b="1" dirty="0">
                <a:latin typeface="Helvetica" charset="0"/>
                <a:ea typeface="Helvetica" charset="0"/>
                <a:cs typeface="Helvetica" charset="0"/>
              </a:rPr>
              <a:t>–</a:t>
            </a:r>
            <a:r>
              <a:rPr lang="en-US" sz="2000" b="1" dirty="0">
                <a:latin typeface="Helvetica" charset="0"/>
                <a:ea typeface="Helvetica" charset="0"/>
                <a:cs typeface="Helvetica" charset="0"/>
              </a:rPr>
              <a:t> Zone Decimal </a:t>
            </a:r>
          </a:p>
          <a:p>
            <a:pPr algn="ctr"/>
            <a:endParaRPr lang="en-US" sz="2000" b="1" dirty="0">
              <a:latin typeface="Helvetica" charset="0"/>
              <a:ea typeface="Helvetica" charset="0"/>
              <a:cs typeface="Helvetica" charset="0"/>
            </a:endParaRPr>
          </a:p>
          <a:p>
            <a:pPr marL="285750" indent="-285750">
              <a:buFont typeface="Arial" charset="0"/>
              <a:buChar char="•"/>
            </a:pPr>
            <a:r>
              <a:rPr lang="en-US" sz="2000" dirty="0">
                <a:latin typeface="Helvetica" charset="0"/>
                <a:ea typeface="Helvetica" charset="0"/>
                <a:cs typeface="Helvetica" charset="0"/>
              </a:rPr>
              <a:t>In this method special type of representation being used.</a:t>
            </a:r>
          </a:p>
          <a:p>
            <a:pPr marL="285750" indent="-285750">
              <a:buFont typeface="Arial" charset="0"/>
              <a:buChar char="•"/>
            </a:pPr>
            <a:r>
              <a:rPr lang="en-US" sz="2000" dirty="0">
                <a:latin typeface="Helvetica" charset="0"/>
                <a:ea typeface="Helvetica" charset="0"/>
                <a:cs typeface="Helvetica" charset="0"/>
              </a:rPr>
              <a:t>This method use a special character call ‘Z’ which has a specific binary value.</a:t>
            </a:r>
          </a:p>
          <a:p>
            <a:pPr marL="285750" indent="-285750">
              <a:buFont typeface="Arial" charset="0"/>
              <a:buChar char="•"/>
            </a:pPr>
            <a:r>
              <a:rPr lang="en-US" sz="2000" dirty="0">
                <a:latin typeface="Helvetica" charset="0"/>
                <a:ea typeface="Helvetica" charset="0"/>
                <a:cs typeface="Helvetica" charset="0"/>
              </a:rPr>
              <a:t>In this method the </a:t>
            </a:r>
            <a:r>
              <a:rPr lang="en-US" sz="2000" b="1" dirty="0">
                <a:latin typeface="Helvetica" charset="0"/>
                <a:ea typeface="Helvetica" charset="0"/>
                <a:cs typeface="Helvetica" charset="0"/>
              </a:rPr>
              <a:t>sign of the number can represent</a:t>
            </a:r>
            <a:r>
              <a:rPr lang="en-US" sz="2000" dirty="0">
                <a:latin typeface="Helvetica" charset="0"/>
                <a:ea typeface="Helvetica" charset="0"/>
                <a:cs typeface="Helvetica" charset="0"/>
              </a:rPr>
              <a:t>. </a:t>
            </a:r>
          </a:p>
          <a:p>
            <a:pPr marL="285750" indent="-285750">
              <a:buFont typeface="Arial" charset="0"/>
              <a:buChar char="•"/>
            </a:pPr>
            <a:endParaRPr lang="en-US" sz="2000" dirty="0">
              <a:latin typeface="Helvetica" charset="0"/>
              <a:ea typeface="Helvetica" charset="0"/>
              <a:cs typeface="Helvetica" charset="0"/>
            </a:endParaRPr>
          </a:p>
          <a:p>
            <a:pPr marL="285750" indent="-285750">
              <a:buFont typeface="Arial" charset="0"/>
              <a:buChar char="•"/>
            </a:pPr>
            <a:r>
              <a:rPr lang="en-US" sz="2000" dirty="0">
                <a:latin typeface="Helvetica" charset="0"/>
                <a:ea typeface="Helvetica" charset="0"/>
                <a:cs typeface="Helvetica" charset="0"/>
              </a:rPr>
              <a:t>Z = 1111</a:t>
            </a:r>
          </a:p>
          <a:p>
            <a:pPr marL="285750" indent="-285750">
              <a:buFont typeface="Arial" charset="0"/>
              <a:buChar char="•"/>
            </a:pPr>
            <a:r>
              <a:rPr lang="en-US" sz="2000" dirty="0">
                <a:latin typeface="Helvetica" charset="0"/>
                <a:ea typeface="Helvetica" charset="0"/>
                <a:cs typeface="Helvetica" charset="0"/>
              </a:rPr>
              <a:t>+ = 1100</a:t>
            </a:r>
          </a:p>
          <a:p>
            <a:pPr marL="285750" indent="-285750">
              <a:buFont typeface="Arial" charset="0"/>
              <a:buChar char="•"/>
            </a:pPr>
            <a:r>
              <a:rPr lang="en-US" sz="2000" dirty="0">
                <a:latin typeface="Helvetica" charset="0"/>
                <a:ea typeface="Helvetica" charset="0"/>
                <a:cs typeface="Helvetica" charset="0"/>
              </a:rPr>
              <a:t>- =  1101</a:t>
            </a:r>
          </a:p>
          <a:p>
            <a:pPr marL="285750" indent="-285750">
              <a:buFont typeface="Arial" charset="0"/>
              <a:buChar char="•"/>
            </a:pPr>
            <a:endParaRPr lang="en-US" sz="2000" dirty="0">
              <a:latin typeface="Helvetica" charset="0"/>
              <a:ea typeface="Helvetica" charset="0"/>
              <a:cs typeface="Helvetica" charset="0"/>
            </a:endParaRPr>
          </a:p>
          <a:p>
            <a:r>
              <a:rPr lang="en-US" sz="2000" b="1" i="1" dirty="0">
                <a:latin typeface="Helvetica" charset="0"/>
                <a:ea typeface="Helvetica" charset="0"/>
                <a:cs typeface="Helvetica" charset="0"/>
              </a:rPr>
              <a:t>Example</a:t>
            </a:r>
          </a:p>
          <a:p>
            <a:endParaRPr lang="en-US" sz="2000" b="1" i="1" dirty="0">
              <a:latin typeface="Helvetica" charset="0"/>
              <a:ea typeface="Helvetica" charset="0"/>
              <a:cs typeface="Helvetica" charset="0"/>
            </a:endParaRPr>
          </a:p>
          <a:p>
            <a:pPr lvl="1"/>
            <a:r>
              <a:rPr lang="en-US" sz="2000" dirty="0">
                <a:latin typeface="Helvetica" charset="0"/>
                <a:ea typeface="Helvetica" charset="0"/>
                <a:cs typeface="Helvetica" charset="0"/>
              </a:rPr>
              <a:t>+534</a:t>
            </a:r>
          </a:p>
          <a:p>
            <a:pPr lvl="1"/>
            <a:r>
              <a:rPr lang="en-US" sz="2000" dirty="0">
                <a:latin typeface="Helvetica" charset="0"/>
                <a:ea typeface="Helvetica" charset="0"/>
                <a:cs typeface="Helvetica" charset="0"/>
              </a:rPr>
              <a:t>Z 5 Z 3 + 4</a:t>
            </a:r>
          </a:p>
          <a:p>
            <a:pPr lvl="1"/>
            <a:endParaRPr lang="en-US" sz="2000" dirty="0">
              <a:latin typeface="Helvetica" charset="0"/>
              <a:ea typeface="Helvetica" charset="0"/>
              <a:cs typeface="Helvetica" charset="0"/>
            </a:endParaRPr>
          </a:p>
          <a:p>
            <a:pPr lvl="1"/>
            <a:r>
              <a:rPr lang="en-US" sz="2000" dirty="0">
                <a:latin typeface="Helvetica" charset="0"/>
                <a:ea typeface="Helvetica" charset="0"/>
                <a:cs typeface="Helvetica" charset="0"/>
              </a:rPr>
              <a:t>Z  	    5  	Z       3        +  	   4</a:t>
            </a:r>
          </a:p>
          <a:p>
            <a:pPr lvl="1"/>
            <a:endParaRPr lang="en-US" sz="2000" dirty="0">
              <a:latin typeface="Helvetica" charset="0"/>
              <a:ea typeface="Helvetica" charset="0"/>
              <a:cs typeface="Helvetica" charset="0"/>
            </a:endParaRPr>
          </a:p>
          <a:p>
            <a:pPr lvl="1"/>
            <a:r>
              <a:rPr lang="en-US" sz="2000" dirty="0">
                <a:latin typeface="Helvetica" charset="0"/>
                <a:ea typeface="Helvetica" charset="0"/>
                <a:cs typeface="Helvetica" charset="0"/>
              </a:rPr>
              <a:t>1111  0101  1111  0011  1100  0100</a:t>
            </a:r>
          </a:p>
          <a:p>
            <a:pPr lvl="1"/>
            <a:endParaRPr lang="en-US" sz="2000" dirty="0">
              <a:latin typeface="Helvetica" charset="0"/>
              <a:ea typeface="Helvetica" charset="0"/>
              <a:cs typeface="Helvetica" charset="0"/>
            </a:endParaRPr>
          </a:p>
          <a:p>
            <a:endParaRPr lang="en-US" dirty="0">
              <a:latin typeface="Helvetica" charset="0"/>
              <a:ea typeface="Helvetica" charset="0"/>
              <a:cs typeface="Helvetica" charset="0"/>
            </a:endParaRPr>
          </a:p>
          <a:p>
            <a:endParaRPr lang="en-US" dirty="0">
              <a:latin typeface="Helvetica" charset="0"/>
              <a:ea typeface="Helvetica" charset="0"/>
              <a:cs typeface="Helvetica" charset="0"/>
            </a:endParaRPr>
          </a:p>
          <a:p>
            <a:endParaRPr lang="en-US" dirty="0">
              <a:latin typeface="Helvetica" charset="0"/>
              <a:ea typeface="Helvetica" charset="0"/>
              <a:cs typeface="Helvetica" charset="0"/>
            </a:endParaRPr>
          </a:p>
          <a:p>
            <a:pPr marL="2571750" lvl="5" indent="-285750">
              <a:buFont typeface="Arial" charset="0"/>
              <a:buChar char="•"/>
            </a:pPr>
            <a:endParaRPr lang="en-US" sz="2000" dirty="0">
              <a:latin typeface="Helvetica" charset="0"/>
              <a:ea typeface="Helvetica" charset="0"/>
              <a:cs typeface="Helvetica" charset="0"/>
            </a:endParaRPr>
          </a:p>
        </p:txBody>
      </p:sp>
    </p:spTree>
    <p:extLst>
      <p:ext uri="{BB962C8B-B14F-4D97-AF65-F5344CB8AC3E}">
        <p14:creationId xmlns:p14="http://schemas.microsoft.com/office/powerpoint/2010/main" val="947362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9" name="TextBox 8"/>
          <p:cNvSpPr txBox="1"/>
          <p:nvPr/>
        </p:nvSpPr>
        <p:spPr>
          <a:xfrm>
            <a:off x="1878907" y="1103715"/>
            <a:ext cx="8434206" cy="4616648"/>
          </a:xfrm>
          <a:prstGeom prst="rect">
            <a:avLst/>
          </a:prstGeom>
          <a:noFill/>
        </p:spPr>
        <p:txBody>
          <a:bodyPr wrap="square" rtlCol="0">
            <a:spAutoFit/>
          </a:bodyPr>
          <a:lstStyle/>
          <a:p>
            <a:pPr algn="ctr"/>
            <a:r>
              <a:rPr lang="en-US" sz="2000" b="1" dirty="0">
                <a:latin typeface="Helvetica" charset="0"/>
                <a:ea typeface="Helvetica" charset="0"/>
                <a:cs typeface="Helvetica" charset="0"/>
              </a:rPr>
              <a:t>Storing Numbers in Computer</a:t>
            </a:r>
          </a:p>
          <a:p>
            <a:pPr algn="ctr"/>
            <a:r>
              <a:rPr lang="en-US" sz="2000" b="1" dirty="0">
                <a:latin typeface="Helvetica" charset="0"/>
                <a:ea typeface="Helvetica" charset="0"/>
                <a:cs typeface="Helvetica" charset="0"/>
              </a:rPr>
              <a:t>Method 02 </a:t>
            </a:r>
            <a:r>
              <a:rPr lang="mr-IN" sz="2000" b="1" dirty="0">
                <a:latin typeface="Helvetica" charset="0"/>
                <a:ea typeface="Helvetica" charset="0"/>
                <a:cs typeface="Helvetica" charset="0"/>
              </a:rPr>
              <a:t>–</a:t>
            </a:r>
            <a:r>
              <a:rPr lang="en-US" sz="2000" b="1" dirty="0">
                <a:latin typeface="Helvetica" charset="0"/>
                <a:ea typeface="Helvetica" charset="0"/>
                <a:cs typeface="Helvetica" charset="0"/>
              </a:rPr>
              <a:t> Zone Decimal</a:t>
            </a:r>
          </a:p>
          <a:p>
            <a:r>
              <a:rPr lang="en-US" sz="2000" b="1" dirty="0">
                <a:latin typeface="Helvetica" charset="0"/>
                <a:ea typeface="Helvetica" charset="0"/>
                <a:cs typeface="Helvetica" charset="0"/>
              </a:rPr>
              <a:t>Task 02</a:t>
            </a:r>
          </a:p>
          <a:p>
            <a:endParaRPr lang="en-US" sz="2000" b="1" dirty="0">
              <a:latin typeface="Helvetica" charset="0"/>
              <a:ea typeface="Helvetica" charset="0"/>
              <a:cs typeface="Helvetica" charset="0"/>
            </a:endParaRPr>
          </a:p>
          <a:p>
            <a:r>
              <a:rPr lang="en-US" sz="2000" dirty="0">
                <a:latin typeface="Helvetica" charset="0"/>
                <a:ea typeface="Helvetica" charset="0"/>
                <a:cs typeface="Helvetica" charset="0"/>
              </a:rPr>
              <a:t>Convert following number to Zone Decimal format</a:t>
            </a:r>
          </a:p>
          <a:p>
            <a:endParaRPr lang="en-US" sz="2000" dirty="0">
              <a:latin typeface="Helvetica" charset="0"/>
              <a:ea typeface="Helvetica" charset="0"/>
              <a:cs typeface="Helvetica" charset="0"/>
            </a:endParaRPr>
          </a:p>
          <a:p>
            <a:pPr marL="914400" lvl="1" indent="-457200">
              <a:buFont typeface="+mj-lt"/>
              <a:buAutoNum type="alphaLcPeriod"/>
            </a:pPr>
            <a:r>
              <a:rPr lang="en-US" sz="2000" dirty="0">
                <a:latin typeface="Helvetica" charset="0"/>
                <a:ea typeface="Helvetica" charset="0"/>
                <a:cs typeface="Helvetica" charset="0"/>
              </a:rPr>
              <a:t>+3345</a:t>
            </a:r>
          </a:p>
          <a:p>
            <a:pPr marL="914400" lvl="1" indent="-457200">
              <a:buFont typeface="+mj-lt"/>
              <a:buAutoNum type="alphaLcPeriod"/>
            </a:pPr>
            <a:r>
              <a:rPr lang="en-US" sz="2000" dirty="0">
                <a:latin typeface="Helvetica" charset="0"/>
                <a:ea typeface="Helvetica" charset="0"/>
                <a:cs typeface="Helvetica" charset="0"/>
              </a:rPr>
              <a:t>-6822</a:t>
            </a:r>
          </a:p>
          <a:p>
            <a:pPr marL="914400" lvl="1" indent="-457200">
              <a:buFont typeface="+mj-lt"/>
              <a:buAutoNum type="alphaLcPeriod"/>
            </a:pPr>
            <a:r>
              <a:rPr lang="en-US" sz="2000" dirty="0">
                <a:latin typeface="Helvetica" charset="0"/>
                <a:ea typeface="Helvetica" charset="0"/>
                <a:cs typeface="Helvetica" charset="0"/>
              </a:rPr>
              <a:t>-192</a:t>
            </a:r>
          </a:p>
          <a:p>
            <a:pPr marL="914400" lvl="1" indent="-457200">
              <a:buFont typeface="+mj-lt"/>
              <a:buAutoNum type="alphaLcPeriod"/>
            </a:pPr>
            <a:r>
              <a:rPr lang="en-US" sz="2000" dirty="0">
                <a:latin typeface="Helvetica" charset="0"/>
                <a:ea typeface="Helvetica" charset="0"/>
                <a:cs typeface="Helvetica" charset="0"/>
              </a:rPr>
              <a:t>  920</a:t>
            </a:r>
          </a:p>
          <a:p>
            <a:pPr marL="914400" lvl="1" indent="-457200">
              <a:buFont typeface="+mj-lt"/>
              <a:buAutoNum type="alphaLcPeriod"/>
            </a:pPr>
            <a:r>
              <a:rPr lang="en-US" sz="2000" dirty="0">
                <a:latin typeface="Helvetica" charset="0"/>
                <a:ea typeface="Helvetica" charset="0"/>
                <a:cs typeface="Helvetica" charset="0"/>
              </a:rPr>
              <a:t>+534</a:t>
            </a:r>
          </a:p>
          <a:p>
            <a:endParaRPr lang="en-US" dirty="0">
              <a:latin typeface="Helvetica" charset="0"/>
              <a:ea typeface="Helvetica" charset="0"/>
              <a:cs typeface="Helvetica" charset="0"/>
            </a:endParaRPr>
          </a:p>
          <a:p>
            <a:endParaRPr lang="en-US" dirty="0">
              <a:latin typeface="Helvetica" charset="0"/>
              <a:ea typeface="Helvetica" charset="0"/>
              <a:cs typeface="Helvetica" charset="0"/>
            </a:endParaRPr>
          </a:p>
          <a:p>
            <a:endParaRPr lang="en-US" dirty="0">
              <a:latin typeface="Helvetica" charset="0"/>
              <a:ea typeface="Helvetica" charset="0"/>
              <a:cs typeface="Helvetica" charset="0"/>
            </a:endParaRPr>
          </a:p>
          <a:p>
            <a:pPr marL="2571750" lvl="5" indent="-285750">
              <a:buFont typeface="Arial" charset="0"/>
              <a:buChar char="•"/>
            </a:pPr>
            <a:endParaRPr lang="en-US" sz="2000" dirty="0">
              <a:latin typeface="Helvetica" charset="0"/>
              <a:ea typeface="Helvetica" charset="0"/>
              <a:cs typeface="Helvetica" charset="0"/>
            </a:endParaRPr>
          </a:p>
        </p:txBody>
      </p:sp>
    </p:spTree>
    <p:extLst>
      <p:ext uri="{BB962C8B-B14F-4D97-AF65-F5344CB8AC3E}">
        <p14:creationId xmlns:p14="http://schemas.microsoft.com/office/powerpoint/2010/main" val="198623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9" name="TextBox 8"/>
          <p:cNvSpPr txBox="1"/>
          <p:nvPr/>
        </p:nvSpPr>
        <p:spPr>
          <a:xfrm>
            <a:off x="1878907" y="617332"/>
            <a:ext cx="8434206" cy="6463308"/>
          </a:xfrm>
          <a:prstGeom prst="rect">
            <a:avLst/>
          </a:prstGeom>
          <a:noFill/>
          <a:ln>
            <a:noFill/>
          </a:ln>
        </p:spPr>
        <p:txBody>
          <a:bodyPr wrap="square" rtlCol="0">
            <a:spAutoFit/>
          </a:bodyPr>
          <a:lstStyle/>
          <a:p>
            <a:pPr algn="ctr"/>
            <a:r>
              <a:rPr lang="en-US" sz="2000" b="1" dirty="0">
                <a:latin typeface="Helvetica" charset="0"/>
                <a:ea typeface="Helvetica" charset="0"/>
                <a:cs typeface="Helvetica" charset="0"/>
              </a:rPr>
              <a:t>Storing Numbers in Computer</a:t>
            </a:r>
          </a:p>
          <a:p>
            <a:pPr algn="ctr"/>
            <a:r>
              <a:rPr lang="en-US" sz="2000" b="1" dirty="0">
                <a:latin typeface="Helvetica" charset="0"/>
                <a:ea typeface="Helvetica" charset="0"/>
                <a:cs typeface="Helvetica" charset="0"/>
              </a:rPr>
              <a:t>Method 03 </a:t>
            </a:r>
            <a:r>
              <a:rPr lang="mr-IN" sz="2000" b="1" dirty="0">
                <a:latin typeface="Helvetica" charset="0"/>
                <a:ea typeface="Helvetica" charset="0"/>
                <a:cs typeface="Helvetica" charset="0"/>
              </a:rPr>
              <a:t>–</a:t>
            </a:r>
            <a:r>
              <a:rPr lang="en-US" sz="2000" b="1" dirty="0">
                <a:latin typeface="Helvetica" charset="0"/>
                <a:ea typeface="Helvetica" charset="0"/>
                <a:cs typeface="Helvetica" charset="0"/>
              </a:rPr>
              <a:t> Packed Decimal </a:t>
            </a:r>
          </a:p>
          <a:p>
            <a:pPr algn="ctr"/>
            <a:endParaRPr lang="en-US" sz="2000" b="1" dirty="0">
              <a:latin typeface="Helvetica" charset="0"/>
              <a:ea typeface="Helvetica" charset="0"/>
              <a:cs typeface="Helvetica" charset="0"/>
            </a:endParaRPr>
          </a:p>
          <a:p>
            <a:pPr marL="285750" indent="-285750">
              <a:buFont typeface="Arial" charset="0"/>
              <a:buChar char="•"/>
            </a:pPr>
            <a:r>
              <a:rPr lang="en-US" sz="2000" dirty="0">
                <a:latin typeface="Helvetica" charset="0"/>
                <a:ea typeface="Helvetica" charset="0"/>
                <a:cs typeface="Helvetica" charset="0"/>
              </a:rPr>
              <a:t>In Packed Decimal number representation, it uses the sign at the end of the binary conversion. </a:t>
            </a:r>
          </a:p>
          <a:p>
            <a:pPr marL="285750" indent="-285750">
              <a:buFont typeface="Arial" charset="0"/>
              <a:buChar char="•"/>
            </a:pPr>
            <a:endParaRPr lang="en-US" sz="2000" dirty="0">
              <a:latin typeface="Helvetica" charset="0"/>
              <a:ea typeface="Helvetica" charset="0"/>
              <a:cs typeface="Helvetica" charset="0"/>
            </a:endParaRPr>
          </a:p>
          <a:p>
            <a:pPr marL="285750" indent="-285750">
              <a:buFont typeface="Arial" charset="0"/>
              <a:buChar char="•"/>
            </a:pPr>
            <a:r>
              <a:rPr lang="en-US" sz="2000" dirty="0">
                <a:latin typeface="Helvetica" charset="0"/>
                <a:ea typeface="Helvetica" charset="0"/>
                <a:cs typeface="Helvetica" charset="0"/>
              </a:rPr>
              <a:t>+ = 1100</a:t>
            </a:r>
          </a:p>
          <a:p>
            <a:pPr marL="285750" indent="-285750">
              <a:buFont typeface="Arial" charset="0"/>
              <a:buChar char="•"/>
            </a:pPr>
            <a:r>
              <a:rPr lang="en-US" sz="2000" dirty="0">
                <a:latin typeface="Helvetica" charset="0"/>
                <a:ea typeface="Helvetica" charset="0"/>
                <a:cs typeface="Helvetica" charset="0"/>
              </a:rPr>
              <a:t>- =  1101</a:t>
            </a:r>
          </a:p>
          <a:p>
            <a:pPr marL="285750" indent="-285750">
              <a:buFont typeface="Arial" charset="0"/>
              <a:buChar char="•"/>
            </a:pPr>
            <a:endParaRPr lang="en-US" sz="2000" dirty="0">
              <a:latin typeface="Helvetica" charset="0"/>
              <a:ea typeface="Helvetica" charset="0"/>
              <a:cs typeface="Helvetica" charset="0"/>
            </a:endParaRPr>
          </a:p>
          <a:p>
            <a:r>
              <a:rPr lang="en-US" sz="2000" b="1" i="1" dirty="0">
                <a:latin typeface="Helvetica" charset="0"/>
                <a:ea typeface="Helvetica" charset="0"/>
                <a:cs typeface="Helvetica" charset="0"/>
              </a:rPr>
              <a:t>Example</a:t>
            </a:r>
          </a:p>
          <a:p>
            <a:endParaRPr lang="en-US" sz="2000" b="1" i="1" dirty="0">
              <a:latin typeface="Helvetica" charset="0"/>
              <a:ea typeface="Helvetica" charset="0"/>
              <a:cs typeface="Helvetica" charset="0"/>
            </a:endParaRPr>
          </a:p>
          <a:p>
            <a:pPr lvl="1"/>
            <a:r>
              <a:rPr lang="en-US" sz="2000" dirty="0">
                <a:latin typeface="Helvetica" charset="0"/>
                <a:ea typeface="Helvetica" charset="0"/>
                <a:cs typeface="Helvetica" charset="0"/>
              </a:rPr>
              <a:t>+534</a:t>
            </a:r>
          </a:p>
          <a:p>
            <a:pPr lvl="1"/>
            <a:endParaRPr lang="en-US" sz="2000" dirty="0">
              <a:latin typeface="Helvetica" charset="0"/>
              <a:ea typeface="Helvetica" charset="0"/>
              <a:cs typeface="Helvetica" charset="0"/>
            </a:endParaRPr>
          </a:p>
          <a:p>
            <a:pPr lvl="1"/>
            <a:r>
              <a:rPr lang="en-US" sz="2000" dirty="0">
                <a:latin typeface="Helvetica" charset="0"/>
                <a:ea typeface="Helvetica" charset="0"/>
                <a:cs typeface="Helvetica" charset="0"/>
              </a:rPr>
              <a:t>5  	  3       4	     +</a:t>
            </a:r>
          </a:p>
          <a:p>
            <a:pPr lvl="1"/>
            <a:endParaRPr lang="en-US" sz="2000" dirty="0">
              <a:latin typeface="Helvetica" charset="0"/>
              <a:ea typeface="Helvetica" charset="0"/>
              <a:cs typeface="Helvetica" charset="0"/>
            </a:endParaRPr>
          </a:p>
          <a:p>
            <a:pPr lvl="1"/>
            <a:r>
              <a:rPr lang="en-US" sz="2000" dirty="0">
                <a:latin typeface="Helvetica" charset="0"/>
                <a:ea typeface="Helvetica" charset="0"/>
                <a:cs typeface="Helvetica" charset="0"/>
              </a:rPr>
              <a:t>0101 0011  0100  1100</a:t>
            </a:r>
          </a:p>
          <a:p>
            <a:pPr lvl="1"/>
            <a:endParaRPr lang="en-US" sz="2000" dirty="0">
              <a:latin typeface="Helvetica" charset="0"/>
              <a:ea typeface="Helvetica" charset="0"/>
              <a:cs typeface="Helvetica" charset="0"/>
            </a:endParaRPr>
          </a:p>
          <a:p>
            <a:endParaRPr lang="en-US" dirty="0">
              <a:latin typeface="Helvetica" charset="0"/>
              <a:ea typeface="Helvetica" charset="0"/>
              <a:cs typeface="Helvetica" charset="0"/>
            </a:endParaRPr>
          </a:p>
          <a:p>
            <a:endParaRPr lang="en-US" dirty="0">
              <a:latin typeface="Helvetica" charset="0"/>
              <a:ea typeface="Helvetica" charset="0"/>
              <a:cs typeface="Helvetica" charset="0"/>
            </a:endParaRPr>
          </a:p>
          <a:p>
            <a:endParaRPr lang="en-US" dirty="0">
              <a:latin typeface="Helvetica" charset="0"/>
              <a:ea typeface="Helvetica" charset="0"/>
              <a:cs typeface="Helvetica" charset="0"/>
            </a:endParaRPr>
          </a:p>
          <a:p>
            <a:pPr marL="2571750" lvl="5" indent="-285750">
              <a:buFont typeface="Arial" charset="0"/>
              <a:buChar char="•"/>
            </a:pPr>
            <a:endParaRPr lang="en-US" sz="2000" dirty="0">
              <a:latin typeface="Helvetica" charset="0"/>
              <a:ea typeface="Helvetica" charset="0"/>
              <a:cs typeface="Helvetica" charset="0"/>
            </a:endParaRPr>
          </a:p>
        </p:txBody>
      </p:sp>
      <p:cxnSp>
        <p:nvCxnSpPr>
          <p:cNvPr id="17" name="Straight Arrow Connector 16"/>
          <p:cNvCxnSpPr/>
          <p:nvPr/>
        </p:nvCxnSpPr>
        <p:spPr>
          <a:xfrm flipH="1" flipV="1">
            <a:off x="2490281" y="4914217"/>
            <a:ext cx="252919" cy="3112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3101655" y="4914216"/>
            <a:ext cx="252919" cy="3112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3839488" y="4914216"/>
            <a:ext cx="252919" cy="3112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4324402" y="4900498"/>
            <a:ext cx="252919" cy="3112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321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9" name="TextBox 8"/>
          <p:cNvSpPr txBox="1"/>
          <p:nvPr/>
        </p:nvSpPr>
        <p:spPr>
          <a:xfrm>
            <a:off x="1878907" y="1103715"/>
            <a:ext cx="8434206" cy="4616648"/>
          </a:xfrm>
          <a:prstGeom prst="rect">
            <a:avLst/>
          </a:prstGeom>
          <a:noFill/>
        </p:spPr>
        <p:txBody>
          <a:bodyPr wrap="square" rtlCol="0">
            <a:spAutoFit/>
          </a:bodyPr>
          <a:lstStyle/>
          <a:p>
            <a:pPr algn="ctr"/>
            <a:r>
              <a:rPr lang="en-US" sz="2000" b="1" dirty="0">
                <a:latin typeface="Helvetica" charset="0"/>
                <a:ea typeface="Helvetica" charset="0"/>
                <a:cs typeface="Helvetica" charset="0"/>
              </a:rPr>
              <a:t>Storing Numbers in Computer</a:t>
            </a:r>
          </a:p>
          <a:p>
            <a:pPr algn="ctr"/>
            <a:r>
              <a:rPr lang="en-US" sz="2000" b="1" dirty="0">
                <a:latin typeface="Helvetica" charset="0"/>
                <a:ea typeface="Helvetica" charset="0"/>
                <a:cs typeface="Helvetica" charset="0"/>
              </a:rPr>
              <a:t>Method 03 </a:t>
            </a:r>
            <a:r>
              <a:rPr lang="mr-IN" sz="2000" b="1" dirty="0">
                <a:latin typeface="Helvetica" charset="0"/>
                <a:ea typeface="Helvetica" charset="0"/>
                <a:cs typeface="Helvetica" charset="0"/>
              </a:rPr>
              <a:t>–</a:t>
            </a:r>
            <a:r>
              <a:rPr lang="en-US" sz="2000" b="1" dirty="0">
                <a:latin typeface="Helvetica" charset="0"/>
                <a:ea typeface="Helvetica" charset="0"/>
                <a:cs typeface="Helvetica" charset="0"/>
              </a:rPr>
              <a:t> Packed Decimal</a:t>
            </a:r>
          </a:p>
          <a:p>
            <a:r>
              <a:rPr lang="en-US" sz="2000" b="1" dirty="0">
                <a:latin typeface="Helvetica" charset="0"/>
                <a:ea typeface="Helvetica" charset="0"/>
                <a:cs typeface="Helvetica" charset="0"/>
              </a:rPr>
              <a:t>Task 03</a:t>
            </a:r>
          </a:p>
          <a:p>
            <a:endParaRPr lang="en-US" sz="2000" b="1" dirty="0">
              <a:latin typeface="Helvetica" charset="0"/>
              <a:ea typeface="Helvetica" charset="0"/>
              <a:cs typeface="Helvetica" charset="0"/>
            </a:endParaRPr>
          </a:p>
          <a:p>
            <a:r>
              <a:rPr lang="en-US" sz="2000" dirty="0">
                <a:latin typeface="Helvetica" charset="0"/>
                <a:ea typeface="Helvetica" charset="0"/>
                <a:cs typeface="Helvetica" charset="0"/>
              </a:rPr>
              <a:t>Convert following number to Packed Decimal format</a:t>
            </a:r>
          </a:p>
          <a:p>
            <a:endParaRPr lang="en-US" sz="2000" dirty="0">
              <a:latin typeface="Helvetica" charset="0"/>
              <a:ea typeface="Helvetica" charset="0"/>
              <a:cs typeface="Helvetica" charset="0"/>
            </a:endParaRPr>
          </a:p>
          <a:p>
            <a:pPr marL="914400" lvl="1" indent="-457200">
              <a:buFont typeface="+mj-lt"/>
              <a:buAutoNum type="alphaLcPeriod"/>
            </a:pPr>
            <a:r>
              <a:rPr lang="en-US" sz="2000" dirty="0">
                <a:latin typeface="Helvetica" charset="0"/>
                <a:ea typeface="Helvetica" charset="0"/>
                <a:cs typeface="Helvetica" charset="0"/>
              </a:rPr>
              <a:t>+8723</a:t>
            </a:r>
          </a:p>
          <a:p>
            <a:pPr marL="914400" lvl="1" indent="-457200">
              <a:buFont typeface="+mj-lt"/>
              <a:buAutoNum type="alphaLcPeriod"/>
            </a:pPr>
            <a:r>
              <a:rPr lang="en-US" sz="2000" dirty="0">
                <a:latin typeface="Helvetica" charset="0"/>
                <a:ea typeface="Helvetica" charset="0"/>
                <a:cs typeface="Helvetica" charset="0"/>
              </a:rPr>
              <a:t>-9902</a:t>
            </a:r>
          </a:p>
          <a:p>
            <a:pPr marL="914400" lvl="1" indent="-457200">
              <a:buFont typeface="+mj-lt"/>
              <a:buAutoNum type="alphaLcPeriod"/>
            </a:pPr>
            <a:r>
              <a:rPr lang="en-US" sz="2000" dirty="0">
                <a:latin typeface="Helvetica" charset="0"/>
                <a:ea typeface="Helvetica" charset="0"/>
                <a:cs typeface="Helvetica" charset="0"/>
              </a:rPr>
              <a:t>-1910</a:t>
            </a:r>
          </a:p>
          <a:p>
            <a:pPr marL="914400" lvl="1" indent="-457200">
              <a:buFont typeface="+mj-lt"/>
              <a:buAutoNum type="alphaLcPeriod"/>
            </a:pPr>
            <a:r>
              <a:rPr lang="en-US" sz="2000" dirty="0">
                <a:latin typeface="Helvetica" charset="0"/>
                <a:ea typeface="Helvetica" charset="0"/>
                <a:cs typeface="Helvetica" charset="0"/>
              </a:rPr>
              <a:t>  9991</a:t>
            </a:r>
          </a:p>
          <a:p>
            <a:pPr marL="914400" lvl="1" indent="-457200">
              <a:buFont typeface="+mj-lt"/>
              <a:buAutoNum type="alphaLcPeriod"/>
            </a:pPr>
            <a:r>
              <a:rPr lang="en-US" sz="2000" dirty="0">
                <a:latin typeface="Helvetica" charset="0"/>
                <a:ea typeface="Helvetica" charset="0"/>
                <a:cs typeface="Helvetica" charset="0"/>
              </a:rPr>
              <a:t>+789</a:t>
            </a:r>
          </a:p>
          <a:p>
            <a:endParaRPr lang="en-US" dirty="0">
              <a:latin typeface="Helvetica" charset="0"/>
              <a:ea typeface="Helvetica" charset="0"/>
              <a:cs typeface="Helvetica" charset="0"/>
            </a:endParaRPr>
          </a:p>
          <a:p>
            <a:endParaRPr lang="en-US" dirty="0">
              <a:latin typeface="Helvetica" charset="0"/>
              <a:ea typeface="Helvetica" charset="0"/>
              <a:cs typeface="Helvetica" charset="0"/>
            </a:endParaRPr>
          </a:p>
          <a:p>
            <a:endParaRPr lang="en-US" dirty="0">
              <a:latin typeface="Helvetica" charset="0"/>
              <a:ea typeface="Helvetica" charset="0"/>
              <a:cs typeface="Helvetica" charset="0"/>
            </a:endParaRPr>
          </a:p>
          <a:p>
            <a:pPr marL="2571750" lvl="5" indent="-285750">
              <a:buFont typeface="Arial" charset="0"/>
              <a:buChar char="•"/>
            </a:pPr>
            <a:endParaRPr lang="en-US" sz="2000" dirty="0">
              <a:latin typeface="Helvetica" charset="0"/>
              <a:ea typeface="Helvetica" charset="0"/>
              <a:cs typeface="Helvetica" charset="0"/>
            </a:endParaRPr>
          </a:p>
        </p:txBody>
      </p:sp>
    </p:spTree>
    <p:extLst>
      <p:ext uri="{BB962C8B-B14F-4D97-AF65-F5344CB8AC3E}">
        <p14:creationId xmlns:p14="http://schemas.microsoft.com/office/powerpoint/2010/main" val="518214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134041" y="5997080"/>
            <a:ext cx="1747922" cy="784062"/>
          </a:xfrm>
          <a:prstGeom prst="rect">
            <a:avLst/>
          </a:prstGeom>
        </p:spPr>
      </p:pic>
      <p:sp>
        <p:nvSpPr>
          <p:cNvPr id="9" name="TextBox 8"/>
          <p:cNvSpPr txBox="1"/>
          <p:nvPr/>
        </p:nvSpPr>
        <p:spPr>
          <a:xfrm>
            <a:off x="1667891" y="772076"/>
            <a:ext cx="8434206" cy="5847755"/>
          </a:xfrm>
          <a:prstGeom prst="rect">
            <a:avLst/>
          </a:prstGeom>
          <a:noFill/>
        </p:spPr>
        <p:txBody>
          <a:bodyPr wrap="square" rtlCol="0">
            <a:spAutoFit/>
          </a:bodyPr>
          <a:lstStyle/>
          <a:p>
            <a:pPr algn="ctr"/>
            <a:r>
              <a:rPr lang="en-US" sz="2000" b="1" dirty="0">
                <a:latin typeface="Helvetica" charset="0"/>
                <a:ea typeface="Helvetica" charset="0"/>
                <a:cs typeface="Helvetica" charset="0"/>
              </a:rPr>
              <a:t>Storing Numbers in Computer</a:t>
            </a:r>
          </a:p>
          <a:p>
            <a:pPr algn="ctr"/>
            <a:r>
              <a:rPr lang="en-US" sz="2000" b="1" dirty="0">
                <a:latin typeface="Helvetica" charset="0"/>
                <a:ea typeface="Helvetica" charset="0"/>
                <a:cs typeface="Helvetica" charset="0"/>
              </a:rPr>
              <a:t>Method 04 </a:t>
            </a:r>
            <a:r>
              <a:rPr lang="mr-IN" sz="2000" b="1" dirty="0">
                <a:latin typeface="Helvetica" charset="0"/>
                <a:ea typeface="Helvetica" charset="0"/>
                <a:cs typeface="Helvetica" charset="0"/>
              </a:rPr>
              <a:t>–</a:t>
            </a:r>
            <a:r>
              <a:rPr lang="en-US" sz="2000" b="1" dirty="0">
                <a:latin typeface="Helvetica" charset="0"/>
                <a:ea typeface="Helvetica" charset="0"/>
                <a:cs typeface="Helvetica" charset="0"/>
              </a:rPr>
              <a:t> Ones Complement Representation </a:t>
            </a:r>
          </a:p>
          <a:p>
            <a:pPr algn="ctr"/>
            <a:endParaRPr lang="en-US" sz="2000" b="1" dirty="0">
              <a:latin typeface="Helvetica" charset="0"/>
              <a:ea typeface="Helvetica" charset="0"/>
              <a:cs typeface="Helvetica" charset="0"/>
            </a:endParaRPr>
          </a:p>
          <a:p>
            <a:pPr marL="285750" indent="-285750">
              <a:buFont typeface="Arial" charset="0"/>
              <a:buChar char="•"/>
            </a:pPr>
            <a:r>
              <a:rPr lang="en-US" sz="2000" dirty="0">
                <a:latin typeface="Helvetica" charset="0"/>
                <a:ea typeface="Helvetica" charset="0"/>
                <a:cs typeface="Helvetica" charset="0"/>
              </a:rPr>
              <a:t>In this method convert decimal number to binary and make sure it has 8 digits (8 bits) which represent a one byte.</a:t>
            </a:r>
          </a:p>
          <a:p>
            <a:pPr marL="285750" indent="-285750">
              <a:buFont typeface="Arial" charset="0"/>
              <a:buChar char="•"/>
            </a:pPr>
            <a:endParaRPr lang="en-US" sz="2000" dirty="0">
              <a:latin typeface="Helvetica" charset="0"/>
              <a:ea typeface="Helvetica" charset="0"/>
              <a:cs typeface="Helvetica" charset="0"/>
            </a:endParaRPr>
          </a:p>
          <a:p>
            <a:pPr marL="285750" indent="-285750">
              <a:buFont typeface="Arial" charset="0"/>
              <a:buChar char="•"/>
            </a:pPr>
            <a:r>
              <a:rPr lang="en-US" sz="2000" dirty="0">
                <a:latin typeface="Helvetica" charset="0"/>
                <a:ea typeface="Helvetica" charset="0"/>
                <a:cs typeface="Helvetica" charset="0"/>
              </a:rPr>
              <a:t>This method also known as 8 bits ones complement representation.</a:t>
            </a:r>
          </a:p>
          <a:p>
            <a:pPr marL="285750" indent="-285750">
              <a:buFont typeface="Arial" charset="0"/>
              <a:buChar char="•"/>
            </a:pPr>
            <a:endParaRPr lang="en-US" sz="2000" dirty="0">
              <a:latin typeface="Helvetica" charset="0"/>
              <a:ea typeface="Helvetica" charset="0"/>
              <a:cs typeface="Helvetica" charset="0"/>
            </a:endParaRPr>
          </a:p>
          <a:p>
            <a:pPr marL="285750" indent="-285750">
              <a:buFont typeface="Arial" charset="0"/>
              <a:buChar char="•"/>
            </a:pPr>
            <a:endParaRPr lang="en-US" sz="2000" dirty="0">
              <a:latin typeface="Helvetica" charset="0"/>
              <a:ea typeface="Helvetica" charset="0"/>
              <a:cs typeface="Helvetica" charset="0"/>
            </a:endParaRPr>
          </a:p>
          <a:p>
            <a:r>
              <a:rPr lang="en-US" sz="2000" b="1" i="1" dirty="0">
                <a:latin typeface="Helvetica" charset="0"/>
                <a:ea typeface="Helvetica" charset="0"/>
                <a:cs typeface="Helvetica" charset="0"/>
              </a:rPr>
              <a:t>Example</a:t>
            </a:r>
          </a:p>
          <a:p>
            <a:endParaRPr lang="en-US" sz="2000" b="1" i="1" dirty="0">
              <a:latin typeface="Helvetica" charset="0"/>
              <a:ea typeface="Helvetica" charset="0"/>
              <a:cs typeface="Helvetica" charset="0"/>
            </a:endParaRPr>
          </a:p>
          <a:p>
            <a:pPr marL="285750" indent="-285750">
              <a:buFont typeface="Arial" charset="0"/>
              <a:buChar char="•"/>
            </a:pPr>
            <a:r>
              <a:rPr lang="en-US" sz="2000" dirty="0">
                <a:latin typeface="Helvetica" charset="0"/>
                <a:ea typeface="Helvetica" charset="0"/>
                <a:cs typeface="Helvetica" charset="0"/>
              </a:rPr>
              <a:t>Convert +7 to ones complement representation</a:t>
            </a:r>
          </a:p>
          <a:p>
            <a:pPr marL="742950" lvl="1" indent="-285750">
              <a:buFont typeface="Arial" charset="0"/>
              <a:buChar char="•"/>
            </a:pPr>
            <a:r>
              <a:rPr lang="en-US" sz="2000" dirty="0">
                <a:latin typeface="Helvetica" charset="0"/>
                <a:ea typeface="Helvetica" charset="0"/>
                <a:cs typeface="Helvetica" charset="0"/>
              </a:rPr>
              <a:t>7 = 111</a:t>
            </a:r>
          </a:p>
          <a:p>
            <a:pPr marL="742950" lvl="1" indent="-285750">
              <a:buFont typeface="Arial" charset="0"/>
              <a:buChar char="•"/>
            </a:pPr>
            <a:r>
              <a:rPr lang="en-US" sz="2000" dirty="0">
                <a:latin typeface="Helvetica" charset="0"/>
                <a:ea typeface="Helvetica" charset="0"/>
                <a:cs typeface="Helvetica" charset="0"/>
              </a:rPr>
              <a:t>+7 = 00000111</a:t>
            </a:r>
          </a:p>
          <a:p>
            <a:pPr lvl="1"/>
            <a:endParaRPr lang="en-US" sz="2000" dirty="0">
              <a:latin typeface="Helvetica" charset="0"/>
              <a:ea typeface="Helvetica" charset="0"/>
              <a:cs typeface="Helvetica" charset="0"/>
            </a:endParaRPr>
          </a:p>
          <a:p>
            <a:endParaRPr lang="en-US" dirty="0">
              <a:latin typeface="Helvetica" charset="0"/>
              <a:ea typeface="Helvetica" charset="0"/>
              <a:cs typeface="Helvetica" charset="0"/>
            </a:endParaRPr>
          </a:p>
          <a:p>
            <a:endParaRPr lang="en-US" dirty="0">
              <a:latin typeface="Helvetica" charset="0"/>
              <a:ea typeface="Helvetica" charset="0"/>
              <a:cs typeface="Helvetica" charset="0"/>
            </a:endParaRPr>
          </a:p>
          <a:p>
            <a:endParaRPr lang="en-US" dirty="0">
              <a:latin typeface="Helvetica" charset="0"/>
              <a:ea typeface="Helvetica" charset="0"/>
              <a:cs typeface="Helvetica" charset="0"/>
            </a:endParaRPr>
          </a:p>
          <a:p>
            <a:pPr marL="2571750" lvl="5" indent="-285750">
              <a:buFont typeface="Arial" charset="0"/>
              <a:buChar char="•"/>
            </a:pPr>
            <a:endParaRPr lang="en-US" sz="2000" dirty="0">
              <a:latin typeface="Helvetica" charset="0"/>
              <a:ea typeface="Helvetica" charset="0"/>
              <a:cs typeface="Helvetica" charset="0"/>
            </a:endParaRPr>
          </a:p>
        </p:txBody>
      </p:sp>
    </p:spTree>
    <p:extLst>
      <p:ext uri="{BB962C8B-B14F-4D97-AF65-F5344CB8AC3E}">
        <p14:creationId xmlns:p14="http://schemas.microsoft.com/office/powerpoint/2010/main" val="246374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9" name="TextBox 8"/>
          <p:cNvSpPr txBox="1"/>
          <p:nvPr/>
        </p:nvSpPr>
        <p:spPr>
          <a:xfrm>
            <a:off x="1878907" y="1103715"/>
            <a:ext cx="8434206" cy="4001095"/>
          </a:xfrm>
          <a:prstGeom prst="rect">
            <a:avLst/>
          </a:prstGeom>
          <a:noFill/>
        </p:spPr>
        <p:txBody>
          <a:bodyPr wrap="square" rtlCol="0">
            <a:spAutoFit/>
          </a:bodyPr>
          <a:lstStyle/>
          <a:p>
            <a:pPr algn="ctr"/>
            <a:r>
              <a:rPr lang="en-US" sz="2000" b="1" dirty="0">
                <a:latin typeface="Helvetica" charset="0"/>
                <a:ea typeface="Helvetica" charset="0"/>
                <a:cs typeface="Helvetica" charset="0"/>
              </a:rPr>
              <a:t>Storing Numbers in Computer</a:t>
            </a:r>
          </a:p>
          <a:p>
            <a:pPr algn="ctr"/>
            <a:r>
              <a:rPr lang="en-US" sz="2000" b="1" dirty="0">
                <a:latin typeface="Helvetica" charset="0"/>
                <a:ea typeface="Helvetica" charset="0"/>
                <a:cs typeface="Helvetica" charset="0"/>
              </a:rPr>
              <a:t>Method 04 </a:t>
            </a:r>
            <a:r>
              <a:rPr lang="mr-IN" sz="2000" b="1" dirty="0">
                <a:latin typeface="Helvetica" charset="0"/>
                <a:ea typeface="Helvetica" charset="0"/>
                <a:cs typeface="Helvetica" charset="0"/>
              </a:rPr>
              <a:t>–</a:t>
            </a:r>
            <a:r>
              <a:rPr lang="en-US" sz="2000" b="1" dirty="0">
                <a:latin typeface="Helvetica" charset="0"/>
                <a:ea typeface="Helvetica" charset="0"/>
                <a:cs typeface="Helvetica" charset="0"/>
              </a:rPr>
              <a:t> Ones Complement Representation</a:t>
            </a:r>
          </a:p>
          <a:p>
            <a:r>
              <a:rPr lang="en-US" sz="2000" b="1" dirty="0">
                <a:latin typeface="Helvetica" charset="0"/>
                <a:ea typeface="Helvetica" charset="0"/>
                <a:cs typeface="Helvetica" charset="0"/>
              </a:rPr>
              <a:t>Task 04</a:t>
            </a:r>
          </a:p>
          <a:p>
            <a:endParaRPr lang="en-US" sz="2000" b="1" dirty="0">
              <a:latin typeface="Helvetica" charset="0"/>
              <a:ea typeface="Helvetica" charset="0"/>
              <a:cs typeface="Helvetica" charset="0"/>
            </a:endParaRPr>
          </a:p>
          <a:p>
            <a:r>
              <a:rPr lang="en-US" sz="2000" dirty="0">
                <a:latin typeface="Helvetica" charset="0"/>
                <a:ea typeface="Helvetica" charset="0"/>
                <a:cs typeface="Helvetica" charset="0"/>
              </a:rPr>
              <a:t>Convert following number to Ones Complement Representation</a:t>
            </a:r>
          </a:p>
          <a:p>
            <a:pPr marL="914400" lvl="1" indent="-457200">
              <a:buFont typeface="+mj-lt"/>
              <a:buAutoNum type="alphaLcPeriod"/>
            </a:pPr>
            <a:r>
              <a:rPr lang="en-US" sz="2000" dirty="0">
                <a:latin typeface="Helvetica" charset="0"/>
                <a:ea typeface="Helvetica" charset="0"/>
                <a:cs typeface="Helvetica" charset="0"/>
              </a:rPr>
              <a:t>+23</a:t>
            </a:r>
          </a:p>
          <a:p>
            <a:pPr marL="914400" lvl="1" indent="-457200">
              <a:buFont typeface="+mj-lt"/>
              <a:buAutoNum type="alphaLcPeriod"/>
            </a:pPr>
            <a:r>
              <a:rPr lang="en-US" sz="2000" dirty="0">
                <a:latin typeface="Helvetica" charset="0"/>
                <a:ea typeface="Helvetica" charset="0"/>
                <a:cs typeface="Helvetica" charset="0"/>
              </a:rPr>
              <a:t>+12</a:t>
            </a:r>
          </a:p>
          <a:p>
            <a:pPr marL="914400" lvl="1" indent="-457200">
              <a:buFont typeface="+mj-lt"/>
              <a:buAutoNum type="alphaLcPeriod"/>
            </a:pPr>
            <a:r>
              <a:rPr lang="en-US" sz="2000" dirty="0">
                <a:latin typeface="Helvetica" charset="0"/>
                <a:ea typeface="Helvetica" charset="0"/>
                <a:cs typeface="Helvetica" charset="0"/>
              </a:rPr>
              <a:t>+32</a:t>
            </a:r>
          </a:p>
          <a:p>
            <a:pPr marL="914400" lvl="1" indent="-457200">
              <a:buFont typeface="+mj-lt"/>
              <a:buAutoNum type="alphaLcPeriod"/>
            </a:pPr>
            <a:r>
              <a:rPr lang="en-US" sz="2000" dirty="0">
                <a:latin typeface="Helvetica" charset="0"/>
                <a:ea typeface="Helvetica" charset="0"/>
                <a:cs typeface="Helvetica" charset="0"/>
              </a:rPr>
              <a:t>+15</a:t>
            </a:r>
          </a:p>
          <a:p>
            <a:endParaRPr lang="en-US" dirty="0">
              <a:latin typeface="Helvetica" charset="0"/>
              <a:ea typeface="Helvetica" charset="0"/>
              <a:cs typeface="Helvetica" charset="0"/>
            </a:endParaRPr>
          </a:p>
          <a:p>
            <a:endParaRPr lang="en-US" dirty="0">
              <a:latin typeface="Helvetica" charset="0"/>
              <a:ea typeface="Helvetica" charset="0"/>
              <a:cs typeface="Helvetica" charset="0"/>
            </a:endParaRPr>
          </a:p>
          <a:p>
            <a:endParaRPr lang="en-US" dirty="0">
              <a:latin typeface="Helvetica" charset="0"/>
              <a:ea typeface="Helvetica" charset="0"/>
              <a:cs typeface="Helvetica" charset="0"/>
            </a:endParaRPr>
          </a:p>
          <a:p>
            <a:pPr marL="2571750" lvl="5" indent="-285750">
              <a:buFont typeface="Arial" charset="0"/>
              <a:buChar char="•"/>
            </a:pPr>
            <a:endParaRPr lang="en-US" sz="2000" dirty="0">
              <a:latin typeface="Helvetica" charset="0"/>
              <a:ea typeface="Helvetica" charset="0"/>
              <a:cs typeface="Helvetica" charset="0"/>
            </a:endParaRPr>
          </a:p>
        </p:txBody>
      </p:sp>
    </p:spTree>
    <p:extLst>
      <p:ext uri="{BB962C8B-B14F-4D97-AF65-F5344CB8AC3E}">
        <p14:creationId xmlns:p14="http://schemas.microsoft.com/office/powerpoint/2010/main" val="1856996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9" name="TextBox 8"/>
          <p:cNvSpPr txBox="1"/>
          <p:nvPr/>
        </p:nvSpPr>
        <p:spPr>
          <a:xfrm>
            <a:off x="1878907" y="617332"/>
            <a:ext cx="8434206" cy="7078861"/>
          </a:xfrm>
          <a:prstGeom prst="rect">
            <a:avLst/>
          </a:prstGeom>
          <a:noFill/>
        </p:spPr>
        <p:txBody>
          <a:bodyPr wrap="square" rtlCol="0">
            <a:spAutoFit/>
          </a:bodyPr>
          <a:lstStyle/>
          <a:p>
            <a:pPr algn="ctr"/>
            <a:r>
              <a:rPr lang="en-US" sz="2000" b="1" dirty="0">
                <a:latin typeface="Helvetica" charset="0"/>
                <a:ea typeface="Helvetica" charset="0"/>
                <a:cs typeface="Helvetica" charset="0"/>
              </a:rPr>
              <a:t>Storing Numbers in Computer</a:t>
            </a:r>
          </a:p>
          <a:p>
            <a:pPr algn="ctr"/>
            <a:r>
              <a:rPr lang="en-US" sz="2000" b="1" dirty="0">
                <a:latin typeface="Helvetica" charset="0"/>
                <a:ea typeface="Helvetica" charset="0"/>
                <a:cs typeface="Helvetica" charset="0"/>
              </a:rPr>
              <a:t>Method 04 </a:t>
            </a:r>
            <a:r>
              <a:rPr lang="mr-IN" sz="2000" b="1" dirty="0">
                <a:latin typeface="Helvetica" charset="0"/>
                <a:ea typeface="Helvetica" charset="0"/>
                <a:cs typeface="Helvetica" charset="0"/>
              </a:rPr>
              <a:t>–</a:t>
            </a:r>
            <a:r>
              <a:rPr lang="en-US" sz="2000" b="1" dirty="0">
                <a:latin typeface="Helvetica" charset="0"/>
                <a:ea typeface="Helvetica" charset="0"/>
                <a:cs typeface="Helvetica" charset="0"/>
              </a:rPr>
              <a:t> Ones Complement Representation </a:t>
            </a:r>
          </a:p>
          <a:p>
            <a:pPr algn="ctr"/>
            <a:r>
              <a:rPr lang="en-US" sz="2000" b="1" dirty="0">
                <a:latin typeface="Helvetica" charset="0"/>
                <a:ea typeface="Helvetica" charset="0"/>
                <a:cs typeface="Helvetica" charset="0"/>
              </a:rPr>
              <a:t>with negative numbers </a:t>
            </a:r>
          </a:p>
          <a:p>
            <a:pPr algn="ctr"/>
            <a:endParaRPr lang="en-US" sz="2000" b="1" dirty="0">
              <a:latin typeface="Helvetica" charset="0"/>
              <a:ea typeface="Helvetica" charset="0"/>
              <a:cs typeface="Helvetica" charset="0"/>
            </a:endParaRPr>
          </a:p>
          <a:p>
            <a:pPr marL="285750" indent="-285750">
              <a:buFont typeface="Arial" charset="0"/>
              <a:buChar char="•"/>
            </a:pPr>
            <a:r>
              <a:rPr lang="en-US" sz="2000" dirty="0">
                <a:latin typeface="Helvetica" charset="0"/>
                <a:ea typeface="Helvetica" charset="0"/>
                <a:cs typeface="Helvetica" charset="0"/>
              </a:rPr>
              <a:t>When you get a negative number first you should convert it to it’s binary equivalent with 8 digits (8 bits ones complement)</a:t>
            </a:r>
          </a:p>
          <a:p>
            <a:pPr marL="285750" indent="-285750">
              <a:buFont typeface="Arial" charset="0"/>
              <a:buChar char="•"/>
            </a:pPr>
            <a:endParaRPr lang="en-US" sz="2000" dirty="0">
              <a:latin typeface="Helvetica" charset="0"/>
              <a:ea typeface="Helvetica" charset="0"/>
              <a:cs typeface="Helvetica" charset="0"/>
            </a:endParaRPr>
          </a:p>
          <a:p>
            <a:pPr marL="285750" indent="-285750">
              <a:buFont typeface="Arial" charset="0"/>
              <a:buChar char="•"/>
            </a:pPr>
            <a:r>
              <a:rPr lang="en-US" sz="2000" dirty="0">
                <a:latin typeface="Helvetica" charset="0"/>
                <a:ea typeface="Helvetica" charset="0"/>
                <a:cs typeface="Helvetica" charset="0"/>
              </a:rPr>
              <a:t>Then convert 0s into 1s and 1s into 0s.</a:t>
            </a:r>
          </a:p>
          <a:p>
            <a:pPr marL="285750" indent="-285750">
              <a:buFont typeface="Arial" charset="0"/>
              <a:buChar char="•"/>
            </a:pPr>
            <a:endParaRPr lang="en-US" sz="2000" dirty="0">
              <a:latin typeface="Helvetica" charset="0"/>
              <a:ea typeface="Helvetica" charset="0"/>
              <a:cs typeface="Helvetica" charset="0"/>
            </a:endParaRPr>
          </a:p>
          <a:p>
            <a:pPr marL="285750" indent="-285750">
              <a:buFont typeface="Arial" charset="0"/>
              <a:buChar char="•"/>
            </a:pPr>
            <a:r>
              <a:rPr lang="en-US" sz="2000" dirty="0">
                <a:latin typeface="Helvetica" charset="0"/>
                <a:ea typeface="Helvetica" charset="0"/>
                <a:cs typeface="Helvetica" charset="0"/>
              </a:rPr>
              <a:t>Its also know as subtracting the 8 bits ones complement value from full value (8 one’s)</a:t>
            </a:r>
          </a:p>
          <a:p>
            <a:pPr marL="285750" indent="-285750">
              <a:buFont typeface="Arial" charset="0"/>
              <a:buChar char="•"/>
            </a:pPr>
            <a:endParaRPr lang="en-US" sz="2000" dirty="0">
              <a:latin typeface="Helvetica" charset="0"/>
              <a:ea typeface="Helvetica" charset="0"/>
              <a:cs typeface="Helvetica" charset="0"/>
            </a:endParaRPr>
          </a:p>
          <a:p>
            <a:r>
              <a:rPr lang="en-US" sz="2000" b="1" i="1" dirty="0">
                <a:latin typeface="Helvetica" charset="0"/>
                <a:ea typeface="Helvetica" charset="0"/>
                <a:cs typeface="Helvetica" charset="0"/>
              </a:rPr>
              <a:t>Example</a:t>
            </a:r>
          </a:p>
          <a:p>
            <a:pPr marL="285750" indent="-285750">
              <a:buFont typeface="Arial" charset="0"/>
              <a:buChar char="•"/>
            </a:pPr>
            <a:endParaRPr lang="en-US" sz="2000" dirty="0">
              <a:latin typeface="Helvetica" charset="0"/>
              <a:ea typeface="Helvetica" charset="0"/>
              <a:cs typeface="Helvetica" charset="0"/>
            </a:endParaRPr>
          </a:p>
          <a:p>
            <a:pPr marL="285750" indent="-285750">
              <a:buFont typeface="Arial" charset="0"/>
              <a:buChar char="•"/>
            </a:pPr>
            <a:r>
              <a:rPr lang="en-US" sz="2000" dirty="0">
                <a:latin typeface="Helvetica" charset="0"/>
                <a:ea typeface="Helvetica" charset="0"/>
                <a:cs typeface="Helvetica" charset="0"/>
              </a:rPr>
              <a:t>Convert -7 to ones complement representation</a:t>
            </a:r>
          </a:p>
          <a:p>
            <a:pPr marL="742950" lvl="1" indent="-285750">
              <a:buFont typeface="Arial" charset="0"/>
              <a:buChar char="•"/>
            </a:pPr>
            <a:r>
              <a:rPr lang="en-US" sz="2000" dirty="0">
                <a:latin typeface="Helvetica" charset="0"/>
                <a:ea typeface="Helvetica" charset="0"/>
                <a:cs typeface="Helvetica" charset="0"/>
              </a:rPr>
              <a:t>7 = 111</a:t>
            </a:r>
          </a:p>
          <a:p>
            <a:pPr marL="742950" lvl="1" indent="-285750">
              <a:buFont typeface="Arial" charset="0"/>
              <a:buChar char="•"/>
            </a:pPr>
            <a:r>
              <a:rPr lang="en-US" sz="2000" dirty="0">
                <a:latin typeface="Helvetica" charset="0"/>
                <a:ea typeface="Helvetica" charset="0"/>
                <a:cs typeface="Helvetica" charset="0"/>
              </a:rPr>
              <a:t>+7 = 00000111</a:t>
            </a:r>
          </a:p>
          <a:p>
            <a:pPr marL="742950" lvl="1" indent="-285750">
              <a:buFont typeface="Arial" charset="0"/>
              <a:buChar char="•"/>
            </a:pPr>
            <a:r>
              <a:rPr lang="en-US" sz="2000" dirty="0">
                <a:latin typeface="Helvetica" charset="0"/>
                <a:ea typeface="Helvetica" charset="0"/>
                <a:cs typeface="Helvetica" charset="0"/>
              </a:rPr>
              <a:t>-7 = 11111000</a:t>
            </a:r>
          </a:p>
          <a:p>
            <a:pPr lvl="1"/>
            <a:endParaRPr lang="en-US" sz="2000" dirty="0">
              <a:latin typeface="Helvetica" charset="0"/>
              <a:ea typeface="Helvetica" charset="0"/>
              <a:cs typeface="Helvetica" charset="0"/>
            </a:endParaRPr>
          </a:p>
          <a:p>
            <a:endParaRPr lang="en-US" dirty="0">
              <a:latin typeface="Helvetica" charset="0"/>
              <a:ea typeface="Helvetica" charset="0"/>
              <a:cs typeface="Helvetica" charset="0"/>
            </a:endParaRPr>
          </a:p>
          <a:p>
            <a:endParaRPr lang="en-US" dirty="0">
              <a:latin typeface="Helvetica" charset="0"/>
              <a:ea typeface="Helvetica" charset="0"/>
              <a:cs typeface="Helvetica" charset="0"/>
            </a:endParaRPr>
          </a:p>
          <a:p>
            <a:endParaRPr lang="en-US" dirty="0">
              <a:latin typeface="Helvetica" charset="0"/>
              <a:ea typeface="Helvetica" charset="0"/>
              <a:cs typeface="Helvetica" charset="0"/>
            </a:endParaRPr>
          </a:p>
          <a:p>
            <a:pPr marL="2571750" lvl="5" indent="-285750">
              <a:buFont typeface="Arial" charset="0"/>
              <a:buChar char="•"/>
            </a:pPr>
            <a:endParaRPr lang="en-US" sz="2000" dirty="0">
              <a:latin typeface="Helvetica" charset="0"/>
              <a:ea typeface="Helvetica" charset="0"/>
              <a:cs typeface="Helvetica" charset="0"/>
            </a:endParaRPr>
          </a:p>
        </p:txBody>
      </p:sp>
    </p:spTree>
    <p:extLst>
      <p:ext uri="{BB962C8B-B14F-4D97-AF65-F5344CB8AC3E}">
        <p14:creationId xmlns:p14="http://schemas.microsoft.com/office/powerpoint/2010/main" val="1590071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13103" y="5835788"/>
            <a:ext cx="1747922" cy="784062"/>
          </a:xfrm>
          <a:prstGeom prst="rect">
            <a:avLst/>
          </a:prstGeom>
        </p:spPr>
      </p:pic>
      <p:sp>
        <p:nvSpPr>
          <p:cNvPr id="9" name="TextBox 8"/>
          <p:cNvSpPr txBox="1"/>
          <p:nvPr/>
        </p:nvSpPr>
        <p:spPr>
          <a:xfrm>
            <a:off x="1878897" y="630181"/>
            <a:ext cx="8434206" cy="3877985"/>
          </a:xfrm>
          <a:prstGeom prst="rect">
            <a:avLst/>
          </a:prstGeom>
          <a:noFill/>
        </p:spPr>
        <p:txBody>
          <a:bodyPr wrap="square" rtlCol="0">
            <a:spAutoFit/>
          </a:bodyPr>
          <a:lstStyle/>
          <a:p>
            <a:pPr algn="ctr"/>
            <a:r>
              <a:rPr lang="en-US" sz="2800" b="1" dirty="0">
                <a:latin typeface="Helvetica" charset="0"/>
                <a:ea typeface="Helvetica" charset="0"/>
                <a:cs typeface="Helvetica" charset="0"/>
              </a:rPr>
              <a:t>Welcome to Lecture 05 !</a:t>
            </a:r>
          </a:p>
          <a:p>
            <a:pPr algn="ctr"/>
            <a:endParaRPr lang="en-US" sz="2000" b="1" dirty="0">
              <a:latin typeface="Helvetica" charset="0"/>
              <a:ea typeface="Helvetica" charset="0"/>
              <a:cs typeface="Helvetica" charset="0"/>
            </a:endParaRPr>
          </a:p>
          <a:p>
            <a:endParaRPr lang="en-US" sz="2000" dirty="0">
              <a:latin typeface="Helvetica" charset="0"/>
              <a:ea typeface="Helvetica" charset="0"/>
              <a:cs typeface="Helvetica" charset="0"/>
            </a:endParaRPr>
          </a:p>
          <a:p>
            <a:pPr marL="342900" indent="-342900">
              <a:buFont typeface="Wingdings" charset="2"/>
              <a:buChar char="Ø"/>
            </a:pPr>
            <a:endParaRPr lang="en-US" sz="2000" dirty="0">
              <a:latin typeface="Helvetica" charset="0"/>
              <a:ea typeface="Helvetica" charset="0"/>
              <a:cs typeface="Helvetica" charset="0"/>
            </a:endParaRPr>
          </a:p>
          <a:p>
            <a:pPr marL="342900" indent="-342900">
              <a:lnSpc>
                <a:spcPct val="200000"/>
              </a:lnSpc>
              <a:buFont typeface="Wingdings" charset="2"/>
              <a:buChar char="Ø"/>
            </a:pPr>
            <a:r>
              <a:rPr lang="en-US" sz="2000" dirty="0">
                <a:latin typeface="Helvetica" charset="0"/>
                <a:ea typeface="Helvetica" charset="0"/>
                <a:cs typeface="Helvetica" charset="0"/>
              </a:rPr>
              <a:t>Take your notebooks and prepare</a:t>
            </a:r>
          </a:p>
          <a:p>
            <a:pPr marL="342900" indent="-342900">
              <a:lnSpc>
                <a:spcPct val="200000"/>
              </a:lnSpc>
              <a:buFont typeface="Wingdings" charset="2"/>
              <a:buChar char="Ø"/>
            </a:pPr>
            <a:r>
              <a:rPr lang="en-US" sz="2000" dirty="0">
                <a:latin typeface="Helvetica" charset="0"/>
                <a:ea typeface="Helvetica" charset="0"/>
                <a:cs typeface="Helvetica" charset="0"/>
              </a:rPr>
              <a:t>You can ask questions via either chat message or over the mic.</a:t>
            </a:r>
          </a:p>
          <a:p>
            <a:pPr marL="342900" indent="-342900">
              <a:lnSpc>
                <a:spcPct val="200000"/>
              </a:lnSpc>
              <a:buFont typeface="Wingdings" charset="2"/>
              <a:buChar char="Ø"/>
            </a:pPr>
            <a:r>
              <a:rPr lang="en-US" sz="2000" b="1" dirty="0">
                <a:latin typeface="Comic Sans MS" panose="030F0702030302020204" pitchFamily="66" charset="0"/>
                <a:ea typeface="Helvetica" charset="0"/>
                <a:cs typeface="Helvetica" charset="0"/>
              </a:rPr>
              <a:t>When you are not using the mic please mute it.</a:t>
            </a:r>
          </a:p>
          <a:p>
            <a:endParaRPr lang="en-US" dirty="0">
              <a:latin typeface="Helvetica" charset="0"/>
              <a:ea typeface="Helvetica" charset="0"/>
              <a:cs typeface="Helvetica" charset="0"/>
            </a:endParaRPr>
          </a:p>
          <a:p>
            <a:pPr marL="2571750" lvl="5" indent="-285750">
              <a:buFont typeface="Arial" charset="0"/>
              <a:buChar char="•"/>
            </a:pPr>
            <a:endParaRPr lang="en-US" sz="2000" dirty="0">
              <a:latin typeface="Helvetica" charset="0"/>
              <a:ea typeface="Helvetica" charset="0"/>
              <a:cs typeface="Helvetica" charset="0"/>
            </a:endParaRPr>
          </a:p>
        </p:txBody>
      </p:sp>
    </p:spTree>
    <p:extLst>
      <p:ext uri="{BB962C8B-B14F-4D97-AF65-F5344CB8AC3E}">
        <p14:creationId xmlns:p14="http://schemas.microsoft.com/office/powerpoint/2010/main" val="1581914661"/>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9" name="TextBox 8"/>
          <p:cNvSpPr txBox="1"/>
          <p:nvPr/>
        </p:nvSpPr>
        <p:spPr>
          <a:xfrm>
            <a:off x="1878907" y="1103715"/>
            <a:ext cx="8434206" cy="4001095"/>
          </a:xfrm>
          <a:prstGeom prst="rect">
            <a:avLst/>
          </a:prstGeom>
          <a:noFill/>
        </p:spPr>
        <p:txBody>
          <a:bodyPr wrap="square" rtlCol="0">
            <a:spAutoFit/>
          </a:bodyPr>
          <a:lstStyle/>
          <a:p>
            <a:pPr algn="ctr"/>
            <a:r>
              <a:rPr lang="en-US" sz="2000" b="1" dirty="0">
                <a:latin typeface="Helvetica" charset="0"/>
                <a:ea typeface="Helvetica" charset="0"/>
                <a:cs typeface="Helvetica" charset="0"/>
              </a:rPr>
              <a:t>Storing Numbers in Computer</a:t>
            </a:r>
          </a:p>
          <a:p>
            <a:pPr algn="ctr"/>
            <a:r>
              <a:rPr lang="en-US" sz="2000" b="1" dirty="0">
                <a:latin typeface="Helvetica" charset="0"/>
                <a:ea typeface="Helvetica" charset="0"/>
                <a:cs typeface="Helvetica" charset="0"/>
              </a:rPr>
              <a:t>Method 04 </a:t>
            </a:r>
            <a:r>
              <a:rPr lang="mr-IN" sz="2000" b="1" dirty="0">
                <a:latin typeface="Helvetica" charset="0"/>
                <a:ea typeface="Helvetica" charset="0"/>
                <a:cs typeface="Helvetica" charset="0"/>
              </a:rPr>
              <a:t>–</a:t>
            </a:r>
            <a:r>
              <a:rPr lang="en-US" sz="2000" b="1" dirty="0">
                <a:latin typeface="Helvetica" charset="0"/>
                <a:ea typeface="Helvetica" charset="0"/>
                <a:cs typeface="Helvetica" charset="0"/>
              </a:rPr>
              <a:t> Ones Complement Representation</a:t>
            </a:r>
          </a:p>
          <a:p>
            <a:r>
              <a:rPr lang="en-US" sz="2000" b="1" dirty="0">
                <a:latin typeface="Helvetica" charset="0"/>
                <a:ea typeface="Helvetica" charset="0"/>
                <a:cs typeface="Helvetica" charset="0"/>
              </a:rPr>
              <a:t>Task 05</a:t>
            </a:r>
          </a:p>
          <a:p>
            <a:endParaRPr lang="en-US" sz="2000" b="1" dirty="0">
              <a:latin typeface="Helvetica" charset="0"/>
              <a:ea typeface="Helvetica" charset="0"/>
              <a:cs typeface="Helvetica" charset="0"/>
            </a:endParaRPr>
          </a:p>
          <a:p>
            <a:r>
              <a:rPr lang="en-US" sz="2000" dirty="0">
                <a:latin typeface="Helvetica" charset="0"/>
                <a:ea typeface="Helvetica" charset="0"/>
                <a:cs typeface="Helvetica" charset="0"/>
              </a:rPr>
              <a:t>Convert following number to Ones Complement Representation</a:t>
            </a:r>
          </a:p>
          <a:p>
            <a:pPr marL="914400" lvl="1" indent="-457200">
              <a:buFont typeface="+mj-lt"/>
              <a:buAutoNum type="alphaLcPeriod"/>
            </a:pPr>
            <a:r>
              <a:rPr lang="en-US" sz="2000" dirty="0">
                <a:latin typeface="Helvetica" charset="0"/>
                <a:ea typeface="Helvetica" charset="0"/>
                <a:cs typeface="Helvetica" charset="0"/>
              </a:rPr>
              <a:t>-23</a:t>
            </a:r>
          </a:p>
          <a:p>
            <a:pPr marL="914400" lvl="1" indent="-457200">
              <a:buFont typeface="+mj-lt"/>
              <a:buAutoNum type="alphaLcPeriod"/>
            </a:pPr>
            <a:r>
              <a:rPr lang="en-US" sz="2000" dirty="0">
                <a:latin typeface="Helvetica" charset="0"/>
                <a:ea typeface="Helvetica" charset="0"/>
                <a:cs typeface="Helvetica" charset="0"/>
              </a:rPr>
              <a:t>-18</a:t>
            </a:r>
          </a:p>
          <a:p>
            <a:pPr marL="914400" lvl="1" indent="-457200">
              <a:buFont typeface="+mj-lt"/>
              <a:buAutoNum type="alphaLcPeriod"/>
            </a:pPr>
            <a:r>
              <a:rPr lang="en-US" sz="2000" dirty="0">
                <a:latin typeface="Helvetica" charset="0"/>
                <a:ea typeface="Helvetica" charset="0"/>
                <a:cs typeface="Helvetica" charset="0"/>
              </a:rPr>
              <a:t>-22</a:t>
            </a:r>
          </a:p>
          <a:p>
            <a:pPr marL="914400" lvl="1" indent="-457200">
              <a:buFont typeface="+mj-lt"/>
              <a:buAutoNum type="alphaLcPeriod"/>
            </a:pPr>
            <a:r>
              <a:rPr lang="en-US" sz="2000" dirty="0">
                <a:latin typeface="Helvetica" charset="0"/>
                <a:ea typeface="Helvetica" charset="0"/>
                <a:cs typeface="Helvetica" charset="0"/>
              </a:rPr>
              <a:t>-25</a:t>
            </a:r>
          </a:p>
          <a:p>
            <a:endParaRPr lang="en-US" dirty="0">
              <a:latin typeface="Helvetica" charset="0"/>
              <a:ea typeface="Helvetica" charset="0"/>
              <a:cs typeface="Helvetica" charset="0"/>
            </a:endParaRPr>
          </a:p>
          <a:p>
            <a:endParaRPr lang="en-US" dirty="0">
              <a:latin typeface="Helvetica" charset="0"/>
              <a:ea typeface="Helvetica" charset="0"/>
              <a:cs typeface="Helvetica" charset="0"/>
            </a:endParaRPr>
          </a:p>
          <a:p>
            <a:endParaRPr lang="en-US" dirty="0">
              <a:latin typeface="Helvetica" charset="0"/>
              <a:ea typeface="Helvetica" charset="0"/>
              <a:cs typeface="Helvetica" charset="0"/>
            </a:endParaRPr>
          </a:p>
          <a:p>
            <a:pPr marL="2571750" lvl="5" indent="-285750">
              <a:buFont typeface="Arial" charset="0"/>
              <a:buChar char="•"/>
            </a:pPr>
            <a:endParaRPr lang="en-US" sz="2000" dirty="0">
              <a:latin typeface="Helvetica" charset="0"/>
              <a:ea typeface="Helvetica" charset="0"/>
              <a:cs typeface="Helvetica" charset="0"/>
            </a:endParaRPr>
          </a:p>
        </p:txBody>
      </p:sp>
    </p:spTree>
    <p:extLst>
      <p:ext uri="{BB962C8B-B14F-4D97-AF65-F5344CB8AC3E}">
        <p14:creationId xmlns:p14="http://schemas.microsoft.com/office/powerpoint/2010/main" val="2020096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9" name="TextBox 8"/>
          <p:cNvSpPr txBox="1"/>
          <p:nvPr/>
        </p:nvSpPr>
        <p:spPr>
          <a:xfrm>
            <a:off x="1878907" y="1103715"/>
            <a:ext cx="8434206" cy="4001095"/>
          </a:xfrm>
          <a:prstGeom prst="rect">
            <a:avLst/>
          </a:prstGeom>
          <a:noFill/>
        </p:spPr>
        <p:txBody>
          <a:bodyPr wrap="square" rtlCol="0">
            <a:spAutoFit/>
          </a:bodyPr>
          <a:lstStyle/>
          <a:p>
            <a:pPr algn="ctr"/>
            <a:r>
              <a:rPr lang="en-US" sz="2000" b="1" dirty="0">
                <a:latin typeface="Helvetica" charset="0"/>
                <a:ea typeface="Helvetica" charset="0"/>
                <a:cs typeface="Helvetica" charset="0"/>
              </a:rPr>
              <a:t>Storing Numbers in Computer</a:t>
            </a:r>
          </a:p>
          <a:p>
            <a:pPr algn="ctr"/>
            <a:r>
              <a:rPr lang="en-US" sz="2000" b="1" dirty="0">
                <a:latin typeface="Helvetica" charset="0"/>
                <a:ea typeface="Helvetica" charset="0"/>
                <a:cs typeface="Helvetica" charset="0"/>
              </a:rPr>
              <a:t>Method 04 </a:t>
            </a:r>
            <a:r>
              <a:rPr lang="mr-IN" sz="2000" b="1" dirty="0">
                <a:latin typeface="Helvetica" charset="0"/>
                <a:ea typeface="Helvetica" charset="0"/>
                <a:cs typeface="Helvetica" charset="0"/>
              </a:rPr>
              <a:t>–</a:t>
            </a:r>
            <a:r>
              <a:rPr lang="en-US" sz="2000" b="1" dirty="0">
                <a:latin typeface="Helvetica" charset="0"/>
                <a:ea typeface="Helvetica" charset="0"/>
                <a:cs typeface="Helvetica" charset="0"/>
              </a:rPr>
              <a:t> Ones Complement Representation</a:t>
            </a:r>
          </a:p>
          <a:p>
            <a:pPr algn="ctr"/>
            <a:endParaRPr lang="en-US" sz="2000" b="1" dirty="0">
              <a:latin typeface="Helvetica" charset="0"/>
              <a:ea typeface="Helvetica" charset="0"/>
              <a:cs typeface="Helvetica" charset="0"/>
            </a:endParaRPr>
          </a:p>
          <a:p>
            <a:r>
              <a:rPr lang="en-US" sz="2000" dirty="0">
                <a:latin typeface="Helvetica" charset="0"/>
                <a:ea typeface="Helvetica" charset="0"/>
                <a:cs typeface="Helvetica" charset="0"/>
              </a:rPr>
              <a:t>When the binary pattern is given how to find the decimal value</a:t>
            </a:r>
          </a:p>
          <a:p>
            <a:endParaRPr lang="en-US" sz="2000" dirty="0">
              <a:latin typeface="Helvetica" charset="0"/>
              <a:ea typeface="Helvetica" charset="0"/>
              <a:cs typeface="Helvetica" charset="0"/>
            </a:endParaRPr>
          </a:p>
          <a:p>
            <a:pPr marL="342900" indent="-342900">
              <a:buFont typeface="Wingdings" charset="2"/>
              <a:buChar char="Ø"/>
            </a:pPr>
            <a:r>
              <a:rPr lang="en-US" sz="2000" dirty="0">
                <a:latin typeface="Helvetica" charset="0"/>
                <a:ea typeface="Helvetica" charset="0"/>
                <a:cs typeface="Helvetica" charset="0"/>
              </a:rPr>
              <a:t>00001000</a:t>
            </a:r>
          </a:p>
          <a:p>
            <a:endParaRPr lang="en-US" sz="2000" dirty="0">
              <a:latin typeface="Helvetica" charset="0"/>
              <a:ea typeface="Helvetica" charset="0"/>
              <a:cs typeface="Helvetica" charset="0"/>
            </a:endParaRPr>
          </a:p>
          <a:p>
            <a:endParaRPr lang="en-US" sz="2000" dirty="0">
              <a:latin typeface="Helvetica" charset="0"/>
              <a:ea typeface="Helvetica" charset="0"/>
              <a:cs typeface="Helvetica" charset="0"/>
            </a:endParaRPr>
          </a:p>
          <a:p>
            <a:pPr marL="342900" indent="-342900">
              <a:buFont typeface="Wingdings" charset="2"/>
              <a:buChar char="Ø"/>
            </a:pPr>
            <a:r>
              <a:rPr lang="en-US" sz="2000" dirty="0">
                <a:latin typeface="Helvetica" charset="0"/>
                <a:ea typeface="Helvetica" charset="0"/>
                <a:cs typeface="Helvetica" charset="0"/>
              </a:rPr>
              <a:t>11111001</a:t>
            </a:r>
          </a:p>
          <a:p>
            <a:endParaRPr lang="en-US" dirty="0">
              <a:latin typeface="Helvetica" charset="0"/>
              <a:ea typeface="Helvetica" charset="0"/>
              <a:cs typeface="Helvetica" charset="0"/>
            </a:endParaRPr>
          </a:p>
          <a:p>
            <a:endParaRPr lang="en-US" dirty="0">
              <a:latin typeface="Helvetica" charset="0"/>
              <a:ea typeface="Helvetica" charset="0"/>
              <a:cs typeface="Helvetica" charset="0"/>
            </a:endParaRPr>
          </a:p>
          <a:p>
            <a:endParaRPr lang="en-US" dirty="0">
              <a:latin typeface="Helvetica" charset="0"/>
              <a:ea typeface="Helvetica" charset="0"/>
              <a:cs typeface="Helvetica" charset="0"/>
            </a:endParaRPr>
          </a:p>
          <a:p>
            <a:pPr marL="2571750" lvl="5" indent="-285750">
              <a:buFont typeface="Arial" charset="0"/>
              <a:buChar char="•"/>
            </a:pPr>
            <a:endParaRPr lang="en-US" sz="2000" dirty="0">
              <a:latin typeface="Helvetica" charset="0"/>
              <a:ea typeface="Helvetica" charset="0"/>
              <a:cs typeface="Helvetica" charset="0"/>
            </a:endParaRPr>
          </a:p>
        </p:txBody>
      </p:sp>
    </p:spTree>
    <p:extLst>
      <p:ext uri="{BB962C8B-B14F-4D97-AF65-F5344CB8AC3E}">
        <p14:creationId xmlns:p14="http://schemas.microsoft.com/office/powerpoint/2010/main" val="1429719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object, indoor, sitting, clock&#10;&#10;Description automatically generated">
            <a:extLst>
              <a:ext uri="{FF2B5EF4-FFF2-40B4-BE49-F238E27FC236}">
                <a16:creationId xmlns:a16="http://schemas.microsoft.com/office/drawing/2014/main" id="{323A5679-09CC-477D-BEC2-ADA10EBA7BF0}"/>
              </a:ext>
            </a:extLst>
          </p:cNvPr>
          <p:cNvPicPr>
            <a:picLocks noChangeAspect="1"/>
          </p:cNvPicPr>
          <p:nvPr/>
        </p:nvPicPr>
        <p:blipFill rotWithShape="1">
          <a:blip r:embed="rId2"/>
          <a:srcRect l="16845" r="5764" b="1"/>
          <a:stretch/>
        </p:blipFill>
        <p:spPr>
          <a:xfrm>
            <a:off x="1460597" y="10"/>
            <a:ext cx="9270806" cy="6857990"/>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pic>
        <p:nvPicPr>
          <p:cNvPr id="6" name="Picture 5" descr="Text&#10;&#10;Description automatically generated with medium confidence"/>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35788"/>
            <a:ext cx="1747922" cy="784062"/>
          </a:xfrm>
          <a:prstGeom prst="rect">
            <a:avLst/>
          </a:prstGeom>
        </p:spPr>
      </p:pic>
    </p:spTree>
    <p:extLst>
      <p:ext uri="{BB962C8B-B14F-4D97-AF65-F5344CB8AC3E}">
        <p14:creationId xmlns:p14="http://schemas.microsoft.com/office/powerpoint/2010/main" val="396957822"/>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86453" y="2916245"/>
            <a:ext cx="5334930" cy="300414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b="1" dirty="0">
                <a:latin typeface="+mj-lt"/>
                <a:ea typeface="+mj-ea"/>
                <a:cs typeface="+mj-cs"/>
              </a:rPr>
              <a:t>From Last Week</a:t>
            </a:r>
          </a:p>
          <a:p>
            <a:pPr algn="ctr">
              <a:lnSpc>
                <a:spcPct val="90000"/>
              </a:lnSpc>
              <a:spcBef>
                <a:spcPct val="0"/>
              </a:spcBef>
              <a:spcAft>
                <a:spcPts val="600"/>
              </a:spcAft>
            </a:pPr>
            <a:r>
              <a:rPr lang="en-US" sz="3200" b="1" dirty="0">
                <a:latin typeface="+mj-lt"/>
                <a:ea typeface="+mj-ea"/>
                <a:cs typeface="+mj-cs"/>
              </a:rPr>
              <a:t>Hex Number System</a:t>
            </a:r>
          </a:p>
          <a:p>
            <a:pPr algn="ctr">
              <a:lnSpc>
                <a:spcPct val="90000"/>
              </a:lnSpc>
              <a:spcBef>
                <a:spcPct val="0"/>
              </a:spcBef>
              <a:spcAft>
                <a:spcPts val="600"/>
              </a:spcAft>
            </a:pPr>
            <a:endParaRPr lang="en-US" sz="6000" dirty="0">
              <a:latin typeface="+mj-lt"/>
              <a:ea typeface="+mj-ea"/>
              <a:cs typeface="+mj-cs"/>
            </a:endParaRPr>
          </a:p>
          <a:p>
            <a:pPr marL="2571750" lvl="5" indent="-285750" algn="ctr">
              <a:lnSpc>
                <a:spcPct val="90000"/>
              </a:lnSpc>
              <a:spcBef>
                <a:spcPct val="0"/>
              </a:spcBef>
              <a:spcAft>
                <a:spcPts val="600"/>
              </a:spcAft>
            </a:pPr>
            <a:endParaRPr lang="en-US" sz="6000" dirty="0">
              <a:latin typeface="+mj-lt"/>
              <a:ea typeface="+mj-ea"/>
              <a:cs typeface="+mj-cs"/>
            </a:endParaRPr>
          </a:p>
        </p:txBody>
      </p:sp>
      <p:sp>
        <p:nvSpPr>
          <p:cNvPr id="16" name="Freeform: Shape 15">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3" name="Picture 2" descr="Icon&#10;&#10;Description automatically generated">
            <a:extLst>
              <a:ext uri="{FF2B5EF4-FFF2-40B4-BE49-F238E27FC236}">
                <a16:creationId xmlns:a16="http://schemas.microsoft.com/office/drawing/2014/main" id="{3CAB28F0-C556-4C40-98E8-6469107957CE}"/>
              </a:ext>
            </a:extLst>
          </p:cNvPr>
          <p:cNvPicPr>
            <a:picLocks noChangeAspect="1"/>
          </p:cNvPicPr>
          <p:nvPr/>
        </p:nvPicPr>
        <p:blipFill rotWithShape="1">
          <a:blip r:embed="rId2"/>
          <a:srcRect r="2" b="2"/>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6" name="Freeform: Shape 25">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descr="Text&#10;&#10;Description automatically generated with medium confidence"/>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13103" y="5835788"/>
            <a:ext cx="1747922" cy="784062"/>
          </a:xfrm>
          <a:prstGeom prst="rect">
            <a:avLst/>
          </a:prstGeom>
        </p:spPr>
      </p:pic>
    </p:spTree>
    <p:extLst>
      <p:ext uri="{BB962C8B-B14F-4D97-AF65-F5344CB8AC3E}">
        <p14:creationId xmlns:p14="http://schemas.microsoft.com/office/powerpoint/2010/main" val="4125432940"/>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13103" y="5835788"/>
            <a:ext cx="1747922" cy="784062"/>
          </a:xfrm>
          <a:prstGeom prst="rect">
            <a:avLst/>
          </a:prstGeom>
        </p:spPr>
      </p:pic>
      <p:sp>
        <p:nvSpPr>
          <p:cNvPr id="5" name="TextBox 4">
            <a:extLst>
              <a:ext uri="{FF2B5EF4-FFF2-40B4-BE49-F238E27FC236}">
                <a16:creationId xmlns:a16="http://schemas.microsoft.com/office/drawing/2014/main" id="{77AD8A5B-CA56-4702-89B1-5F1D51E5A082}"/>
              </a:ext>
            </a:extLst>
          </p:cNvPr>
          <p:cNvSpPr txBox="1"/>
          <p:nvPr/>
        </p:nvSpPr>
        <p:spPr>
          <a:xfrm>
            <a:off x="1878897" y="630181"/>
            <a:ext cx="8434206" cy="686341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Helvetica" charset="0"/>
                <a:ea typeface="Helvetica" charset="0"/>
                <a:cs typeface="Helvetica" charset="0"/>
              </a:rPr>
              <a:t>Hexadecimal Number System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Hexadecimal number system also known as hex number system is in the base of 16</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In Hexadecimal number system there should be sixteen different symbols to represent numbers hence this number system is quite complicated when considering with other number systems which we have discussed so far.</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The symbols are 0,1,2,3,4,5,6,7,8,9,A,B,C,D,E and F.</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Meaning of above mention characters are numbers with two digits means numbers from 10 to 15.</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A-10, B-11, C-12, D-13, E-14, F-15</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lang="en-US" sz="2000" dirty="0">
                <a:latin typeface="Helvetica" charset="0"/>
                <a:ea typeface="Helvetica" charset="0"/>
                <a:cs typeface="Helvetica" charset="0"/>
              </a:rPr>
              <a:t>2F5A</a:t>
            </a:r>
            <a:r>
              <a:rPr lang="en-US" sz="2000" baseline="-25000" dirty="0">
                <a:latin typeface="Helvetica" charset="0"/>
                <a:ea typeface="Helvetica" charset="0"/>
                <a:cs typeface="Helvetica" charset="0"/>
              </a:rPr>
              <a:t>16</a:t>
            </a:r>
            <a:endParaRPr kumimoji="0" lang="en-US" sz="2000" b="0" i="0" u="none" strike="noStrike" kern="1200" cap="none" spc="0" normalizeH="0" baseline="-2500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Helvetica" charset="0"/>
              <a:cs typeface="Helvetica" charset="0"/>
            </a:endParaRPr>
          </a:p>
        </p:txBody>
      </p:sp>
    </p:spTree>
    <p:extLst>
      <p:ext uri="{BB962C8B-B14F-4D97-AF65-F5344CB8AC3E}">
        <p14:creationId xmlns:p14="http://schemas.microsoft.com/office/powerpoint/2010/main" val="4193239198"/>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13103" y="5835788"/>
            <a:ext cx="1747922" cy="784062"/>
          </a:xfrm>
          <a:prstGeom prst="rect">
            <a:avLst/>
          </a:prstGeom>
        </p:spPr>
      </p:pic>
      <p:sp>
        <p:nvSpPr>
          <p:cNvPr id="4" name="TextBox 3">
            <a:extLst>
              <a:ext uri="{FF2B5EF4-FFF2-40B4-BE49-F238E27FC236}">
                <a16:creationId xmlns:a16="http://schemas.microsoft.com/office/drawing/2014/main" id="{7B7F1895-5F2A-405F-8B89-DA344756ACF8}"/>
              </a:ext>
            </a:extLst>
          </p:cNvPr>
          <p:cNvSpPr txBox="1"/>
          <p:nvPr/>
        </p:nvSpPr>
        <p:spPr>
          <a:xfrm>
            <a:off x="1878897" y="630181"/>
            <a:ext cx="8434206" cy="778674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Helvetica" charset="0"/>
                <a:ea typeface="Helvetica" charset="0"/>
                <a:cs typeface="Helvetica" charset="0"/>
              </a:rPr>
              <a:t>Hexadecimal Calculations &gt;&gt; Addition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panose="020B0604020202020204" pitchFamily="34" charset="0"/>
                <a:ea typeface="+mn-ea"/>
                <a:cs typeface="Helvetica" panose="020B0604020202020204" pitchFamily="34" charset="0"/>
              </a:rPr>
              <a:t>By using Hexadecimal numbers it’s capable of performing mathematical calculations.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Example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4</a:t>
            </a:r>
            <a:r>
              <a:rPr kumimoji="0" lang="en-US" sz="2000" b="0" i="0" u="none" strike="noStrike" kern="1200" cap="none" spc="0" normalizeH="0" baseline="-2500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16</a:t>
            </a: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 + A</a:t>
            </a:r>
            <a:r>
              <a:rPr kumimoji="0" lang="en-US" sz="2000" b="0" i="0" u="none" strike="noStrike" kern="1200" cap="none" spc="0" normalizeH="0" baseline="-2500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16 </a:t>
            </a: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 = 4 + 10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 14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E</a:t>
            </a:r>
            <a:r>
              <a:rPr kumimoji="0" lang="en-US" sz="2000" b="0" i="0" u="none" strike="noStrike" kern="1200" cap="none" spc="0" normalizeH="0" baseline="-2500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16</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Helvetica" charset="0"/>
              <a:cs typeface="Helvetica" charset="0"/>
            </a:endParaRPr>
          </a:p>
        </p:txBody>
      </p:sp>
      <p:cxnSp>
        <p:nvCxnSpPr>
          <p:cNvPr id="5" name="Straight Connector 4">
            <a:extLst>
              <a:ext uri="{FF2B5EF4-FFF2-40B4-BE49-F238E27FC236}">
                <a16:creationId xmlns:a16="http://schemas.microsoft.com/office/drawing/2014/main" id="{8BD143EE-D0AC-4F17-8E12-C048BF3B9F98}"/>
              </a:ext>
            </a:extLst>
          </p:cNvPr>
          <p:cNvCxnSpPr/>
          <p:nvPr/>
        </p:nvCxnSpPr>
        <p:spPr>
          <a:xfrm flipH="1">
            <a:off x="2238672" y="4343077"/>
            <a:ext cx="309490" cy="309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E802414-DBDB-4356-9139-32E9A7CC48DE}"/>
              </a:ext>
            </a:extLst>
          </p:cNvPr>
          <p:cNvCxnSpPr/>
          <p:nvPr/>
        </p:nvCxnSpPr>
        <p:spPr>
          <a:xfrm flipH="1">
            <a:off x="2226513" y="4325169"/>
            <a:ext cx="309490" cy="309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8372379"/>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709179"/>
            <a:ext cx="1747922" cy="784062"/>
          </a:xfrm>
          <a:prstGeom prst="rect">
            <a:avLst/>
          </a:prstGeom>
        </p:spPr>
      </p:pic>
      <p:sp>
        <p:nvSpPr>
          <p:cNvPr id="8" name="TextBox 7">
            <a:extLst>
              <a:ext uri="{FF2B5EF4-FFF2-40B4-BE49-F238E27FC236}">
                <a16:creationId xmlns:a16="http://schemas.microsoft.com/office/drawing/2014/main" id="{50AE664F-D31F-4424-B666-451195F0A1A9}"/>
              </a:ext>
            </a:extLst>
          </p:cNvPr>
          <p:cNvSpPr txBox="1"/>
          <p:nvPr/>
        </p:nvSpPr>
        <p:spPr>
          <a:xfrm>
            <a:off x="1910851" y="524861"/>
            <a:ext cx="8434206" cy="800219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Helvetica" charset="0"/>
                <a:ea typeface="Helvetica" charset="0"/>
                <a:cs typeface="Helvetica" charset="0"/>
              </a:rPr>
              <a:t>Hexadecimal Calculations &gt;&gt; Addition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Example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2C</a:t>
            </a:r>
            <a:r>
              <a:rPr kumimoji="0" lang="en-US" sz="2000" b="0" i="0" u="none" strike="noStrike" kern="1200" cap="none" spc="0" normalizeH="0" baseline="-2500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16</a:t>
            </a: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 + A7</a:t>
            </a:r>
            <a:r>
              <a:rPr kumimoji="0" lang="en-US" sz="2000" b="0" i="0" u="none" strike="noStrike" kern="1200" cap="none" spc="0" normalizeH="0" baseline="-2500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16</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2500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2500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            </a:t>
            </a:r>
            <a:r>
              <a:rPr kumimoji="0" lang="en-US" sz="2800" b="0" i="0" u="none" strike="noStrike" kern="1200" cap="none" spc="0" normalizeH="0" baseline="-2500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1</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2500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2500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			</a:t>
            </a: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A=10, B=11, C=12, D=13, E=14, F=15</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   2	C </a:t>
            </a:r>
            <a:endParaRPr kumimoji="0" lang="en-US" sz="12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   A	7			12 + 7 =19</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   D	3			19-16 = 3</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Answer is D3</a:t>
            </a:r>
            <a:r>
              <a:rPr kumimoji="0" lang="en-US" sz="2000" b="0" i="0" u="none" strike="noStrike" kern="1200" cap="none" spc="0" normalizeH="0" baseline="-25000" noProof="0" dirty="0">
                <a:ln>
                  <a:noFill/>
                </a:ln>
                <a:effectLst/>
                <a:uLnTx/>
                <a:uFillTx/>
                <a:latin typeface="Helvetica" charset="0"/>
                <a:ea typeface="Helvetica" charset="0"/>
                <a:cs typeface="Helvetica" charset="0"/>
              </a:rPr>
              <a:t>16</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Helvetica" charset="0"/>
              <a:cs typeface="Helvetica" charset="0"/>
            </a:endParaRPr>
          </a:p>
        </p:txBody>
      </p:sp>
      <p:cxnSp>
        <p:nvCxnSpPr>
          <p:cNvPr id="9" name="Straight Connector 8">
            <a:extLst>
              <a:ext uri="{FF2B5EF4-FFF2-40B4-BE49-F238E27FC236}">
                <a16:creationId xmlns:a16="http://schemas.microsoft.com/office/drawing/2014/main" id="{07C6B69C-BD7B-4E49-A1DD-27814026546D}"/>
              </a:ext>
            </a:extLst>
          </p:cNvPr>
          <p:cNvCxnSpPr>
            <a:cxnSpLocks/>
          </p:cNvCxnSpPr>
          <p:nvPr/>
        </p:nvCxnSpPr>
        <p:spPr>
          <a:xfrm flipH="1">
            <a:off x="1942202" y="4525957"/>
            <a:ext cx="14270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Arrow: Curved Down 9">
            <a:extLst>
              <a:ext uri="{FF2B5EF4-FFF2-40B4-BE49-F238E27FC236}">
                <a16:creationId xmlns:a16="http://schemas.microsoft.com/office/drawing/2014/main" id="{B52CE6B1-8391-4D54-8E1C-75BF2FB80886}"/>
              </a:ext>
            </a:extLst>
          </p:cNvPr>
          <p:cNvSpPr/>
          <p:nvPr/>
        </p:nvSpPr>
        <p:spPr>
          <a:xfrm flipH="1">
            <a:off x="2178489" y="3177572"/>
            <a:ext cx="829994" cy="502855"/>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8343E999-44A7-4320-A217-5E605A6BB5B3}"/>
              </a:ext>
            </a:extLst>
          </p:cNvPr>
          <p:cNvSpPr/>
          <p:nvPr/>
        </p:nvSpPr>
        <p:spPr>
          <a:xfrm>
            <a:off x="5264160" y="3776236"/>
            <a:ext cx="1828800" cy="161774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082152ED-455E-4481-A063-E66DD76ECB65}"/>
              </a:ext>
            </a:extLst>
          </p:cNvPr>
          <p:cNvCxnSpPr>
            <a:cxnSpLocks/>
          </p:cNvCxnSpPr>
          <p:nvPr/>
        </p:nvCxnSpPr>
        <p:spPr>
          <a:xfrm flipH="1">
            <a:off x="1978974" y="5072252"/>
            <a:ext cx="14270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21D6087-F1BE-46C0-BB51-CD838C50EFE0}"/>
              </a:ext>
            </a:extLst>
          </p:cNvPr>
          <p:cNvCxnSpPr>
            <a:cxnSpLocks/>
          </p:cNvCxnSpPr>
          <p:nvPr/>
        </p:nvCxnSpPr>
        <p:spPr>
          <a:xfrm flipH="1">
            <a:off x="1978974" y="5184794"/>
            <a:ext cx="14270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9282507"/>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9" name="TextBox 8"/>
          <p:cNvSpPr txBox="1"/>
          <p:nvPr/>
        </p:nvSpPr>
        <p:spPr>
          <a:xfrm>
            <a:off x="1878907" y="1103715"/>
            <a:ext cx="8434206" cy="4411464"/>
          </a:xfrm>
          <a:prstGeom prst="rect">
            <a:avLst/>
          </a:prstGeom>
          <a:noFill/>
        </p:spPr>
        <p:txBody>
          <a:bodyPr wrap="square" rtlCol="0">
            <a:spAutoFit/>
          </a:bodyPr>
          <a:lstStyle/>
          <a:p>
            <a:pPr algn="ctr"/>
            <a:r>
              <a:rPr lang="en-US" sz="2000" b="1" dirty="0">
                <a:latin typeface="Helvetica" charset="0"/>
                <a:ea typeface="Helvetica" charset="0"/>
                <a:cs typeface="Helvetica" charset="0"/>
              </a:rPr>
              <a:t>Hex Number System</a:t>
            </a:r>
          </a:p>
          <a:p>
            <a:pPr algn="ctr"/>
            <a:endParaRPr lang="en-US" sz="2000" b="1" dirty="0">
              <a:latin typeface="Helvetica" charset="0"/>
              <a:ea typeface="Helvetica" charset="0"/>
              <a:cs typeface="Helvetica" charset="0"/>
            </a:endParaRPr>
          </a:p>
          <a:p>
            <a:r>
              <a:rPr lang="en-US" sz="2000" b="1" dirty="0">
                <a:latin typeface="Helvetica" charset="0"/>
                <a:ea typeface="Helvetica" charset="0"/>
                <a:cs typeface="Helvetica" charset="0"/>
              </a:rPr>
              <a:t>Exercise</a:t>
            </a:r>
          </a:p>
          <a:p>
            <a:endParaRPr lang="en-US" sz="2000" b="1" dirty="0">
              <a:latin typeface="Helvetica" charset="0"/>
              <a:ea typeface="Helvetica" charset="0"/>
              <a:cs typeface="Helvetica" charset="0"/>
            </a:endParaRPr>
          </a:p>
          <a:p>
            <a:r>
              <a:rPr lang="en-US" sz="2000" dirty="0">
                <a:latin typeface="Helvetica" charset="0"/>
                <a:ea typeface="Helvetica" charset="0"/>
                <a:cs typeface="Helvetica" charset="0"/>
              </a:rPr>
              <a:t>Perform following calculations</a:t>
            </a:r>
          </a:p>
          <a:p>
            <a:endParaRPr lang="en-US" sz="2000" dirty="0">
              <a:latin typeface="Helvetica" charset="0"/>
              <a:ea typeface="Helvetica" charset="0"/>
              <a:cs typeface="Helvetica" charset="0"/>
            </a:endParaRPr>
          </a:p>
          <a:p>
            <a:pPr marL="914400" lvl="1" indent="-457200">
              <a:buFont typeface="+mj-lt"/>
              <a:buAutoNum type="alphaLcPeriod"/>
            </a:pPr>
            <a:r>
              <a:rPr lang="en-US" sz="2000" dirty="0">
                <a:latin typeface="Helvetica" charset="0"/>
                <a:ea typeface="Helvetica" charset="0"/>
                <a:cs typeface="Helvetica" charset="0"/>
              </a:rPr>
              <a:t>78</a:t>
            </a:r>
            <a:r>
              <a:rPr lang="en-US" sz="2000" baseline="-25000" dirty="0">
                <a:latin typeface="Helvetica" charset="0"/>
                <a:ea typeface="Helvetica" charset="0"/>
                <a:cs typeface="Helvetica" charset="0"/>
              </a:rPr>
              <a:t>16 </a:t>
            </a:r>
            <a:r>
              <a:rPr lang="en-US" sz="2000" dirty="0">
                <a:latin typeface="Helvetica" charset="0"/>
                <a:ea typeface="Helvetica" charset="0"/>
                <a:cs typeface="Helvetica" charset="0"/>
              </a:rPr>
              <a:t>+ 45</a:t>
            </a:r>
            <a:r>
              <a:rPr lang="en-US" sz="2000" baseline="-25000" dirty="0">
                <a:latin typeface="Helvetica" charset="0"/>
                <a:ea typeface="Helvetica" charset="0"/>
                <a:cs typeface="Helvetica" charset="0"/>
              </a:rPr>
              <a:t>16</a:t>
            </a:r>
          </a:p>
          <a:p>
            <a:pPr marL="914400" lvl="1" indent="-457200">
              <a:buFont typeface="+mj-lt"/>
              <a:buAutoNum type="alphaLcPeriod"/>
            </a:pPr>
            <a:endParaRPr lang="en-US" sz="2000" baseline="-25000" dirty="0">
              <a:latin typeface="Helvetica" charset="0"/>
              <a:ea typeface="Helvetica" charset="0"/>
              <a:cs typeface="Helvetica" charset="0"/>
            </a:endParaRPr>
          </a:p>
          <a:p>
            <a:pPr marL="914400" lvl="1" indent="-457200">
              <a:buFont typeface="+mj-lt"/>
              <a:buAutoNum type="alphaLcPeriod"/>
            </a:pPr>
            <a:r>
              <a:rPr lang="en-US" sz="2000" dirty="0">
                <a:latin typeface="Helvetica" charset="0"/>
                <a:ea typeface="Helvetica" charset="0"/>
                <a:cs typeface="Helvetica" charset="0"/>
              </a:rPr>
              <a:t>12A</a:t>
            </a:r>
            <a:r>
              <a:rPr lang="en-US" sz="2000" baseline="-25000" dirty="0">
                <a:latin typeface="Helvetica" charset="0"/>
                <a:ea typeface="Helvetica" charset="0"/>
                <a:cs typeface="Helvetica" charset="0"/>
              </a:rPr>
              <a:t>16 </a:t>
            </a:r>
            <a:r>
              <a:rPr lang="en-US" sz="2000" dirty="0">
                <a:latin typeface="Helvetica" charset="0"/>
                <a:ea typeface="Helvetica" charset="0"/>
                <a:cs typeface="Helvetica" charset="0"/>
              </a:rPr>
              <a:t>+ AB</a:t>
            </a:r>
            <a:r>
              <a:rPr lang="en-US" sz="2000" baseline="-25000" dirty="0">
                <a:latin typeface="Helvetica" charset="0"/>
                <a:ea typeface="Helvetica" charset="0"/>
                <a:cs typeface="Helvetica" charset="0"/>
              </a:rPr>
              <a:t>16</a:t>
            </a:r>
          </a:p>
          <a:p>
            <a:pPr marL="914400" lvl="1" indent="-457200">
              <a:buFont typeface="+mj-lt"/>
              <a:buAutoNum type="alphaLcPeriod"/>
            </a:pPr>
            <a:endParaRPr lang="en-US" sz="2000" baseline="-25000" dirty="0">
              <a:latin typeface="Helvetica" charset="0"/>
              <a:ea typeface="Helvetica" charset="0"/>
              <a:cs typeface="Helvetica" charset="0"/>
            </a:endParaRPr>
          </a:p>
          <a:p>
            <a:pPr marL="914400" lvl="1" indent="-457200">
              <a:buFont typeface="+mj-lt"/>
              <a:buAutoNum type="alphaLcPeriod"/>
            </a:pPr>
            <a:r>
              <a:rPr lang="en-US" sz="2000" dirty="0">
                <a:latin typeface="Helvetica" charset="0"/>
                <a:ea typeface="Helvetica" charset="0"/>
                <a:cs typeface="Helvetica" charset="0"/>
              </a:rPr>
              <a:t>EF10</a:t>
            </a:r>
            <a:r>
              <a:rPr lang="en-US" sz="2000" baseline="-25000" dirty="0">
                <a:latin typeface="Helvetica" charset="0"/>
                <a:ea typeface="Helvetica" charset="0"/>
                <a:cs typeface="Helvetica" charset="0"/>
              </a:rPr>
              <a:t>16 </a:t>
            </a:r>
            <a:r>
              <a:rPr lang="en-US" sz="2000" dirty="0">
                <a:latin typeface="Helvetica" charset="0"/>
                <a:ea typeface="Helvetica" charset="0"/>
                <a:cs typeface="Helvetica" charset="0"/>
              </a:rPr>
              <a:t>+ ABC</a:t>
            </a:r>
            <a:r>
              <a:rPr lang="en-US" sz="2000" baseline="-25000" dirty="0">
                <a:latin typeface="Helvetica" charset="0"/>
                <a:ea typeface="Helvetica" charset="0"/>
                <a:cs typeface="Helvetica" charset="0"/>
              </a:rPr>
              <a:t>16</a:t>
            </a:r>
          </a:p>
          <a:p>
            <a:endParaRPr lang="en-US" dirty="0">
              <a:latin typeface="Helvetica" charset="0"/>
              <a:ea typeface="Helvetica" charset="0"/>
              <a:cs typeface="Helvetica" charset="0"/>
            </a:endParaRPr>
          </a:p>
          <a:p>
            <a:endParaRPr lang="en-US" dirty="0">
              <a:latin typeface="Helvetica" charset="0"/>
              <a:ea typeface="Helvetica" charset="0"/>
              <a:cs typeface="Helvetica" charset="0"/>
            </a:endParaRPr>
          </a:p>
          <a:p>
            <a:endParaRPr lang="en-US" dirty="0">
              <a:latin typeface="Helvetica" charset="0"/>
              <a:ea typeface="Helvetica" charset="0"/>
              <a:cs typeface="Helvetica" charset="0"/>
            </a:endParaRPr>
          </a:p>
          <a:p>
            <a:pPr marL="2571750" lvl="5" indent="-285750">
              <a:buFont typeface="Arial" charset="0"/>
              <a:buChar char="•"/>
            </a:pPr>
            <a:endParaRPr lang="en-US" sz="2000" dirty="0">
              <a:latin typeface="Helvetica" charset="0"/>
              <a:ea typeface="Helvetica" charset="0"/>
              <a:cs typeface="Helvetica" charset="0"/>
            </a:endParaRPr>
          </a:p>
        </p:txBody>
      </p:sp>
    </p:spTree>
    <p:extLst>
      <p:ext uri="{BB962C8B-B14F-4D97-AF65-F5344CB8AC3E}">
        <p14:creationId xmlns:p14="http://schemas.microsoft.com/office/powerpoint/2010/main" val="2945658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86453" y="1257489"/>
            <a:ext cx="5334930" cy="300414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dirty="0">
                <a:latin typeface="+mj-lt"/>
                <a:ea typeface="+mj-ea"/>
                <a:cs typeface="+mj-cs"/>
              </a:rPr>
              <a:t>Number Representation</a:t>
            </a:r>
            <a:endParaRPr lang="en-US" sz="6000" dirty="0">
              <a:latin typeface="+mj-lt"/>
              <a:ea typeface="+mj-ea"/>
              <a:cs typeface="+mj-cs"/>
            </a:endParaRPr>
          </a:p>
        </p:txBody>
      </p:sp>
      <p:sp>
        <p:nvSpPr>
          <p:cNvPr id="33" name="Freeform: Shape 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4" name="Picture 3" descr="A picture containing shape&#10;&#10;Description automatically generated">
            <a:extLst>
              <a:ext uri="{FF2B5EF4-FFF2-40B4-BE49-F238E27FC236}">
                <a16:creationId xmlns:a16="http://schemas.microsoft.com/office/drawing/2014/main" id="{1F94B06D-15A2-4246-BD18-E41793A787CA}"/>
              </a:ext>
            </a:extLst>
          </p:cNvPr>
          <p:cNvPicPr>
            <a:picLocks noChangeAspect="1"/>
          </p:cNvPicPr>
          <p:nvPr/>
        </p:nvPicPr>
        <p:blipFill rotWithShape="1">
          <a:blip r:embed="rId2"/>
          <a:srcRect/>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43" name="Freeform: Shape 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descr="Text&#10;&#10;Description automatically generated with medium confidence"/>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13103" y="5835788"/>
            <a:ext cx="1747922" cy="784062"/>
          </a:xfrm>
          <a:prstGeom prst="rect">
            <a:avLst/>
          </a:prstGeom>
        </p:spPr>
      </p:pic>
    </p:spTree>
    <p:extLst>
      <p:ext uri="{BB962C8B-B14F-4D97-AF65-F5344CB8AC3E}">
        <p14:creationId xmlns:p14="http://schemas.microsoft.com/office/powerpoint/2010/main" val="4148295595"/>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13113" y="5951233"/>
            <a:ext cx="1747922" cy="784062"/>
          </a:xfrm>
          <a:prstGeom prst="rect">
            <a:avLst/>
          </a:prstGeom>
        </p:spPr>
      </p:pic>
      <p:sp>
        <p:nvSpPr>
          <p:cNvPr id="9" name="TextBox 8"/>
          <p:cNvSpPr txBox="1"/>
          <p:nvPr/>
        </p:nvSpPr>
        <p:spPr>
          <a:xfrm>
            <a:off x="1878907" y="1103715"/>
            <a:ext cx="8434206" cy="3385542"/>
          </a:xfrm>
          <a:prstGeom prst="rect">
            <a:avLst/>
          </a:prstGeom>
          <a:noFill/>
        </p:spPr>
        <p:txBody>
          <a:bodyPr wrap="square" rtlCol="0">
            <a:spAutoFit/>
          </a:bodyPr>
          <a:lstStyle/>
          <a:p>
            <a:pPr algn="ctr"/>
            <a:r>
              <a:rPr lang="en-US" sz="2000" b="1" dirty="0">
                <a:latin typeface="Helvetica" charset="0"/>
                <a:ea typeface="Helvetica" charset="0"/>
                <a:cs typeface="Helvetica" charset="0"/>
              </a:rPr>
              <a:t>Storing Numbers in Computer</a:t>
            </a:r>
          </a:p>
          <a:p>
            <a:pPr algn="ctr"/>
            <a:endParaRPr lang="en-US" sz="2000" b="1" dirty="0">
              <a:latin typeface="Helvetica" charset="0"/>
              <a:ea typeface="Helvetica" charset="0"/>
              <a:cs typeface="Helvetica" charset="0"/>
            </a:endParaRPr>
          </a:p>
          <a:p>
            <a:pPr marL="285750" indent="-285750">
              <a:buFont typeface="Arial" charset="0"/>
              <a:buChar char="•"/>
            </a:pPr>
            <a:r>
              <a:rPr lang="en-US" sz="2000" dirty="0">
                <a:latin typeface="Helvetica" charset="0"/>
                <a:ea typeface="Helvetica" charset="0"/>
                <a:cs typeface="Helvetica" charset="0"/>
              </a:rPr>
              <a:t>In a Software like Notepad, numbers we are entering will store as letters by using their respective ASCII codes.</a:t>
            </a:r>
          </a:p>
          <a:p>
            <a:pPr marL="285750" indent="-285750">
              <a:buFont typeface="Arial" charset="0"/>
              <a:buChar char="•"/>
            </a:pPr>
            <a:endParaRPr lang="en-US" sz="2000" dirty="0">
              <a:latin typeface="Helvetica" charset="0"/>
              <a:ea typeface="Helvetica" charset="0"/>
              <a:cs typeface="Helvetica" charset="0"/>
            </a:endParaRPr>
          </a:p>
          <a:p>
            <a:pPr marL="285750" indent="-285750">
              <a:buFont typeface="Arial" charset="0"/>
              <a:buChar char="•"/>
            </a:pPr>
            <a:r>
              <a:rPr lang="en-US" sz="2000" dirty="0">
                <a:latin typeface="Helvetica" charset="0"/>
                <a:ea typeface="Helvetica" charset="0"/>
                <a:cs typeface="Helvetica" charset="0"/>
              </a:rPr>
              <a:t>But in a Software like Calculator, it should store as a value since we need to do some calculations with the</a:t>
            </a:r>
          </a:p>
          <a:p>
            <a:endParaRPr lang="en-US" dirty="0">
              <a:latin typeface="Helvetica" charset="0"/>
              <a:ea typeface="Helvetica" charset="0"/>
              <a:cs typeface="Helvetica" charset="0"/>
            </a:endParaRPr>
          </a:p>
          <a:p>
            <a:endParaRPr lang="en-US" dirty="0">
              <a:latin typeface="Helvetica" charset="0"/>
              <a:ea typeface="Helvetica" charset="0"/>
              <a:cs typeface="Helvetica" charset="0"/>
            </a:endParaRPr>
          </a:p>
          <a:p>
            <a:endParaRPr lang="en-US" dirty="0">
              <a:latin typeface="Helvetica" charset="0"/>
              <a:ea typeface="Helvetica" charset="0"/>
              <a:cs typeface="Helvetica" charset="0"/>
            </a:endParaRPr>
          </a:p>
          <a:p>
            <a:pPr marL="2571750" lvl="5" indent="-285750">
              <a:buFont typeface="Arial" charset="0"/>
              <a:buChar char="•"/>
            </a:pPr>
            <a:endParaRPr lang="en-US" sz="2000" dirty="0">
              <a:latin typeface="Helvetica" charset="0"/>
              <a:ea typeface="Helvetica" charset="0"/>
              <a:cs typeface="Helvetica" charset="0"/>
            </a:endParaRPr>
          </a:p>
        </p:txBody>
      </p:sp>
    </p:spTree>
    <p:extLst>
      <p:ext uri="{BB962C8B-B14F-4D97-AF65-F5344CB8AC3E}">
        <p14:creationId xmlns:p14="http://schemas.microsoft.com/office/powerpoint/2010/main" val="1247217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TotalTime>
  <Words>810</Words>
  <Application>Microsoft Macintosh PowerPoint</Application>
  <PresentationFormat>Widescreen</PresentationFormat>
  <Paragraphs>248</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Comic Sans MS</vt:lpstr>
      <vt:lpstr>Helvetica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Pramudya Hashan</dc:creator>
  <cp:lastModifiedBy>Saravanabavan Nasiketha</cp:lastModifiedBy>
  <cp:revision>9</cp:revision>
  <dcterms:created xsi:type="dcterms:W3CDTF">2021-01-24T16:46:32Z</dcterms:created>
  <dcterms:modified xsi:type="dcterms:W3CDTF">2022-06-02T05:59:10Z</dcterms:modified>
</cp:coreProperties>
</file>