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77" r:id="rId3"/>
    <p:sldId id="334" r:id="rId4"/>
    <p:sldId id="263" r:id="rId5"/>
    <p:sldId id="265" r:id="rId6"/>
    <p:sldId id="267" r:id="rId7"/>
    <p:sldId id="269" r:id="rId8"/>
    <p:sldId id="335" r:id="rId9"/>
    <p:sldId id="273" r:id="rId10"/>
    <p:sldId id="274" r:id="rId11"/>
    <p:sldId id="275" r:id="rId12"/>
    <p:sldId id="276" r:id="rId13"/>
    <p:sldId id="336" r:id="rId14"/>
    <p:sldId id="278" r:id="rId15"/>
    <p:sldId id="279" r:id="rId16"/>
    <p:sldId id="280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1" autoAdjust="0"/>
    <p:restoredTop sz="94136" autoAdjust="0"/>
  </p:normalViewPr>
  <p:slideViewPr>
    <p:cSldViewPr snapToGrid="0" snapToObjects="1">
      <p:cViewPr varScale="1">
        <p:scale>
          <a:sx n="105" d="100"/>
          <a:sy n="105" d="100"/>
        </p:scale>
        <p:origin x="1120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F5F1E-9599-9F49-AFA6-AC0ECA45FECF}" type="datetimeFigureOut">
              <a:rPr lang="en-US" smtClean="0"/>
              <a:t>8/13/21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BD50F-406B-AC4F-A4B2-259D8DE71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61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0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3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4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6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8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8/13/21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1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8/13/21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5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8/13/21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6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8/13/21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9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8/13/21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9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8/13/21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37BE0-005D-FD4D-9246-905F720F99C3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8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36486" y="381604"/>
            <a:ext cx="551904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Introduction </a:t>
            </a:r>
          </a:p>
          <a:p>
            <a:pPr algn="ctr"/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to </a:t>
            </a:r>
          </a:p>
          <a:p>
            <a:pPr algn="ctr"/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Computer Science </a:t>
            </a:r>
          </a:p>
          <a:p>
            <a:pPr algn="ctr"/>
            <a:r>
              <a:rPr lang="en-US" sz="4400" b="1" dirty="0">
                <a:latin typeface="Arial" charset="0"/>
                <a:ea typeface="Arial" charset="0"/>
                <a:cs typeface="Arial" charset="0"/>
              </a:rPr>
              <a:t>CS101.3</a:t>
            </a:r>
          </a:p>
          <a:p>
            <a:pPr algn="ctr"/>
            <a:endParaRPr lang="en-US" sz="4400" b="1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Lecture #07</a:t>
            </a:r>
          </a:p>
          <a:p>
            <a:pPr algn="ctr"/>
            <a:endParaRPr lang="en-US" sz="4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57458" y="5057506"/>
            <a:ext cx="72771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Pramudya </a:t>
            </a:r>
            <a:r>
              <a:rPr lang="en-US" sz="2400" dirty="0" err="1"/>
              <a:t>Thilakaratne</a:t>
            </a:r>
            <a:r>
              <a:rPr lang="en-US" sz="2400" dirty="0"/>
              <a:t>  </a:t>
            </a:r>
            <a:r>
              <a:rPr lang="en-US" sz="2400" dirty="0" err="1"/>
              <a:t>pramudya.h@nsbm.lk</a:t>
            </a:r>
            <a:endParaRPr lang="en-US" sz="2400" dirty="0"/>
          </a:p>
          <a:p>
            <a:pPr algn="ctr"/>
            <a:r>
              <a:rPr lang="en-US" sz="2400" dirty="0"/>
              <a:t>Lecturer </a:t>
            </a:r>
          </a:p>
          <a:p>
            <a:pPr algn="ctr"/>
            <a:r>
              <a:rPr lang="en-US" sz="2400" dirty="0"/>
              <a:t>Faculty of Computing</a:t>
            </a:r>
          </a:p>
          <a:p>
            <a:pPr algn="ctr"/>
            <a:r>
              <a:rPr lang="en-US" sz="2400" dirty="0"/>
              <a:t>NSBM Green University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813" y="5715727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3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373"/>
    </mc:Choice>
    <mc:Fallback xmlns="">
      <p:transition spd="slow" advTm="9637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907" y="720565"/>
            <a:ext cx="843420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 8 bits One’s Complement Addition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i="1" dirty="0">
                <a:latin typeface="Helvetica" charset="0"/>
                <a:ea typeface="Helvetica" charset="0"/>
                <a:cs typeface="Helvetica" charset="0"/>
              </a:rPr>
              <a:t>Exercise</a:t>
            </a: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Add following numbers by using 8 bits One’s Complement addition</a:t>
            </a: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12 + 3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17 + (-10)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24 + 12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(-35) + 10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100 + 32</a:t>
            </a: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27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907" y="720565"/>
            <a:ext cx="843420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 8 bits One’s Complement Addition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In above we have added two positive numbers and received a negative number </a:t>
            </a:r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ERROR</a:t>
            </a:r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marL="342900" indent="-342900">
              <a:buFont typeface="Wingdings" charset="2"/>
              <a:buChar char="Ø"/>
            </a:pPr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Reason for that is we cannot store more than +127 in 8 bits One’s Complement representation</a:t>
            </a: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22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907" y="617332"/>
            <a:ext cx="843420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Storing Numbers in Computer</a:t>
            </a:r>
          </a:p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Method 05 </a:t>
            </a:r>
            <a:r>
              <a:rPr lang="mr-IN" sz="2000" b="1" dirty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 8 bits Two’s Complement Representation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Same as previous method (Ones Complement Representation of a positive number)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i="1" dirty="0">
                <a:latin typeface="Helvetica" charset="0"/>
                <a:ea typeface="Helvetica" charset="0"/>
                <a:cs typeface="Helvetica" charset="0"/>
              </a:rPr>
              <a:t>Example</a:t>
            </a:r>
          </a:p>
          <a:p>
            <a:endParaRPr lang="en-US" sz="2000" b="1" i="1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Convert +7 to two’ s complement representation</a:t>
            </a: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7 = 111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+7 = 00000111</a:t>
            </a:r>
          </a:p>
          <a:p>
            <a:pPr lvl="1"/>
            <a:endParaRPr lang="en-US" sz="20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571750" lvl="5" indent="-285750"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40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907" y="617332"/>
            <a:ext cx="843420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Storing Numbers in Computer</a:t>
            </a:r>
          </a:p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Method 05 </a:t>
            </a:r>
            <a:r>
              <a:rPr lang="mr-IN" sz="2000" b="1" dirty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 8 bits Two’s Complement Representation</a:t>
            </a:r>
          </a:p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with negative numbers 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When you get a negative number first you should convert it to it’s binary equivalent with 8 digits (8 bits two’s complement)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Then convert 0s into 1s and 1s into 0s.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Then add a binary ‘ 1 ’ to converted bit series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i="1" dirty="0">
                <a:latin typeface="Helvetica" charset="0"/>
                <a:ea typeface="Helvetica" charset="0"/>
                <a:cs typeface="Helvetica" charset="0"/>
              </a:rPr>
              <a:t>Example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Convert -7 to Two’s complement representation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7 = 111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+7 = 00000111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-7 = 11111000</a:t>
            </a:r>
          </a:p>
          <a:p>
            <a:pPr lvl="4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     1</a:t>
            </a:r>
          </a:p>
          <a:p>
            <a:pPr lvl="1"/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	       11111001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	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2571750" lvl="5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966936" y="5573936"/>
            <a:ext cx="1381327" cy="9727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966936" y="6157776"/>
            <a:ext cx="1381327" cy="8843"/>
          </a:xfrm>
          <a:prstGeom prst="line">
            <a:avLst/>
          </a:prstGeom>
          <a:ln w="222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966936" y="6256472"/>
            <a:ext cx="1381327" cy="9727"/>
          </a:xfrm>
          <a:prstGeom prst="line">
            <a:avLst/>
          </a:prstGeom>
          <a:ln w="222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429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907" y="1103715"/>
            <a:ext cx="843420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Storing Numbers in Computer</a:t>
            </a:r>
          </a:p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Method 05 </a:t>
            </a:r>
            <a:r>
              <a:rPr lang="mr-IN" sz="2000" b="1" dirty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 8 bits Two’s Complement Representation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Convert following numbers to 8 bits Two’s Complement representation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 18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-22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-42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 15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2571750" lvl="5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505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2916" y="97072"/>
            <a:ext cx="1156618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 8 bits Two’s Complement Addition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In this method when we add two numbers if we get an additional bit just ignore that bit</a:t>
            </a: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i="1" dirty="0">
                <a:latin typeface="Helvetica" charset="0"/>
                <a:ea typeface="Helvetica" charset="0"/>
                <a:cs typeface="Helvetica" charset="0"/>
              </a:rPr>
              <a:t>Example 01</a:t>
            </a: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13 – 7 </a:t>
            </a: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Above equation can be consider as follows</a:t>
            </a: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   13 + (-7)</a:t>
            </a: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+13 = 00001101                           getting the two’s complement value</a:t>
            </a:r>
          </a:p>
          <a:p>
            <a:pPr marL="0" lvl="1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+7 =   00000111                           step 01 writing down the positive value</a:t>
            </a: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-7 =    11111000 +1 = 11111001   step 2 writing down the converted value and adding 1</a:t>
            </a: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   0 0 0 0 1 1 0 1   two’s complement value of positive 13</a:t>
            </a: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   1 1 1 1 1 0 0 1   two’s complement value of negative 7 </a:t>
            </a: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1 0 0 0 0 0 1 1 0   final answer after performing the summation. If you get 9</a:t>
            </a:r>
            <a:r>
              <a:rPr lang="en-US" sz="2000" baseline="30000" dirty="0">
                <a:latin typeface="Helvetica" charset="0"/>
                <a:ea typeface="Helvetica" charset="0"/>
                <a:cs typeface="Helvetica" charset="0"/>
              </a:rPr>
              <a:t>th</a:t>
            </a: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 bit in final answer omit it.</a:t>
            </a: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1 0 0 0 0 0 1 1 0 = + 6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47471" y="5009745"/>
            <a:ext cx="18288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7471" y="5421607"/>
            <a:ext cx="18288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7471" y="5518680"/>
            <a:ext cx="18288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ultiply 17"/>
          <p:cNvSpPr/>
          <p:nvPr/>
        </p:nvSpPr>
        <p:spPr>
          <a:xfrm>
            <a:off x="312916" y="5613883"/>
            <a:ext cx="301556" cy="398834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2801566" y="5753095"/>
            <a:ext cx="252919" cy="31218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851076" y="5797813"/>
            <a:ext cx="252919" cy="31218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652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2916" y="97072"/>
            <a:ext cx="1156618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 8 bits Two’s Complement Addition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i="1" dirty="0">
                <a:latin typeface="Helvetica" charset="0"/>
                <a:ea typeface="Helvetica" charset="0"/>
                <a:cs typeface="Helvetica" charset="0"/>
              </a:rPr>
              <a:t>Example 02</a:t>
            </a: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5 – 7 </a:t>
            </a: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Above equation can be consider as follows</a:t>
            </a: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   5 + (-7)</a:t>
            </a: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+5 =   00000101                           getting the two’s complement value</a:t>
            </a:r>
          </a:p>
          <a:p>
            <a:pPr marL="0" lvl="1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+7 =   00000111                           step 01 writing down the positive value</a:t>
            </a: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-7 =    11111000 +1 = 11111001   step 2 writing down the converted value and adding 1</a:t>
            </a: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   0 0 0 0 0 1 0 1   two’s complement value of positive  5</a:t>
            </a: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   1 1 1 1 1 0 0 1   two’s complement value of negative 7 </a:t>
            </a: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   1 1 1 1 1 1 1 0   final answer after performing the summation. </a:t>
            </a: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1 1 1 1 1 1 1 0          00000001 + 1 = 00000010 =  -2   </a:t>
            </a: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Convert 1s into 0s &amp; 0s to 1 then add 1 to that answer. Take the sign from original calculation (before the conversion)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47471" y="4406630"/>
            <a:ext cx="18288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7471" y="4721216"/>
            <a:ext cx="18288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7471" y="4798833"/>
            <a:ext cx="18288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206247" y="5128384"/>
            <a:ext cx="252919" cy="31218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255757" y="5173102"/>
            <a:ext cx="252919" cy="31218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2130359" y="5035802"/>
            <a:ext cx="505838" cy="293393"/>
          </a:xfrm>
          <a:prstGeom prst="rightArrow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70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907" y="720565"/>
            <a:ext cx="843420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 8 bits Two’s Complement Addition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i="1" dirty="0">
                <a:latin typeface="Helvetica" charset="0"/>
                <a:ea typeface="Helvetica" charset="0"/>
                <a:cs typeface="Helvetica" charset="0"/>
              </a:rPr>
              <a:t>Exercise</a:t>
            </a:r>
          </a:p>
          <a:p>
            <a:endParaRPr lang="en-US" sz="2000" b="1" i="1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Add following numbers by using 8 bits Twos Complement addition</a:t>
            </a: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19 + 3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42 + ( -30 )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101 + (- 20 )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(- 60 ) + 10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(-11 )+ ( -21 )</a:t>
            </a: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371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Helvetica" charset="0"/>
                <a:ea typeface="Helvetica" charset="0"/>
                <a:cs typeface="Helvetica" charset="0"/>
              </a:rPr>
              <a:t>Welcome to Lecture 07!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Take your notebooks and prepare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You can ask questions via either chat message or over the mic.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lang="en-US" sz="2000" b="1" dirty="0">
                <a:latin typeface="Comic Sans MS" panose="030F0702030302020204" pitchFamily="66" charset="0"/>
                <a:ea typeface="Helvetica" charset="0"/>
                <a:cs typeface="Helvetica" charset="0"/>
              </a:rPr>
              <a:t>When you are not using the mic please mute it.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2571750" lvl="5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91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26"/>
    </mc:Choice>
    <mc:Fallback xmlns="">
      <p:transition spd="slow" advTm="6082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10090" y="2916245"/>
            <a:ext cx="5880162" cy="30041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From Last Week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+mj-lt"/>
                <a:ea typeface="+mj-ea"/>
                <a:cs typeface="+mj-cs"/>
              </a:rPr>
              <a:t>Number Representation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b="1" dirty="0">
              <a:latin typeface="+mj-lt"/>
              <a:ea typeface="+mj-ea"/>
              <a:cs typeface="+mj-cs"/>
            </a:endParaRPr>
          </a:p>
          <a:p>
            <a:pPr marL="457200" indent="-45720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  <a:ea typeface="+mj-ea"/>
                <a:cs typeface="+mj-cs"/>
              </a:rPr>
              <a:t>Binary Coded Decimal</a:t>
            </a:r>
          </a:p>
          <a:p>
            <a:pPr marL="457200" indent="-45720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  <a:ea typeface="+mj-ea"/>
                <a:cs typeface="+mj-cs"/>
              </a:rPr>
              <a:t>Zone Decimal </a:t>
            </a:r>
          </a:p>
          <a:p>
            <a:pPr marL="457200" indent="-45720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  <a:ea typeface="+mj-ea"/>
                <a:cs typeface="+mj-cs"/>
              </a:rPr>
              <a:t>Packed Decimal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dirty="0">
              <a:latin typeface="+mj-lt"/>
              <a:ea typeface="+mj-ea"/>
              <a:cs typeface="+mj-cs"/>
            </a:endParaRPr>
          </a:p>
          <a:p>
            <a:pPr marL="2571750" lvl="5" indent="-2857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dirty="0">
              <a:latin typeface="+mj-lt"/>
              <a:ea typeface="+mj-ea"/>
              <a:cs typeface="+mj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CAB28F0-C556-4C40-98E8-6469107957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2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5" descr="Text&#10;&#10;Description automatically generated with medium confidence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43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26"/>
    </mc:Choice>
    <mc:Fallback xmlns="">
      <p:transition spd="slow" advTm="6082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907" y="617332"/>
            <a:ext cx="8434206" cy="6463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Storing Numbers in Computer</a:t>
            </a:r>
          </a:p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Method 03 </a:t>
            </a:r>
            <a:r>
              <a:rPr lang="mr-IN" sz="2000" b="1" dirty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 Packed Decimal 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In Packed Decimal number representation, it uses the sign at the end of the binary conversion. 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+ = 1100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- =  1101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i="1" dirty="0">
                <a:latin typeface="Helvetica" charset="0"/>
                <a:ea typeface="Helvetica" charset="0"/>
                <a:cs typeface="Helvetica" charset="0"/>
              </a:rPr>
              <a:t>Example</a:t>
            </a:r>
          </a:p>
          <a:p>
            <a:endParaRPr lang="en-US" sz="2000" b="1" i="1" dirty="0"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+534</a:t>
            </a:r>
          </a:p>
          <a:p>
            <a:pPr lvl="1"/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5  	  3       4	     +</a:t>
            </a:r>
          </a:p>
          <a:p>
            <a:pPr lvl="1"/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0101 0011  0100  1100</a:t>
            </a:r>
          </a:p>
          <a:p>
            <a:pPr lvl="1"/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2571750" lvl="5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490281" y="4914217"/>
            <a:ext cx="252919" cy="31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101655" y="4914216"/>
            <a:ext cx="252919" cy="31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839488" y="4914216"/>
            <a:ext cx="252919" cy="31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324402" y="4900498"/>
            <a:ext cx="252919" cy="31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32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041" y="5997080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67891" y="772076"/>
            <a:ext cx="8434206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Storing Numbers in Computer</a:t>
            </a:r>
          </a:p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Method 04 </a:t>
            </a:r>
            <a:r>
              <a:rPr lang="mr-IN" sz="2000" b="1" dirty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 Ones Complement Representation 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In this method convert decimal number to binary and make sure it has 8 digits (8 bits) which represent a one byte.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This method also known as 8 bits ones complement representation.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i="1" dirty="0">
                <a:latin typeface="Helvetica" charset="0"/>
                <a:ea typeface="Helvetica" charset="0"/>
                <a:cs typeface="Helvetica" charset="0"/>
              </a:rPr>
              <a:t>Example</a:t>
            </a:r>
          </a:p>
          <a:p>
            <a:endParaRPr lang="en-US" sz="2000" b="1" i="1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Convert +7 to ones complement representation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7 = 111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+7 = 00000111</a:t>
            </a:r>
          </a:p>
          <a:p>
            <a:pPr lvl="1"/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2571750" lvl="5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74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907" y="617332"/>
            <a:ext cx="8434206" cy="707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Storing Numbers in Computer</a:t>
            </a:r>
          </a:p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Method 04 </a:t>
            </a:r>
            <a:r>
              <a:rPr lang="mr-IN" sz="2000" b="1" dirty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 Ones Complement Representation </a:t>
            </a:r>
          </a:p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with negative numbers 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When you get a negative number first you should convert it to it’s binary equivalent with 8 digits (8 bits ones complement)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Then convert 0s into 1s and 1s into 0s.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Its also know as subtracting the 8 bits ones complement value from full value (8 one’s)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i="1" dirty="0">
                <a:latin typeface="Helvetica" charset="0"/>
                <a:ea typeface="Helvetica" charset="0"/>
                <a:cs typeface="Helvetica" charset="0"/>
              </a:rPr>
              <a:t>Example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Convert -7 to ones complement representation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7 = 111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+7 = 00000111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-7 = 11111000</a:t>
            </a:r>
          </a:p>
          <a:p>
            <a:pPr lvl="1"/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2571750" lvl="5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07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907" y="1103715"/>
            <a:ext cx="843420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Storing Numbers in Computer</a:t>
            </a:r>
          </a:p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Method 04 </a:t>
            </a:r>
            <a:r>
              <a:rPr lang="mr-IN" sz="2000" b="1" dirty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 Ones Complement Representation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When the binary pattern is given how to find the decimal value</a:t>
            </a: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00001000</a:t>
            </a: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11111001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2571750" lvl="5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719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907" y="1103715"/>
            <a:ext cx="843420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Ones Complement Representation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Represent following Numbers by using Ones Complement Representation</a:t>
            </a: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48</a:t>
            </a:r>
          </a:p>
          <a:p>
            <a:pPr marL="342900" indent="-342900">
              <a:buFont typeface="+mj-lt"/>
              <a:buAutoNum type="alphaUcPeriod"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-63</a:t>
            </a:r>
          </a:p>
          <a:p>
            <a:pPr marL="342900" indent="-342900">
              <a:buFont typeface="+mj-lt"/>
              <a:buAutoNum type="alphaUcPeriod"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23</a:t>
            </a:r>
          </a:p>
          <a:p>
            <a:pPr marL="342900" indent="-342900">
              <a:buFont typeface="+mj-lt"/>
              <a:buAutoNum type="alphaUcPeriod"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-35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2571750" lvl="5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404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057" y="5842336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907" y="720565"/>
            <a:ext cx="843420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 8 bits One’s Complement Addition</a:t>
            </a: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In this method when two numbers are added, if the addition gone beyond the word size (8 bits) that additional bit will be added to the answer.</a:t>
            </a: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i="1" dirty="0">
                <a:latin typeface="Helvetica" charset="0"/>
                <a:ea typeface="Helvetica" charset="0"/>
                <a:cs typeface="Helvetica" charset="0"/>
              </a:rPr>
              <a:t>Example</a:t>
            </a: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18 + (-12)</a:t>
            </a: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18 =  00010010		Step 01 </a:t>
            </a: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12 =  00001100		Convert numbers to their binary equivalent </a:t>
            </a:r>
          </a:p>
          <a:p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-12 = 11110011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	00010010	Step 02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	11110011	Add converted binaries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	100000101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		  1 	Step 03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			If there is a carrying bit add it to answer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	   00000110	</a:t>
            </a:r>
          </a:p>
        </p:txBody>
      </p:sp>
      <p:sp>
        <p:nvSpPr>
          <p:cNvPr id="3" name="Left Brace 2"/>
          <p:cNvSpPr/>
          <p:nvPr/>
        </p:nvSpPr>
        <p:spPr>
          <a:xfrm rot="10800000">
            <a:off x="4085617" y="3239297"/>
            <a:ext cx="379379" cy="846307"/>
          </a:xfrm>
          <a:prstGeom prst="leftBrace">
            <a:avLst/>
          </a:prstGeom>
          <a:noFill/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704289" y="4951366"/>
            <a:ext cx="1381327" cy="97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946082" y="5155646"/>
            <a:ext cx="828250" cy="21400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704289" y="5544753"/>
            <a:ext cx="1381327" cy="97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704288" y="6117315"/>
            <a:ext cx="1381327" cy="884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704288" y="6216011"/>
            <a:ext cx="1381327" cy="972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/>
          <p:cNvSpPr/>
          <p:nvPr/>
        </p:nvSpPr>
        <p:spPr>
          <a:xfrm rot="10800000">
            <a:off x="4178028" y="4304475"/>
            <a:ext cx="379379" cy="666345"/>
          </a:xfrm>
          <a:prstGeom prst="leftBrace">
            <a:avLst/>
          </a:prstGeom>
          <a:noFill/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 rot="10800000">
            <a:off x="4182890" y="5217969"/>
            <a:ext cx="379379" cy="666345"/>
          </a:xfrm>
          <a:prstGeom prst="leftBrace">
            <a:avLst/>
          </a:prstGeom>
          <a:noFill/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23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979</Words>
  <Application>Microsoft Macintosh PowerPoint</Application>
  <PresentationFormat>Widescreen</PresentationFormat>
  <Paragraphs>225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Comic Sans MS</vt:lpstr>
      <vt:lpstr>Helvetica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Pramudya Hashan</dc:creator>
  <cp:lastModifiedBy>Pramudya Thilakaratne</cp:lastModifiedBy>
  <cp:revision>10</cp:revision>
  <dcterms:created xsi:type="dcterms:W3CDTF">2021-01-24T16:46:32Z</dcterms:created>
  <dcterms:modified xsi:type="dcterms:W3CDTF">2021-08-13T03:18:11Z</dcterms:modified>
</cp:coreProperties>
</file>