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77" r:id="rId3"/>
    <p:sldId id="334" r:id="rId4"/>
    <p:sldId id="336" r:id="rId5"/>
    <p:sldId id="283" r:id="rId6"/>
    <p:sldId id="343" r:id="rId7"/>
    <p:sldId id="335" r:id="rId8"/>
    <p:sldId id="345" r:id="rId9"/>
    <p:sldId id="344" r:id="rId10"/>
    <p:sldId id="300" r:id="rId11"/>
    <p:sldId id="301" r:id="rId12"/>
    <p:sldId id="337" r:id="rId13"/>
    <p:sldId id="338" r:id="rId14"/>
    <p:sldId id="339" r:id="rId15"/>
    <p:sldId id="340" r:id="rId16"/>
    <p:sldId id="341" r:id="rId17"/>
    <p:sldId id="342" r:id="rId18"/>
    <p:sldId id="346" r:id="rId19"/>
    <p:sldId id="347" r:id="rId20"/>
    <p:sldId id="34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4" autoAdjust="0"/>
    <p:restoredTop sz="94196" autoAdjust="0"/>
  </p:normalViewPr>
  <p:slideViewPr>
    <p:cSldViewPr snapToGrid="0" snapToObjects="1">
      <p:cViewPr varScale="1">
        <p:scale>
          <a:sx n="68" d="100"/>
          <a:sy n="68" d="100"/>
        </p:scale>
        <p:origin x="9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5F1E-9599-9F49-AFA6-AC0ECA45FEC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D50F-406B-AC4F-A4B2-259D8DE7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7BE0-005D-FD4D-9246-905F720F99C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36476" y="471635"/>
            <a:ext cx="551904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Introduction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to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Computer Science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CS101.3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Lecture #12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7458" y="5057506"/>
            <a:ext cx="727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Pramudya Thilakaratne  pramudya.h@nsbm.ac.lk</a:t>
            </a:r>
          </a:p>
          <a:p>
            <a:pPr algn="ctr"/>
            <a:r>
              <a:rPr lang="en-US" sz="2400" dirty="0"/>
              <a:t>Lecturer </a:t>
            </a:r>
          </a:p>
          <a:p>
            <a:pPr algn="ctr"/>
            <a:r>
              <a:rPr lang="en-US" sz="2400" dirty="0"/>
              <a:t>Faculty of Computing</a:t>
            </a:r>
          </a:p>
          <a:p>
            <a:pPr algn="ctr"/>
            <a:r>
              <a:rPr lang="en-US" sz="2400" dirty="0"/>
              <a:t>NSBM Green University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73"/>
    </mc:Choice>
    <mc:Fallback xmlns="">
      <p:transition spd="slow" advTm="963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Categories of Networks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32B3B-D046-42E8-8692-6AF059D33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253456"/>
            <a:ext cx="8839200" cy="235108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1871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527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LAN (Local Area Network)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A local area network is a computer network that interconnects computers within a limited area such as a residence, school, laboratory, university campus or office building.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LAN allows resource sharing between computers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 charset="0"/>
                <a:cs typeface="Helvetica" charset="0"/>
              </a:rPr>
              <a:t>	Computers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 charset="0"/>
                <a:cs typeface="Helvetica" charset="0"/>
              </a:rPr>
              <a:t>	Printers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 charset="0"/>
                <a:cs typeface="Helvetica" charset="0"/>
              </a:rPr>
              <a:t>	Scanners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3FB878-37E5-4E5A-9BBA-604B90A41C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189"/>
          <a:stretch/>
        </p:blipFill>
        <p:spPr>
          <a:xfrm>
            <a:off x="5854194" y="3685735"/>
            <a:ext cx="3361573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696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LAN (Local Area Network)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Physical Topology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This is the physical layout of a network. Two or more devices connect to a link.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The geometric relationship between the links and linking devices (called nodes) is the topology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cs typeface="Helvetica" charset="0"/>
              </a:rPr>
              <a:t>There are four basic topologies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Helvetica" charset="0"/>
                <a:cs typeface="Helvetica" charset="0"/>
              </a:rPr>
              <a:t>Mesh Topology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Helvetica" charset="0"/>
                <a:cs typeface="Helvetica" charset="0"/>
              </a:rPr>
              <a:t>Star Topology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Helvetica" charset="0"/>
                <a:cs typeface="Helvetica" charset="0"/>
              </a:rPr>
              <a:t>Bus Topology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Helvetica" charset="0"/>
                <a:cs typeface="Helvetica" charset="0"/>
              </a:rPr>
              <a:t>Ring Topology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7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88"/>
    </mc:Choice>
    <mc:Fallback>
      <p:transition spd="slow" advTm="12498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LAN (Local Area Network)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Physical Topology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latin typeface="Helvetica" charset="0"/>
                <a:cs typeface="Helvetica" charset="0"/>
              </a:rPr>
              <a:t>Mesh Topology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Every device has a dedicated point to point link with every other device.</a:t>
            </a: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A picture containing watch&#10;&#10;Description automatically generated">
            <a:extLst>
              <a:ext uri="{FF2B5EF4-FFF2-40B4-BE49-F238E27FC236}">
                <a16:creationId xmlns:a16="http://schemas.microsoft.com/office/drawing/2014/main" id="{1DB782C5-D455-4E0B-9A40-A25150C3A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345" y="3176621"/>
            <a:ext cx="4677309" cy="29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6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88"/>
    </mc:Choice>
    <mc:Fallback>
      <p:transition spd="slow" advTm="12498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LAN (Local Area Network)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Physical Topology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Helvetica" charset="0"/>
                <a:cs typeface="Helvetica" charset="0"/>
              </a:rPr>
              <a:t>02.  Star Topology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Each device has a point-to-point dedicated connection to a central controller called hub.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The controller act as an exchange</a:t>
            </a: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E9C6F0D-D789-4FDE-A194-A0F5CE8F5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156" y="3651081"/>
            <a:ext cx="3899688" cy="29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7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88"/>
    </mc:Choice>
    <mc:Fallback>
      <p:transition spd="slow" advTm="12498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LAN (Local Area Network)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Physical Topology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Helvetica" charset="0"/>
                <a:cs typeface="Helvetica" charset="0"/>
              </a:rPr>
              <a:t>03.  Bus Topology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A multipoint connection where a single cable (called a backbone) runs through linking all the devices</a:t>
            </a: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869704C-262D-4E3A-8997-852AC942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3704493"/>
            <a:ext cx="5486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0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88"/>
    </mc:Choice>
    <mc:Fallback>
      <p:transition spd="slow" advTm="12498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LAN (Local Area Network)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Physical Topology</a:t>
            </a:r>
            <a:endParaRPr lang="en-US" sz="2000" b="1" dirty="0"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Helvetica" charset="0"/>
                <a:cs typeface="Helvetica" charset="0"/>
              </a:rPr>
              <a:t>04.  Ring Topology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Each device has a dedicated point to point connection with the two devices on either side of the 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Signals only travels in one direction (Clockwise or Anti- clockwise)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When a device receives a signal intended for another device, it simply regenerates it and passes it to the next device</a:t>
            </a: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A picture containing sky&#10;&#10;Description automatically generated">
            <a:extLst>
              <a:ext uri="{FF2B5EF4-FFF2-40B4-BE49-F238E27FC236}">
                <a16:creationId xmlns:a16="http://schemas.microsoft.com/office/drawing/2014/main" id="{C80DDA85-1433-456C-8BD5-30AF1229E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54" y="4042851"/>
            <a:ext cx="3216691" cy="27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7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88"/>
    </mc:Choice>
    <mc:Fallback>
      <p:transition spd="slow" advTm="12498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WAN (Wide Area Network)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As the name suggest a WAN spans a wide geographical area.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cs typeface="Helvetica" charset="0"/>
              </a:rPr>
              <a:t>	e.g. – a town, a state, a country or even the world.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A WAN interconnects connecting devices such as switches, routers or modems.</a:t>
            </a: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AD9E6F4-0636-4E66-A344-0B76A2E1C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685" y="3643532"/>
            <a:ext cx="5306629" cy="298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0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88"/>
    </mc:Choice>
    <mc:Fallback>
      <p:transition spd="slow" advTm="12498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The Internet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The internet is composed of thousands of networks which connected through Internet Service Providers (ISPs).</a:t>
            </a:r>
          </a:p>
          <a:p>
            <a:pPr>
              <a:lnSpc>
                <a:spcPct val="150000"/>
              </a:lnSpc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E834D5D-CB91-4F2C-AD64-2267C99FE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462" y="2928246"/>
            <a:ext cx="55530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88"/>
    </mc:Choice>
    <mc:Fallback>
      <p:transition spd="slow" advTm="12498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414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What is World Wide Web (WWW)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The World Wide Web (WWW) is a system of Internet servers that support specially formatted documents.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The documents are formatted in a markup language called HTML (Hyper Text Markup Language) that supports links to other documents, as well as graphics, audio and video files.</a:t>
            </a:r>
          </a:p>
          <a:p>
            <a:pPr>
              <a:lnSpc>
                <a:spcPct val="150000"/>
              </a:lnSpc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A041AD0-DDD9-46F7-918F-99BA8FBE2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898" y="4255992"/>
            <a:ext cx="3408204" cy="23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4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88"/>
    </mc:Choice>
    <mc:Fallback>
      <p:transition spd="slow" advTm="1249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Welcome to Lecture </a:t>
            </a:r>
            <a:r>
              <a:rPr lang="en-US" sz="2800" b="1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12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Take your notebooks and prepare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You can ask questions via either chat message or over the mic.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Helvetica" charset="0"/>
                <a:cs typeface="Helvetica" charset="0"/>
              </a:rPr>
              <a:t>When you are not using the mic please mute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  <a:p>
            <a:pPr marL="2571750" marR="0" lvl="5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What is a Server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 Server is a computer that provides data to other computers.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It may serve data to systems in Local Area Networks (LANs) or Wide Area Networks (WANs) over the internet.</a:t>
            </a:r>
          </a:p>
          <a:p>
            <a:pPr>
              <a:lnSpc>
                <a:spcPct val="150000"/>
              </a:lnSpc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06CFDD6-0971-4607-93CD-18F461E42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4339" r="730" b="21912"/>
          <a:stretch/>
        </p:blipFill>
        <p:spPr bwMode="auto">
          <a:xfrm>
            <a:off x="1878897" y="2886204"/>
            <a:ext cx="8434206" cy="278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94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88"/>
    </mc:Choice>
    <mc:Fallback>
      <p:transition spd="slow" advTm="1249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2781" y="3634005"/>
            <a:ext cx="5880162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From Last Week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Image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2571750" marR="0" lvl="5" indent="-28575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CAB28F0-C556-4C40-98E8-646910795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B74CDAB-8FF2-473C-A08B-D02DFE6C1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4" r="9321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64" name="Freeform: Shape 63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5051" y="2286000"/>
            <a:ext cx="34092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60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Computer Networks</a:t>
            </a:r>
          </a:p>
          <a:p>
            <a:pPr marL="0" marR="0" lvl="0" indent="-2286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cap="none" spc="0" normalizeH="0" baseline="0" noProof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  <a:uLnTx/>
              <a:uFillTx/>
            </a:endParaRPr>
          </a:p>
          <a:p>
            <a:pPr marL="457200" marR="0" lvl="0" indent="-2286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cap="none" spc="0" normalizeH="0" baseline="0" noProof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  <a:uLnTx/>
              <a:uFillTx/>
            </a:endParaRPr>
          </a:p>
          <a:p>
            <a:pPr marL="2571750" marR="0" lvl="5" indent="-2286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7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26"/>
    </mc:Choice>
    <mc:Fallback>
      <p:transition spd="slow" advTm="608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5375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Computer Network</a:t>
            </a: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 network is the interconnection of set of devices capable of communication where devices are connected via transmission media.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 device can be,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A host (an end system) 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 such as a large computer, desktop, laptop, workstation, cellular phone or security system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A Connecting device 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– such as a router (connects networks to other networks), a switch (connects devices together), a modem (modulator- demodulator)</a:t>
            </a: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8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Connecting Devices</a:t>
            </a: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62D67-E675-455D-BC51-6232A261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1412082"/>
            <a:ext cx="8839200" cy="403383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2376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88"/>
    </mc:Choice>
    <mc:Fallback>
      <p:transition spd="slow" advTm="1249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Repeater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Regenerates the original signal where it used to extend the physical length of a network. </a:t>
            </a: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C75CD-DC1D-4C57-9A1A-5B65B195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13" y="2409881"/>
            <a:ext cx="8032574" cy="359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13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88"/>
    </mc:Choice>
    <mc:Fallback xmlns="">
      <p:transition spd="slow" advTm="1249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Bridge</a:t>
            </a:r>
          </a:p>
          <a:p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 bridge in a computer network is one kind of network device, used to separate a network into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Bridge also used as a traffic controller.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78911575-8680-4B78-9AE1-27D09FBD4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004" y="2650179"/>
            <a:ext cx="7941991" cy="33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0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88"/>
    </mc:Choice>
    <mc:Fallback>
      <p:transition spd="slow" advTm="1249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Switch</a:t>
            </a:r>
          </a:p>
          <a:p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 switch is device which capable of connecting number of devices where it can used to expand the network.</a:t>
            </a:r>
          </a:p>
          <a:p>
            <a:pPr lvl="1"/>
            <a:endParaRPr lang="en-US" sz="2000" b="1" dirty="0">
              <a:latin typeface="Helvetica" charset="0"/>
              <a:cs typeface="Helvetica" charset="0"/>
            </a:endParaRPr>
          </a:p>
          <a:p>
            <a:pPr lvl="1"/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cs typeface="Helvetica" charset="0"/>
            </a:endParaRPr>
          </a:p>
          <a:p>
            <a:pPr marL="800100" lvl="1" indent="-342900">
              <a:buFont typeface="Wingdings" charset="2"/>
              <a:buChar char="Ø"/>
            </a:pPr>
            <a:endParaRPr lang="en-US" sz="20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BF13A-671F-4A7D-A8BB-3F5600B0E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22" y="2232090"/>
            <a:ext cx="6913756" cy="399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26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988"/>
    </mc:Choice>
    <mc:Fallback>
      <p:transition spd="slow" advTm="12498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14138</TotalTime>
  <Words>644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Pramudya Hashan</dc:creator>
  <cp:lastModifiedBy>Pramudya Thilakaratne</cp:lastModifiedBy>
  <cp:revision>140</cp:revision>
  <dcterms:created xsi:type="dcterms:W3CDTF">2020-01-05T10:46:38Z</dcterms:created>
  <dcterms:modified xsi:type="dcterms:W3CDTF">2021-03-09T01:03:51Z</dcterms:modified>
</cp:coreProperties>
</file>