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34"/>
  </p:notesMasterIdLst>
  <p:sldIdLst>
    <p:sldId id="257" r:id="rId4"/>
    <p:sldId id="277" r:id="rId5"/>
    <p:sldId id="334" r:id="rId6"/>
    <p:sldId id="445" r:id="rId7"/>
    <p:sldId id="446" r:id="rId8"/>
    <p:sldId id="465" r:id="rId9"/>
    <p:sldId id="453" r:id="rId10"/>
    <p:sldId id="467" r:id="rId11"/>
    <p:sldId id="468" r:id="rId12"/>
    <p:sldId id="466" r:id="rId13"/>
    <p:sldId id="454" r:id="rId14"/>
    <p:sldId id="470" r:id="rId15"/>
    <p:sldId id="471" r:id="rId16"/>
    <p:sldId id="469" r:id="rId17"/>
    <p:sldId id="455" r:id="rId18"/>
    <p:sldId id="456" r:id="rId19"/>
    <p:sldId id="457" r:id="rId20"/>
    <p:sldId id="458" r:id="rId21"/>
    <p:sldId id="459" r:id="rId22"/>
    <p:sldId id="472" r:id="rId23"/>
    <p:sldId id="473" r:id="rId24"/>
    <p:sldId id="460" r:id="rId25"/>
    <p:sldId id="474" r:id="rId26"/>
    <p:sldId id="461" r:id="rId27"/>
    <p:sldId id="462" r:id="rId28"/>
    <p:sldId id="475" r:id="rId29"/>
    <p:sldId id="476" r:id="rId30"/>
    <p:sldId id="477" r:id="rId31"/>
    <p:sldId id="463" r:id="rId32"/>
    <p:sldId id="4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87" autoAdjust="0"/>
    <p:restoredTop sz="94689"/>
  </p:normalViewPr>
  <p:slideViewPr>
    <p:cSldViewPr snapToGrid="0" snapToObjects="1">
      <p:cViewPr varScale="1">
        <p:scale>
          <a:sx n="68" d="100"/>
          <a:sy n="68" d="100"/>
        </p:scale>
        <p:origin x="11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F5F1E-9599-9F49-AFA6-AC0ECA45FECF}" type="datetimeFigureOut">
              <a:rPr lang="en-US" smtClean="0"/>
              <a:t>10/1/2021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BD50F-406B-AC4F-A4B2-259D8DE71AFF}" type="slidenum">
              <a:rPr lang="en-US" smtClean="0"/>
              <a:t>‹#›</a:t>
            </a:fld>
            <a:endParaRPr lang="en-US" dirty="0"/>
          </a:p>
        </p:txBody>
      </p:sp>
    </p:spTree>
    <p:extLst>
      <p:ext uri="{BB962C8B-B14F-4D97-AF65-F5344CB8AC3E}">
        <p14:creationId xmlns:p14="http://schemas.microsoft.com/office/powerpoint/2010/main" val="16335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4</a:t>
            </a:fld>
            <a:endParaRPr lang="en-US" dirty="0"/>
          </a:p>
        </p:txBody>
      </p:sp>
    </p:spTree>
    <p:extLst>
      <p:ext uri="{BB962C8B-B14F-4D97-AF65-F5344CB8AC3E}">
        <p14:creationId xmlns:p14="http://schemas.microsoft.com/office/powerpoint/2010/main" val="340632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13</a:t>
            </a:fld>
            <a:endParaRPr lang="en-US" dirty="0"/>
          </a:p>
        </p:txBody>
      </p:sp>
    </p:spTree>
    <p:extLst>
      <p:ext uri="{BB962C8B-B14F-4D97-AF65-F5344CB8AC3E}">
        <p14:creationId xmlns:p14="http://schemas.microsoft.com/office/powerpoint/2010/main" val="1312479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14</a:t>
            </a:fld>
            <a:endParaRPr lang="en-US" dirty="0"/>
          </a:p>
        </p:txBody>
      </p:sp>
    </p:spTree>
    <p:extLst>
      <p:ext uri="{BB962C8B-B14F-4D97-AF65-F5344CB8AC3E}">
        <p14:creationId xmlns:p14="http://schemas.microsoft.com/office/powerpoint/2010/main" val="660115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15</a:t>
            </a:fld>
            <a:endParaRPr lang="en-US" dirty="0"/>
          </a:p>
        </p:txBody>
      </p:sp>
    </p:spTree>
    <p:extLst>
      <p:ext uri="{BB962C8B-B14F-4D97-AF65-F5344CB8AC3E}">
        <p14:creationId xmlns:p14="http://schemas.microsoft.com/office/powerpoint/2010/main" val="335130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16</a:t>
            </a:fld>
            <a:endParaRPr lang="en-US" dirty="0"/>
          </a:p>
        </p:txBody>
      </p:sp>
    </p:spTree>
    <p:extLst>
      <p:ext uri="{BB962C8B-B14F-4D97-AF65-F5344CB8AC3E}">
        <p14:creationId xmlns:p14="http://schemas.microsoft.com/office/powerpoint/2010/main" val="238697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17</a:t>
            </a:fld>
            <a:endParaRPr lang="en-US" dirty="0"/>
          </a:p>
        </p:txBody>
      </p:sp>
    </p:spTree>
    <p:extLst>
      <p:ext uri="{BB962C8B-B14F-4D97-AF65-F5344CB8AC3E}">
        <p14:creationId xmlns:p14="http://schemas.microsoft.com/office/powerpoint/2010/main" val="421938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18</a:t>
            </a:fld>
            <a:endParaRPr lang="en-US" dirty="0"/>
          </a:p>
        </p:txBody>
      </p:sp>
    </p:spTree>
    <p:extLst>
      <p:ext uri="{BB962C8B-B14F-4D97-AF65-F5344CB8AC3E}">
        <p14:creationId xmlns:p14="http://schemas.microsoft.com/office/powerpoint/2010/main" val="265282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19</a:t>
            </a:fld>
            <a:endParaRPr lang="en-US" dirty="0"/>
          </a:p>
        </p:txBody>
      </p:sp>
    </p:spTree>
    <p:extLst>
      <p:ext uri="{BB962C8B-B14F-4D97-AF65-F5344CB8AC3E}">
        <p14:creationId xmlns:p14="http://schemas.microsoft.com/office/powerpoint/2010/main" val="262030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20</a:t>
            </a:fld>
            <a:endParaRPr lang="en-US" dirty="0"/>
          </a:p>
        </p:txBody>
      </p:sp>
    </p:spTree>
    <p:extLst>
      <p:ext uri="{BB962C8B-B14F-4D97-AF65-F5344CB8AC3E}">
        <p14:creationId xmlns:p14="http://schemas.microsoft.com/office/powerpoint/2010/main" val="2128219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21</a:t>
            </a:fld>
            <a:endParaRPr lang="en-US" dirty="0"/>
          </a:p>
        </p:txBody>
      </p:sp>
    </p:spTree>
    <p:extLst>
      <p:ext uri="{BB962C8B-B14F-4D97-AF65-F5344CB8AC3E}">
        <p14:creationId xmlns:p14="http://schemas.microsoft.com/office/powerpoint/2010/main" val="2103128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22</a:t>
            </a:fld>
            <a:endParaRPr lang="en-US" dirty="0"/>
          </a:p>
        </p:txBody>
      </p:sp>
    </p:spTree>
    <p:extLst>
      <p:ext uri="{BB962C8B-B14F-4D97-AF65-F5344CB8AC3E}">
        <p14:creationId xmlns:p14="http://schemas.microsoft.com/office/powerpoint/2010/main" val="201478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5</a:t>
            </a:fld>
            <a:endParaRPr lang="en-US" dirty="0"/>
          </a:p>
        </p:txBody>
      </p:sp>
    </p:spTree>
    <p:extLst>
      <p:ext uri="{BB962C8B-B14F-4D97-AF65-F5344CB8AC3E}">
        <p14:creationId xmlns:p14="http://schemas.microsoft.com/office/powerpoint/2010/main" val="115513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23</a:t>
            </a:fld>
            <a:endParaRPr lang="en-US" dirty="0"/>
          </a:p>
        </p:txBody>
      </p:sp>
    </p:spTree>
    <p:extLst>
      <p:ext uri="{BB962C8B-B14F-4D97-AF65-F5344CB8AC3E}">
        <p14:creationId xmlns:p14="http://schemas.microsoft.com/office/powerpoint/2010/main" val="3902704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24</a:t>
            </a:fld>
            <a:endParaRPr lang="en-US" dirty="0"/>
          </a:p>
        </p:txBody>
      </p:sp>
    </p:spTree>
    <p:extLst>
      <p:ext uri="{BB962C8B-B14F-4D97-AF65-F5344CB8AC3E}">
        <p14:creationId xmlns:p14="http://schemas.microsoft.com/office/powerpoint/2010/main" val="1257537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25</a:t>
            </a:fld>
            <a:endParaRPr lang="en-US" dirty="0"/>
          </a:p>
        </p:txBody>
      </p:sp>
    </p:spTree>
    <p:extLst>
      <p:ext uri="{BB962C8B-B14F-4D97-AF65-F5344CB8AC3E}">
        <p14:creationId xmlns:p14="http://schemas.microsoft.com/office/powerpoint/2010/main" val="2501832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26</a:t>
            </a:fld>
            <a:endParaRPr lang="en-US" dirty="0"/>
          </a:p>
        </p:txBody>
      </p:sp>
    </p:spTree>
    <p:extLst>
      <p:ext uri="{BB962C8B-B14F-4D97-AF65-F5344CB8AC3E}">
        <p14:creationId xmlns:p14="http://schemas.microsoft.com/office/powerpoint/2010/main" val="3670548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27</a:t>
            </a:fld>
            <a:endParaRPr lang="en-US" dirty="0"/>
          </a:p>
        </p:txBody>
      </p:sp>
    </p:spTree>
    <p:extLst>
      <p:ext uri="{BB962C8B-B14F-4D97-AF65-F5344CB8AC3E}">
        <p14:creationId xmlns:p14="http://schemas.microsoft.com/office/powerpoint/2010/main" val="1106727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28</a:t>
            </a:fld>
            <a:endParaRPr lang="en-US" dirty="0"/>
          </a:p>
        </p:txBody>
      </p:sp>
    </p:spTree>
    <p:extLst>
      <p:ext uri="{BB962C8B-B14F-4D97-AF65-F5344CB8AC3E}">
        <p14:creationId xmlns:p14="http://schemas.microsoft.com/office/powerpoint/2010/main" val="360980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6</a:t>
            </a:fld>
            <a:endParaRPr lang="en-US" dirty="0"/>
          </a:p>
        </p:txBody>
      </p:sp>
    </p:spTree>
    <p:extLst>
      <p:ext uri="{BB962C8B-B14F-4D97-AF65-F5344CB8AC3E}">
        <p14:creationId xmlns:p14="http://schemas.microsoft.com/office/powerpoint/2010/main" val="3450378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7</a:t>
            </a:fld>
            <a:endParaRPr lang="en-US" dirty="0"/>
          </a:p>
        </p:txBody>
      </p:sp>
    </p:spTree>
    <p:extLst>
      <p:ext uri="{BB962C8B-B14F-4D97-AF65-F5344CB8AC3E}">
        <p14:creationId xmlns:p14="http://schemas.microsoft.com/office/powerpoint/2010/main" val="239260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8</a:t>
            </a:fld>
            <a:endParaRPr lang="en-US" dirty="0"/>
          </a:p>
        </p:txBody>
      </p:sp>
    </p:spTree>
    <p:extLst>
      <p:ext uri="{BB962C8B-B14F-4D97-AF65-F5344CB8AC3E}">
        <p14:creationId xmlns:p14="http://schemas.microsoft.com/office/powerpoint/2010/main" val="66476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9</a:t>
            </a:fld>
            <a:endParaRPr lang="en-US" dirty="0"/>
          </a:p>
        </p:txBody>
      </p:sp>
    </p:spTree>
    <p:extLst>
      <p:ext uri="{BB962C8B-B14F-4D97-AF65-F5344CB8AC3E}">
        <p14:creationId xmlns:p14="http://schemas.microsoft.com/office/powerpoint/2010/main" val="2882252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10</a:t>
            </a:fld>
            <a:endParaRPr lang="en-US" dirty="0"/>
          </a:p>
        </p:txBody>
      </p:sp>
    </p:spTree>
    <p:extLst>
      <p:ext uri="{BB962C8B-B14F-4D97-AF65-F5344CB8AC3E}">
        <p14:creationId xmlns:p14="http://schemas.microsoft.com/office/powerpoint/2010/main" val="179241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11</a:t>
            </a:fld>
            <a:endParaRPr lang="en-US" dirty="0"/>
          </a:p>
        </p:txBody>
      </p:sp>
    </p:spTree>
    <p:extLst>
      <p:ext uri="{BB962C8B-B14F-4D97-AF65-F5344CB8AC3E}">
        <p14:creationId xmlns:p14="http://schemas.microsoft.com/office/powerpoint/2010/main" val="2489487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12</a:t>
            </a:fld>
            <a:endParaRPr lang="en-US" dirty="0"/>
          </a:p>
        </p:txBody>
      </p:sp>
    </p:spTree>
    <p:extLst>
      <p:ext uri="{BB962C8B-B14F-4D97-AF65-F5344CB8AC3E}">
        <p14:creationId xmlns:p14="http://schemas.microsoft.com/office/powerpoint/2010/main" val="76319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1776204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714635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143941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730603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398840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1721889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4052821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2270898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380961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077666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25019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498568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0140174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000937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585936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0767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00677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52556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502182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471273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16111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60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1126860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44165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296914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63917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317010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1263138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67061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84808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83773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82008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3318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14205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9684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1045868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75159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474990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97073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4.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10/1/2021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dirty="0"/>
          </a:p>
        </p:txBody>
      </p:sp>
    </p:spTree>
    <p:extLst>
      <p:ext uri="{BB962C8B-B14F-4D97-AF65-F5344CB8AC3E}">
        <p14:creationId xmlns:p14="http://schemas.microsoft.com/office/powerpoint/2010/main" val="20495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10/1/2021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dirty="0"/>
          </a:p>
        </p:txBody>
      </p:sp>
    </p:spTree>
    <p:extLst>
      <p:ext uri="{BB962C8B-B14F-4D97-AF65-F5344CB8AC3E}">
        <p14:creationId xmlns:p14="http://schemas.microsoft.com/office/powerpoint/2010/main" val="3659194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059124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8.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image" Target="../media/image10.jp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3336476" y="471635"/>
            <a:ext cx="5519047" cy="45858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rPr>
              <a:t>Introduction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rPr>
              <a:t>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rPr>
              <a:t>Computer Science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rPr>
              <a:t>CS101.3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charset="0"/>
                <a:ea typeface="Arial" charset="0"/>
                <a:cs typeface="Arial" charset="0"/>
              </a:rPr>
              <a:t>Lecture #15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sp>
        <p:nvSpPr>
          <p:cNvPr id="5" name="TextBox 4"/>
          <p:cNvSpPr txBox="1"/>
          <p:nvPr/>
        </p:nvSpPr>
        <p:spPr>
          <a:xfrm>
            <a:off x="2457458" y="5057506"/>
            <a:ext cx="72771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Pramudya Thilakaratne  pramudya.h@nsbm.ac.lk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Lecturer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Faculty of Computing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NSBM Green University</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Tree>
    <p:extLst>
      <p:ext uri="{BB962C8B-B14F-4D97-AF65-F5344CB8AC3E}">
        <p14:creationId xmlns:p14="http://schemas.microsoft.com/office/powerpoint/2010/main" val="1694931939"/>
      </p:ext>
    </p:extLst>
  </p:cSld>
  <p:clrMapOvr>
    <a:masterClrMapping/>
  </p:clrMapOvr>
  <mc:AlternateContent xmlns:mc="http://schemas.openxmlformats.org/markup-compatibility/2006" xmlns:p14="http://schemas.microsoft.com/office/powerpoint/2010/main">
    <mc:Choice Requires="p14">
      <p:transition spd="slow" p14:dur="2000" advTm="96373"/>
    </mc:Choice>
    <mc:Fallback xmlns="">
      <p:transition spd="slow" advTm="96373"/>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696295"/>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418926"/>
            <a:ext cx="9716163" cy="8586966"/>
          </a:xfrm>
          <a:prstGeom prst="rect">
            <a:avLst/>
          </a:prstGeom>
          <a:noFill/>
        </p:spPr>
        <p:txBody>
          <a:bodyPr wrap="square" rtlCol="0">
            <a:spAutoFit/>
          </a:bodyPr>
          <a:lstStyle/>
          <a:p>
            <a:pPr algn="ctr"/>
            <a:r>
              <a:rPr lang="en-US" sz="2400" b="1" dirty="0">
                <a:latin typeface="+mj-lt"/>
                <a:ea typeface="Helvetica" charset="0"/>
                <a:cs typeface="Helvetica" charset="0"/>
              </a:rPr>
              <a:t>Lecture 02/03/04 Past Paper and Model Questions</a:t>
            </a:r>
          </a:p>
          <a:p>
            <a:endParaRPr lang="en-US" b="1" dirty="0">
              <a:latin typeface="Helvetica" charset="0"/>
              <a:ea typeface="Helvetica" charset="0"/>
              <a:cs typeface="Helvetica"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1. Compare and contrast Octal number system and hexadecimal number system</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2. Convert following decimal values to octal and hexadecimal equivalent.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 563</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 281</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3. Perform following arithmetic operations </a:t>
            </a:r>
          </a:p>
          <a:p>
            <a:pPr lvl="1"/>
            <a:r>
              <a:rPr lang="en-US" sz="2400" dirty="0">
                <a:effectLst/>
                <a:latin typeface="Calibri" panose="020F0502020204030204" pitchFamily="34" charset="0"/>
                <a:ea typeface="Calibri" panose="020F0502020204030204" pitchFamily="34" charset="0"/>
                <a:cs typeface="Times New Roman" panose="02020603050405020304" pitchFamily="18" charset="0"/>
              </a:rPr>
              <a:t>a. 562</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16</a:t>
            </a:r>
            <a:r>
              <a:rPr lang="en-US" sz="2400" dirty="0">
                <a:effectLst/>
                <a:latin typeface="Calibri" panose="020F0502020204030204" pitchFamily="34" charset="0"/>
                <a:ea typeface="Calibri" panose="020F0502020204030204" pitchFamily="34" charset="0"/>
                <a:cs typeface="Times New Roman" panose="02020603050405020304" pitchFamily="18" charset="0"/>
              </a:rPr>
              <a:t> + CB12</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16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2400" dirty="0">
                <a:effectLst/>
                <a:latin typeface="Calibri" panose="020F0502020204030204" pitchFamily="34" charset="0"/>
                <a:ea typeface="Calibri" panose="020F0502020204030204" pitchFamily="34" charset="0"/>
                <a:cs typeface="Times New Roman" panose="02020603050405020304" pitchFamily="18" charset="0"/>
              </a:rPr>
              <a:t>b. 110000101</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2400" dirty="0">
                <a:effectLst/>
                <a:latin typeface="Calibri" panose="020F0502020204030204" pitchFamily="34" charset="0"/>
                <a:ea typeface="Calibri" panose="020F0502020204030204" pitchFamily="34" charset="0"/>
                <a:cs typeface="Times New Roman" panose="02020603050405020304" pitchFamily="18" charset="0"/>
              </a:rPr>
              <a:t> – 10111</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2</a:t>
            </a:r>
          </a:p>
          <a:p>
            <a:pPr lvl="1"/>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4. Directly convert following binary values to Octal and Hex Values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	a. 111010101101</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2</a:t>
            </a:r>
          </a:p>
          <a:p>
            <a:r>
              <a:rPr lang="en-US" sz="2400" baseline="-25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b. 10110101110101</a:t>
            </a:r>
            <a:r>
              <a:rPr lang="en-US" sz="2400" baseline="-25000" dirty="0">
                <a:latin typeface="Calibri" panose="020F0502020204030204" pitchFamily="34" charset="0"/>
                <a:ea typeface="Calibri" panose="020F0502020204030204" pitchFamily="34" charset="0"/>
                <a:cs typeface="Times New Roman" panose="02020603050405020304" pitchFamily="18" charset="0"/>
              </a:rPr>
              <a:t>2</a:t>
            </a:r>
            <a:endParaRPr lang="en-US" sz="2400" baseline="-25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73383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5632311"/>
          </a:xfrm>
          <a:prstGeom prst="rect">
            <a:avLst/>
          </a:prstGeom>
          <a:noFill/>
        </p:spPr>
        <p:txBody>
          <a:bodyPr wrap="square" rtlCol="0">
            <a:spAutoFit/>
          </a:bodyPr>
          <a:lstStyle/>
          <a:p>
            <a:pPr algn="ctr"/>
            <a:r>
              <a:rPr lang="en-US" sz="2400" b="1" dirty="0">
                <a:latin typeface="+mj-lt"/>
                <a:ea typeface="Helvetica" charset="0"/>
                <a:cs typeface="Helvetica" charset="0"/>
              </a:rPr>
              <a:t>Lecture 05 Number Representation I</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What is meant by Number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How Characters are represented Inside computer</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Binary Coded Decimal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Zone Decimal Representation</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404747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4893647"/>
          </a:xfrm>
          <a:prstGeom prst="rect">
            <a:avLst/>
          </a:prstGeom>
          <a:noFill/>
        </p:spPr>
        <p:txBody>
          <a:bodyPr wrap="square" rtlCol="0">
            <a:spAutoFit/>
          </a:bodyPr>
          <a:lstStyle/>
          <a:p>
            <a:pPr algn="ctr"/>
            <a:r>
              <a:rPr lang="en-US" sz="2400" b="1" dirty="0">
                <a:latin typeface="+mj-lt"/>
                <a:ea typeface="Helvetica" charset="0"/>
                <a:cs typeface="Helvetica" charset="0"/>
              </a:rPr>
              <a:t>Lecture 06 Number Representation II</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Packed Decimal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Ones Complement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Ones Complement Addition</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53690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4154984"/>
          </a:xfrm>
          <a:prstGeom prst="rect">
            <a:avLst/>
          </a:prstGeom>
          <a:noFill/>
        </p:spPr>
        <p:txBody>
          <a:bodyPr wrap="square" rtlCol="0">
            <a:spAutoFit/>
          </a:bodyPr>
          <a:lstStyle/>
          <a:p>
            <a:pPr algn="ctr"/>
            <a:r>
              <a:rPr lang="en-US" sz="2400" b="1" dirty="0">
                <a:latin typeface="+mj-lt"/>
                <a:ea typeface="Helvetica" charset="0"/>
                <a:cs typeface="Helvetica" charset="0"/>
              </a:rPr>
              <a:t>Lecture 07 / 08 Number Representation III</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Twos Complement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Twos Complement Addition</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32579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740307"/>
          </a:xfrm>
          <a:prstGeom prst="rect">
            <a:avLst/>
          </a:prstGeom>
          <a:noFill/>
        </p:spPr>
        <p:txBody>
          <a:bodyPr wrap="square" rtlCol="0">
            <a:spAutoFit/>
          </a:bodyPr>
          <a:lstStyle/>
          <a:p>
            <a:pPr algn="ctr"/>
            <a:r>
              <a:rPr lang="en-US" sz="2400" b="1" dirty="0">
                <a:latin typeface="+mj-lt"/>
                <a:ea typeface="Helvetica" charset="0"/>
                <a:cs typeface="Helvetica" charset="0"/>
              </a:rPr>
              <a:t>Lecture 05/06 Past Paper and Model Questions</a:t>
            </a:r>
          </a:p>
          <a:p>
            <a:endParaRPr lang="en-US" b="1" dirty="0">
              <a:latin typeface="Helvetica" charset="0"/>
              <a:ea typeface="Helvetica" charset="0"/>
              <a:cs typeface="Helvetica"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the importance of number representation in computing</a:t>
            </a:r>
          </a:p>
          <a:p>
            <a:pPr marL="342900" marR="0" indent="-3429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Compare and contrast the representation of numerical values and character values inside the computer</a:t>
            </a:r>
          </a:p>
          <a:p>
            <a:pPr marL="342900" marR="0" indent="-3429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what is meant by Zone decimal representation</a:t>
            </a:r>
          </a:p>
          <a:p>
            <a:pPr marL="342900" marR="0" indent="-3429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Compare and contrast ones complement representation and twos complement representation</a:t>
            </a: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155851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5262979"/>
          </a:xfrm>
          <a:prstGeom prst="rect">
            <a:avLst/>
          </a:prstGeom>
          <a:noFill/>
        </p:spPr>
        <p:txBody>
          <a:bodyPr wrap="square" rtlCol="0">
            <a:spAutoFit/>
          </a:bodyPr>
          <a:lstStyle/>
          <a:p>
            <a:pPr algn="ctr"/>
            <a:r>
              <a:rPr lang="en-US" sz="2400" b="1" dirty="0">
                <a:latin typeface="+mj-lt"/>
                <a:ea typeface="Helvetica" charset="0"/>
                <a:cs typeface="Helvetica" charset="0"/>
              </a:rPr>
              <a:t>Lecture 07 Past Paper and Model Questions</a:t>
            </a:r>
          </a:p>
          <a:p>
            <a:endParaRPr lang="en-US" b="1" dirty="0">
              <a:latin typeface="Helvetica" charset="0"/>
              <a:ea typeface="Helvetica" charset="0"/>
              <a:cs typeface="Helvetica"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1. Represent following numbers in Zone decimal representation, Packed Decimal representation and Twos complement representation</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 +761</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 -142</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c. +11</a:t>
            </a:r>
          </a:p>
          <a:p>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4037174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001643"/>
          </a:xfrm>
          <a:prstGeom prst="rect">
            <a:avLst/>
          </a:prstGeom>
          <a:noFill/>
        </p:spPr>
        <p:txBody>
          <a:bodyPr wrap="square" rtlCol="0">
            <a:spAutoFit/>
          </a:bodyPr>
          <a:lstStyle/>
          <a:p>
            <a:pPr algn="ctr"/>
            <a:r>
              <a:rPr lang="en-US" sz="2400" b="1" dirty="0">
                <a:latin typeface="+mj-lt"/>
                <a:ea typeface="Helvetica" charset="0"/>
                <a:cs typeface="Helvetica" charset="0"/>
              </a:rPr>
              <a:t>Lecture 08 Past Paper and Model Questions</a:t>
            </a:r>
          </a:p>
          <a:p>
            <a:endParaRPr lang="en-US" b="1" dirty="0">
              <a:latin typeface="Helvetica" charset="0"/>
              <a:ea typeface="Helvetica" charset="0"/>
              <a:cs typeface="Helvetica"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1. Perform ones complement addition to following equations</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 27-19</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 39 – 45</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2. Perform twos complement addition to following equations</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 56 – 23</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 15 + 67</a:t>
            </a: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66633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8494633"/>
          </a:xfrm>
          <a:prstGeom prst="rect">
            <a:avLst/>
          </a:prstGeom>
          <a:noFill/>
        </p:spPr>
        <p:txBody>
          <a:bodyPr wrap="square" rtlCol="0">
            <a:spAutoFit/>
          </a:bodyPr>
          <a:lstStyle/>
          <a:p>
            <a:pPr algn="ctr"/>
            <a:r>
              <a:rPr lang="en-US" sz="2400" b="1" dirty="0">
                <a:latin typeface="+mj-lt"/>
                <a:ea typeface="Helvetica" charset="0"/>
                <a:cs typeface="Helvetica" charset="0"/>
              </a:rPr>
              <a:t>Lecture 09 Computer Storage Structure : Hard Disk Drive</a:t>
            </a:r>
          </a:p>
          <a:p>
            <a:endParaRPr lang="en-US" b="1" dirty="0">
              <a:latin typeface="Helvetica" charset="0"/>
              <a:ea typeface="Helvetica" charset="0"/>
              <a:cs typeface="Helvetica" charset="0"/>
            </a:endParaRPr>
          </a:p>
          <a:p>
            <a:pPr marL="3429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Primary Memory vs Secondary Memory</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Primary Memory -&gt; RAM , ROM &amp; Cache</a:t>
            </a:r>
          </a:p>
          <a:p>
            <a:pPr marL="342900" marR="0" indent="-342900">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Secondary Memory -&gt; Hard Disk Drive</a:t>
            </a:r>
          </a:p>
          <a:p>
            <a:pPr marL="342900" marR="0" indent="-342900">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Components insid</a:t>
            </a:r>
            <a:r>
              <a:rPr lang="en-US" sz="2400" dirty="0">
                <a:latin typeface="Calibri" panose="020F0502020204030204" pitchFamily="34" charset="0"/>
                <a:ea typeface="Calibri" panose="020F0502020204030204" pitchFamily="34" charset="0"/>
                <a:cs typeface="Times New Roman" panose="02020603050405020304" pitchFamily="18" charset="0"/>
              </a:rPr>
              <a:t>e HDD</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How data stores inside HDD</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HDD capacity Calculations</a:t>
            </a:r>
          </a:p>
          <a:p>
            <a:pPr marL="342900" marR="0" indent="-342900">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HDD vs SSD</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637823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001643"/>
          </a:xfrm>
          <a:prstGeom prst="rect">
            <a:avLst/>
          </a:prstGeom>
          <a:noFill/>
        </p:spPr>
        <p:txBody>
          <a:bodyPr wrap="square" rtlCol="0">
            <a:spAutoFit/>
          </a:bodyPr>
          <a:lstStyle/>
          <a:p>
            <a:pPr algn="ctr"/>
            <a:r>
              <a:rPr lang="en-US" sz="2400" b="1" dirty="0">
                <a:latin typeface="+mj-lt"/>
                <a:ea typeface="Helvetica" charset="0"/>
                <a:cs typeface="Helvetica" charset="0"/>
              </a:rPr>
              <a:t>Lecture 09 Past Paper and Model Questions</a:t>
            </a:r>
          </a:p>
          <a:p>
            <a:endParaRPr lang="en-US" b="1" dirty="0">
              <a:latin typeface="Helvetica" charset="0"/>
              <a:ea typeface="Helvetica" charset="0"/>
              <a:cs typeface="Helvetica" charset="0"/>
            </a:endParaRPr>
          </a:p>
          <a:p>
            <a:pPr marL="457200" marR="0" indent="-457200">
              <a:spcBef>
                <a:spcPts val="0"/>
              </a:spcBef>
              <a:spcAft>
                <a:spcPts val="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Compare and Contrast primary storage devices and secondary storage devices</a:t>
            </a:r>
          </a:p>
          <a:p>
            <a:pPr marL="457200" marR="0" indent="-4572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Explain what is meant by sectors in hard disk drive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If a hard disk is containing 13 platters and each surface is containing 200 tracks. Find the total number of tracks in entire hard disk.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684346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463308"/>
          </a:xfrm>
          <a:prstGeom prst="rect">
            <a:avLst/>
          </a:prstGeom>
          <a:noFill/>
        </p:spPr>
        <p:txBody>
          <a:bodyPr wrap="square" rtlCol="0">
            <a:spAutoFit/>
          </a:bodyPr>
          <a:lstStyle/>
          <a:p>
            <a:pPr algn="ctr"/>
            <a:r>
              <a:rPr lang="en-US" sz="2400" b="1" dirty="0">
                <a:latin typeface="+mj-lt"/>
                <a:ea typeface="Helvetica" charset="0"/>
                <a:cs typeface="Helvetica" charset="0"/>
              </a:rPr>
              <a:t>Lecture 09 Past Paper and Model Questions</a:t>
            </a:r>
          </a:p>
          <a:p>
            <a:endParaRPr lang="en-US" sz="2400" dirty="0">
              <a:latin typeface="+mj-lt"/>
              <a:ea typeface="Helvetica" charset="0"/>
              <a:cs typeface="Helvetica" charset="0"/>
            </a:endParaRPr>
          </a:p>
          <a:p>
            <a:pPr marL="342900" marR="0" lvl="0" indent="-342900" algn="just">
              <a:lnSpc>
                <a:spcPct val="150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 magnetic disk have 10 platters, 2000 tracks on each surface and    30 sectors per track. The capacity of a sector is 4KB</a:t>
            </a:r>
          </a:p>
          <a:p>
            <a:pPr marL="742950" marR="0" lvl="1" indent="-285750" algn="just">
              <a:lnSpc>
                <a:spcPct val="150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capacity of a track </a:t>
            </a:r>
          </a:p>
          <a:p>
            <a:pPr marL="742950" marR="0" lvl="1" indent="-285750" algn="just">
              <a:lnSpc>
                <a:spcPct val="150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Capacity of a surface</a:t>
            </a:r>
          </a:p>
          <a:p>
            <a:pPr marL="742950" marR="0" lvl="1" indent="-285750" algn="just">
              <a:lnSpc>
                <a:spcPct val="150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capacity of the total HDD</a:t>
            </a:r>
          </a:p>
          <a:p>
            <a:pPr marL="742950" lvl="1" indent="-285750" algn="just">
              <a:lnSpc>
                <a:spcPct val="150000"/>
              </a:lnSpc>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capacity of a cylinder</a:t>
            </a: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55424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
        <p:nvSpPr>
          <p:cNvPr id="9" name="TextBox 8"/>
          <p:cNvSpPr txBox="1"/>
          <p:nvPr/>
        </p:nvSpPr>
        <p:spPr>
          <a:xfrm>
            <a:off x="1878897" y="630181"/>
            <a:ext cx="8434206" cy="38779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Helvetica" charset="0"/>
                <a:ea typeface="Helvetica" charset="0"/>
                <a:cs typeface="Helvetica" charset="0"/>
              </a:rPr>
              <a:t>Welcome to Final Lecture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Helvetica" charset="0"/>
              <a:ea typeface="Helvetica" charset="0"/>
              <a:cs typeface="Helvetica"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Helvetica" charset="0"/>
              <a:ea typeface="Helvetica" charset="0"/>
              <a:cs typeface="Helvetica" charset="0"/>
            </a:endParaRPr>
          </a:p>
          <a:p>
            <a:pPr marL="342900" marR="0" lvl="0" indent="-342900" algn="l" defTabSz="914400" rtl="0" eaLnBrk="1" fontAlgn="auto" latinLnBrk="0" hangingPunct="1">
              <a:lnSpc>
                <a:spcPct val="100000"/>
              </a:lnSpc>
              <a:spcBef>
                <a:spcPts val="0"/>
              </a:spcBef>
              <a:spcAft>
                <a:spcPts val="0"/>
              </a:spcAft>
              <a:buClrTx/>
              <a:buSzTx/>
              <a:buFont typeface="Wingdings" charset="2"/>
              <a:buChar char="Ø"/>
              <a:tabLst/>
              <a:defRPr/>
            </a:pPr>
            <a:endParaRPr kumimoji="0" lang="en-US" sz="2000" b="0" i="0" u="none" strike="noStrike" kern="1200" cap="none" spc="0" normalizeH="0" baseline="0" noProof="0" dirty="0">
              <a:ln>
                <a:noFill/>
              </a:ln>
              <a:solidFill>
                <a:prstClr val="black"/>
              </a:solidFill>
              <a:effectLst/>
              <a:uLnTx/>
              <a:uFillTx/>
              <a:latin typeface="Helvetica" charset="0"/>
              <a:ea typeface="Helvetica" charset="0"/>
              <a:cs typeface="Helvetica" charset="0"/>
            </a:endParaRPr>
          </a:p>
          <a:p>
            <a:pPr marL="342900" marR="0" lvl="0" indent="-342900" algn="l" defTabSz="914400" rtl="0" eaLnBrk="1" fontAlgn="auto" latinLnBrk="0" hangingPunct="1">
              <a:lnSpc>
                <a:spcPct val="20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solidFill>
                  <a:prstClr val="black"/>
                </a:solidFill>
                <a:effectLst/>
                <a:uLnTx/>
                <a:uFillTx/>
                <a:latin typeface="Helvetica" charset="0"/>
                <a:ea typeface="Helvetica" charset="0"/>
                <a:cs typeface="Helvetica" charset="0"/>
              </a:rPr>
              <a:t>Take your notebooks and prepare</a:t>
            </a:r>
          </a:p>
          <a:p>
            <a:pPr marL="342900" marR="0" lvl="0" indent="-342900" algn="l" defTabSz="914400" rtl="0" eaLnBrk="1" fontAlgn="auto" latinLnBrk="0" hangingPunct="1">
              <a:lnSpc>
                <a:spcPct val="200000"/>
              </a:lnSpc>
              <a:spcBef>
                <a:spcPts val="0"/>
              </a:spcBef>
              <a:spcAft>
                <a:spcPts val="0"/>
              </a:spcAft>
              <a:buClrTx/>
              <a:buSzTx/>
              <a:buFont typeface="Wingdings" charset="2"/>
              <a:buChar char="Ø"/>
              <a:tabLst/>
              <a:defRPr/>
            </a:pPr>
            <a:r>
              <a:rPr kumimoji="0" lang="en-US" sz="2000" b="0" i="0" u="none" strike="noStrike" kern="1200" cap="none" spc="0" normalizeH="0" baseline="0" noProof="0" dirty="0">
                <a:ln>
                  <a:noFill/>
                </a:ln>
                <a:solidFill>
                  <a:prstClr val="black"/>
                </a:solidFill>
                <a:effectLst/>
                <a:uLnTx/>
                <a:uFillTx/>
                <a:latin typeface="Helvetica" charset="0"/>
                <a:ea typeface="Helvetica" charset="0"/>
                <a:cs typeface="Helvetica" charset="0"/>
              </a:rPr>
              <a:t>You can ask questions via either chat message or over the mic.</a:t>
            </a:r>
          </a:p>
          <a:p>
            <a:pPr marL="342900" marR="0" lvl="0" indent="-342900" algn="l" defTabSz="914400" rtl="0" eaLnBrk="1" fontAlgn="auto" latinLnBrk="0" hangingPunct="1">
              <a:lnSpc>
                <a:spcPct val="200000"/>
              </a:lnSpc>
              <a:spcBef>
                <a:spcPts val="0"/>
              </a:spcBef>
              <a:spcAft>
                <a:spcPts val="0"/>
              </a:spcAft>
              <a:buClrTx/>
              <a:buSzTx/>
              <a:buFont typeface="Wingdings" charset="2"/>
              <a:buChar char="Ø"/>
              <a:tabLst/>
              <a:defRPr/>
            </a:pPr>
            <a:r>
              <a:rPr kumimoji="0" lang="en-US" sz="2000" b="1" i="0" u="none" strike="noStrike" kern="1200" cap="none" spc="0" normalizeH="0" baseline="0" noProof="0" dirty="0">
                <a:ln>
                  <a:noFill/>
                </a:ln>
                <a:solidFill>
                  <a:prstClr val="black"/>
                </a:solidFill>
                <a:effectLst/>
                <a:uLnTx/>
                <a:uFillTx/>
                <a:latin typeface="Comic Sans MS" panose="030F0702030302020204" pitchFamily="66" charset="0"/>
                <a:ea typeface="Helvetica" charset="0"/>
                <a:cs typeface="Helvetica" charset="0"/>
              </a:rPr>
              <a:t>When you are not using the mic please mute 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charset="0"/>
              <a:ea typeface="Helvetica" charset="0"/>
              <a:cs typeface="Helvetica" charset="0"/>
            </a:endParaRPr>
          </a:p>
          <a:p>
            <a:pPr marL="2571750" marR="0" lvl="5" indent="-285750" algn="l" defTabSz="914400" rtl="0" eaLnBrk="1" fontAlgn="auto" latinLnBrk="0" hangingPunct="1">
              <a:lnSpc>
                <a:spcPct val="100000"/>
              </a:lnSpc>
              <a:spcBef>
                <a:spcPts val="0"/>
              </a:spcBef>
              <a:spcAft>
                <a:spcPts val="0"/>
              </a:spcAft>
              <a:buClrTx/>
              <a:buSzTx/>
              <a:buFont typeface="Arial" charset="0"/>
              <a:buChar char="•"/>
              <a:tabLst/>
              <a:defRPr/>
            </a:pPr>
            <a:endParaRPr kumimoji="0" lang="en-US" sz="2000" b="0" i="0" u="none" strike="noStrike" kern="1200" cap="none" spc="0" normalizeH="0" baseline="0" noProof="0" dirty="0">
              <a:ln>
                <a:noFill/>
              </a:ln>
              <a:solidFill>
                <a:prstClr val="black"/>
              </a:solidFill>
              <a:effectLst/>
              <a:uLnTx/>
              <a:uFillTx/>
              <a:latin typeface="Helvetica" charset="0"/>
              <a:ea typeface="Helvetica" charset="0"/>
              <a:cs typeface="Helvetica" charset="0"/>
            </a:endParaRPr>
          </a:p>
        </p:txBody>
      </p:sp>
    </p:spTree>
    <p:extLst>
      <p:ext uri="{BB962C8B-B14F-4D97-AF65-F5344CB8AC3E}">
        <p14:creationId xmlns:p14="http://schemas.microsoft.com/office/powerpoint/2010/main" val="1581914661"/>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370975"/>
          </a:xfrm>
          <a:prstGeom prst="rect">
            <a:avLst/>
          </a:prstGeom>
          <a:noFill/>
        </p:spPr>
        <p:txBody>
          <a:bodyPr wrap="square" rtlCol="0">
            <a:spAutoFit/>
          </a:bodyPr>
          <a:lstStyle/>
          <a:p>
            <a:pPr algn="ctr"/>
            <a:r>
              <a:rPr lang="en-US" sz="2400" b="1" dirty="0">
                <a:latin typeface="+mj-lt"/>
                <a:ea typeface="Helvetica" charset="0"/>
                <a:cs typeface="Helvetica" charset="0"/>
              </a:rPr>
              <a:t>Lecture 10 Computer Storage Management : External Storage</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Optical Disks</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CD-R vs CD-RW</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How data stores in CD-R &amp; CD-RW</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How to read data from CD-R and CD-RW</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CD vs DVD vs Blu-ray </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9279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5539978"/>
          </a:xfrm>
          <a:prstGeom prst="rect">
            <a:avLst/>
          </a:prstGeom>
          <a:noFill/>
        </p:spPr>
        <p:txBody>
          <a:bodyPr wrap="square" rtlCol="0">
            <a:spAutoFit/>
          </a:bodyPr>
          <a:lstStyle/>
          <a:p>
            <a:pPr algn="ctr"/>
            <a:r>
              <a:rPr lang="en-US" sz="2400" b="1" dirty="0">
                <a:latin typeface="+mj-lt"/>
                <a:ea typeface="Helvetica" charset="0"/>
                <a:cs typeface="Helvetica" charset="0"/>
              </a:rPr>
              <a:t>Lecture 10 Past Paper and Model Questions</a:t>
            </a:r>
          </a:p>
          <a:p>
            <a:endParaRPr lang="en-US" b="1" dirty="0">
              <a:latin typeface="Helvetica" charset="0"/>
              <a:ea typeface="Helvetica" charset="0"/>
              <a:cs typeface="Helvetica" charset="0"/>
            </a:endParaRPr>
          </a:p>
          <a:p>
            <a:pPr marL="457200" marR="0" indent="-4572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Compare and Contrast Blu ray disks and Compact disks</a:t>
            </a:r>
          </a:p>
          <a:p>
            <a:pPr marL="457200" marR="0" indent="-4572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how data has been stored inside CD-RW</a:t>
            </a:r>
          </a:p>
          <a:p>
            <a:pPr marL="457200" marR="0" indent="-4572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why “Recording becomes permanent in CD-R”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467763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511629"/>
            <a:ext cx="9716163" cy="8309967"/>
          </a:xfrm>
          <a:prstGeom prst="rect">
            <a:avLst/>
          </a:prstGeom>
          <a:noFill/>
        </p:spPr>
        <p:txBody>
          <a:bodyPr wrap="square" rtlCol="0">
            <a:spAutoFit/>
          </a:bodyPr>
          <a:lstStyle/>
          <a:p>
            <a:pPr algn="ctr"/>
            <a:r>
              <a:rPr lang="en-US" sz="2400" b="1" dirty="0">
                <a:latin typeface="+mj-lt"/>
                <a:ea typeface="Helvetica" charset="0"/>
                <a:cs typeface="Helvetica" charset="0"/>
              </a:rPr>
              <a:t>Lecture 11 Image Representation</a:t>
            </a:r>
          </a:p>
          <a:p>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What is meant by a Digital Image</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Digital Image Sources</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Pixel Values</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Pixel Value representation</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Digital Image storing process inside the computer</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Type of Images</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Resolution</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Image capacity calculation</a:t>
            </a: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359345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832640"/>
          </a:xfrm>
          <a:prstGeom prst="rect">
            <a:avLst/>
          </a:prstGeom>
          <a:noFill/>
        </p:spPr>
        <p:txBody>
          <a:bodyPr wrap="square" rtlCol="0">
            <a:spAutoFit/>
          </a:bodyPr>
          <a:lstStyle/>
          <a:p>
            <a:pPr algn="ctr"/>
            <a:r>
              <a:rPr lang="en-US" sz="2400" b="1" dirty="0">
                <a:latin typeface="+mj-lt"/>
                <a:ea typeface="Helvetica" charset="0"/>
                <a:cs typeface="Helvetica" charset="0"/>
              </a:rPr>
              <a:t>Lecture 11 Past Paper and Model Questions</a:t>
            </a:r>
          </a:p>
          <a:p>
            <a:endParaRPr lang="en-US" sz="2400" dirty="0">
              <a:latin typeface="+mj-lt"/>
              <a:ea typeface="Helvetica" charset="0"/>
              <a:cs typeface="Helvetica" charset="0"/>
            </a:endParaRPr>
          </a:p>
          <a:p>
            <a:pPr marL="457200" indent="-457200">
              <a:buFont typeface="+mj-lt"/>
              <a:buAutoNum type="arabicPeriod"/>
            </a:pPr>
            <a:r>
              <a:rPr lang="en-US" sz="2400" dirty="0">
                <a:ea typeface="Helvetica" charset="0"/>
                <a:cs typeface="Helvetica" charset="0"/>
              </a:rPr>
              <a:t>Explain how images are being store inside the computer</a:t>
            </a:r>
          </a:p>
          <a:p>
            <a:pPr marL="457200" indent="-457200">
              <a:buFont typeface="+mj-lt"/>
              <a:buAutoNum type="arabicPeriod"/>
            </a:pPr>
            <a:endParaRPr lang="en-US" sz="2400" dirty="0">
              <a:ea typeface="Helvetica" charset="0"/>
              <a:cs typeface="Helvetica" charset="0"/>
            </a:endParaRPr>
          </a:p>
          <a:p>
            <a:pPr marL="457200" indent="-457200">
              <a:buFont typeface="+mj-lt"/>
              <a:buAutoNum type="arabicPeriod"/>
            </a:pPr>
            <a:r>
              <a:rPr lang="en-US" sz="2400" dirty="0">
                <a:ea typeface="Helvetica" charset="0"/>
                <a:cs typeface="Helvetica" charset="0"/>
              </a:rPr>
              <a:t>Explain what is meant by a pixel</a:t>
            </a:r>
          </a:p>
          <a:p>
            <a:pPr marL="457200" indent="-457200">
              <a:buFont typeface="+mj-lt"/>
              <a:buAutoNum type="arabicPeriod"/>
            </a:pPr>
            <a:endParaRPr lang="en-US" sz="2400" dirty="0">
              <a:ea typeface="Helvetica" charset="0"/>
              <a:cs typeface="Helvetica" charset="0"/>
            </a:endParaRPr>
          </a:p>
          <a:p>
            <a:pPr marL="457200" indent="-457200">
              <a:buFont typeface="+mj-lt"/>
              <a:buAutoNum type="arabicPeriod"/>
            </a:pPr>
            <a:r>
              <a:rPr lang="en-US" sz="2400" dirty="0">
                <a:ea typeface="Helvetica" charset="0"/>
                <a:cs typeface="Helvetica" charset="0"/>
              </a:rPr>
              <a:t>Explain how pixels values are being store inside the computer</a:t>
            </a:r>
          </a:p>
          <a:p>
            <a:pPr marL="457200" indent="-457200">
              <a:buFont typeface="+mj-lt"/>
              <a:buAutoNum type="arabicPeriod"/>
            </a:pPr>
            <a:endParaRPr lang="en-US" sz="2400" dirty="0">
              <a:ea typeface="Helvetica" charset="0"/>
              <a:cs typeface="Helvetica" charset="0"/>
            </a:endParaRPr>
          </a:p>
          <a:p>
            <a:pPr marL="457200" indent="-457200">
              <a:buFont typeface="+mj-lt"/>
              <a:buAutoNum type="arabicPeriod"/>
            </a:pPr>
            <a:r>
              <a:rPr lang="en-US" sz="2400" dirty="0">
                <a:ea typeface="Helvetica" charset="0"/>
                <a:cs typeface="Helvetica" charset="0"/>
              </a:rPr>
              <a:t>Compare and contrast grayscale images and color images</a:t>
            </a:r>
          </a:p>
          <a:p>
            <a:pPr marL="457200" indent="-457200">
              <a:buFont typeface="+mj-lt"/>
              <a:buAutoNum type="arabicPeriod"/>
            </a:pPr>
            <a:endParaRPr lang="en-US" sz="2400" dirty="0">
              <a:ea typeface="Helvetica" charset="0"/>
              <a:cs typeface="Helvetica" charset="0"/>
            </a:endParaRPr>
          </a:p>
          <a:p>
            <a:pPr marL="457200" indent="-457200">
              <a:buFont typeface="+mj-lt"/>
              <a:buAutoNum type="arabicPeriod"/>
            </a:pPr>
            <a:r>
              <a:rPr lang="en-US" sz="2400" dirty="0">
                <a:ea typeface="Helvetica" charset="0"/>
                <a:cs typeface="Helvetica" charset="0"/>
              </a:rPr>
              <a:t>Assume that there is an image which contains 128 pixel on height and 200 pixels on width. Calculate the capacity if image is stores as binary image, gray scale image and color image.</a:t>
            </a: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44090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7940635"/>
          </a:xfrm>
          <a:prstGeom prst="rect">
            <a:avLst/>
          </a:prstGeom>
          <a:noFill/>
        </p:spPr>
        <p:txBody>
          <a:bodyPr wrap="square" rtlCol="0">
            <a:spAutoFit/>
          </a:bodyPr>
          <a:lstStyle/>
          <a:p>
            <a:pPr algn="ctr"/>
            <a:r>
              <a:rPr lang="en-US" sz="2400" b="1" dirty="0">
                <a:latin typeface="+mj-lt"/>
                <a:ea typeface="Helvetica" charset="0"/>
                <a:cs typeface="Helvetica" charset="0"/>
              </a:rPr>
              <a:t>Lecture 12 Computer Networks</a:t>
            </a:r>
          </a:p>
          <a:p>
            <a:endParaRPr lang="en-US" sz="2400" dirty="0">
              <a:latin typeface="+mj-lt"/>
              <a:ea typeface="Helvetica" charset="0"/>
              <a:cs typeface="Helvetica" charset="0"/>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What is mean by a computer network</a:t>
            </a:r>
          </a:p>
          <a:p>
            <a:pPr marL="342900" indent="-342900">
              <a:lnSpc>
                <a:spcPct val="150000"/>
              </a:lnSpc>
              <a:buFont typeface="Arial" panose="020B0604020202020204" pitchFamily="34" charset="0"/>
              <a:buChar char="•"/>
            </a:pPr>
            <a:endParaRPr lang="en-US" sz="2400" dirty="0">
              <a:ea typeface="Helvetica" charset="0"/>
              <a:cs typeface="Helvetica" charset="0"/>
              <a:sym typeface="Wingdings" panose="05000000000000000000" pitchFamily="2" charset="2"/>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Type of devices in a computer network</a:t>
            </a:r>
          </a:p>
          <a:p>
            <a:pPr marL="342900" indent="-342900">
              <a:lnSpc>
                <a:spcPct val="150000"/>
              </a:lnSpc>
              <a:buFont typeface="Arial" panose="020B0604020202020204" pitchFamily="34" charset="0"/>
              <a:buChar char="•"/>
            </a:pPr>
            <a:endParaRPr lang="en-US" sz="2400" dirty="0">
              <a:ea typeface="Helvetica" charset="0"/>
              <a:cs typeface="Helvetica" charset="0"/>
              <a:sym typeface="Wingdings" panose="05000000000000000000" pitchFamily="2" charset="2"/>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Different network architectures</a:t>
            </a:r>
          </a:p>
          <a:p>
            <a:pPr marL="342900" indent="-342900">
              <a:lnSpc>
                <a:spcPct val="150000"/>
              </a:lnSpc>
              <a:buFont typeface="Arial" panose="020B0604020202020204" pitchFamily="34" charset="0"/>
              <a:buChar char="•"/>
            </a:pPr>
            <a:endParaRPr lang="en-US" sz="2400" dirty="0">
              <a:ea typeface="Helvetica" charset="0"/>
              <a:cs typeface="Helvetica" charset="0"/>
              <a:sym typeface="Wingdings" panose="05000000000000000000" pitchFamily="2" charset="2"/>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Different network topologies</a:t>
            </a:r>
          </a:p>
          <a:p>
            <a:pPr marL="342900" indent="-342900">
              <a:lnSpc>
                <a:spcPct val="150000"/>
              </a:lnSpc>
              <a:buFont typeface="Arial" panose="020B0604020202020204" pitchFamily="34" charset="0"/>
              <a:buChar char="•"/>
            </a:pPr>
            <a:endParaRPr lang="en-US" sz="2400" dirty="0">
              <a:ea typeface="Helvetica" charset="0"/>
              <a:cs typeface="Helvetica" charset="0"/>
              <a:sym typeface="Wingdings" panose="05000000000000000000" pitchFamily="2" charset="2"/>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Internet</a:t>
            </a:r>
          </a:p>
          <a:p>
            <a:pPr>
              <a:lnSpc>
                <a:spcPct val="150000"/>
              </a:lnSpc>
            </a:pPr>
            <a:endParaRPr lang="en-US" sz="2400" dirty="0">
              <a:ea typeface="Helvetica" charset="0"/>
              <a:cs typeface="Helvetica" charset="0"/>
              <a:sym typeface="Wingdings" panose="05000000000000000000" pitchFamily="2" charset="2"/>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521486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4616648"/>
          </a:xfrm>
          <a:prstGeom prst="rect">
            <a:avLst/>
          </a:prstGeom>
          <a:noFill/>
        </p:spPr>
        <p:txBody>
          <a:bodyPr wrap="square" rtlCol="0">
            <a:spAutoFit/>
          </a:bodyPr>
          <a:lstStyle/>
          <a:p>
            <a:pPr algn="ctr"/>
            <a:r>
              <a:rPr lang="en-US" sz="2400" b="1" dirty="0">
                <a:latin typeface="+mj-lt"/>
                <a:ea typeface="Helvetica" charset="0"/>
                <a:cs typeface="Helvetica" charset="0"/>
              </a:rPr>
              <a:t>Lecture 12 Past Paper and Model Questions</a:t>
            </a:r>
          </a:p>
          <a:p>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what is meant by a computer network</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Compare and contrast end devices and connecting devices</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the difference between switch and repeater</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what is meant by Internet in your own words</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021317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832640"/>
          </a:xfrm>
          <a:prstGeom prst="rect">
            <a:avLst/>
          </a:prstGeom>
          <a:noFill/>
        </p:spPr>
        <p:txBody>
          <a:bodyPr wrap="square" rtlCol="0">
            <a:spAutoFit/>
          </a:bodyPr>
          <a:lstStyle/>
          <a:p>
            <a:pPr algn="ctr"/>
            <a:r>
              <a:rPr lang="en-US" sz="2400" b="1" dirty="0">
                <a:latin typeface="+mj-lt"/>
                <a:ea typeface="Helvetica" charset="0"/>
                <a:cs typeface="Helvetica" charset="0"/>
              </a:rPr>
              <a:t>Lecture 13 Web Technologies and Cyber Security</a:t>
            </a:r>
          </a:p>
          <a:p>
            <a:endParaRPr lang="en-US" sz="2400" dirty="0">
              <a:latin typeface="+mj-lt"/>
              <a:ea typeface="Helvetica" charset="0"/>
              <a:cs typeface="Helvetica" charset="0"/>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What is a website</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How website works</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Architecture of a website</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Importance of having such architecture</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What is cyber security</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Threats which can receive over cyberspace</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How to prevent such threats</a:t>
            </a:r>
          </a:p>
          <a:p>
            <a:pPr>
              <a:lnSpc>
                <a:spcPct val="150000"/>
              </a:lnSpc>
            </a:pPr>
            <a:endParaRPr lang="en-US" sz="2400" dirty="0">
              <a:ea typeface="Helvetica" charset="0"/>
              <a:cs typeface="Helvetica" charset="0"/>
              <a:sym typeface="Wingdings" panose="05000000000000000000" pitchFamily="2" charset="2"/>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4078456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093976"/>
          </a:xfrm>
          <a:prstGeom prst="rect">
            <a:avLst/>
          </a:prstGeom>
          <a:noFill/>
        </p:spPr>
        <p:txBody>
          <a:bodyPr wrap="square" rtlCol="0">
            <a:spAutoFit/>
          </a:bodyPr>
          <a:lstStyle/>
          <a:p>
            <a:pPr algn="ctr"/>
            <a:r>
              <a:rPr lang="en-US" sz="2400" b="1" dirty="0">
                <a:latin typeface="+mj-lt"/>
                <a:ea typeface="Helvetica" charset="0"/>
                <a:cs typeface="Helvetica" charset="0"/>
              </a:rPr>
              <a:t>Lecture 13 Past Paper and Model Questions</a:t>
            </a:r>
          </a:p>
          <a:p>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why web applications are popular among users</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how website works. You may use appropriate diagram if needed.</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why cyber attacks are popular in modern day. Explain your answer in your own words</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Compare and Contrast Phishing attack and Malware</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As a computer user how to prevent such cyber attacks? Explain your answer in your own words.</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553563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2464434"/>
            <a:ext cx="9716163" cy="4616648"/>
          </a:xfrm>
          <a:prstGeom prst="rect">
            <a:avLst/>
          </a:prstGeom>
          <a:noFill/>
        </p:spPr>
        <p:txBody>
          <a:bodyPr wrap="square" rtlCol="0">
            <a:spAutoFit/>
          </a:bodyPr>
          <a:lstStyle/>
          <a:p>
            <a:pPr algn="ctr"/>
            <a:r>
              <a:rPr lang="en-US" sz="5400" b="1" dirty="0">
                <a:latin typeface="+mj-lt"/>
                <a:ea typeface="Helvetica" charset="0"/>
                <a:cs typeface="Helvetica" charset="0"/>
              </a:rPr>
              <a:t>Exam Paper Structure</a:t>
            </a:r>
          </a:p>
          <a:p>
            <a:pPr algn="ctr"/>
            <a:endParaRPr lang="en-US" sz="5400" dirty="0">
              <a:latin typeface="+mj-lt"/>
              <a:ea typeface="Helvetica" charset="0"/>
              <a:cs typeface="Helvetica" charset="0"/>
            </a:endParaRPr>
          </a:p>
          <a:p>
            <a:pPr marL="342900" indent="-342900" algn="ctr">
              <a:buFont typeface="Wingdings" panose="05000000000000000000" pitchFamily="2" charset="2"/>
              <a:buChar char="Ø"/>
            </a:pPr>
            <a:endParaRPr lang="en-US" sz="5400" dirty="0">
              <a:latin typeface="+mj-lt"/>
              <a:ea typeface="Helvetica" charset="0"/>
              <a:cs typeface="Helvetica" charset="0"/>
            </a:endParaRPr>
          </a:p>
          <a:p>
            <a:pPr algn="ctr"/>
            <a:endParaRPr lang="en-US" sz="4400" b="1" dirty="0">
              <a:latin typeface="Helvetica" charset="0"/>
              <a:ea typeface="Helvetica" charset="0"/>
              <a:cs typeface="Helvetica" charset="0"/>
            </a:endParaRPr>
          </a:p>
          <a:p>
            <a:pPr algn="ctr"/>
            <a:endParaRPr lang="en-US" sz="4400" b="1" dirty="0">
              <a:latin typeface="Helvetica" charset="0"/>
              <a:ea typeface="Helvetica" charset="0"/>
              <a:cs typeface="Helvetica" charset="0"/>
            </a:endParaRPr>
          </a:p>
          <a:p>
            <a:pPr algn="ctr"/>
            <a:endParaRPr lang="en-US" sz="4400" b="1" dirty="0">
              <a:latin typeface="Helvetica" charset="0"/>
              <a:ea typeface="Helvetica" charset="0"/>
              <a:cs typeface="Helvetica" charset="0"/>
            </a:endParaRPr>
          </a:p>
        </p:txBody>
      </p:sp>
    </p:spTree>
    <p:extLst>
      <p:ext uri="{BB962C8B-B14F-4D97-AF65-F5344CB8AC3E}">
        <p14:creationId xmlns:p14="http://schemas.microsoft.com/office/powerpoint/2010/main" val="3604935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89D369-9DA0-4E00-B736-6E8D1D37E997}"/>
              </a:ext>
            </a:extLst>
          </p:cNvPr>
          <p:cNvPicPr>
            <a:picLocks noChangeAspect="1"/>
          </p:cNvPicPr>
          <p:nvPr/>
        </p:nvPicPr>
        <p:blipFill rotWithShape="1">
          <a:blip r:embed="rId2"/>
          <a:srcRect l="680" r="10431"/>
          <a:stretch/>
        </p:blipFill>
        <p:spPr>
          <a:xfrm>
            <a:off x="20" y="10"/>
            <a:ext cx="12191980" cy="6857990"/>
          </a:xfrm>
          <a:prstGeom prst="rect">
            <a:avLst/>
          </a:prstGeom>
        </p:spPr>
      </p:pic>
      <p:sp>
        <p:nvSpPr>
          <p:cNvPr id="6" name="TextBox 5">
            <a:extLst>
              <a:ext uri="{FF2B5EF4-FFF2-40B4-BE49-F238E27FC236}">
                <a16:creationId xmlns:a16="http://schemas.microsoft.com/office/drawing/2014/main" id="{BE66BE5A-4436-4DFB-95F1-50036D50011B}"/>
              </a:ext>
            </a:extLst>
          </p:cNvPr>
          <p:cNvSpPr txBox="1"/>
          <p:nvPr/>
        </p:nvSpPr>
        <p:spPr>
          <a:xfrm>
            <a:off x="2593145" y="2767280"/>
            <a:ext cx="7005710" cy="1323439"/>
          </a:xfrm>
          <a:prstGeom prst="rect">
            <a:avLst/>
          </a:prstGeom>
          <a:noFill/>
        </p:spPr>
        <p:txBody>
          <a:bodyPr wrap="square" rtlCol="0">
            <a:spAutoFit/>
          </a:bodyPr>
          <a:lstStyle/>
          <a:p>
            <a:pPr algn="ctr"/>
            <a:r>
              <a:rPr lang="en-US" sz="8000" dirty="0">
                <a:solidFill>
                  <a:schemeClr val="bg1"/>
                </a:solidFill>
              </a:rPr>
              <a:t>Any Questions </a:t>
            </a:r>
          </a:p>
        </p:txBody>
      </p:sp>
      <p:pic>
        <p:nvPicPr>
          <p:cNvPr id="7" name="Picture 6">
            <a:extLst>
              <a:ext uri="{FF2B5EF4-FFF2-40B4-BE49-F238E27FC236}">
                <a16:creationId xmlns:a16="http://schemas.microsoft.com/office/drawing/2014/main" id="{7A9BCEB1-59A1-45E1-A401-AF42375A22A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Tree>
    <p:extLst>
      <p:ext uri="{BB962C8B-B14F-4D97-AF65-F5344CB8AC3E}">
        <p14:creationId xmlns:p14="http://schemas.microsoft.com/office/powerpoint/2010/main" val="159207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TextBox 8"/>
          <p:cNvSpPr txBox="1"/>
          <p:nvPr/>
        </p:nvSpPr>
        <p:spPr>
          <a:xfrm>
            <a:off x="5810090" y="2916245"/>
            <a:ext cx="5880162" cy="3004145"/>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Calibri Light"/>
                <a:ea typeface="+mn-ea"/>
                <a:cs typeface="+mn-cs"/>
              </a:rPr>
              <a:t>From Last Week</a:t>
            </a:r>
            <a:endParaRPr kumimoji="0" lang="en-US" sz="3200" b="1" i="0" u="none" strike="noStrike" kern="1200" cap="none" spc="0" normalizeH="0" baseline="0" noProof="0" dirty="0">
              <a:ln>
                <a:noFill/>
              </a:ln>
              <a:solidFill>
                <a:prstClr val="black"/>
              </a:solidFill>
              <a:effectLst/>
              <a:uLnTx/>
              <a:uFillTx/>
              <a:latin typeface="Calibri Light"/>
              <a:ea typeface="+mn-ea"/>
              <a:cs typeface="+mn-cs"/>
            </a:endParaRPr>
          </a:p>
          <a:p>
            <a:pPr marL="457200" marR="0" lvl="0" indent="-457200" algn="ctr"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endParaRPr kumimoji="0" lang="en-US" sz="3200" b="1" i="0" u="none" strike="noStrike" kern="1200" cap="none" spc="0" normalizeH="0" baseline="0" noProof="0" dirty="0">
              <a:ln>
                <a:noFill/>
              </a:ln>
              <a:solidFill>
                <a:prstClr val="black"/>
              </a:solidFill>
              <a:effectLst/>
              <a:uLnTx/>
              <a:uFillTx/>
              <a:latin typeface="Calibri Light"/>
              <a:ea typeface="+mn-ea"/>
              <a:cs typeface="+mn-cs"/>
            </a:endParaRPr>
          </a:p>
          <a:p>
            <a:pPr marL="457200" marR="0" lvl="0" indent="-457200" algn="ctr"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3200" b="1" i="0" u="none" strike="noStrike" kern="1200" cap="none" spc="0" normalizeH="0" baseline="0" noProof="0" dirty="0">
                <a:ln>
                  <a:noFill/>
                </a:ln>
                <a:solidFill>
                  <a:prstClr val="black"/>
                </a:solidFill>
                <a:effectLst/>
                <a:uLnTx/>
                <a:uFillTx/>
                <a:latin typeface="Calibri Light"/>
                <a:ea typeface="+mn-ea"/>
                <a:cs typeface="+mn-cs"/>
              </a:rPr>
              <a:t>Web Based Production Techniques</a:t>
            </a:r>
          </a:p>
          <a:p>
            <a:pPr marL="457200" marR="0" lvl="0" indent="-457200" algn="ctr"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lang="en-US" sz="3200" b="1" dirty="0">
                <a:solidFill>
                  <a:prstClr val="black"/>
                </a:solidFill>
                <a:latin typeface="Calibri Light"/>
              </a:rPr>
              <a:t>Computer Security</a:t>
            </a:r>
          </a:p>
          <a:p>
            <a:pPr marR="0" lvl="0" algn="ctr" defTabSz="914400" rtl="0" eaLnBrk="1" fontAlgn="auto" latinLnBrk="0" hangingPunct="1">
              <a:lnSpc>
                <a:spcPct val="90000"/>
              </a:lnSpc>
              <a:spcBef>
                <a:spcPct val="0"/>
              </a:spcBef>
              <a:spcAft>
                <a:spcPts val="600"/>
              </a:spcAft>
              <a:buClrTx/>
              <a:buSzTx/>
              <a:tabLst/>
              <a:defRPr/>
            </a:pPr>
            <a:endParaRPr kumimoji="0" lang="en-US" sz="3200" b="1" i="0" u="none" strike="noStrike" kern="1200" cap="none" spc="0" normalizeH="0" baseline="0" noProof="0" dirty="0">
              <a:ln>
                <a:noFill/>
              </a:ln>
              <a:solidFill>
                <a:prstClr val="black"/>
              </a:solidFill>
              <a:effectLst/>
              <a:uLnTx/>
              <a:uFillTx/>
              <a:latin typeface="Calibri Light"/>
              <a:ea typeface="+mn-ea"/>
              <a:cs typeface="+mn-cs"/>
            </a:endParaRPr>
          </a:p>
          <a:p>
            <a:pPr marL="0" marR="0" lvl="0" indent="0" algn="ctr" defTabSz="914400" rtl="0" eaLnBrk="1" fontAlgn="auto" latinLnBrk="0" hangingPunct="1">
              <a:lnSpc>
                <a:spcPct val="90000"/>
              </a:lnSpc>
              <a:spcBef>
                <a:spcPct val="0"/>
              </a:spcBef>
              <a:spcAft>
                <a:spcPts val="600"/>
              </a:spcAft>
              <a:buClrTx/>
              <a:buSzTx/>
              <a:buFontTx/>
              <a:buNone/>
              <a:tabLst/>
              <a:defRPr/>
            </a:pPr>
            <a:endParaRPr kumimoji="0" lang="en-US" sz="6000" b="0" i="0" u="none" strike="noStrike" kern="1200" cap="none" spc="0" normalizeH="0" baseline="0" noProof="0" dirty="0">
              <a:ln>
                <a:noFill/>
              </a:ln>
              <a:solidFill>
                <a:prstClr val="black"/>
              </a:solidFill>
              <a:effectLst/>
              <a:uLnTx/>
              <a:uFillTx/>
              <a:latin typeface="Calibri Light"/>
              <a:ea typeface="+mn-ea"/>
              <a:cs typeface="+mn-cs"/>
            </a:endParaRPr>
          </a:p>
          <a:p>
            <a:pPr marL="2571750" marR="0" lvl="5" indent="-285750" algn="ctr" defTabSz="914400" rtl="0" eaLnBrk="1" fontAlgn="auto" latinLnBrk="0" hangingPunct="1">
              <a:lnSpc>
                <a:spcPct val="90000"/>
              </a:lnSpc>
              <a:spcBef>
                <a:spcPct val="0"/>
              </a:spcBef>
              <a:spcAft>
                <a:spcPts val="600"/>
              </a:spcAft>
              <a:buClrTx/>
              <a:buSzTx/>
              <a:buFontTx/>
              <a:buNone/>
              <a:tabLst/>
              <a:defRPr/>
            </a:pPr>
            <a:endParaRPr kumimoji="0" lang="en-US" sz="6000" b="0" i="0" u="none" strike="noStrike" kern="1200" cap="none" spc="0" normalizeH="0" baseline="0" noProof="0" dirty="0">
              <a:ln>
                <a:noFill/>
              </a:ln>
              <a:solidFill>
                <a:prstClr val="black"/>
              </a:solidFill>
              <a:effectLst/>
              <a:uLnTx/>
              <a:uFillTx/>
              <a:latin typeface="Calibri Light"/>
              <a:ea typeface="+mn-ea"/>
              <a:cs typeface="+mn-cs"/>
            </a:endParaRPr>
          </a:p>
        </p:txBody>
      </p:sp>
      <p:sp>
        <p:nvSpPr>
          <p:cNvPr id="16" name="Freeform: Shape 1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Freeform: Shape 1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Shape 1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Freeform: Shape 2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3" name="Picture 2" descr="Icon&#10;&#10;Description automatically generated">
            <a:extLst>
              <a:ext uri="{FF2B5EF4-FFF2-40B4-BE49-F238E27FC236}">
                <a16:creationId xmlns:a16="http://schemas.microsoft.com/office/drawing/2014/main" id="{3CAB28F0-C556-4C40-98E8-6469107957CE}"/>
              </a:ext>
            </a:extLst>
          </p:cNvPr>
          <p:cNvPicPr>
            <a:picLocks noChangeAspect="1"/>
          </p:cNvPicPr>
          <p:nvPr/>
        </p:nvPicPr>
        <p:blipFill rotWithShape="1">
          <a:blip r:embed="rId2"/>
          <a:srcRect r="2"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pic>
        <p:nvPicPr>
          <p:cNvPr id="6" name="Picture 5" descr="Text&#10;&#10;Description automatically generated with medium confidence"/>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13103" y="5835788"/>
            <a:ext cx="1747922" cy="784062"/>
          </a:xfrm>
          <a:prstGeom prst="rect">
            <a:avLst/>
          </a:prstGeom>
        </p:spPr>
      </p:pic>
    </p:spTree>
    <p:extLst>
      <p:ext uri="{BB962C8B-B14F-4D97-AF65-F5344CB8AC3E}">
        <p14:creationId xmlns:p14="http://schemas.microsoft.com/office/powerpoint/2010/main" val="4125432940"/>
      </p:ext>
    </p:extLst>
  </p:cSld>
  <p:clrMapOvr>
    <a:masterClrMapping/>
  </p:clrMapOvr>
  <mc:AlternateContent xmlns:mc="http://schemas.openxmlformats.org/markup-compatibility/2006" xmlns:p14="http://schemas.microsoft.com/office/powerpoint/2010/main">
    <mc:Choice Requires="p14">
      <p:transition spd="slow" p14:dur="2000" advTm="60826"/>
    </mc:Choice>
    <mc:Fallback xmlns="">
      <p:transition spd="slow" advTm="60826"/>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E32CE1-D113-412E-9933-113646E2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0" name="Picture 9">
            <a:extLst>
              <a:ext uri="{FF2B5EF4-FFF2-40B4-BE49-F238E27FC236}">
                <a16:creationId xmlns:a16="http://schemas.microsoft.com/office/drawing/2014/main" id="{117B7C8B-175B-4009-808B-9F66FD108A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FE5ECD52-6A23-4FF4-8C32-7B5DE9973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5C3F2B96-5F34-41C9-8E37-A9CD279A42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A4E02BF-4F0E-44E2-A489-075900B786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45624C63-3CCA-4EA6-B822-6E710A820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 name="Picture 2"/>
          <p:cNvPicPr>
            <a:picLocks noChangeAspect="1"/>
          </p:cNvPicPr>
          <p:nvPr/>
        </p:nvPicPr>
        <p:blipFill rotWithShape="1">
          <a:blip r:embed="rId6">
            <a:alphaModFix amt="40000"/>
            <a:extLst>
              <a:ext uri="{28A0092B-C50C-407E-A947-70E740481C1C}">
                <a14:useLocalDpi xmlns:a14="http://schemas.microsoft.com/office/drawing/2010/main" val="0"/>
              </a:ext>
            </a:extLst>
          </a:blip>
          <a:srcRect l="11298" r="24056" b="9092"/>
          <a:stretch/>
        </p:blipFill>
        <p:spPr>
          <a:xfrm>
            <a:off x="20" y="10"/>
            <a:ext cx="12191980" cy="6857990"/>
          </a:xfrm>
          <a:prstGeom prst="rect">
            <a:avLst/>
          </a:prstGeom>
        </p:spPr>
      </p:pic>
      <p:sp>
        <p:nvSpPr>
          <p:cNvPr id="2" name="TextBox 1"/>
          <p:cNvSpPr txBox="1"/>
          <p:nvPr/>
        </p:nvSpPr>
        <p:spPr>
          <a:xfrm>
            <a:off x="1154955" y="1447800"/>
            <a:ext cx="8825658" cy="3329581"/>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entury Gothic" panose="020B0502020202020204"/>
                <a:ea typeface="+mn-ea"/>
                <a:cs typeface="+mn-cs"/>
              </a:rPr>
              <a:t>Thank You</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entury Gothic" panose="020B0502020202020204"/>
                <a:ea typeface="+mn-ea"/>
                <a:cs typeface="+mn-cs"/>
              </a:rPr>
              <a:t>&amp;</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entury Gothic" panose="020B0502020202020204"/>
                <a:ea typeface="+mn-ea"/>
                <a:cs typeface="+mn-cs"/>
              </a:rPr>
              <a:t>Good Luck for your Exam!</a:t>
            </a:r>
          </a:p>
        </p:txBody>
      </p:sp>
      <p:sp>
        <p:nvSpPr>
          <p:cNvPr id="22" name="Rectangle 2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53A48F0B-AA22-46DC-BD37-676EA267DBB1}"/>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Tree>
    <p:extLst>
      <p:ext uri="{BB962C8B-B14F-4D97-AF65-F5344CB8AC3E}">
        <p14:creationId xmlns:p14="http://schemas.microsoft.com/office/powerpoint/2010/main" val="143131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5E4970D0-3C93-4F7D-A8CD-AC5135A76375}"/>
              </a:ext>
            </a:extLst>
          </p:cNvPr>
          <p:cNvPicPr>
            <a:picLocks noChangeAspect="1"/>
          </p:cNvPicPr>
          <p:nvPr/>
        </p:nvPicPr>
        <p:blipFill rotWithShape="1">
          <a:blip r:embed="rId3">
            <a:alphaModFix amt="50000"/>
          </a:blip>
          <a:srcRect l="11673" r="9648" b="2"/>
          <a:stretch/>
        </p:blipFill>
        <p:spPr>
          <a:xfrm>
            <a:off x="20" y="0"/>
            <a:ext cx="12191980" cy="6857999"/>
          </a:xfrm>
          <a:prstGeom prst="rect">
            <a:avLst/>
          </a:prstGeom>
        </p:spPr>
      </p:pic>
      <p:sp>
        <p:nvSpPr>
          <p:cNvPr id="9" name="TextBox 8">
            <a:extLst>
              <a:ext uri="{FF2B5EF4-FFF2-40B4-BE49-F238E27FC236}">
                <a16:creationId xmlns:a16="http://schemas.microsoft.com/office/drawing/2014/main" id="{402307B2-C451-419C-ABEF-140CC37AD246}"/>
              </a:ext>
            </a:extLst>
          </p:cNvPr>
          <p:cNvSpPr txBox="1"/>
          <p:nvPr/>
        </p:nvSpPr>
        <p:spPr>
          <a:xfrm>
            <a:off x="2561156" y="613814"/>
            <a:ext cx="7268308" cy="153289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000" b="1" dirty="0">
                <a:solidFill>
                  <a:srgbClr val="FFFFFF"/>
                </a:solidFill>
                <a:latin typeface="+mj-lt"/>
                <a:ea typeface="+mj-ea"/>
                <a:cs typeface="+mj-cs"/>
              </a:rPr>
              <a:t>REVISION</a:t>
            </a:r>
          </a:p>
        </p:txBody>
      </p:sp>
      <p:sp>
        <p:nvSpPr>
          <p:cNvPr id="11" name="TextBox 10"/>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800" b="1" dirty="0">
              <a:latin typeface="+mj-lt"/>
              <a:ea typeface="+mj-ea"/>
              <a:cs typeface="+mj-cs"/>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362536" y="511629"/>
            <a:ext cx="390797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017664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740307"/>
          </a:xfrm>
          <a:prstGeom prst="rect">
            <a:avLst/>
          </a:prstGeom>
          <a:noFill/>
        </p:spPr>
        <p:txBody>
          <a:bodyPr wrap="square" rtlCol="0">
            <a:spAutoFit/>
          </a:bodyPr>
          <a:lstStyle/>
          <a:p>
            <a:pPr algn="ctr"/>
            <a:r>
              <a:rPr lang="en-US" sz="2400" b="1" dirty="0">
                <a:latin typeface="+mj-lt"/>
                <a:ea typeface="Helvetica" charset="0"/>
                <a:cs typeface="Helvetica" charset="0"/>
              </a:rPr>
              <a:t>Lecture 01  Introduction to the Module</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What is meant by a computer</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Architectural Diagram of Computer and Typical Machine</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Computer Software vs Hardware</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Input devices vs Output devices</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Processors</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21081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370975"/>
          </a:xfrm>
          <a:prstGeom prst="rect">
            <a:avLst/>
          </a:prstGeom>
          <a:noFill/>
        </p:spPr>
        <p:txBody>
          <a:bodyPr wrap="square" rtlCol="0">
            <a:spAutoFit/>
          </a:bodyPr>
          <a:lstStyle/>
          <a:p>
            <a:pPr algn="ctr"/>
            <a:r>
              <a:rPr lang="en-US" sz="2400" b="1" dirty="0">
                <a:latin typeface="+mj-lt"/>
                <a:ea typeface="Helvetica" charset="0"/>
                <a:cs typeface="Helvetica" charset="0"/>
              </a:rPr>
              <a:t>Lecture 01 Past Paper and Model Questions</a:t>
            </a:r>
          </a:p>
          <a:p>
            <a:endParaRPr lang="en-US" b="1" dirty="0">
              <a:latin typeface="Helvetica" charset="0"/>
              <a:ea typeface="Helvetica" charset="0"/>
              <a:cs typeface="Helvetica"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the difference between computer and a typical machine</a:t>
            </a:r>
          </a:p>
          <a:p>
            <a:pPr marL="457200" indent="-457200">
              <a:buFont typeface="+mj-lt"/>
              <a:buAutoNum type="arabicPeriod"/>
            </a:pPr>
            <a:endParaRPr lang="en-US" sz="2400" dirty="0">
              <a:latin typeface="+mj-lt"/>
              <a:ea typeface="Helvetica" charset="0"/>
              <a:cs typeface="Helvetica"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Draw the architectural diagram of computer and typical machine</a:t>
            </a:r>
          </a:p>
          <a:p>
            <a:pPr marL="342900" marR="0" indent="-3429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the difference between system software and application software</a:t>
            </a:r>
          </a:p>
          <a:p>
            <a:pPr marL="342900" marR="0" indent="-342900">
              <a:spcBef>
                <a:spcPts val="0"/>
              </a:spcBef>
              <a:spcAft>
                <a:spcPts val="0"/>
              </a:spcAft>
              <a:buFont typeface="+mj-lt"/>
              <a:buAutoNum type="arabicPeriod"/>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how to improve the speed of a computer in your own words you may use appropriate diagrams, charts if needed.</a:t>
            </a:r>
          </a:p>
          <a:p>
            <a:pPr marL="342900" indent="-342900">
              <a:buFont typeface="Wingdings" panose="05000000000000000000" pitchFamily="2" charset="2"/>
              <a:buChar char="Ø"/>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92585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696295"/>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7848302"/>
          </a:xfrm>
          <a:prstGeom prst="rect">
            <a:avLst/>
          </a:prstGeom>
          <a:noFill/>
        </p:spPr>
        <p:txBody>
          <a:bodyPr wrap="square" rtlCol="0">
            <a:spAutoFit/>
          </a:bodyPr>
          <a:lstStyle/>
          <a:p>
            <a:pPr algn="ctr"/>
            <a:r>
              <a:rPr lang="en-US" sz="2400" b="1" dirty="0">
                <a:latin typeface="+mj-lt"/>
                <a:ea typeface="Helvetica" charset="0"/>
                <a:cs typeface="Helvetica" charset="0"/>
              </a:rPr>
              <a:t>Lecture 02 Number Systems : Binary Number System</a:t>
            </a:r>
          </a:p>
          <a:p>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What is Binary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Importance of learning Binary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Decimal to Binary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Binary to Decimal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Binary Calculations ( Addition / Subtraction)</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endParaRPr lang="en-US" sz="2400" b="1" dirty="0">
              <a:latin typeface="+mj-lt"/>
              <a:ea typeface="Helvetica" charset="0"/>
              <a:cs typeface="Helvetica" charset="0"/>
            </a:endParaRPr>
          </a:p>
          <a:p>
            <a:endParaRPr lang="en-US" b="1" dirty="0">
              <a:latin typeface="Helvetica" charset="0"/>
              <a:ea typeface="Helvetica" charset="0"/>
              <a:cs typeface="Helvetica" charset="0"/>
            </a:endParaRPr>
          </a:p>
          <a:p>
            <a:pPr marL="342900" marR="0" indent="-342900">
              <a:spcBef>
                <a:spcPts val="0"/>
              </a:spcBef>
              <a:spcAft>
                <a:spcPts val="0"/>
              </a:spcAft>
              <a:buFont typeface="Arial" panose="020B0604020202020204" pitchFamily="34" charset="0"/>
              <a:buChar char="•"/>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50806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696295"/>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8586966"/>
          </a:xfrm>
          <a:prstGeom prst="rect">
            <a:avLst/>
          </a:prstGeom>
          <a:noFill/>
        </p:spPr>
        <p:txBody>
          <a:bodyPr wrap="square" rtlCol="0">
            <a:spAutoFit/>
          </a:bodyPr>
          <a:lstStyle/>
          <a:p>
            <a:pPr algn="ctr"/>
            <a:r>
              <a:rPr lang="en-US" sz="2400" b="1" dirty="0">
                <a:latin typeface="+mj-lt"/>
                <a:ea typeface="Helvetica" charset="0"/>
                <a:cs typeface="Helvetica" charset="0"/>
              </a:rPr>
              <a:t>Lecture 03 Number Systems : Octal Number System</a:t>
            </a:r>
          </a:p>
          <a:p>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What is Octal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Importance of learning Octal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Decimal to Octal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Octal to Decimal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Octal to Binary direct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Binary to Octal direct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endParaRPr lang="en-US" sz="2400" b="1" dirty="0">
              <a:latin typeface="+mj-lt"/>
              <a:ea typeface="Helvetica" charset="0"/>
              <a:cs typeface="Helvetica" charset="0"/>
            </a:endParaRPr>
          </a:p>
          <a:p>
            <a:endParaRPr lang="en-US" b="1" dirty="0">
              <a:latin typeface="Helvetica" charset="0"/>
              <a:ea typeface="Helvetica" charset="0"/>
              <a:cs typeface="Helvetica" charset="0"/>
            </a:endParaRPr>
          </a:p>
          <a:p>
            <a:pPr marL="342900" marR="0" indent="-342900">
              <a:spcBef>
                <a:spcPts val="0"/>
              </a:spcBef>
              <a:spcAft>
                <a:spcPts val="0"/>
              </a:spcAft>
              <a:buFont typeface="Arial" panose="020B0604020202020204" pitchFamily="34" charset="0"/>
              <a:buChar char="•"/>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73695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696295"/>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9325630"/>
          </a:xfrm>
          <a:prstGeom prst="rect">
            <a:avLst/>
          </a:prstGeom>
          <a:noFill/>
        </p:spPr>
        <p:txBody>
          <a:bodyPr wrap="square" rtlCol="0">
            <a:spAutoFit/>
          </a:bodyPr>
          <a:lstStyle/>
          <a:p>
            <a:pPr algn="ctr"/>
            <a:r>
              <a:rPr lang="en-US" sz="2400" b="1" dirty="0">
                <a:latin typeface="+mj-lt"/>
                <a:ea typeface="Helvetica" charset="0"/>
                <a:cs typeface="Helvetica" charset="0"/>
              </a:rPr>
              <a:t>Lecture 04 Number Systems : Hexadecimal Number System</a:t>
            </a:r>
          </a:p>
          <a:p>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What is Hex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Importance of learning Hex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Decimal to Hex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Hex to Decimal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Hex to Binary direct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Binary to Hex direct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Hex Calculations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endParaRPr lang="en-US" sz="2400" b="1" dirty="0">
              <a:latin typeface="+mj-lt"/>
              <a:ea typeface="Helvetica" charset="0"/>
              <a:cs typeface="Helvetica" charset="0"/>
            </a:endParaRPr>
          </a:p>
          <a:p>
            <a:endParaRPr lang="en-US" b="1" dirty="0">
              <a:latin typeface="Helvetica" charset="0"/>
              <a:ea typeface="Helvetica" charset="0"/>
              <a:cs typeface="Helvetica" charset="0"/>
            </a:endParaRPr>
          </a:p>
          <a:p>
            <a:pPr marL="342900" marR="0" indent="-342900">
              <a:spcBef>
                <a:spcPts val="0"/>
              </a:spcBef>
              <a:spcAft>
                <a:spcPts val="0"/>
              </a:spcAft>
              <a:buFont typeface="Arial" panose="020B0604020202020204" pitchFamily="34" charset="0"/>
              <a:buChar char="•"/>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6422332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1072</Words>
  <Application>Microsoft Office PowerPoint</Application>
  <PresentationFormat>Widescreen</PresentationFormat>
  <Paragraphs>418</Paragraphs>
  <Slides>30</Slides>
  <Notes>25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Arial</vt:lpstr>
      <vt:lpstr>Calibri</vt:lpstr>
      <vt:lpstr>Calibri Light</vt:lpstr>
      <vt:lpstr>Century Gothic</vt:lpstr>
      <vt:lpstr>Comic Sans MS</vt:lpstr>
      <vt:lpstr>Helvetica</vt:lpstr>
      <vt:lpstr>Wingdings</vt:lpstr>
      <vt:lpstr>Wingdings 3</vt:lpstr>
      <vt:lpstr>Office Theme</vt:lpstr>
      <vt:lpstr>1_Office Theme</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Pramudya Hashan</dc:creator>
  <cp:lastModifiedBy>Pramudya Thilakaratne</cp:lastModifiedBy>
  <cp:revision>15</cp:revision>
  <dcterms:created xsi:type="dcterms:W3CDTF">2020-11-27T00:58:42Z</dcterms:created>
  <dcterms:modified xsi:type="dcterms:W3CDTF">2021-10-01T02:06:10Z</dcterms:modified>
</cp:coreProperties>
</file>