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6" r:id="rId2"/>
    <p:sldId id="437" r:id="rId3"/>
    <p:sldId id="439" r:id="rId4"/>
    <p:sldId id="438" r:id="rId5"/>
    <p:sldId id="406" r:id="rId6"/>
    <p:sldId id="400" r:id="rId7"/>
    <p:sldId id="411" r:id="rId8"/>
    <p:sldId id="409" r:id="rId9"/>
    <p:sldId id="399" r:id="rId10"/>
    <p:sldId id="401" r:id="rId11"/>
    <p:sldId id="410" r:id="rId12"/>
    <p:sldId id="440" r:id="rId13"/>
    <p:sldId id="418" r:id="rId14"/>
    <p:sldId id="408" r:id="rId15"/>
    <p:sldId id="412" r:id="rId16"/>
    <p:sldId id="405" r:id="rId17"/>
    <p:sldId id="416" r:id="rId18"/>
    <p:sldId id="417" r:id="rId19"/>
    <p:sldId id="424" r:id="rId20"/>
    <p:sldId id="446" r:id="rId21"/>
    <p:sldId id="414" r:id="rId22"/>
    <p:sldId id="419" r:id="rId23"/>
    <p:sldId id="420" r:id="rId24"/>
    <p:sldId id="421" r:id="rId25"/>
    <p:sldId id="441" r:id="rId26"/>
    <p:sldId id="442" r:id="rId27"/>
    <p:sldId id="443" r:id="rId28"/>
    <p:sldId id="444" r:id="rId29"/>
    <p:sldId id="445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DD3337-D5CF-4C17-A866-B522A244C51A}">
          <p14:sldIdLst>
            <p14:sldId id="256"/>
            <p14:sldId id="437"/>
            <p14:sldId id="439"/>
            <p14:sldId id="438"/>
            <p14:sldId id="406"/>
            <p14:sldId id="400"/>
            <p14:sldId id="411"/>
            <p14:sldId id="409"/>
            <p14:sldId id="399"/>
            <p14:sldId id="401"/>
            <p14:sldId id="410"/>
            <p14:sldId id="440"/>
            <p14:sldId id="418"/>
            <p14:sldId id="408"/>
            <p14:sldId id="412"/>
            <p14:sldId id="405"/>
            <p14:sldId id="416"/>
            <p14:sldId id="417"/>
            <p14:sldId id="424"/>
            <p14:sldId id="446"/>
            <p14:sldId id="414"/>
            <p14:sldId id="419"/>
            <p14:sldId id="420"/>
            <p14:sldId id="421"/>
            <p14:sldId id="441"/>
            <p14:sldId id="442"/>
            <p14:sldId id="443"/>
            <p14:sldId id="444"/>
            <p14:sldId id="4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AB"/>
    <a:srgbClr val="E0EDF8"/>
    <a:srgbClr val="93BE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97E7DA-BCB3-4E39-8E16-569E04EB4D0F}" v="6" dt="2022-07-18T08:18:18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eeka Pathirana" userId="S::nadeeka.p@nsbm.lk::f2d22e8c-3656-496f-8018-1c7c7d75c9a0" providerId="AD" clId="Web-{003AEF25-7BBF-5BA8-130A-45838FF67925}"/>
    <pc:docChg chg="modSld">
      <pc:chgData name="Nadeeka Pathirana" userId="S::nadeeka.p@nsbm.lk::f2d22e8c-3656-496f-8018-1c7c7d75c9a0" providerId="AD" clId="Web-{003AEF25-7BBF-5BA8-130A-45838FF67925}" dt="2021-01-18T06:26:07.185" v="5"/>
      <pc:docMkLst>
        <pc:docMk/>
      </pc:docMkLst>
      <pc:sldChg chg="modSp">
        <pc:chgData name="Nadeeka Pathirana" userId="S::nadeeka.p@nsbm.lk::f2d22e8c-3656-496f-8018-1c7c7d75c9a0" providerId="AD" clId="Web-{003AEF25-7BBF-5BA8-130A-45838FF67925}" dt="2021-01-18T06:26:07.185" v="5"/>
        <pc:sldMkLst>
          <pc:docMk/>
          <pc:sldMk cId="3297044846" sldId="410"/>
        </pc:sldMkLst>
        <pc:graphicFrameChg chg="mod modGraphic">
          <ac:chgData name="Nadeeka Pathirana" userId="S::nadeeka.p@nsbm.lk::f2d22e8c-3656-496f-8018-1c7c7d75c9a0" providerId="AD" clId="Web-{003AEF25-7BBF-5BA8-130A-45838FF67925}" dt="2021-01-18T06:26:07.185" v="5"/>
          <ac:graphicFrameMkLst>
            <pc:docMk/>
            <pc:sldMk cId="3297044846" sldId="410"/>
            <ac:graphicFrameMk id="5" creationId="{00000000-0000-0000-0000-000000000000}"/>
          </ac:graphicFrameMkLst>
        </pc:graphicFrameChg>
      </pc:sldChg>
    </pc:docChg>
  </pc:docChgLst>
  <pc:docChgLst>
    <pc:chgData name="Aruna Upendra" userId="99f73380-1d89-49ee-813c-ab8675cf002c" providerId="ADAL" clId="{6697E7DA-BCB3-4E39-8E16-569E04EB4D0F}"/>
    <pc:docChg chg="modSld">
      <pc:chgData name="Aruna Upendra" userId="99f73380-1d89-49ee-813c-ab8675cf002c" providerId="ADAL" clId="{6697E7DA-BCB3-4E39-8E16-569E04EB4D0F}" dt="2022-07-18T08:18:18.676" v="36" actId="14"/>
      <pc:docMkLst>
        <pc:docMk/>
      </pc:docMkLst>
      <pc:sldChg chg="modSp mod">
        <pc:chgData name="Aruna Upendra" userId="99f73380-1d89-49ee-813c-ab8675cf002c" providerId="ADAL" clId="{6697E7DA-BCB3-4E39-8E16-569E04EB4D0F}" dt="2022-07-18T08:05:19.931" v="27" actId="20577"/>
        <pc:sldMkLst>
          <pc:docMk/>
          <pc:sldMk cId="0" sldId="256"/>
        </pc:sldMkLst>
        <pc:spChg chg="mod">
          <ac:chgData name="Aruna Upendra" userId="99f73380-1d89-49ee-813c-ab8675cf002c" providerId="ADAL" clId="{6697E7DA-BCB3-4E39-8E16-569E04EB4D0F}" dt="2022-07-18T08:05:19.931" v="27" actId="20577"/>
          <ac:spMkLst>
            <pc:docMk/>
            <pc:sldMk cId="0" sldId="256"/>
            <ac:spMk id="5" creationId="{00000000-0000-0000-0000-000000000000}"/>
          </ac:spMkLst>
        </pc:spChg>
      </pc:sldChg>
      <pc:sldChg chg="modSp mod">
        <pc:chgData name="Aruna Upendra" userId="99f73380-1d89-49ee-813c-ab8675cf002c" providerId="ADAL" clId="{6697E7DA-BCB3-4E39-8E16-569E04EB4D0F}" dt="2022-07-18T08:18:00.669" v="33" actId="14100"/>
        <pc:sldMkLst>
          <pc:docMk/>
          <pc:sldMk cId="3663517699" sldId="400"/>
        </pc:sldMkLst>
        <pc:spChg chg="mod">
          <ac:chgData name="Aruna Upendra" userId="99f73380-1d89-49ee-813c-ab8675cf002c" providerId="ADAL" clId="{6697E7DA-BCB3-4E39-8E16-569E04EB4D0F}" dt="2022-07-18T08:18:00.669" v="33" actId="14100"/>
          <ac:spMkLst>
            <pc:docMk/>
            <pc:sldMk cId="3663517699" sldId="400"/>
            <ac:spMk id="3" creationId="{00000000-0000-0000-0000-000000000000}"/>
          </ac:spMkLst>
        </pc:spChg>
      </pc:sldChg>
      <pc:sldChg chg="modSp mod">
        <pc:chgData name="Aruna Upendra" userId="99f73380-1d89-49ee-813c-ab8675cf002c" providerId="ADAL" clId="{6697E7DA-BCB3-4E39-8E16-569E04EB4D0F}" dt="2022-07-18T08:18:18.676" v="36" actId="14"/>
        <pc:sldMkLst>
          <pc:docMk/>
          <pc:sldMk cId="2815348752" sldId="406"/>
        </pc:sldMkLst>
        <pc:spChg chg="mod">
          <ac:chgData name="Aruna Upendra" userId="99f73380-1d89-49ee-813c-ab8675cf002c" providerId="ADAL" clId="{6697E7DA-BCB3-4E39-8E16-569E04EB4D0F}" dt="2022-07-18T08:18:18.676" v="36" actId="14"/>
          <ac:spMkLst>
            <pc:docMk/>
            <pc:sldMk cId="2815348752" sldId="406"/>
            <ac:spMk id="3" creationId="{00000000-0000-0000-0000-000000000000}"/>
          </ac:spMkLst>
        </pc:spChg>
      </pc:sldChg>
      <pc:sldChg chg="modSp mod">
        <pc:chgData name="Aruna Upendra" userId="99f73380-1d89-49ee-813c-ab8675cf002c" providerId="ADAL" clId="{6697E7DA-BCB3-4E39-8E16-569E04EB4D0F}" dt="2022-07-18T08:06:09.042" v="29" actId="20577"/>
        <pc:sldMkLst>
          <pc:docMk/>
          <pc:sldMk cId="1628671418" sldId="438"/>
        </pc:sldMkLst>
        <pc:spChg chg="mod">
          <ac:chgData name="Aruna Upendra" userId="99f73380-1d89-49ee-813c-ab8675cf002c" providerId="ADAL" clId="{6697E7DA-BCB3-4E39-8E16-569E04EB4D0F}" dt="2022-07-18T08:06:09.042" v="29" actId="20577"/>
          <ac:spMkLst>
            <pc:docMk/>
            <pc:sldMk cId="1628671418" sldId="438"/>
            <ac:spMk id="3" creationId="{00000000-0000-0000-0000-000000000000}"/>
          </ac:spMkLst>
        </pc:spChg>
      </pc:sldChg>
      <pc:sldChg chg="modSp">
        <pc:chgData name="Aruna Upendra" userId="99f73380-1d89-49ee-813c-ab8675cf002c" providerId="ADAL" clId="{6697E7DA-BCB3-4E39-8E16-569E04EB4D0F}" dt="2022-07-18T08:05:44.422" v="28" actId="14100"/>
        <pc:sldMkLst>
          <pc:docMk/>
          <pc:sldMk cId="2446219355" sldId="439"/>
        </pc:sldMkLst>
        <pc:spChg chg="mod">
          <ac:chgData name="Aruna Upendra" userId="99f73380-1d89-49ee-813c-ab8675cf002c" providerId="ADAL" clId="{6697E7DA-BCB3-4E39-8E16-569E04EB4D0F}" dt="2022-07-18T08:05:44.422" v="28" actId="14100"/>
          <ac:spMkLst>
            <pc:docMk/>
            <pc:sldMk cId="2446219355" sldId="43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4F839D-B006-44AA-B466-05D4C8A47932}" type="datetimeFigureOut">
              <a:rPr lang="en-US"/>
              <a:pPr>
                <a:defRPr/>
              </a:pPr>
              <a:t>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B47339C-C9CD-46B4-98F5-CBCF5ECE0F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32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7B31182-C38B-4907-92B8-C9959D40CCF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18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Valid proposition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12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Valid proposition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2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Valid proposition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12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8A0F8-E8E7-4813-86B5-9A04FCEB10F0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C8A03-9964-4A13-A46F-3BDDA579D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8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0642E-7437-4F80-BDE2-B6BC0944C72B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F5DAF-7DA9-4B01-B1B1-A1D44E315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0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CB39A-8C2B-4928-A6B9-572EFFBDD3CF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4F31B-03C7-4967-BDF7-55C147FCC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633413" y="1406525"/>
            <a:ext cx="7870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5C205-B52B-4DD8-8296-B5AB1A7B3D2B}" type="datetime1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51CAE-244E-4462-8C16-46DEBA671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5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7E889-347D-4609-B703-D77C192040CC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523E0-EC71-4A1A-B7A5-2F8F6D36E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6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D5403-7084-4045-BFFC-D894A1A4214B}" type="datetime1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550BD-A287-4907-A1D9-11E2C2B3D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2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EE0A1-EEEB-4D22-AA47-A44F81E7B43A}" type="datetime1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887F7-7E8E-4284-B55C-637497359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286D2-C3D1-49DA-95A0-024772D1CDC1}" type="datetime1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D7873-2F5C-4599-B738-98775E714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AD409-9C78-4608-865E-332603A2F55A}" type="datetime1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C7C69-0B08-493F-B6B2-B33C673FC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9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70793-93F9-42CB-8B0E-A240FD9DA487}" type="datetime1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83517-8D4B-40B7-BF5C-AD3A837834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8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63B29-EDFD-469F-ABD4-4EB24DF85E2E}" type="datetime1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CFBB-4628-4622-ABB6-8EB33D6E4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4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0F64413-78A8-4ACD-8F13-47D6297356DA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A698D50-ACC4-42F1-B5D5-8513929623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9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1554996"/>
            <a:ext cx="7772400" cy="1071563"/>
          </a:xfrm>
          <a:noFill/>
        </p:spPr>
        <p:txBody>
          <a:bodyPr anchor="ctr" anchorCtr="0"/>
          <a:lstStyle/>
          <a:p>
            <a:pPr eaLnBrk="1" hangingPunct="1"/>
            <a:r>
              <a:rPr lang="en-US" sz="4800"/>
              <a:t>Propositional Logic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 bwMode="auto">
          <a:xfrm>
            <a:off x="1143000" y="4336895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000" dirty="0" err="1"/>
              <a:t>Gayan</a:t>
            </a:r>
            <a:r>
              <a:rPr lang="en-US" sz="2000" dirty="0"/>
              <a:t> </a:t>
            </a:r>
            <a:r>
              <a:rPr lang="en-US" sz="2000" dirty="0" err="1"/>
              <a:t>Perera</a:t>
            </a:r>
            <a:r>
              <a:rPr lang="en-US" sz="2000" dirty="0"/>
              <a:t>,</a:t>
            </a:r>
          </a:p>
          <a:p>
            <a:pPr eaLnBrk="1" hangingPunct="1"/>
            <a:r>
              <a:rPr lang="en-US" sz="2000" dirty="0"/>
              <a:t>Pabasara </a:t>
            </a:r>
            <a:r>
              <a:rPr lang="en-US" sz="2000" dirty="0" err="1"/>
              <a:t>Athukorala</a:t>
            </a:r>
            <a:endParaRPr lang="en-US" sz="2000" dirty="0"/>
          </a:p>
          <a:p>
            <a:pPr eaLnBrk="1" hangingPunct="1"/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6F5E76-11A4-4D09-99FE-087A2A9C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C8A03-9964-4A13-A46F-3BDDA579D7E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Disjunction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1305"/>
            <a:ext cx="7886700" cy="4351338"/>
          </a:xfrm>
        </p:spPr>
        <p:txBody>
          <a:bodyPr/>
          <a:lstStyle/>
          <a:p>
            <a:r>
              <a:rPr lang="en-US" sz="2000"/>
              <a:t>Any two given propositions can be combined with the word “or” to form a compound proposition called the disjunction of the two given propositions. 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If p and q are propositions then, p </a:t>
            </a: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∨</a:t>
            </a:r>
            <a:r>
              <a:rPr lang="en-US" sz="2000"/>
              <a:t> q (read as “p or q”) denotes the disjunction of the propositions p, q.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C4B76-FE70-476F-BCB3-AAE70122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3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Disjunction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1305"/>
            <a:ext cx="7886700" cy="4351338"/>
          </a:xfrm>
        </p:spPr>
        <p:txBody>
          <a:bodyPr/>
          <a:lstStyle/>
          <a:p>
            <a:r>
              <a:rPr lang="en-US" sz="2000"/>
              <a:t>Consider the two propositions p, q. If p is true or q is true then p </a:t>
            </a: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∨</a:t>
            </a:r>
            <a:r>
              <a:rPr lang="en-US" sz="2000"/>
              <a:t> q is true. Otherwise p </a:t>
            </a: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∨</a:t>
            </a:r>
            <a:r>
              <a:rPr lang="en-US" sz="2000"/>
              <a:t> q is false. </a:t>
            </a:r>
          </a:p>
          <a:p>
            <a:r>
              <a:rPr lang="en-US" sz="2000"/>
              <a:t>T denotes true and F denotes false. Another way is to replace T with 1 and F with 0.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943734"/>
                  </p:ext>
                </p:extLst>
              </p:nvPr>
            </p:nvGraphicFramePr>
            <p:xfrm>
              <a:off x="2771621" y="3167252"/>
              <a:ext cx="224027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65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568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568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p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1" i="0" u="none" strike="noStrike" noProof="0">
                              <a:latin typeface="Cambria Math"/>
                            </a:rPr>
                            <a:t>q</a:t>
                          </a:r>
                          <a:endParaRPr lang="en-US" sz="1800" b="1" i="0" u="none" strike="noStrike" noProof="0">
                            <a:latin typeface="Calibri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q</a:t>
                          </a:r>
                          <a:endParaRPr lang="en-US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943734"/>
                  </p:ext>
                </p:extLst>
              </p:nvPr>
            </p:nvGraphicFramePr>
            <p:xfrm>
              <a:off x="2771621" y="3167252"/>
              <a:ext cx="224027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65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568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568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p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1" i="0" u="none" strike="noStrike" noProof="0">
                              <a:latin typeface="Cambria Math"/>
                            </a:rPr>
                            <a:t>q</a:t>
                          </a:r>
                          <a:endParaRPr lang="en-US" sz="1800" b="1" i="0" u="none" strike="noStrike" noProof="0">
                            <a:latin typeface="Calibri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000" t="-11475" r="-3200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47D78-E8C0-4052-9A8D-AA745135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44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Construct the following truth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6545"/>
            <a:ext cx="7886700" cy="435133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/>
              <a:t>Construct the truth table of 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(~p) ∧ q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 (~p) ∨ (~ q)</a:t>
            </a:r>
          </a:p>
          <a:p>
            <a:pPr marL="514350" indent="-514350">
              <a:spcBef>
                <a:spcPts val="1800"/>
              </a:spcBef>
              <a:buFont typeface="+mj-lt"/>
              <a:buAutoNum type="romanLcPeriod"/>
            </a:pP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~( p ∧  ~q )</a:t>
            </a:r>
          </a:p>
          <a:p>
            <a:pPr marL="0" indent="0">
              <a:spcBef>
                <a:spcPts val="1800"/>
              </a:spcBef>
              <a:buNone/>
            </a:pPr>
            <a:endParaRPr lang="en-US" sz="20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AutoNum type="arabicPeriod" startAt="2"/>
            </a:pPr>
            <a:r>
              <a:rPr lang="en-US" sz="2400"/>
              <a:t>Verify the following: </a:t>
            </a:r>
            <a:endParaRPr lang="en-US"/>
          </a:p>
          <a:p>
            <a:pPr marL="514350" indent="-514350">
              <a:buFont typeface="+mj-lt"/>
              <a:buAutoNum type="romanLcPeriod"/>
            </a:pP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~ (p ∧ q)= (~p)  ∨ (~ q)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~ (p ∨ q)= (~ p) ∧ (~ q)</a:t>
            </a:r>
          </a:p>
          <a:p>
            <a:pPr marL="514350" indent="-514350">
              <a:spcBef>
                <a:spcPts val="1800"/>
              </a:spcBef>
              <a:buFont typeface="+mj-lt"/>
              <a:buAutoNum type="romanLcPeriod"/>
            </a:pP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~ ( (p ∨ q) ∧  r ) = (~ p ∧ ~ q) ∨ ~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B0E67-C24A-4AB0-9518-5AE5E6CB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0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Construct the following truth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654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/>
              <a:t>3.    Prove using tables that</a:t>
            </a:r>
          </a:p>
          <a:p>
            <a:pPr marL="514350" indent="-514350">
              <a:buAutoNum type="romanLcPeriod"/>
            </a:pP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p ∧ (q ∧ r) =( p ∧ q) ∧ r</a:t>
            </a:r>
          </a:p>
          <a:p>
            <a:pPr marL="514350" indent="-514350">
              <a:buAutoNum type="romanLcPeriod"/>
            </a:pP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p ∧ (q ∨ r) = (p ∧ q) ∨ (p ∧ r)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9D908-4AF2-470B-B5A5-1D0348CE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04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Implication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1305"/>
                <a:ext cx="7886700" cy="4351338"/>
              </a:xfrm>
            </p:spPr>
            <p:txBody>
              <a:bodyPr/>
              <a:lstStyle/>
              <a:p>
                <a:r>
                  <a:rPr lang="en-US" sz="2000"/>
                  <a:t>An implication is of the form  “if p is true, then q follows” or take the more shorter form “if p, then q”</a:t>
                </a:r>
              </a:p>
              <a:p>
                <a:r>
                  <a:rPr lang="en-US" sz="2000"/>
                  <a:t>An implication is denoted by p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/>
                  <a:t> q</a:t>
                </a:r>
              </a:p>
              <a:p>
                <a:pPr marL="0" indent="0">
                  <a:buNone/>
                </a:pPr>
                <a:endParaRPr lang="en-US" sz="2000"/>
              </a:p>
              <a:p>
                <a:endParaRPr lang="en-US" sz="2000"/>
              </a:p>
              <a:p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If p is false it doesn’t matter what will be the truth value of q,</a:t>
                </a:r>
              </a:p>
              <a:p>
                <a:pPr marL="0" indent="0">
                  <a:buNone/>
                </a:pPr>
                <a:r>
                  <a:rPr lang="en-US" sz="2000"/>
                  <a:t>p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/>
                  <a:t> q is always TRUE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1305"/>
                <a:ext cx="7886700" cy="4351338"/>
              </a:xfrm>
              <a:blipFill>
                <a:blip r:embed="rId2"/>
                <a:stretch>
                  <a:fillRect l="-773" t="-14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8674398"/>
                  </p:ext>
                </p:extLst>
              </p:nvPr>
            </p:nvGraphicFramePr>
            <p:xfrm>
              <a:off x="2819400" y="2901582"/>
              <a:ext cx="224027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65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568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568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p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q</a:t>
                          </a:r>
                          <a:endParaRPr lang="en-US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8674398"/>
                  </p:ext>
                </p:extLst>
              </p:nvPr>
            </p:nvGraphicFramePr>
            <p:xfrm>
              <a:off x="2819400" y="2901582"/>
              <a:ext cx="224027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65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568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568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p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6000" t="-11475" r="-1032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7581" t="-11475" r="-403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F941E-2A8B-40B5-8718-FBFB1CF9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09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Equivalence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1305"/>
            <a:ext cx="7886700" cy="4351338"/>
          </a:xfrm>
        </p:spPr>
        <p:txBody>
          <a:bodyPr/>
          <a:lstStyle/>
          <a:p>
            <a:r>
              <a:rPr lang="en-US" sz="2000"/>
              <a:t>An equivalence </a:t>
            </a:r>
            <a:r>
              <a:rPr lang="en-US" sz="2000" i="1"/>
              <a:t>p </a:t>
            </a:r>
            <a:r>
              <a:rPr lang="en-US" sz="1800">
                <a:sym typeface="Wingdings" panose="05000000000000000000" pitchFamily="2" charset="2"/>
              </a:rPr>
              <a:t></a:t>
            </a:r>
            <a:r>
              <a:rPr lang="en-US" sz="2000"/>
              <a:t> </a:t>
            </a:r>
            <a:r>
              <a:rPr lang="en-US" sz="2000" i="1"/>
              <a:t>q </a:t>
            </a:r>
            <a:r>
              <a:rPr lang="en-US" sz="2000"/>
              <a:t>is true </a:t>
            </a:r>
            <a:r>
              <a:rPr lang="en-US" sz="2000" i="1"/>
              <a:t>if and only if p </a:t>
            </a:r>
            <a:r>
              <a:rPr lang="en-US" sz="2000"/>
              <a:t>and </a:t>
            </a:r>
            <a:r>
              <a:rPr lang="en-US" sz="2000" i="1"/>
              <a:t>q </a:t>
            </a:r>
            <a:r>
              <a:rPr lang="en-US" sz="2000"/>
              <a:t>have the same truth value. An equivalence is denoted by </a:t>
            </a:r>
            <a:r>
              <a:rPr lang="en-US" sz="1800">
                <a:sym typeface="Wingdings" panose="05000000000000000000" pitchFamily="2" charset="2"/>
              </a:rPr>
              <a:t></a:t>
            </a:r>
            <a:r>
              <a:rPr lang="en-US" sz="1800"/>
              <a:t> 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6004620"/>
                  </p:ext>
                </p:extLst>
              </p:nvPr>
            </p:nvGraphicFramePr>
            <p:xfrm>
              <a:off x="2625228" y="2541588"/>
              <a:ext cx="260209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39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9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90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p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p </a:t>
                          </a:r>
                          <a:r>
                            <a:rPr lang="en-US">
                              <a:sym typeface="Wingdings" panose="05000000000000000000" pitchFamily="2" charset="2"/>
                            </a:rPr>
                            <a:t></a:t>
                          </a:r>
                          <a:r>
                            <a:rPr lang="en-US" baseline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q</a:t>
                          </a:r>
                          <a:endParaRPr lang="en-US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6004620"/>
                  </p:ext>
                </p:extLst>
              </p:nvPr>
            </p:nvGraphicFramePr>
            <p:xfrm>
              <a:off x="2625228" y="2541588"/>
              <a:ext cx="260209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39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9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90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p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22" t="-11475" r="-10347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p </a:t>
                          </a:r>
                          <a:r>
                            <a:rPr lang="en-US">
                              <a:sym typeface="Wingdings" panose="05000000000000000000" pitchFamily="2" charset="2"/>
                            </a:rPr>
                            <a:t></a:t>
                          </a:r>
                          <a:r>
                            <a:rPr lang="en-US" baseline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q</a:t>
                          </a:r>
                          <a:endParaRPr lang="en-US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5FF54-D69D-41ED-92F7-8DD5CEAA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2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Construct the following truth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6545"/>
            <a:ext cx="7886700" cy="435133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/>
              <a:t>Construct the truth table of 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(p =&gt; q) ∧ (q =&gt; p)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 p&lt;=&gt;q</a:t>
            </a:r>
          </a:p>
          <a:p>
            <a:pPr marL="514350" indent="-514350">
              <a:buFont typeface="+mj-lt"/>
              <a:buAutoNum type="romanLcPeriod"/>
            </a:pPr>
            <a:endParaRPr lang="en-US" sz="20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AutoNum type="arabicPeriod" startAt="2"/>
            </a:pPr>
            <a:r>
              <a:rPr lang="en-US" sz="2400"/>
              <a:t>Construct the truth tables of : </a:t>
            </a:r>
            <a:endParaRPr lang="en-US"/>
          </a:p>
          <a:p>
            <a:pPr marL="514350" indent="-514350">
              <a:buFont typeface="+mj-lt"/>
              <a:buAutoNum type="romanLcPeriod"/>
            </a:pP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~(p =&gt; ~ q)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 ~ (p ∧ q) ∨ ~(q &lt;=&gt; 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4522B-9834-406D-B05C-E4A4B579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44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Precedence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D99670-D27D-4901-95F3-54B6987D265A}"/>
              </a:ext>
            </a:extLst>
          </p:cNvPr>
          <p:cNvSpPr txBox="1"/>
          <p:nvPr/>
        </p:nvSpPr>
        <p:spPr>
          <a:xfrm>
            <a:off x="628649" y="1690688"/>
            <a:ext cx="7199897" cy="1245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Propositional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+mj-lt"/>
                <a:cs typeface="Times New Roman" panose="02020603050405020304" pitchFamily="18" charset="0"/>
              </a:rPr>
              <a:t>logic uses precedence rules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2400">
              <a:latin typeface="+mj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C3681D2-6F3B-43A7-B83E-5739CFCD44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036262"/>
                  </p:ext>
                </p:extLst>
              </p:nvPr>
            </p:nvGraphicFramePr>
            <p:xfrm>
              <a:off x="1930191" y="2536414"/>
              <a:ext cx="5283618" cy="3704932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754683">
                      <a:extLst>
                        <a:ext uri="{9D8B030D-6E8A-4147-A177-3AD203B41FA5}">
                          <a16:colId xmlns:a16="http://schemas.microsoft.com/office/drawing/2014/main" val="1106792168"/>
                        </a:ext>
                      </a:extLst>
                    </a:gridCol>
                    <a:gridCol w="3528935">
                      <a:extLst>
                        <a:ext uri="{9D8B030D-6E8A-4147-A177-3AD203B41FA5}">
                          <a16:colId xmlns:a16="http://schemas.microsoft.com/office/drawing/2014/main" val="1611099500"/>
                        </a:ext>
                      </a:extLst>
                    </a:gridCol>
                  </a:tblGrid>
                  <a:tr h="56870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200">
                              <a:effectLst/>
                            </a:rPr>
                            <a:t>¬</a:t>
                          </a:r>
                          <a:endParaRPr lang="en-US" sz="3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Iskoola Pot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200">
                              <a:effectLst/>
                            </a:rPr>
                            <a:t>     highest</a:t>
                          </a:r>
                          <a:endParaRPr lang="en-US" sz="3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Iskoola Pot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78910215"/>
                      </a:ext>
                    </a:extLst>
                  </a:tr>
                  <a:tr h="56870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200">
                              <a:effectLst/>
                            </a:rPr>
                            <a:t>∧</a:t>
                          </a:r>
                          <a:endParaRPr lang="en-US" sz="3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Iskoola Pot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200">
                              <a:effectLst/>
                            </a:rPr>
                            <a:t> </a:t>
                          </a:r>
                          <a:endParaRPr lang="en-US" sz="3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Iskoola Pot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76689047"/>
                      </a:ext>
                    </a:extLst>
                  </a:tr>
                  <a:tr h="56870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200">
                              <a:effectLst/>
                            </a:rPr>
                            <a:t>∨</a:t>
                          </a:r>
                          <a:endParaRPr lang="en-US" sz="3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Iskoola Pot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200">
                              <a:effectLst/>
                            </a:rPr>
                            <a:t> </a:t>
                          </a:r>
                          <a:endParaRPr lang="en-US" sz="3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Iskoola Pot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91495804"/>
                      </a:ext>
                    </a:extLst>
                  </a:tr>
                  <a:tr h="87243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</m:oMath>
                            </m:oMathPara>
                          </a14:m>
                          <a:endParaRPr lang="en-US" sz="3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Iskoola Pot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200">
                              <a:effectLst/>
                            </a:rPr>
                            <a:t> </a:t>
                          </a:r>
                          <a:endParaRPr lang="en-US" sz="3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Iskoola Pot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09674104"/>
                      </a:ext>
                    </a:extLst>
                  </a:tr>
                  <a:tr h="87243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⇔</m:t>
                                </m:r>
                              </m:oMath>
                            </m:oMathPara>
                          </a14:m>
                          <a:endParaRPr lang="en-US" sz="3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Iskoola Pot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200">
                              <a:effectLst/>
                            </a:rPr>
                            <a:t>     lowest</a:t>
                          </a:r>
                          <a:endParaRPr lang="en-US" sz="3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Iskoola Pot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640700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C3681D2-6F3B-43A7-B83E-5739CFCD44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036262"/>
                  </p:ext>
                </p:extLst>
              </p:nvPr>
            </p:nvGraphicFramePr>
            <p:xfrm>
              <a:off x="1930191" y="2536414"/>
              <a:ext cx="5283618" cy="3704932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754683">
                      <a:extLst>
                        <a:ext uri="{9D8B030D-6E8A-4147-A177-3AD203B41FA5}">
                          <a16:colId xmlns:a16="http://schemas.microsoft.com/office/drawing/2014/main" val="1106792168"/>
                        </a:ext>
                      </a:extLst>
                    </a:gridCol>
                    <a:gridCol w="3528935">
                      <a:extLst>
                        <a:ext uri="{9D8B030D-6E8A-4147-A177-3AD203B41FA5}">
                          <a16:colId xmlns:a16="http://schemas.microsoft.com/office/drawing/2014/main" val="1611099500"/>
                        </a:ext>
                      </a:extLst>
                    </a:gridCol>
                  </a:tblGrid>
                  <a:tr h="6533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200">
                              <a:effectLst/>
                            </a:rPr>
                            <a:t>¬</a:t>
                          </a:r>
                          <a:endParaRPr lang="en-US" sz="3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Iskoola Pot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200">
                              <a:effectLst/>
                            </a:rPr>
                            <a:t>     highest</a:t>
                          </a:r>
                          <a:endParaRPr lang="en-US" sz="3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Iskoola Pot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78910215"/>
                      </a:ext>
                    </a:extLst>
                  </a:tr>
                  <a:tr h="6533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200">
                              <a:effectLst/>
                            </a:rPr>
                            <a:t>∧</a:t>
                          </a:r>
                          <a:endParaRPr lang="en-US" sz="3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Iskoola Pot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200">
                              <a:effectLst/>
                            </a:rPr>
                            <a:t> </a:t>
                          </a:r>
                          <a:endParaRPr lang="en-US" sz="3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Iskoola Pot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76689047"/>
                      </a:ext>
                    </a:extLst>
                  </a:tr>
                  <a:tr h="6533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200">
                              <a:effectLst/>
                            </a:rPr>
                            <a:t>∨</a:t>
                          </a:r>
                          <a:endParaRPr lang="en-US" sz="3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Iskoola Pot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200">
                              <a:effectLst/>
                            </a:rPr>
                            <a:t> </a:t>
                          </a:r>
                          <a:endParaRPr lang="en-US" sz="3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Iskoola Pot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91495804"/>
                      </a:ext>
                    </a:extLst>
                  </a:tr>
                  <a:tr h="872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t="-225175" r="-201389" b="-1034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200">
                              <a:effectLst/>
                            </a:rPr>
                            <a:t> </a:t>
                          </a:r>
                          <a:endParaRPr lang="en-US" sz="3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Iskoola Pot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09674104"/>
                      </a:ext>
                    </a:extLst>
                  </a:tr>
                  <a:tr h="872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t="-325175" r="-201389" b="-34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200">
                              <a:effectLst/>
                            </a:rPr>
                            <a:t>     lowest</a:t>
                          </a:r>
                          <a:endParaRPr lang="en-US" sz="3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Iskoola Pot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6407007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E959917-4F05-4A5A-8512-A64DB9423673}"/>
              </a:ext>
            </a:extLst>
          </p:cNvPr>
          <p:cNvGrpSpPr/>
          <p:nvPr/>
        </p:nvGrpSpPr>
        <p:grpSpPr>
          <a:xfrm>
            <a:off x="4924425" y="8226425"/>
            <a:ext cx="238125" cy="133350"/>
            <a:chOff x="0" y="0"/>
            <a:chExt cx="238125" cy="13335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6065F36-37C8-4670-83A5-DE85BA7AA78D}"/>
                </a:ext>
              </a:extLst>
            </p:cNvPr>
            <p:cNvCxnSpPr/>
            <p:nvPr/>
          </p:nvCxnSpPr>
          <p:spPr>
            <a:xfrm flipH="1" flipV="1">
              <a:off x="0" y="0"/>
              <a:ext cx="133350" cy="1333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08E35D7-3F75-4E3B-8662-AB32B103F21E}"/>
                </a:ext>
              </a:extLst>
            </p:cNvPr>
            <p:cNvCxnSpPr/>
            <p:nvPr/>
          </p:nvCxnSpPr>
          <p:spPr>
            <a:xfrm flipV="1">
              <a:off x="123825" y="0"/>
              <a:ext cx="114300" cy="1333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02351C-50D5-409F-95EF-716CE0C9B99A}"/>
              </a:ext>
            </a:extLst>
          </p:cNvPr>
          <p:cNvCxnSpPr/>
          <p:nvPr/>
        </p:nvCxnSpPr>
        <p:spPr>
          <a:xfrm>
            <a:off x="3625516" y="2662989"/>
            <a:ext cx="0" cy="3352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A557DC-CCF2-4380-AACA-9012BBA8F4A1}"/>
              </a:ext>
            </a:extLst>
          </p:cNvPr>
          <p:cNvSpPr txBox="1"/>
          <p:nvPr/>
        </p:nvSpPr>
        <p:spPr>
          <a:xfrm>
            <a:off x="6741696" y="3665518"/>
            <a:ext cx="2594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Brackets override</a:t>
            </a:r>
          </a:p>
          <a:p>
            <a:r>
              <a:rPr lang="en-US"/>
              <a:t>    B,N,C,D,I,E</a:t>
            </a:r>
          </a:p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BCD4F80-CAD2-4E58-B453-59E57A4D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Precedence rules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90135"/>
            <a:ext cx="3665590" cy="165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13B3EF-72DA-411C-81E0-E7AF7EF1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8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Exclusive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6545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Let p and q be two propositions. The exclusive OR of p and q (denoted by p </a:t>
            </a:r>
            <a:r>
              <a:rPr lang="en-US" sz="1600" dirty="0"/>
              <a:t>⊕ </a:t>
            </a:r>
            <a:r>
              <a:rPr lang="en-US" sz="2000" dirty="0"/>
              <a:t>q) is a proposition that simply means exactly one of p and q will be true but both cannot be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Example :</a:t>
            </a:r>
          </a:p>
          <a:p>
            <a:pPr marL="0" indent="0">
              <a:buNone/>
            </a:pPr>
            <a:r>
              <a:rPr lang="en-US" sz="2000" dirty="0"/>
              <a:t>When you buy a car from XYZ company, you get either Rs. 50000 cashback or accessories worth Rs. 50000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D0EDD-BE0D-406A-A308-700FFE63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9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702" y="1499948"/>
            <a:ext cx="7886700" cy="4351338"/>
          </a:xfrm>
        </p:spPr>
        <p:txBody>
          <a:bodyPr/>
          <a:lstStyle/>
          <a:p>
            <a:r>
              <a:rPr lang="en-US" sz="2000"/>
              <a:t>What is a Proposition</a:t>
            </a:r>
          </a:p>
          <a:p>
            <a:r>
              <a:rPr lang="en-US" sz="2000"/>
              <a:t>Logical Operations</a:t>
            </a:r>
          </a:p>
          <a:p>
            <a:r>
              <a:rPr lang="en-US" sz="2000"/>
              <a:t>Truth Tables</a:t>
            </a:r>
          </a:p>
          <a:p>
            <a:r>
              <a:rPr lang="en-US" sz="2000"/>
              <a:t>Examples using Truth Tables</a:t>
            </a:r>
          </a:p>
          <a:p>
            <a:r>
              <a:rPr lang="en-US" sz="2000"/>
              <a:t>Tautology</a:t>
            </a:r>
          </a:p>
          <a:p>
            <a:r>
              <a:rPr lang="en-US" sz="2000"/>
              <a:t>Contradiction</a:t>
            </a:r>
          </a:p>
          <a:p>
            <a:r>
              <a:rPr lang="en-US" sz="2000"/>
              <a:t>Contingent Proposition</a:t>
            </a:r>
          </a:p>
          <a:p>
            <a:r>
              <a:rPr lang="en-US" sz="2000"/>
              <a:t>Tautology/Contradiction Examples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14C10-9EC9-459F-8F67-CD4A9FD6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67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Exclusive 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6545"/>
                <a:ext cx="7886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Construct the Truth Table for the (p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sz="2000" dirty="0"/>
                  <a:t>q)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∧ ~</a:t>
                </a:r>
                <a:r>
                  <a:rPr lang="en-US" sz="2000" dirty="0"/>
                  <a:t>(p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∧ </a:t>
                </a:r>
                <a:r>
                  <a:rPr lang="en-US" sz="2000" dirty="0"/>
                  <a:t>q)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6545"/>
                <a:ext cx="7886700" cy="4351338"/>
              </a:xfrm>
              <a:blipFill>
                <a:blip r:embed="rId3"/>
                <a:stretch>
                  <a:fillRect l="-77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80" y="2676329"/>
            <a:ext cx="5890519" cy="1607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D0EDD-BE0D-406A-A308-700FFE63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55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Tautology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6545"/>
                <a:ext cx="7886700" cy="4351338"/>
              </a:xfrm>
            </p:spPr>
            <p:txBody>
              <a:bodyPr/>
              <a:lstStyle/>
              <a:p>
                <a:r>
                  <a:rPr lang="en-US" sz="2000"/>
                  <a:t>Some compound propositions contain only </a:t>
                </a:r>
                <a:r>
                  <a:rPr lang="en-US" sz="2000" b="1"/>
                  <a:t>T </a:t>
                </a:r>
                <a:r>
                  <a:rPr lang="en-US" sz="2000"/>
                  <a:t>in the last column of their truth tables.</a:t>
                </a:r>
              </a:p>
              <a:p>
                <a:r>
                  <a:rPr lang="en-US" sz="2000"/>
                  <a:t>A compound proposition which is true under all possible assignments of truth values to its prime propositions is called a tautology or a valid proposition.</a:t>
                </a:r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Consider the statements</a:t>
                </a:r>
              </a:p>
              <a:p>
                <a:pPr marL="0" indent="0">
                  <a:buNone/>
                </a:pPr>
                <a:r>
                  <a:rPr lang="en-US" sz="2000"/>
                  <a:t>e.g. 1. The new born baby is either male or female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/>
                  <a:t>       2. The train will either arrive in  time or will not arrive in time</a:t>
                </a:r>
              </a:p>
              <a:p>
                <a:pPr marL="0" indent="0">
                  <a:buNone/>
                </a:pPr>
                <a:endParaRPr lang="en-US" sz="20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/>
                  <a:t>The above propositions are  tautologies because they are always true.  The propositions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i="1" dirty="0" smtClean="0">
                        <a:latin typeface="Cambria Math"/>
                        <a:ea typeface="Cambria Math" panose="02040503050406030204" pitchFamily="18" charset="0"/>
                      </a:rPr>
                      <m:t> ∨ ~</m:t>
                    </m:r>
                    <m:r>
                      <a:rPr lang="en-US" sz="2000" i="1" dirty="0" smtClean="0">
                        <a:latin typeface="Cambria Math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i="1" dirty="0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/>
                  <a:t>is a tautology. </a:t>
                </a:r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6545"/>
                <a:ext cx="7886700" cy="4351338"/>
              </a:xfrm>
              <a:blipFill>
                <a:blip r:embed="rId3"/>
                <a:stretch>
                  <a:fillRect l="-773" t="-1541" r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316" y="5478962"/>
            <a:ext cx="24288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3DA3B-EF40-4781-BD68-988B85D8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68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Tautology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654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Q. Show that [ (p=&gt;q) </a:t>
            </a: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∧ </a:t>
            </a:r>
            <a:r>
              <a:rPr lang="en-US" sz="2000"/>
              <a:t>(q=&gt;r) ] =&gt; (p=&gt;r) is a tautology. 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224EB-3178-4B4F-A895-D1C2711E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44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6545"/>
            <a:ext cx="7886700" cy="4351338"/>
          </a:xfrm>
        </p:spPr>
        <p:txBody>
          <a:bodyPr/>
          <a:lstStyle/>
          <a:p>
            <a:r>
              <a:rPr lang="en-US" sz="2000"/>
              <a:t>Similarly, some compound propositions contain only </a:t>
            </a:r>
            <a:r>
              <a:rPr lang="en-US" sz="2000" b="1"/>
              <a:t>F </a:t>
            </a:r>
            <a:r>
              <a:rPr lang="en-US" sz="2000"/>
              <a:t>in the last column of their truth tables. </a:t>
            </a:r>
          </a:p>
          <a:p>
            <a:r>
              <a:rPr lang="en-US" sz="2000"/>
              <a:t>A compound proposition which is false under all possible assignments of truth values to its prime propositions is called a contradiction or an inconsistent proposition.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24" y="3516683"/>
            <a:ext cx="48768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EE927-2D14-45E5-B9C4-A15628E0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64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Contingent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6545"/>
            <a:ext cx="7886700" cy="4351338"/>
          </a:xfrm>
        </p:spPr>
        <p:txBody>
          <a:bodyPr/>
          <a:lstStyle/>
          <a:p>
            <a:r>
              <a:rPr lang="en-US" sz="2000"/>
              <a:t>A compound proposition which is neither a tautology nor a contradiction is called a contingent proposition.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623" y="2569661"/>
            <a:ext cx="49911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B3288-9FEB-4958-93F3-D2CDB5D5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67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2608" y="1601037"/>
                <a:ext cx="7886700" cy="4351338"/>
              </a:xfrm>
            </p:spPr>
            <p:txBody>
              <a:bodyPr/>
              <a:lstStyle/>
              <a:p>
                <a:pPr marL="457200" indent="-457200">
                  <a:buAutoNum type="arabicPeriod"/>
                </a:pPr>
                <a:r>
                  <a:rPr lang="en-US" sz="2000"/>
                  <a:t>Commutative laws</a:t>
                </a:r>
              </a:p>
              <a:p>
                <a:pPr marL="0" indent="0">
                  <a:buNone/>
                </a:pPr>
                <a:r>
                  <a:rPr lang="en-US" sz="2000"/>
                  <a:t>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en-US" sz="2000" b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  <a:p>
                <a:pPr marL="457200" indent="-457200">
                  <a:buAutoNum type="arabicPeriod" startAt="2"/>
                </a:pPr>
                <a:r>
                  <a:rPr lang="en-US" sz="2000"/>
                  <a:t>Associative Laws</a:t>
                </a:r>
              </a:p>
              <a:p>
                <a:pPr marL="0" indent="0">
                  <a:buNone/>
                </a:pPr>
                <a:r>
                  <a:rPr lang="en-US" sz="2000"/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en-US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m:rPr>
                        <m:nor/>
                      </m:rPr>
                      <a:rPr lang="en-US" sz="2000" b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sz="2000" b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sz="2000" b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2000" b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 (</m:t>
                    </m:r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en-US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sz="2000" b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sz="2000" b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r>
                      <m:rPr>
                        <m:nor/>
                      </m:rPr>
                      <a:rPr lang="en-US" sz="2000" b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 (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p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∨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en-US" sz="2000"/>
              </a:p>
              <a:p>
                <a:pPr marL="457200" indent="-457200">
                  <a:buAutoNum type="arabicPeriod" startAt="2"/>
                </a:pPr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3.    Distributive Laws</a:t>
                </a:r>
              </a:p>
              <a:p>
                <a:pPr marL="0" indent="0">
                  <a:buNone/>
                </a:pPr>
                <a:r>
                  <a:rPr lang="en-US" sz="2000"/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p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 (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p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∧ (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p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/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 (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∨ (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p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08" y="1601037"/>
                <a:ext cx="7886700" cy="4351338"/>
              </a:xfrm>
              <a:blipFill>
                <a:blip r:embed="rId2"/>
                <a:stretch>
                  <a:fillRect l="-850" t="-1683" b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Laws in Propositional Logic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F53D36-5D79-4010-BE1C-747BED45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2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2608" y="1601036"/>
                <a:ext cx="7886700" cy="50403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/>
                  <a:t>4.    De Morgan’s Laws</a:t>
                </a:r>
              </a:p>
              <a:p>
                <a:pPr marL="0" indent="0">
                  <a:buNone/>
                </a:pPr>
                <a:r>
                  <a:rPr lang="en-US" sz="2000"/>
                  <a:t>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~(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 ~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∨ ~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</m:oMath>
                </a14:m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       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~(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 ~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</m:oMath>
                </a14:m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5.    Law of Negation</a:t>
                </a:r>
              </a:p>
              <a:p>
                <a:pPr marL="0" indent="0">
                  <a:buNone/>
                </a:pPr>
                <a:r>
                  <a:rPr lang="en-US" sz="2000"/>
                  <a:t>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~(~</m:t>
                    </m:r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p</m:t>
                    </m:r>
                    <m:r>
                      <a:rPr lang="en-US" sz="2000" b="0" i="0" smtClean="0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2000" b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        </a:t>
                </a:r>
              </a:p>
              <a:p>
                <a:pPr marL="0" indent="0">
                  <a:buNone/>
                </a:pPr>
                <a:r>
                  <a:rPr lang="en-US" sz="2000"/>
                  <a:t>6.    Law of Excluded Middle</a:t>
                </a:r>
              </a:p>
              <a:p>
                <a:pPr marL="0" indent="0">
                  <a:buNone/>
                </a:pPr>
                <a:r>
                  <a:rPr lang="en-US" sz="2000"/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p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true</m:t>
                    </m:r>
                  </m:oMath>
                </a14:m>
                <a:r>
                  <a:rPr lang="en-US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0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AutoNum type="arabicPeriod" startAt="7"/>
                </a:pPr>
                <a:r>
                  <a:rPr lang="en-US" sz="2000"/>
                  <a:t>Law of Contradiction</a:t>
                </a:r>
              </a:p>
              <a:p>
                <a:pPr marL="0" indent="0">
                  <a:buNone/>
                </a:pPr>
                <a:r>
                  <a:rPr lang="en-US" sz="2000"/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p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false</m:t>
                    </m:r>
                  </m:oMath>
                </a14:m>
                <a:r>
                  <a:rPr lang="en-US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08" y="1601036"/>
                <a:ext cx="7886700" cy="5040396"/>
              </a:xfrm>
              <a:blipFill>
                <a:blip r:embed="rId2"/>
                <a:stretch>
                  <a:fillRect l="-850" t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Laws in Propositional Logic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7B5B33-27EB-4BD3-A43E-915B0F4E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69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2608" y="1601036"/>
                <a:ext cx="7886700" cy="50403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/>
                  <a:t>8.    Law of Implication</a:t>
                </a:r>
              </a:p>
              <a:p>
                <a:pPr marL="0" indent="0">
                  <a:buNone/>
                </a:pPr>
                <a:r>
                  <a:rPr lang="en-US" sz="2000"/>
                  <a:t>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p</m:t>
                    </m:r>
                    <m:r>
                      <a:rPr lang="en-US" sz="2000" b="0" i="0" smtClean="0">
                        <a:latin typeface="Cambria Math"/>
                      </a:rPr>
                      <m:t>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q</m:t>
                    </m:r>
                    <m:r>
                      <a:rPr lang="en-US" sz="2000" b="0" i="0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∨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</m:oMath>
                </a14:m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9.    Contrapositive Law</a:t>
                </a:r>
              </a:p>
              <a:p>
                <a:pPr marL="0" indent="0">
                  <a:buNone/>
                </a:pPr>
                <a:r>
                  <a:rPr lang="en-US" sz="2000"/>
                  <a:t>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2000">
                        <a:latin typeface="Cambria Math"/>
                      </a:rPr>
                      <m:t>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q</m:t>
                    </m:r>
                    <m:r>
                      <a:rPr lang="en-US" sz="2000" b="0" i="0" smtClean="0">
                        <a:latin typeface="Cambria Math"/>
                      </a:rPr>
                      <m:t>=(~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q</m:t>
                    </m:r>
                    <m:r>
                      <a:rPr lang="en-US" sz="2000" smtClean="0">
                        <a:latin typeface="Cambria Math"/>
                      </a:rPr>
                      <m:t>⇒</m:t>
                    </m:r>
                    <m:r>
                      <a:rPr lang="en-US" sz="2000" b="0" i="0" smtClean="0">
                        <a:latin typeface="Cambria Math"/>
                      </a:rPr>
                      <m:t>~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p</m:t>
                    </m:r>
                    <m:r>
                      <a:rPr lang="en-US" sz="2000" b="0" i="0" smtClean="0">
                        <a:latin typeface="Cambria Math"/>
                      </a:rPr>
                      <m:t>)</m:t>
                    </m:r>
                  </m:oMath>
                </a14:m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10.    Law of Equivalence</a:t>
                </a:r>
              </a:p>
              <a:p>
                <a:pPr marL="0" indent="0">
                  <a:buNone/>
                </a:pPr>
                <a:r>
                  <a:rPr lang="en-US" sz="2000"/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p</m:t>
                    </m:r>
                    <m:r>
                      <a:rPr lang="en-US" sz="2000" i="1">
                        <a:latin typeface="Cambria Math"/>
                      </a:rPr>
                      <m:t>&lt;=&gt;</m:t>
                    </m:r>
                    <m:r>
                      <m:rPr>
                        <m:nor/>
                      </m:rPr>
                      <a:rPr lang="en-US" sz="2000">
                        <a:latin typeface="Cambria Math"/>
                      </a:rPr>
                      <m:t>q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(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2000">
                        <a:latin typeface="Cambria Math"/>
                      </a:rPr>
                      <m:t>⇒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q</m:t>
                    </m:r>
                    <m:r>
                      <a:rPr lang="en-US" sz="2000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0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q</m:t>
                    </m:r>
                    <m:r>
                      <a:rPr lang="en-US" sz="2000">
                        <a:latin typeface="Cambria Math"/>
                      </a:rPr>
                      <m:t>⇒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p</m:t>
                    </m:r>
                    <m:r>
                      <a:rPr lang="en-US" sz="2000">
                        <a:latin typeface="Cambria Math"/>
                      </a:rPr>
                      <m:t>)</m:t>
                    </m:r>
                  </m:oMath>
                </a14:m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11.    </a:t>
                </a:r>
                <a:r>
                  <a:rPr lang="en-US" sz="2000" err="1"/>
                  <a:t>Idempotence</a:t>
                </a:r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p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0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0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08" y="1601036"/>
                <a:ext cx="7886700" cy="5040396"/>
              </a:xfrm>
              <a:blipFill>
                <a:blip r:embed="rId2"/>
                <a:stretch>
                  <a:fillRect l="-773" t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Laws in Propositional Logic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9F5BA5-701F-4EAA-A0F3-26D78630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27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2608" y="1601036"/>
                <a:ext cx="7886700" cy="50403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/>
                  <a:t>12.   Laws of Simplification-1</a:t>
                </a:r>
              </a:p>
              <a:p>
                <a:pPr marL="0" indent="0">
                  <a:buNone/>
                </a:pPr>
                <a:r>
                  <a:rPr lang="en-US" sz="2000"/>
                  <a:t>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true</m:t>
                    </m:r>
                  </m:oMath>
                </a14:m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en-US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false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false</m:t>
                    </m:r>
                  </m:oMath>
                </a14:m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false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13.    Laws of Simplification-2</a:t>
                </a:r>
              </a:p>
              <a:p>
                <a:pPr marL="0" indent="0">
                  <a:buNone/>
                </a:pPr>
                <a:r>
                  <a:rPr lang="en-US" sz="2000"/>
                  <a:t>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r>
                      <a:rPr lang="en-US" sz="2000" b="0" i="0" dirty="0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q</m:t>
                    </m:r>
                    <m:r>
                      <a:rPr lang="en-US" sz="2000" b="0" i="0" smtClean="0">
                        <a:latin typeface="Cambria Math"/>
                      </a:rPr>
                      <m:t>)=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p</m:t>
                    </m:r>
                  </m:oMath>
                </a14:m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p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q</m:t>
                    </m:r>
                    <m:r>
                      <a:rPr lang="en-US" sz="2000">
                        <a:latin typeface="Cambria Math"/>
                      </a:rPr>
                      <m:t>)=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p</m:t>
                    </m:r>
                  </m:oMath>
                </a14:m>
                <a:endParaRPr lang="en-US" sz="2000"/>
              </a:p>
              <a:p>
                <a:pPr marL="0" indent="0">
                  <a:buNone/>
                </a:pPr>
                <a:endParaRPr lang="en-US" sz="20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08" y="1601036"/>
                <a:ext cx="7886700" cy="5040396"/>
              </a:xfrm>
              <a:blipFill>
                <a:blip r:embed="rId2"/>
                <a:stretch>
                  <a:fillRect l="-773" t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Laws in Propositional Logic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31B579-E737-4290-9F1D-0DB1FA23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79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2608" y="1601036"/>
                <a:ext cx="7886700" cy="50403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/>
                  <a:t>14.   Distributive Laws</a:t>
                </a:r>
                <a:endParaRPr lang="en-US" sz="20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/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a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(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 (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∧ (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(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a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 (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∨ (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∨ (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08" y="1601036"/>
                <a:ext cx="7886700" cy="5040396"/>
              </a:xfrm>
              <a:blipFill>
                <a:blip r:embed="rId2"/>
                <a:stretch>
                  <a:fillRect l="-773" t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Laws in Propositional Logic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C3DB94-294D-4851-9059-F05D6C92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6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606" y="1499948"/>
            <a:ext cx="7989796" cy="5221527"/>
          </a:xfrm>
        </p:spPr>
        <p:txBody>
          <a:bodyPr/>
          <a:lstStyle/>
          <a:p>
            <a:r>
              <a:rPr lang="en-US" sz="2000" dirty="0"/>
              <a:t>A proposition is a statement which is either true or false but not both.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Examples:</a:t>
            </a:r>
          </a:p>
          <a:p>
            <a:pPr marL="571500" indent="-571500">
              <a:buAutoNum type="romanLcParenR"/>
            </a:pPr>
            <a:r>
              <a:rPr lang="en-US" sz="2000" dirty="0"/>
              <a:t>p:    Colombo is in Sri Lanka</a:t>
            </a:r>
          </a:p>
          <a:p>
            <a:pPr marL="571500" indent="-571500">
              <a:buAutoNum type="romanLcParenR"/>
            </a:pPr>
            <a:r>
              <a:rPr lang="en-US" sz="2000" dirty="0"/>
              <a:t>q:    17 is a prime number</a:t>
            </a:r>
          </a:p>
          <a:p>
            <a:pPr marL="571500" indent="-571500">
              <a:buAutoNum type="romanLcParenR"/>
            </a:pPr>
            <a:r>
              <a:rPr lang="en-US" sz="2000" dirty="0"/>
              <a:t>r:    x=3 is a solution of x</a:t>
            </a:r>
            <a:r>
              <a:rPr lang="en-US" sz="2000" baseline="30000" dirty="0"/>
              <a:t>2</a:t>
            </a:r>
            <a:r>
              <a:rPr lang="en-US" sz="2000" dirty="0"/>
              <a:t>=4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000" dirty="0"/>
              <a:t>Propositions p, q are true and r is false.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Are the following statements propositions?</a:t>
            </a:r>
          </a:p>
          <a:p>
            <a:pPr marL="571500" indent="-571500">
              <a:buAutoNum type="romanLcParenR"/>
            </a:pPr>
            <a:r>
              <a:rPr lang="en-US" sz="2000" dirty="0"/>
              <a:t>What is your age?</a:t>
            </a:r>
          </a:p>
          <a:p>
            <a:pPr marL="571500" indent="-571500">
              <a:buAutoNum type="romanLcParenR"/>
            </a:pPr>
            <a:r>
              <a:rPr lang="en-US" sz="2000" dirty="0"/>
              <a:t>Do your studies well</a:t>
            </a:r>
          </a:p>
          <a:p>
            <a:pPr marL="571500" indent="-571500">
              <a:buAutoNum type="romanLcParenR"/>
            </a:pPr>
            <a:r>
              <a:rPr lang="en-US" sz="2000" dirty="0"/>
              <a:t>x + 2 = 2x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4090C-0DD9-40B2-965C-C1C454D9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1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Composite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606" y="1192434"/>
            <a:ext cx="7886700" cy="4351338"/>
          </a:xfrm>
        </p:spPr>
        <p:txBody>
          <a:bodyPr/>
          <a:lstStyle/>
          <a:p>
            <a:pPr marL="571500" indent="-571500">
              <a:buAutoNum type="romanLcParenR"/>
            </a:pPr>
            <a:endParaRPr lang="en-US" sz="2000" dirty="0"/>
          </a:p>
          <a:p>
            <a:r>
              <a:rPr lang="en-US" sz="2000" dirty="0"/>
              <a:t>Some propositions are composite, that is they are composed of sub statements</a:t>
            </a:r>
          </a:p>
          <a:p>
            <a:pPr marL="0" indent="0">
              <a:buNone/>
            </a:pPr>
            <a:r>
              <a:rPr lang="en-US" sz="2000" dirty="0"/>
              <a:t>e.g.  17 is a prime number and 10 is an even number</a:t>
            </a:r>
          </a:p>
          <a:p>
            <a:pPr marL="0" indent="0">
              <a:buNone/>
            </a:pPr>
            <a:endParaRPr lang="en-US" sz="2000" dirty="0"/>
          </a:p>
          <a:p>
            <a:pPr algn="just"/>
            <a:r>
              <a:rPr lang="en-US" sz="2000" dirty="0"/>
              <a:t>A fundamental property of a composite statement is that its truth value is completely determined by the truth value of each of its sub-statements and the way they are connected to form the composite statement.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C2FEA-487F-41B4-937A-3683A70D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7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Primitive Propositions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927122"/>
                <a:ext cx="7886700" cy="3947263"/>
              </a:xfrm>
            </p:spPr>
            <p:txBody>
              <a:bodyPr/>
              <a:lstStyle/>
              <a:p>
                <a:r>
                  <a:rPr lang="en-US" sz="2000" dirty="0"/>
                  <a:t>A proposition which cannot be broken down into simpler propositions is called a primitive proposition.</a:t>
                </a:r>
              </a:p>
              <a:p>
                <a:r>
                  <a:rPr lang="en-US" sz="2000" dirty="0"/>
                  <a:t>Each primitive proposition can be represented by a name.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: 3 + 8 = 11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: Elephants can fly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 primitive statement has a truth value either </a:t>
                </a:r>
                <a:r>
                  <a:rPr lang="en-US" sz="2000" b="1" dirty="0"/>
                  <a:t>True</a:t>
                </a:r>
                <a:r>
                  <a:rPr lang="en-US" sz="2000" dirty="0"/>
                  <a:t> or </a:t>
                </a:r>
                <a:r>
                  <a:rPr lang="en-US" sz="2000" b="1" dirty="0"/>
                  <a:t>False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927122"/>
                <a:ext cx="7886700" cy="3947263"/>
              </a:xfrm>
              <a:blipFill>
                <a:blip r:embed="rId2"/>
                <a:stretch>
                  <a:fillRect l="-773" t="-1543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FE232-BF31-43A6-904A-7BC75DC7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4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Truth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418" y="2310581"/>
            <a:ext cx="7777931" cy="3622542"/>
          </a:xfrm>
        </p:spPr>
        <p:txBody>
          <a:bodyPr/>
          <a:lstStyle/>
          <a:p>
            <a:r>
              <a:rPr lang="en-US" sz="2000" dirty="0"/>
              <a:t>A truth table is a computational device by which we can determine the truth value of a proposition once we know the truth value of each of its components.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We can combine primitive propositions using the basic logical operations.  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FEF4A-51C8-4316-99E9-29BE560B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1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Negation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/>
                  <a:t>When any proposition is given, another proposition called Negation of p can be formed by inserting the word “not” before p. Negation of p is denoted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~</m:t>
                    </m:r>
                  </m:oMath>
                </a14:m>
                <a:r>
                  <a:rPr lang="en-US" sz="2000"/>
                  <a:t>p or “not p” or ¬p.</a:t>
                </a:r>
              </a:p>
              <a:p>
                <a:pPr marL="0" indent="0">
                  <a:buNone/>
                </a:pPr>
                <a:endParaRPr lang="en-US"/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 sz="2000"/>
                  <a:t>T denotes true and F denotes false. Another way is to replace T with 1 and F with 0.</a:t>
                </a:r>
              </a:p>
              <a:p>
                <a:pPr marL="0" indent="0">
                  <a:buNone/>
                </a:pP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5349177"/>
                  </p:ext>
                </p:extLst>
              </p:nvPr>
            </p:nvGraphicFramePr>
            <p:xfrm>
              <a:off x="3825240" y="3174520"/>
              <a:ext cx="1493520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15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42801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p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</m:oMath>
                          </a14:m>
                          <a:r>
                            <a:rPr lang="en-US"/>
                            <a:t>p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5349177"/>
                  </p:ext>
                </p:extLst>
              </p:nvPr>
            </p:nvGraphicFramePr>
            <p:xfrm>
              <a:off x="3825240" y="3174520"/>
              <a:ext cx="1493520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15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p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6032" t="-8333" r="-3175" b="-2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E5AFE-6EDE-4942-B223-6A844492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1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Conjunction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1305"/>
            <a:ext cx="7886700" cy="4351338"/>
          </a:xfrm>
        </p:spPr>
        <p:txBody>
          <a:bodyPr/>
          <a:lstStyle/>
          <a:p>
            <a:r>
              <a:rPr lang="en-US" sz="2000"/>
              <a:t>Any two given propositions can be combined with the word “and” to form a compound proposition called the conjunction of the two given propositions. 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If p and q are propositions then, </a:t>
            </a:r>
            <a:r>
              <a:rPr lang="en-US" sz="2000" b="1"/>
              <a:t>p </a:t>
            </a:r>
            <a:r>
              <a:rPr lang="en-US" sz="2000" b="1"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r>
              <a:rPr lang="en-US" sz="2000" b="1"/>
              <a:t> q </a:t>
            </a:r>
            <a:r>
              <a:rPr lang="en-US" sz="2000"/>
              <a:t>(read as “p and q”) denotes the conjunction of the propositions p, q.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E62A2-CD14-4086-B272-92F9A345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2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Conjunction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1305"/>
            <a:ext cx="7886700" cy="4351338"/>
          </a:xfrm>
        </p:spPr>
        <p:txBody>
          <a:bodyPr/>
          <a:lstStyle/>
          <a:p>
            <a:r>
              <a:rPr lang="en-US" sz="2000"/>
              <a:t>Consider the two propositions p, q. If p is true and q is true, then p </a:t>
            </a: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r>
              <a:rPr lang="en-US" sz="2000"/>
              <a:t> q is true. Otherwise, p </a:t>
            </a: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r>
              <a:rPr lang="en-US" sz="2000"/>
              <a:t> q is false. 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4883518"/>
                  </p:ext>
                </p:extLst>
              </p:nvPr>
            </p:nvGraphicFramePr>
            <p:xfrm>
              <a:off x="2969329" y="2499987"/>
              <a:ext cx="224027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65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568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568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p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q</a:t>
                          </a:r>
                          <a:endParaRPr lang="en-US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4883518"/>
                  </p:ext>
                </p:extLst>
              </p:nvPr>
            </p:nvGraphicFramePr>
            <p:xfrm>
              <a:off x="2969329" y="2499987"/>
              <a:ext cx="224027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65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568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568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p</a:t>
                          </a: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000" t="-11475" r="-1024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7581" t="-11475" r="-3226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37E12-1AA7-45E9-A708-9BF9518F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3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1567</Words>
  <Application>Microsoft Office PowerPoint</Application>
  <PresentationFormat>On-screen Show (4:3)</PresentationFormat>
  <Paragraphs>300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Propositional Logic</vt:lpstr>
      <vt:lpstr>Outline</vt:lpstr>
      <vt:lpstr>Propositions</vt:lpstr>
      <vt:lpstr>Composite Propositions</vt:lpstr>
      <vt:lpstr>Primitive Propositions</vt:lpstr>
      <vt:lpstr>Truth Table</vt:lpstr>
      <vt:lpstr>Negation</vt:lpstr>
      <vt:lpstr>Conjunction</vt:lpstr>
      <vt:lpstr>Conjunction</vt:lpstr>
      <vt:lpstr>Disjunction</vt:lpstr>
      <vt:lpstr>Disjunction</vt:lpstr>
      <vt:lpstr>Construct the following truth tables</vt:lpstr>
      <vt:lpstr>Construct the following truth tables</vt:lpstr>
      <vt:lpstr>Implication</vt:lpstr>
      <vt:lpstr>Equivalence </vt:lpstr>
      <vt:lpstr>Construct the following truth tables</vt:lpstr>
      <vt:lpstr>Precedence rules</vt:lpstr>
      <vt:lpstr>Precedence rules</vt:lpstr>
      <vt:lpstr>Exclusive OR</vt:lpstr>
      <vt:lpstr>Exclusive OR</vt:lpstr>
      <vt:lpstr>Tautology</vt:lpstr>
      <vt:lpstr>Tautology</vt:lpstr>
      <vt:lpstr>Contradiction</vt:lpstr>
      <vt:lpstr>Contingent Proposition</vt:lpstr>
      <vt:lpstr>Laws in Propositional Logic</vt:lpstr>
      <vt:lpstr>Laws in Propositional Logic</vt:lpstr>
      <vt:lpstr>Laws in Propositional Logic</vt:lpstr>
      <vt:lpstr>Laws in Propositional Logic</vt:lpstr>
      <vt:lpstr>Laws in Propositional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LAB01</dc:creator>
  <cp:lastModifiedBy>Aruna Upendra</cp:lastModifiedBy>
  <cp:revision>4</cp:revision>
  <dcterms:created xsi:type="dcterms:W3CDTF">2014-11-18T08:04:54Z</dcterms:created>
  <dcterms:modified xsi:type="dcterms:W3CDTF">2022-07-18T08:18:20Z</dcterms:modified>
</cp:coreProperties>
</file>