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8" r:id="rId3"/>
    <p:sldId id="270" r:id="rId4"/>
    <p:sldId id="257" r:id="rId5"/>
    <p:sldId id="272" r:id="rId6"/>
    <p:sldId id="273" r:id="rId7"/>
    <p:sldId id="274" r:id="rId8"/>
    <p:sldId id="275" r:id="rId9"/>
    <p:sldId id="276" r:id="rId10"/>
    <p:sldId id="277" r:id="rId11"/>
    <p:sldId id="271" r:id="rId12"/>
    <p:sldId id="258" r:id="rId13"/>
    <p:sldId id="259" r:id="rId14"/>
    <p:sldId id="260" r:id="rId15"/>
    <p:sldId id="261" r:id="rId16"/>
    <p:sldId id="262" r:id="rId17"/>
    <p:sldId id="264" r:id="rId18"/>
    <p:sldId id="263"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5084" autoAdjust="0"/>
  </p:normalViewPr>
  <p:slideViewPr>
    <p:cSldViewPr snapToGrid="0">
      <p:cViewPr varScale="1">
        <p:scale>
          <a:sx n="107" d="100"/>
          <a:sy n="107" d="100"/>
        </p:scale>
        <p:origin x="77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6C48C-378A-471C-B2EC-7F925C514010}" type="datetimeFigureOut">
              <a:rPr lang="en-US" smtClean="0"/>
              <a:t>1/30/23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D9BE4-CBD5-4935-948A-4FE01305221C}" type="slidenum">
              <a:rPr lang="en-US" smtClean="0"/>
              <a:t>‹#›</a:t>
            </a:fld>
            <a:endParaRPr lang="en-US"/>
          </a:p>
        </p:txBody>
      </p:sp>
    </p:spTree>
    <p:extLst>
      <p:ext uri="{BB962C8B-B14F-4D97-AF65-F5344CB8AC3E}">
        <p14:creationId xmlns:p14="http://schemas.microsoft.com/office/powerpoint/2010/main" val="89218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1</a:t>
            </a:fld>
            <a:endParaRPr lang="en-US"/>
          </a:p>
        </p:txBody>
      </p:sp>
    </p:spTree>
    <p:extLst>
      <p:ext uri="{BB962C8B-B14F-4D97-AF65-F5344CB8AC3E}">
        <p14:creationId xmlns:p14="http://schemas.microsoft.com/office/powerpoint/2010/main" val="1352237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Step1: How much time you spend doing thinks?</a:t>
            </a:r>
          </a:p>
        </p:txBody>
      </p:sp>
      <p:sp>
        <p:nvSpPr>
          <p:cNvPr id="4" name="Slide Number Placeholder 3"/>
          <p:cNvSpPr>
            <a:spLocks noGrp="1"/>
          </p:cNvSpPr>
          <p:nvPr>
            <p:ph type="sldNum" sz="quarter" idx="5"/>
          </p:nvPr>
        </p:nvSpPr>
        <p:spPr/>
        <p:txBody>
          <a:bodyPr/>
          <a:lstStyle/>
          <a:p>
            <a:fld id="{4DAD9BE4-CBD5-4935-948A-4FE01305221C}" type="slidenum">
              <a:rPr lang="en-US" smtClean="0"/>
              <a:t>10</a:t>
            </a:fld>
            <a:endParaRPr lang="en-US"/>
          </a:p>
        </p:txBody>
      </p:sp>
    </p:spTree>
    <p:extLst>
      <p:ext uri="{BB962C8B-B14F-4D97-AF65-F5344CB8AC3E}">
        <p14:creationId xmlns:p14="http://schemas.microsoft.com/office/powerpoint/2010/main" val="3490871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11</a:t>
            </a:fld>
            <a:endParaRPr lang="en-US"/>
          </a:p>
        </p:txBody>
      </p:sp>
    </p:spTree>
    <p:extLst>
      <p:ext uri="{BB962C8B-B14F-4D97-AF65-F5344CB8AC3E}">
        <p14:creationId xmlns:p14="http://schemas.microsoft.com/office/powerpoint/2010/main" val="1660808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12</a:t>
            </a:fld>
            <a:endParaRPr lang="en-US"/>
          </a:p>
        </p:txBody>
      </p:sp>
    </p:spTree>
    <p:extLst>
      <p:ext uri="{BB962C8B-B14F-4D97-AF65-F5344CB8AC3E}">
        <p14:creationId xmlns:p14="http://schemas.microsoft.com/office/powerpoint/2010/main" val="409160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13</a:t>
            </a:fld>
            <a:endParaRPr lang="en-US"/>
          </a:p>
        </p:txBody>
      </p:sp>
    </p:spTree>
    <p:extLst>
      <p:ext uri="{BB962C8B-B14F-4D97-AF65-F5344CB8AC3E}">
        <p14:creationId xmlns:p14="http://schemas.microsoft.com/office/powerpoint/2010/main" val="2920843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14</a:t>
            </a:fld>
            <a:endParaRPr lang="en-US"/>
          </a:p>
        </p:txBody>
      </p:sp>
    </p:spTree>
    <p:extLst>
      <p:ext uri="{BB962C8B-B14F-4D97-AF65-F5344CB8AC3E}">
        <p14:creationId xmlns:p14="http://schemas.microsoft.com/office/powerpoint/2010/main" val="796236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15</a:t>
            </a:fld>
            <a:endParaRPr lang="en-US"/>
          </a:p>
        </p:txBody>
      </p:sp>
    </p:spTree>
    <p:extLst>
      <p:ext uri="{BB962C8B-B14F-4D97-AF65-F5344CB8AC3E}">
        <p14:creationId xmlns:p14="http://schemas.microsoft.com/office/powerpoint/2010/main" val="30190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16</a:t>
            </a:fld>
            <a:endParaRPr lang="en-US"/>
          </a:p>
        </p:txBody>
      </p:sp>
    </p:spTree>
    <p:extLst>
      <p:ext uri="{BB962C8B-B14F-4D97-AF65-F5344CB8AC3E}">
        <p14:creationId xmlns:p14="http://schemas.microsoft.com/office/powerpoint/2010/main" val="4187338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17</a:t>
            </a:fld>
            <a:endParaRPr lang="en-US"/>
          </a:p>
        </p:txBody>
      </p:sp>
    </p:spTree>
    <p:extLst>
      <p:ext uri="{BB962C8B-B14F-4D97-AF65-F5344CB8AC3E}">
        <p14:creationId xmlns:p14="http://schemas.microsoft.com/office/powerpoint/2010/main" val="986149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18</a:t>
            </a:fld>
            <a:endParaRPr lang="en-US"/>
          </a:p>
        </p:txBody>
      </p:sp>
    </p:spTree>
    <p:extLst>
      <p:ext uri="{BB962C8B-B14F-4D97-AF65-F5344CB8AC3E}">
        <p14:creationId xmlns:p14="http://schemas.microsoft.com/office/powerpoint/2010/main" val="750289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19</a:t>
            </a:fld>
            <a:endParaRPr lang="en-US"/>
          </a:p>
        </p:txBody>
      </p:sp>
    </p:spTree>
    <p:extLst>
      <p:ext uri="{BB962C8B-B14F-4D97-AF65-F5344CB8AC3E}">
        <p14:creationId xmlns:p14="http://schemas.microsoft.com/office/powerpoint/2010/main" val="267739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2</a:t>
            </a:fld>
            <a:endParaRPr lang="en-US"/>
          </a:p>
        </p:txBody>
      </p:sp>
    </p:spTree>
    <p:extLst>
      <p:ext uri="{BB962C8B-B14F-4D97-AF65-F5344CB8AC3E}">
        <p14:creationId xmlns:p14="http://schemas.microsoft.com/office/powerpoint/2010/main" val="118511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professional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Professional development is Learning to earn or maintain professional credentials such as academic degrees (which you're doing right now) to formal coursework, attending conferences and informal learning opportunities situated in practice.</a:t>
            </a:r>
          </a:p>
          <a:p>
            <a:endParaRPr lang="en-US" dirty="0"/>
          </a:p>
          <a:p>
            <a:r>
              <a:rPr lang="en-US" dirty="0"/>
              <a:t>So not that, This is a lot more than just getting your degrees … and really, it’s earning and maintaining (called as CPD) working to continue to maintain that level of professional development. </a:t>
            </a:r>
          </a:p>
          <a:p>
            <a:r>
              <a:rPr lang="en-US" dirty="0"/>
              <a:t>You haven’t attained it once you graduate you continue to attain and maintain it as you go through out your career.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variety of branches of professional development, including scholarly expertise, communication skills (which we can always be honing), leadership &amp; collaboration (which you will continue to grow into as you gain more wisdom and experience) , career preparation (which we are doing right now) and personal development (which we actually just spent a lot more time on personal development like self-reflecting, learn about more about what make us tick and how we can leverage out strength and build up our weakness be more empathic to those around us.</a:t>
            </a:r>
          </a:p>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3</a:t>
            </a:fld>
            <a:endParaRPr lang="en-US"/>
          </a:p>
        </p:txBody>
      </p:sp>
    </p:spTree>
    <p:extLst>
      <p:ext uri="{BB962C8B-B14F-4D97-AF65-F5344CB8AC3E}">
        <p14:creationId xmlns:p14="http://schemas.microsoft.com/office/powerpoint/2010/main" val="2649006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AD9BE4-CBD5-4935-948A-4FE01305221C}" type="slidenum">
              <a:rPr lang="en-US" smtClean="0"/>
              <a:t>4</a:t>
            </a:fld>
            <a:endParaRPr lang="en-US"/>
          </a:p>
        </p:txBody>
      </p:sp>
    </p:spTree>
    <p:extLst>
      <p:ext uri="{BB962C8B-B14F-4D97-AF65-F5344CB8AC3E}">
        <p14:creationId xmlns:p14="http://schemas.microsoft.com/office/powerpoint/2010/main" val="303994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Step1: How much time you spend doing thinks?</a:t>
            </a:r>
          </a:p>
        </p:txBody>
      </p:sp>
      <p:sp>
        <p:nvSpPr>
          <p:cNvPr id="4" name="Slide Number Placeholder 3"/>
          <p:cNvSpPr>
            <a:spLocks noGrp="1"/>
          </p:cNvSpPr>
          <p:nvPr>
            <p:ph type="sldNum" sz="quarter" idx="5"/>
          </p:nvPr>
        </p:nvSpPr>
        <p:spPr/>
        <p:txBody>
          <a:bodyPr/>
          <a:lstStyle/>
          <a:p>
            <a:fld id="{4DAD9BE4-CBD5-4935-948A-4FE01305221C}" type="slidenum">
              <a:rPr lang="en-US" smtClean="0"/>
              <a:t>5</a:t>
            </a:fld>
            <a:endParaRPr lang="en-US"/>
          </a:p>
        </p:txBody>
      </p:sp>
    </p:spTree>
    <p:extLst>
      <p:ext uri="{BB962C8B-B14F-4D97-AF65-F5344CB8AC3E}">
        <p14:creationId xmlns:p14="http://schemas.microsoft.com/office/powerpoint/2010/main" val="3586338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Step1: How much time you spend doing thinks?</a:t>
            </a:r>
          </a:p>
        </p:txBody>
      </p:sp>
      <p:sp>
        <p:nvSpPr>
          <p:cNvPr id="4" name="Slide Number Placeholder 3"/>
          <p:cNvSpPr>
            <a:spLocks noGrp="1"/>
          </p:cNvSpPr>
          <p:nvPr>
            <p:ph type="sldNum" sz="quarter" idx="5"/>
          </p:nvPr>
        </p:nvSpPr>
        <p:spPr/>
        <p:txBody>
          <a:bodyPr/>
          <a:lstStyle/>
          <a:p>
            <a:fld id="{4DAD9BE4-CBD5-4935-948A-4FE01305221C}" type="slidenum">
              <a:rPr lang="en-US" smtClean="0"/>
              <a:t>6</a:t>
            </a:fld>
            <a:endParaRPr lang="en-US"/>
          </a:p>
        </p:txBody>
      </p:sp>
    </p:spTree>
    <p:extLst>
      <p:ext uri="{BB962C8B-B14F-4D97-AF65-F5344CB8AC3E}">
        <p14:creationId xmlns:p14="http://schemas.microsoft.com/office/powerpoint/2010/main" val="640569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Step1: How much time you spend doing thinks?</a:t>
            </a:r>
          </a:p>
        </p:txBody>
      </p:sp>
      <p:sp>
        <p:nvSpPr>
          <p:cNvPr id="4" name="Slide Number Placeholder 3"/>
          <p:cNvSpPr>
            <a:spLocks noGrp="1"/>
          </p:cNvSpPr>
          <p:nvPr>
            <p:ph type="sldNum" sz="quarter" idx="5"/>
          </p:nvPr>
        </p:nvSpPr>
        <p:spPr/>
        <p:txBody>
          <a:bodyPr/>
          <a:lstStyle/>
          <a:p>
            <a:fld id="{4DAD9BE4-CBD5-4935-948A-4FE01305221C}" type="slidenum">
              <a:rPr lang="en-US" smtClean="0"/>
              <a:t>7</a:t>
            </a:fld>
            <a:endParaRPr lang="en-US"/>
          </a:p>
        </p:txBody>
      </p:sp>
    </p:spTree>
    <p:extLst>
      <p:ext uri="{BB962C8B-B14F-4D97-AF65-F5344CB8AC3E}">
        <p14:creationId xmlns:p14="http://schemas.microsoft.com/office/powerpoint/2010/main" val="1548621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game</a:t>
            </a:r>
          </a:p>
        </p:txBody>
      </p:sp>
      <p:sp>
        <p:nvSpPr>
          <p:cNvPr id="4" name="Slide Number Placeholder 3"/>
          <p:cNvSpPr>
            <a:spLocks noGrp="1"/>
          </p:cNvSpPr>
          <p:nvPr>
            <p:ph type="sldNum" sz="quarter" idx="5"/>
          </p:nvPr>
        </p:nvSpPr>
        <p:spPr/>
        <p:txBody>
          <a:bodyPr/>
          <a:lstStyle/>
          <a:p>
            <a:fld id="{4DAD9BE4-CBD5-4935-948A-4FE01305221C}" type="slidenum">
              <a:rPr lang="en-US" smtClean="0"/>
              <a:t>8</a:t>
            </a:fld>
            <a:endParaRPr lang="en-US"/>
          </a:p>
        </p:txBody>
      </p:sp>
    </p:spTree>
    <p:extLst>
      <p:ext uri="{BB962C8B-B14F-4D97-AF65-F5344CB8AC3E}">
        <p14:creationId xmlns:p14="http://schemas.microsoft.com/office/powerpoint/2010/main" val="4115903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Step1: How much time you spend doing thinks?</a:t>
            </a:r>
          </a:p>
        </p:txBody>
      </p:sp>
      <p:sp>
        <p:nvSpPr>
          <p:cNvPr id="4" name="Slide Number Placeholder 3"/>
          <p:cNvSpPr>
            <a:spLocks noGrp="1"/>
          </p:cNvSpPr>
          <p:nvPr>
            <p:ph type="sldNum" sz="quarter" idx="5"/>
          </p:nvPr>
        </p:nvSpPr>
        <p:spPr/>
        <p:txBody>
          <a:bodyPr/>
          <a:lstStyle/>
          <a:p>
            <a:fld id="{4DAD9BE4-CBD5-4935-948A-4FE01305221C}" type="slidenum">
              <a:rPr lang="en-US" smtClean="0"/>
              <a:t>9</a:t>
            </a:fld>
            <a:endParaRPr lang="en-US"/>
          </a:p>
        </p:txBody>
      </p:sp>
    </p:spTree>
    <p:extLst>
      <p:ext uri="{BB962C8B-B14F-4D97-AF65-F5344CB8AC3E}">
        <p14:creationId xmlns:p14="http://schemas.microsoft.com/office/powerpoint/2010/main" val="189118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0CEA-64C7-CACB-937B-02F512CBAF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626895-3981-8C60-A50C-1D6D1E1C2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9F6C0B-8CF8-86FD-C0DA-F8E1B57512CD}"/>
              </a:ext>
            </a:extLst>
          </p:cNvPr>
          <p:cNvSpPr>
            <a:spLocks noGrp="1"/>
          </p:cNvSpPr>
          <p:nvPr>
            <p:ph type="dt" sz="half" idx="10"/>
          </p:nvPr>
        </p:nvSpPr>
        <p:spPr/>
        <p:txBody>
          <a:bodyPr/>
          <a:lstStyle/>
          <a:p>
            <a:fld id="{2D87E00F-A3E0-4E04-9ADE-D0A7D7DC7520}" type="datetimeFigureOut">
              <a:rPr lang="en-US" smtClean="0"/>
              <a:t>1/30/23</a:t>
            </a:fld>
            <a:endParaRPr lang="en-US"/>
          </a:p>
        </p:txBody>
      </p:sp>
      <p:sp>
        <p:nvSpPr>
          <p:cNvPr id="5" name="Footer Placeholder 4">
            <a:extLst>
              <a:ext uri="{FF2B5EF4-FFF2-40B4-BE49-F238E27FC236}">
                <a16:creationId xmlns:a16="http://schemas.microsoft.com/office/drawing/2014/main" id="{61C846DD-C251-9424-4489-B75A67AE1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1BEDD-1233-862D-215C-3914403D801A}"/>
              </a:ext>
            </a:extLst>
          </p:cNvPr>
          <p:cNvSpPr>
            <a:spLocks noGrp="1"/>
          </p:cNvSpPr>
          <p:nvPr>
            <p:ph type="sldNum" sz="quarter" idx="12"/>
          </p:nvPr>
        </p:nvSpPr>
        <p:spPr/>
        <p:txBody>
          <a:bodyPr/>
          <a:lstStyle/>
          <a:p>
            <a:fld id="{FB756ACA-6EDD-4175-816D-5D90DFA0DD38}" type="slidenum">
              <a:rPr lang="en-US" smtClean="0"/>
              <a:t>‹#›</a:t>
            </a:fld>
            <a:endParaRPr lang="en-US"/>
          </a:p>
        </p:txBody>
      </p:sp>
    </p:spTree>
    <p:extLst>
      <p:ext uri="{BB962C8B-B14F-4D97-AF65-F5344CB8AC3E}">
        <p14:creationId xmlns:p14="http://schemas.microsoft.com/office/powerpoint/2010/main" val="100109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8B00-7B65-CC90-C8EC-17C040A4B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3CB2F-A5CD-7693-7257-E67F87E96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F7299-C456-12DE-8522-9E7F68E378E9}"/>
              </a:ext>
            </a:extLst>
          </p:cNvPr>
          <p:cNvSpPr>
            <a:spLocks noGrp="1"/>
          </p:cNvSpPr>
          <p:nvPr>
            <p:ph type="dt" sz="half" idx="10"/>
          </p:nvPr>
        </p:nvSpPr>
        <p:spPr/>
        <p:txBody>
          <a:bodyPr/>
          <a:lstStyle/>
          <a:p>
            <a:fld id="{2D87E00F-A3E0-4E04-9ADE-D0A7D7DC7520}" type="datetimeFigureOut">
              <a:rPr lang="en-US" smtClean="0"/>
              <a:t>1/30/23</a:t>
            </a:fld>
            <a:endParaRPr lang="en-US"/>
          </a:p>
        </p:txBody>
      </p:sp>
      <p:sp>
        <p:nvSpPr>
          <p:cNvPr id="5" name="Footer Placeholder 4">
            <a:extLst>
              <a:ext uri="{FF2B5EF4-FFF2-40B4-BE49-F238E27FC236}">
                <a16:creationId xmlns:a16="http://schemas.microsoft.com/office/drawing/2014/main" id="{9F1DDC4C-8D6F-5B0E-2FB0-FF12A286F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791BB-F913-85AC-D0D8-D4741BD1491A}"/>
              </a:ext>
            </a:extLst>
          </p:cNvPr>
          <p:cNvSpPr>
            <a:spLocks noGrp="1"/>
          </p:cNvSpPr>
          <p:nvPr>
            <p:ph type="sldNum" sz="quarter" idx="12"/>
          </p:nvPr>
        </p:nvSpPr>
        <p:spPr/>
        <p:txBody>
          <a:bodyPr/>
          <a:lstStyle/>
          <a:p>
            <a:fld id="{FB756ACA-6EDD-4175-816D-5D90DFA0DD38}" type="slidenum">
              <a:rPr lang="en-US" smtClean="0"/>
              <a:t>‹#›</a:t>
            </a:fld>
            <a:endParaRPr lang="en-US"/>
          </a:p>
        </p:txBody>
      </p:sp>
    </p:spTree>
    <p:extLst>
      <p:ext uri="{BB962C8B-B14F-4D97-AF65-F5344CB8AC3E}">
        <p14:creationId xmlns:p14="http://schemas.microsoft.com/office/powerpoint/2010/main" val="249108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C62B8D-775D-E037-4412-9D5DBBC80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66B005-597C-8FD9-59A2-5B540AA64A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54E3C-F2F6-558A-FE19-6AAD2AA3CF01}"/>
              </a:ext>
            </a:extLst>
          </p:cNvPr>
          <p:cNvSpPr>
            <a:spLocks noGrp="1"/>
          </p:cNvSpPr>
          <p:nvPr>
            <p:ph type="dt" sz="half" idx="10"/>
          </p:nvPr>
        </p:nvSpPr>
        <p:spPr/>
        <p:txBody>
          <a:bodyPr/>
          <a:lstStyle/>
          <a:p>
            <a:fld id="{2D87E00F-A3E0-4E04-9ADE-D0A7D7DC7520}" type="datetimeFigureOut">
              <a:rPr lang="en-US" smtClean="0"/>
              <a:t>1/30/23</a:t>
            </a:fld>
            <a:endParaRPr lang="en-US"/>
          </a:p>
        </p:txBody>
      </p:sp>
      <p:sp>
        <p:nvSpPr>
          <p:cNvPr id="5" name="Footer Placeholder 4">
            <a:extLst>
              <a:ext uri="{FF2B5EF4-FFF2-40B4-BE49-F238E27FC236}">
                <a16:creationId xmlns:a16="http://schemas.microsoft.com/office/drawing/2014/main" id="{2747F74E-DE59-8F4E-A469-6E82885D8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CD83D-366E-AF70-1275-CB961DBF2C43}"/>
              </a:ext>
            </a:extLst>
          </p:cNvPr>
          <p:cNvSpPr>
            <a:spLocks noGrp="1"/>
          </p:cNvSpPr>
          <p:nvPr>
            <p:ph type="sldNum" sz="quarter" idx="12"/>
          </p:nvPr>
        </p:nvSpPr>
        <p:spPr/>
        <p:txBody>
          <a:bodyPr/>
          <a:lstStyle/>
          <a:p>
            <a:fld id="{FB756ACA-6EDD-4175-816D-5D90DFA0DD38}" type="slidenum">
              <a:rPr lang="en-US" smtClean="0"/>
              <a:t>‹#›</a:t>
            </a:fld>
            <a:endParaRPr lang="en-US"/>
          </a:p>
        </p:txBody>
      </p:sp>
    </p:spTree>
    <p:extLst>
      <p:ext uri="{BB962C8B-B14F-4D97-AF65-F5344CB8AC3E}">
        <p14:creationId xmlns:p14="http://schemas.microsoft.com/office/powerpoint/2010/main" val="387629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DB8F-45D4-2AE8-194E-B04431025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B9455-C46C-EC53-4350-C97AE48563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E9DDB-87D3-6E4C-5C14-C9C4C24C4FF8}"/>
              </a:ext>
            </a:extLst>
          </p:cNvPr>
          <p:cNvSpPr>
            <a:spLocks noGrp="1"/>
          </p:cNvSpPr>
          <p:nvPr>
            <p:ph type="dt" sz="half" idx="10"/>
          </p:nvPr>
        </p:nvSpPr>
        <p:spPr/>
        <p:txBody>
          <a:bodyPr/>
          <a:lstStyle/>
          <a:p>
            <a:fld id="{2D87E00F-A3E0-4E04-9ADE-D0A7D7DC7520}" type="datetimeFigureOut">
              <a:rPr lang="en-US" smtClean="0"/>
              <a:t>1/30/23</a:t>
            </a:fld>
            <a:endParaRPr lang="en-US"/>
          </a:p>
        </p:txBody>
      </p:sp>
      <p:sp>
        <p:nvSpPr>
          <p:cNvPr id="5" name="Footer Placeholder 4">
            <a:extLst>
              <a:ext uri="{FF2B5EF4-FFF2-40B4-BE49-F238E27FC236}">
                <a16:creationId xmlns:a16="http://schemas.microsoft.com/office/drawing/2014/main" id="{0C18ABD3-48F3-ED25-3FA1-BB2F5064C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10F45-2A6A-224A-73D0-DBA1037DE20D}"/>
              </a:ext>
            </a:extLst>
          </p:cNvPr>
          <p:cNvSpPr>
            <a:spLocks noGrp="1"/>
          </p:cNvSpPr>
          <p:nvPr>
            <p:ph type="sldNum" sz="quarter" idx="12"/>
          </p:nvPr>
        </p:nvSpPr>
        <p:spPr/>
        <p:txBody>
          <a:bodyPr/>
          <a:lstStyle/>
          <a:p>
            <a:fld id="{FB756ACA-6EDD-4175-816D-5D90DFA0DD38}" type="slidenum">
              <a:rPr lang="en-US" smtClean="0"/>
              <a:t>‹#›</a:t>
            </a:fld>
            <a:endParaRPr lang="en-US"/>
          </a:p>
        </p:txBody>
      </p:sp>
    </p:spTree>
    <p:extLst>
      <p:ext uri="{BB962C8B-B14F-4D97-AF65-F5344CB8AC3E}">
        <p14:creationId xmlns:p14="http://schemas.microsoft.com/office/powerpoint/2010/main" val="66537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6065-AC66-F2DD-4974-69398A8800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17A035-9A1F-BDAD-3B6C-40B97621D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15B16F-53AB-4F99-3237-D4E13DB3BC46}"/>
              </a:ext>
            </a:extLst>
          </p:cNvPr>
          <p:cNvSpPr>
            <a:spLocks noGrp="1"/>
          </p:cNvSpPr>
          <p:nvPr>
            <p:ph type="dt" sz="half" idx="10"/>
          </p:nvPr>
        </p:nvSpPr>
        <p:spPr/>
        <p:txBody>
          <a:bodyPr/>
          <a:lstStyle/>
          <a:p>
            <a:fld id="{2D87E00F-A3E0-4E04-9ADE-D0A7D7DC7520}" type="datetimeFigureOut">
              <a:rPr lang="en-US" smtClean="0"/>
              <a:t>1/30/23</a:t>
            </a:fld>
            <a:endParaRPr lang="en-US"/>
          </a:p>
        </p:txBody>
      </p:sp>
      <p:sp>
        <p:nvSpPr>
          <p:cNvPr id="5" name="Footer Placeholder 4">
            <a:extLst>
              <a:ext uri="{FF2B5EF4-FFF2-40B4-BE49-F238E27FC236}">
                <a16:creationId xmlns:a16="http://schemas.microsoft.com/office/drawing/2014/main" id="{EE64A384-71FF-8CFB-919E-514C5C882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D65E2-1D83-95A9-4E26-EB873B5C5C15}"/>
              </a:ext>
            </a:extLst>
          </p:cNvPr>
          <p:cNvSpPr>
            <a:spLocks noGrp="1"/>
          </p:cNvSpPr>
          <p:nvPr>
            <p:ph type="sldNum" sz="quarter" idx="12"/>
          </p:nvPr>
        </p:nvSpPr>
        <p:spPr/>
        <p:txBody>
          <a:bodyPr/>
          <a:lstStyle/>
          <a:p>
            <a:fld id="{FB756ACA-6EDD-4175-816D-5D90DFA0DD38}" type="slidenum">
              <a:rPr lang="en-US" smtClean="0"/>
              <a:t>‹#›</a:t>
            </a:fld>
            <a:endParaRPr lang="en-US"/>
          </a:p>
        </p:txBody>
      </p:sp>
    </p:spTree>
    <p:extLst>
      <p:ext uri="{BB962C8B-B14F-4D97-AF65-F5344CB8AC3E}">
        <p14:creationId xmlns:p14="http://schemas.microsoft.com/office/powerpoint/2010/main" val="314763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A52E-6880-D07C-00CB-70B750F00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F6152-643E-2C8A-79CB-C7C667903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54C987-B671-6FAD-31DF-765438E477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3634A-11AF-9E1A-AE56-71E8B9CFE4D1}"/>
              </a:ext>
            </a:extLst>
          </p:cNvPr>
          <p:cNvSpPr>
            <a:spLocks noGrp="1"/>
          </p:cNvSpPr>
          <p:nvPr>
            <p:ph type="dt" sz="half" idx="10"/>
          </p:nvPr>
        </p:nvSpPr>
        <p:spPr/>
        <p:txBody>
          <a:bodyPr/>
          <a:lstStyle/>
          <a:p>
            <a:fld id="{2D87E00F-A3E0-4E04-9ADE-D0A7D7DC7520}" type="datetimeFigureOut">
              <a:rPr lang="en-US" smtClean="0"/>
              <a:t>1/30/23</a:t>
            </a:fld>
            <a:endParaRPr lang="en-US"/>
          </a:p>
        </p:txBody>
      </p:sp>
      <p:sp>
        <p:nvSpPr>
          <p:cNvPr id="6" name="Footer Placeholder 5">
            <a:extLst>
              <a:ext uri="{FF2B5EF4-FFF2-40B4-BE49-F238E27FC236}">
                <a16:creationId xmlns:a16="http://schemas.microsoft.com/office/drawing/2014/main" id="{815DF47D-97C0-FC46-5809-45223BB57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42C46-F634-2AC8-B111-18115964F0C4}"/>
              </a:ext>
            </a:extLst>
          </p:cNvPr>
          <p:cNvSpPr>
            <a:spLocks noGrp="1"/>
          </p:cNvSpPr>
          <p:nvPr>
            <p:ph type="sldNum" sz="quarter" idx="12"/>
          </p:nvPr>
        </p:nvSpPr>
        <p:spPr/>
        <p:txBody>
          <a:bodyPr/>
          <a:lstStyle/>
          <a:p>
            <a:fld id="{FB756ACA-6EDD-4175-816D-5D90DFA0DD38}" type="slidenum">
              <a:rPr lang="en-US" smtClean="0"/>
              <a:t>‹#›</a:t>
            </a:fld>
            <a:endParaRPr lang="en-US"/>
          </a:p>
        </p:txBody>
      </p:sp>
    </p:spTree>
    <p:extLst>
      <p:ext uri="{BB962C8B-B14F-4D97-AF65-F5344CB8AC3E}">
        <p14:creationId xmlns:p14="http://schemas.microsoft.com/office/powerpoint/2010/main" val="286713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A296-80A4-0C56-7A85-CDE646882E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8D552E-033C-5FF6-5650-E3C012619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EC78E-88C4-5105-0121-1FA39CE932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1CA358-3432-CC82-A1AB-BB1DB2881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1DE9D8-0033-C315-9628-B3A7FC12D8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1C7E1A-CF51-A2CB-1EA3-03A97F3B7EBD}"/>
              </a:ext>
            </a:extLst>
          </p:cNvPr>
          <p:cNvSpPr>
            <a:spLocks noGrp="1"/>
          </p:cNvSpPr>
          <p:nvPr>
            <p:ph type="dt" sz="half" idx="10"/>
          </p:nvPr>
        </p:nvSpPr>
        <p:spPr/>
        <p:txBody>
          <a:bodyPr/>
          <a:lstStyle/>
          <a:p>
            <a:fld id="{2D87E00F-A3E0-4E04-9ADE-D0A7D7DC7520}" type="datetimeFigureOut">
              <a:rPr lang="en-US" smtClean="0"/>
              <a:t>1/30/23</a:t>
            </a:fld>
            <a:endParaRPr lang="en-US"/>
          </a:p>
        </p:txBody>
      </p:sp>
      <p:sp>
        <p:nvSpPr>
          <p:cNvPr id="8" name="Footer Placeholder 7">
            <a:extLst>
              <a:ext uri="{FF2B5EF4-FFF2-40B4-BE49-F238E27FC236}">
                <a16:creationId xmlns:a16="http://schemas.microsoft.com/office/drawing/2014/main" id="{79C33180-43DF-E610-6E0D-7EB03BA4DE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69B5DE-52D8-E02B-9E26-FE9817C1632F}"/>
              </a:ext>
            </a:extLst>
          </p:cNvPr>
          <p:cNvSpPr>
            <a:spLocks noGrp="1"/>
          </p:cNvSpPr>
          <p:nvPr>
            <p:ph type="sldNum" sz="quarter" idx="12"/>
          </p:nvPr>
        </p:nvSpPr>
        <p:spPr/>
        <p:txBody>
          <a:bodyPr/>
          <a:lstStyle/>
          <a:p>
            <a:fld id="{FB756ACA-6EDD-4175-816D-5D90DFA0DD38}" type="slidenum">
              <a:rPr lang="en-US" smtClean="0"/>
              <a:t>‹#›</a:t>
            </a:fld>
            <a:endParaRPr lang="en-US"/>
          </a:p>
        </p:txBody>
      </p:sp>
    </p:spTree>
    <p:extLst>
      <p:ext uri="{BB962C8B-B14F-4D97-AF65-F5344CB8AC3E}">
        <p14:creationId xmlns:p14="http://schemas.microsoft.com/office/powerpoint/2010/main" val="420283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A2D4-D04C-74A4-C519-CFF8D838C4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1D9E56-A208-DBF0-FDFC-302321521323}"/>
              </a:ext>
            </a:extLst>
          </p:cNvPr>
          <p:cNvSpPr>
            <a:spLocks noGrp="1"/>
          </p:cNvSpPr>
          <p:nvPr>
            <p:ph type="dt" sz="half" idx="10"/>
          </p:nvPr>
        </p:nvSpPr>
        <p:spPr/>
        <p:txBody>
          <a:bodyPr/>
          <a:lstStyle/>
          <a:p>
            <a:fld id="{2D87E00F-A3E0-4E04-9ADE-D0A7D7DC7520}" type="datetimeFigureOut">
              <a:rPr lang="en-US" smtClean="0"/>
              <a:t>1/30/23</a:t>
            </a:fld>
            <a:endParaRPr lang="en-US"/>
          </a:p>
        </p:txBody>
      </p:sp>
      <p:sp>
        <p:nvSpPr>
          <p:cNvPr id="4" name="Footer Placeholder 3">
            <a:extLst>
              <a:ext uri="{FF2B5EF4-FFF2-40B4-BE49-F238E27FC236}">
                <a16:creationId xmlns:a16="http://schemas.microsoft.com/office/drawing/2014/main" id="{7C45959E-DB85-0B6C-24B7-8C1BFB8450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2E8695-8462-C008-4113-366332D9A44D}"/>
              </a:ext>
            </a:extLst>
          </p:cNvPr>
          <p:cNvSpPr>
            <a:spLocks noGrp="1"/>
          </p:cNvSpPr>
          <p:nvPr>
            <p:ph type="sldNum" sz="quarter" idx="12"/>
          </p:nvPr>
        </p:nvSpPr>
        <p:spPr/>
        <p:txBody>
          <a:bodyPr/>
          <a:lstStyle/>
          <a:p>
            <a:fld id="{FB756ACA-6EDD-4175-816D-5D90DFA0DD38}" type="slidenum">
              <a:rPr lang="en-US" smtClean="0"/>
              <a:t>‹#›</a:t>
            </a:fld>
            <a:endParaRPr lang="en-US"/>
          </a:p>
        </p:txBody>
      </p:sp>
    </p:spTree>
    <p:extLst>
      <p:ext uri="{BB962C8B-B14F-4D97-AF65-F5344CB8AC3E}">
        <p14:creationId xmlns:p14="http://schemas.microsoft.com/office/powerpoint/2010/main" val="39937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2E2D9-F75A-CE8D-2E86-C4AC647FD45B}"/>
              </a:ext>
            </a:extLst>
          </p:cNvPr>
          <p:cNvSpPr>
            <a:spLocks noGrp="1"/>
          </p:cNvSpPr>
          <p:nvPr>
            <p:ph type="dt" sz="half" idx="10"/>
          </p:nvPr>
        </p:nvSpPr>
        <p:spPr/>
        <p:txBody>
          <a:bodyPr/>
          <a:lstStyle/>
          <a:p>
            <a:fld id="{2D87E00F-A3E0-4E04-9ADE-D0A7D7DC7520}" type="datetimeFigureOut">
              <a:rPr lang="en-US" smtClean="0"/>
              <a:t>1/30/23</a:t>
            </a:fld>
            <a:endParaRPr lang="en-US"/>
          </a:p>
        </p:txBody>
      </p:sp>
      <p:sp>
        <p:nvSpPr>
          <p:cNvPr id="3" name="Footer Placeholder 2">
            <a:extLst>
              <a:ext uri="{FF2B5EF4-FFF2-40B4-BE49-F238E27FC236}">
                <a16:creationId xmlns:a16="http://schemas.microsoft.com/office/drawing/2014/main" id="{F780253D-F8A5-7375-B52F-4F3F18A6BC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9C2157-CDEF-EA76-D25E-0FA070D78886}"/>
              </a:ext>
            </a:extLst>
          </p:cNvPr>
          <p:cNvSpPr>
            <a:spLocks noGrp="1"/>
          </p:cNvSpPr>
          <p:nvPr>
            <p:ph type="sldNum" sz="quarter" idx="12"/>
          </p:nvPr>
        </p:nvSpPr>
        <p:spPr/>
        <p:txBody>
          <a:bodyPr/>
          <a:lstStyle/>
          <a:p>
            <a:fld id="{FB756ACA-6EDD-4175-816D-5D90DFA0DD38}" type="slidenum">
              <a:rPr lang="en-US" smtClean="0"/>
              <a:t>‹#›</a:t>
            </a:fld>
            <a:endParaRPr lang="en-US"/>
          </a:p>
        </p:txBody>
      </p:sp>
    </p:spTree>
    <p:extLst>
      <p:ext uri="{BB962C8B-B14F-4D97-AF65-F5344CB8AC3E}">
        <p14:creationId xmlns:p14="http://schemas.microsoft.com/office/powerpoint/2010/main" val="253545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CA87-494E-3BEA-7FF1-8158963A93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F9F0C8-DD3B-7EE4-563A-C6CDA9F9D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B9E5EC-F0CB-7F24-76E3-B85A1B478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C07A7-42BD-F0FA-7952-3E0A2A156636}"/>
              </a:ext>
            </a:extLst>
          </p:cNvPr>
          <p:cNvSpPr>
            <a:spLocks noGrp="1"/>
          </p:cNvSpPr>
          <p:nvPr>
            <p:ph type="dt" sz="half" idx="10"/>
          </p:nvPr>
        </p:nvSpPr>
        <p:spPr/>
        <p:txBody>
          <a:bodyPr/>
          <a:lstStyle/>
          <a:p>
            <a:fld id="{2D87E00F-A3E0-4E04-9ADE-D0A7D7DC7520}" type="datetimeFigureOut">
              <a:rPr lang="en-US" smtClean="0"/>
              <a:t>1/30/23</a:t>
            </a:fld>
            <a:endParaRPr lang="en-US"/>
          </a:p>
        </p:txBody>
      </p:sp>
      <p:sp>
        <p:nvSpPr>
          <p:cNvPr id="6" name="Footer Placeholder 5">
            <a:extLst>
              <a:ext uri="{FF2B5EF4-FFF2-40B4-BE49-F238E27FC236}">
                <a16:creationId xmlns:a16="http://schemas.microsoft.com/office/drawing/2014/main" id="{223EEE8A-35B2-8297-D38F-6637CA85A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B16640-3BF8-1BC9-2A7F-9B49D0A7BE06}"/>
              </a:ext>
            </a:extLst>
          </p:cNvPr>
          <p:cNvSpPr>
            <a:spLocks noGrp="1"/>
          </p:cNvSpPr>
          <p:nvPr>
            <p:ph type="sldNum" sz="quarter" idx="12"/>
          </p:nvPr>
        </p:nvSpPr>
        <p:spPr/>
        <p:txBody>
          <a:bodyPr/>
          <a:lstStyle/>
          <a:p>
            <a:fld id="{FB756ACA-6EDD-4175-816D-5D90DFA0DD38}" type="slidenum">
              <a:rPr lang="en-US" smtClean="0"/>
              <a:t>‹#›</a:t>
            </a:fld>
            <a:endParaRPr lang="en-US"/>
          </a:p>
        </p:txBody>
      </p:sp>
    </p:spTree>
    <p:extLst>
      <p:ext uri="{BB962C8B-B14F-4D97-AF65-F5344CB8AC3E}">
        <p14:creationId xmlns:p14="http://schemas.microsoft.com/office/powerpoint/2010/main" val="381825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3686-C4D7-DFD4-2BBB-34477FCC0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DF174D-2E9C-A55C-9B93-906E57DF3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A1AED-5F18-F7F5-19C0-BE38588E2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3E347C-087E-326F-ED68-B224C3981826}"/>
              </a:ext>
            </a:extLst>
          </p:cNvPr>
          <p:cNvSpPr>
            <a:spLocks noGrp="1"/>
          </p:cNvSpPr>
          <p:nvPr>
            <p:ph type="dt" sz="half" idx="10"/>
          </p:nvPr>
        </p:nvSpPr>
        <p:spPr/>
        <p:txBody>
          <a:bodyPr/>
          <a:lstStyle/>
          <a:p>
            <a:fld id="{2D87E00F-A3E0-4E04-9ADE-D0A7D7DC7520}" type="datetimeFigureOut">
              <a:rPr lang="en-US" smtClean="0"/>
              <a:t>1/30/23</a:t>
            </a:fld>
            <a:endParaRPr lang="en-US"/>
          </a:p>
        </p:txBody>
      </p:sp>
      <p:sp>
        <p:nvSpPr>
          <p:cNvPr id="6" name="Footer Placeholder 5">
            <a:extLst>
              <a:ext uri="{FF2B5EF4-FFF2-40B4-BE49-F238E27FC236}">
                <a16:creationId xmlns:a16="http://schemas.microsoft.com/office/drawing/2014/main" id="{54D131F2-D4DA-C8D6-F798-DA7595A85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7960B-228E-BF61-78AF-16353495BE8F}"/>
              </a:ext>
            </a:extLst>
          </p:cNvPr>
          <p:cNvSpPr>
            <a:spLocks noGrp="1"/>
          </p:cNvSpPr>
          <p:nvPr>
            <p:ph type="sldNum" sz="quarter" idx="12"/>
          </p:nvPr>
        </p:nvSpPr>
        <p:spPr/>
        <p:txBody>
          <a:bodyPr/>
          <a:lstStyle/>
          <a:p>
            <a:fld id="{FB756ACA-6EDD-4175-816D-5D90DFA0DD38}" type="slidenum">
              <a:rPr lang="en-US" smtClean="0"/>
              <a:t>‹#›</a:t>
            </a:fld>
            <a:endParaRPr lang="en-US"/>
          </a:p>
        </p:txBody>
      </p:sp>
    </p:spTree>
    <p:extLst>
      <p:ext uri="{BB962C8B-B14F-4D97-AF65-F5344CB8AC3E}">
        <p14:creationId xmlns:p14="http://schemas.microsoft.com/office/powerpoint/2010/main" val="272751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38DE6-99A1-9D62-04D0-BAB1E5580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E9CBDF-E6FD-B3F3-0634-6BAB50AD0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E3E54-0AE8-D8BA-19E9-99A9E9BA5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7E00F-A3E0-4E04-9ADE-D0A7D7DC7520}" type="datetimeFigureOut">
              <a:rPr lang="en-US" smtClean="0"/>
              <a:t>1/30/23</a:t>
            </a:fld>
            <a:endParaRPr lang="en-US"/>
          </a:p>
        </p:txBody>
      </p:sp>
      <p:sp>
        <p:nvSpPr>
          <p:cNvPr id="5" name="Footer Placeholder 4">
            <a:extLst>
              <a:ext uri="{FF2B5EF4-FFF2-40B4-BE49-F238E27FC236}">
                <a16:creationId xmlns:a16="http://schemas.microsoft.com/office/drawing/2014/main" id="{F7D7DD89-8A03-BE15-38F5-21AD236B2D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FB2D9A-5CC0-6CCC-1030-589CBD05D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56ACA-6EDD-4175-816D-5D90DFA0DD38}" type="slidenum">
              <a:rPr lang="en-US" smtClean="0"/>
              <a:t>‹#›</a:t>
            </a:fld>
            <a:endParaRPr lang="en-US"/>
          </a:p>
        </p:txBody>
      </p:sp>
    </p:spTree>
    <p:extLst>
      <p:ext uri="{BB962C8B-B14F-4D97-AF65-F5344CB8AC3E}">
        <p14:creationId xmlns:p14="http://schemas.microsoft.com/office/powerpoint/2010/main" val="1961836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www.workitdaily.com/transferable-skills-job-seekers-need" TargetMode="External"/><Relationship Id="rId4" Type="http://schemas.openxmlformats.org/officeDocument/2006/relationships/hyperlink" Target="https://www.workitdaily.com/taking-ownership-of-caree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workitdaily.com/10-ways-become-better-lead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www.workitdaily.com/career-goal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orkitdaily.com/how-to-prepare-job-fair"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hyperlink" Target="https://www.workitdaily.com/finding-passion-life"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hyperlink" Target="https://www.workitdaily.com/proactive-job-search"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workitdaily.com/how-to-choose-the-right-career/make-an-interview-bucket-lis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hyperlink" Target="https://www.workitdaily.com/transferable-skills-job-seekers-need"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706696" y="2921168"/>
            <a:ext cx="11080266" cy="1015663"/>
          </a:xfrm>
          <a:prstGeom prst="rect">
            <a:avLst/>
          </a:prstGeom>
          <a:noFill/>
        </p:spPr>
        <p:txBody>
          <a:bodyPr wrap="square">
            <a:spAutoFit/>
          </a:bodyPr>
          <a:lstStyle/>
          <a:p>
            <a:pPr algn="l"/>
            <a:r>
              <a:rPr lang="en-US" sz="6000" b="1" dirty="0"/>
              <a:t>Professional</a:t>
            </a:r>
            <a:r>
              <a:rPr lang="en-US" sz="6000" b="1" i="0" dirty="0">
                <a:effectLst/>
                <a:latin typeface="-apple-system"/>
              </a:rPr>
              <a:t> Development</a:t>
            </a:r>
            <a:endParaRPr lang="en-US" sz="6000" b="1" i="0" dirty="0">
              <a:solidFill>
                <a:srgbClr val="1F1F1F"/>
              </a:solidFill>
              <a:effectLst/>
            </a:endParaRPr>
          </a:p>
        </p:txBody>
      </p:sp>
      <p:sp>
        <p:nvSpPr>
          <p:cNvPr id="8" name="TextBox 7">
            <a:extLst>
              <a:ext uri="{FF2B5EF4-FFF2-40B4-BE49-F238E27FC236}">
                <a16:creationId xmlns:a16="http://schemas.microsoft.com/office/drawing/2014/main" id="{3C4A8E4C-305A-FFBD-4EE6-10E149DC555F}"/>
              </a:ext>
            </a:extLst>
          </p:cNvPr>
          <p:cNvSpPr txBox="1"/>
          <p:nvPr/>
        </p:nvSpPr>
        <p:spPr>
          <a:xfrm>
            <a:off x="706696" y="3799432"/>
            <a:ext cx="11080266" cy="323165"/>
          </a:xfrm>
          <a:prstGeom prst="rect">
            <a:avLst/>
          </a:prstGeom>
          <a:noFill/>
        </p:spPr>
        <p:txBody>
          <a:bodyPr wrap="square">
            <a:spAutoFit/>
          </a:bodyPr>
          <a:lstStyle/>
          <a:p>
            <a:pPr algn="l"/>
            <a:r>
              <a:rPr lang="en-US" sz="1500" dirty="0"/>
              <a:t>25</a:t>
            </a:r>
            <a:r>
              <a:rPr lang="en-US" sz="1500" baseline="30000" dirty="0"/>
              <a:t>th</a:t>
            </a:r>
            <a:r>
              <a:rPr lang="en-US" sz="1500" dirty="0"/>
              <a:t> of Jan 2023</a:t>
            </a:r>
            <a:endParaRPr lang="en-US" sz="1500" i="0" dirty="0">
              <a:solidFill>
                <a:srgbClr val="1F1F1F"/>
              </a:solidFill>
              <a:effectLst/>
            </a:endParaRPr>
          </a:p>
        </p:txBody>
      </p:sp>
    </p:spTree>
    <p:extLst>
      <p:ext uri="{BB962C8B-B14F-4D97-AF65-F5344CB8AC3E}">
        <p14:creationId xmlns:p14="http://schemas.microsoft.com/office/powerpoint/2010/main" val="195174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Leadership</a:t>
            </a:r>
          </a:p>
        </p:txBody>
      </p:sp>
      <p:sp>
        <p:nvSpPr>
          <p:cNvPr id="4" name="TextBox 3">
            <a:extLst>
              <a:ext uri="{FF2B5EF4-FFF2-40B4-BE49-F238E27FC236}">
                <a16:creationId xmlns:a16="http://schemas.microsoft.com/office/drawing/2014/main" id="{18AE4892-F51E-68A5-632D-28C96E07F330}"/>
              </a:ext>
            </a:extLst>
          </p:cNvPr>
          <p:cNvSpPr txBox="1"/>
          <p:nvPr/>
        </p:nvSpPr>
        <p:spPr>
          <a:xfrm>
            <a:off x="555867" y="1227251"/>
            <a:ext cx="11080266" cy="369332"/>
          </a:xfrm>
          <a:prstGeom prst="rect">
            <a:avLst/>
          </a:prstGeom>
          <a:noFill/>
        </p:spPr>
        <p:txBody>
          <a:bodyPr wrap="square">
            <a:spAutoFit/>
          </a:bodyPr>
          <a:lstStyle/>
          <a:p>
            <a:r>
              <a:rPr lang="en-US" dirty="0"/>
              <a:t>Leaders help themselves and others to do the right things</a:t>
            </a:r>
          </a:p>
        </p:txBody>
      </p:sp>
      <p:sp>
        <p:nvSpPr>
          <p:cNvPr id="3" name="TextBox 2">
            <a:extLst>
              <a:ext uri="{FF2B5EF4-FFF2-40B4-BE49-F238E27FC236}">
                <a16:creationId xmlns:a16="http://schemas.microsoft.com/office/drawing/2014/main" id="{8021E6E9-0D9E-B7B1-2E7D-AAF4DBD20850}"/>
              </a:ext>
            </a:extLst>
          </p:cNvPr>
          <p:cNvSpPr txBox="1"/>
          <p:nvPr/>
        </p:nvSpPr>
        <p:spPr>
          <a:xfrm>
            <a:off x="555867" y="2217080"/>
            <a:ext cx="6094070" cy="369332"/>
          </a:xfrm>
          <a:prstGeom prst="rect">
            <a:avLst/>
          </a:prstGeom>
          <a:noFill/>
        </p:spPr>
        <p:txBody>
          <a:bodyPr wrap="square">
            <a:spAutoFit/>
          </a:bodyPr>
          <a:lstStyle/>
          <a:p>
            <a:pPr algn="l"/>
            <a:r>
              <a:rPr lang="en-US" b="1" i="0" dirty="0">
                <a:solidFill>
                  <a:schemeClr val="tx1">
                    <a:lumMod val="75000"/>
                    <a:lumOff val="25000"/>
                  </a:schemeClr>
                </a:solidFill>
                <a:effectLst/>
                <a:latin typeface="tomato grotesk"/>
              </a:rPr>
              <a:t>Becoming a Better Leader</a:t>
            </a:r>
          </a:p>
        </p:txBody>
      </p:sp>
      <p:sp>
        <p:nvSpPr>
          <p:cNvPr id="7" name="TextBox 6">
            <a:extLst>
              <a:ext uri="{FF2B5EF4-FFF2-40B4-BE49-F238E27FC236}">
                <a16:creationId xmlns:a16="http://schemas.microsoft.com/office/drawing/2014/main" id="{E9DB07E4-8B7D-C2FC-1B63-E894C8B39424}"/>
              </a:ext>
            </a:extLst>
          </p:cNvPr>
          <p:cNvSpPr txBox="1"/>
          <p:nvPr/>
        </p:nvSpPr>
        <p:spPr>
          <a:xfrm>
            <a:off x="952018" y="2780425"/>
            <a:ext cx="6094070" cy="2585323"/>
          </a:xfrm>
          <a:prstGeom prst="rect">
            <a:avLst/>
          </a:prstGeom>
          <a:noFill/>
        </p:spPr>
        <p:txBody>
          <a:bodyPr wrap="square">
            <a:spAutoFit/>
          </a:bodyPr>
          <a:lstStyle/>
          <a:p>
            <a:pPr marL="285750" indent="-285750" algn="l">
              <a:buFont typeface="Arial" panose="020B0604020202020204" pitchFamily="34" charset="0"/>
              <a:buChar char="•"/>
            </a:pPr>
            <a:r>
              <a:rPr lang="en-US" i="0" dirty="0">
                <a:solidFill>
                  <a:schemeClr val="tx1">
                    <a:lumMod val="75000"/>
                    <a:lumOff val="25000"/>
                  </a:schemeClr>
                </a:solidFill>
                <a:effectLst/>
                <a:latin typeface="tomato grotesk"/>
              </a:rPr>
              <a:t>Motivating and Inspiring People</a:t>
            </a:r>
          </a:p>
          <a:p>
            <a:pPr marL="285750" indent="-285750" algn="l">
              <a:buFont typeface="Arial" panose="020B0604020202020204" pitchFamily="34" charset="0"/>
              <a:buChar char="•"/>
            </a:pPr>
            <a:r>
              <a:rPr lang="en-US" i="0" dirty="0">
                <a:solidFill>
                  <a:schemeClr val="tx1">
                    <a:lumMod val="75000"/>
                    <a:lumOff val="25000"/>
                  </a:schemeClr>
                </a:solidFill>
                <a:effectLst/>
                <a:latin typeface="tomato grotesk"/>
              </a:rPr>
              <a:t>Managing Delivery of the Vision</a:t>
            </a:r>
          </a:p>
          <a:p>
            <a:pPr marL="285750" indent="-285750" algn="l">
              <a:buFont typeface="Arial" panose="020B0604020202020204" pitchFamily="34" charset="0"/>
              <a:buChar char="•"/>
            </a:pPr>
            <a:r>
              <a:rPr lang="en-US" i="0" dirty="0">
                <a:solidFill>
                  <a:schemeClr val="tx1">
                    <a:lumMod val="75000"/>
                    <a:lumOff val="25000"/>
                  </a:schemeClr>
                </a:solidFill>
                <a:effectLst/>
                <a:latin typeface="tomato grotesk"/>
              </a:rPr>
              <a:t>Coaching and Building a Team to Achieve the Vision</a:t>
            </a:r>
          </a:p>
          <a:p>
            <a:pPr marL="285750" indent="-285750" algn="l">
              <a:buFont typeface="Arial" panose="020B0604020202020204" pitchFamily="34" charset="0"/>
              <a:buChar char="•"/>
            </a:pPr>
            <a:r>
              <a:rPr lang="en-US" i="0" dirty="0">
                <a:solidFill>
                  <a:schemeClr val="tx1">
                    <a:lumMod val="75000"/>
                    <a:lumOff val="25000"/>
                  </a:schemeClr>
                </a:solidFill>
                <a:effectLst/>
                <a:latin typeface="tomato grotesk"/>
              </a:rPr>
              <a:t>Problem Solving</a:t>
            </a:r>
          </a:p>
          <a:p>
            <a:pPr marL="742950" lvl="1" indent="-285750">
              <a:buFont typeface="Arial" panose="020B0604020202020204" pitchFamily="34" charset="0"/>
              <a:buChar char="•"/>
            </a:pPr>
            <a:r>
              <a:rPr lang="en-US" i="0" dirty="0">
                <a:solidFill>
                  <a:schemeClr val="tx1">
                    <a:lumMod val="75000"/>
                    <a:lumOff val="25000"/>
                  </a:schemeClr>
                </a:solidFill>
                <a:effectLst/>
                <a:latin typeface="tomato grotesk"/>
              </a:rPr>
              <a:t>Defining the problem.</a:t>
            </a:r>
          </a:p>
          <a:p>
            <a:pPr marL="742950" lvl="1" indent="-285750">
              <a:buFont typeface="Arial" panose="020B0604020202020204" pitchFamily="34" charset="0"/>
              <a:buChar char="•"/>
            </a:pPr>
            <a:r>
              <a:rPr lang="en-US" i="0" dirty="0">
                <a:solidFill>
                  <a:schemeClr val="tx1">
                    <a:lumMod val="75000"/>
                    <a:lumOff val="25000"/>
                  </a:schemeClr>
                </a:solidFill>
                <a:effectLst/>
                <a:latin typeface="tomato grotesk"/>
              </a:rPr>
              <a:t>Generating alternatives.</a:t>
            </a:r>
          </a:p>
          <a:p>
            <a:pPr marL="742950" lvl="1" indent="-285750">
              <a:buFont typeface="Arial" panose="020B0604020202020204" pitchFamily="34" charset="0"/>
              <a:buChar char="•"/>
            </a:pPr>
            <a:r>
              <a:rPr lang="en-US" i="0" dirty="0">
                <a:solidFill>
                  <a:schemeClr val="tx1">
                    <a:lumMod val="75000"/>
                    <a:lumOff val="25000"/>
                  </a:schemeClr>
                </a:solidFill>
                <a:effectLst/>
                <a:latin typeface="tomato grotesk"/>
              </a:rPr>
              <a:t>Evaluating and selecting alternatives.</a:t>
            </a:r>
          </a:p>
          <a:p>
            <a:pPr marL="742950" lvl="1" indent="-285750">
              <a:buFont typeface="Arial" panose="020B0604020202020204" pitchFamily="34" charset="0"/>
              <a:buChar char="•"/>
            </a:pPr>
            <a:r>
              <a:rPr lang="en-US" i="0" dirty="0">
                <a:solidFill>
                  <a:schemeClr val="tx1">
                    <a:lumMod val="75000"/>
                    <a:lumOff val="25000"/>
                  </a:schemeClr>
                </a:solidFill>
                <a:effectLst/>
                <a:latin typeface="tomato grotesk"/>
              </a:rPr>
              <a:t>Implementing solutions.</a:t>
            </a:r>
          </a:p>
          <a:p>
            <a:pPr marL="285750" indent="-285750">
              <a:buFont typeface="Arial" panose="020B0604020202020204" pitchFamily="34" charset="0"/>
              <a:buChar char="•"/>
            </a:pPr>
            <a:r>
              <a:rPr lang="en-US" i="0" dirty="0">
                <a:solidFill>
                  <a:schemeClr val="tx1">
                    <a:lumMod val="75000"/>
                    <a:lumOff val="25000"/>
                  </a:schemeClr>
                </a:solidFill>
                <a:effectLst/>
                <a:latin typeface="tomato grotesk"/>
              </a:rPr>
              <a:t>Understanding Complexity</a:t>
            </a:r>
          </a:p>
        </p:txBody>
      </p:sp>
    </p:spTree>
    <p:extLst>
      <p:ext uri="{BB962C8B-B14F-4D97-AF65-F5344CB8AC3E}">
        <p14:creationId xmlns:p14="http://schemas.microsoft.com/office/powerpoint/2010/main" val="184212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166126-6C0F-1A4C-9337-653392E778D7}"/>
              </a:ext>
            </a:extLst>
          </p:cNvPr>
          <p:cNvSpPr txBox="1"/>
          <p:nvPr/>
        </p:nvSpPr>
        <p:spPr>
          <a:xfrm>
            <a:off x="555867" y="2767256"/>
            <a:ext cx="11080266" cy="646331"/>
          </a:xfrm>
          <a:prstGeom prst="rect">
            <a:avLst/>
          </a:prstGeom>
          <a:noFill/>
        </p:spPr>
        <p:txBody>
          <a:bodyPr wrap="square">
            <a:spAutoFit/>
          </a:bodyPr>
          <a:lstStyle/>
          <a:p>
            <a:pPr algn="ctr"/>
            <a:r>
              <a:rPr lang="en-US" sz="3600" b="1" i="0" dirty="0">
                <a:solidFill>
                  <a:srgbClr val="1F1F1F"/>
                </a:solidFill>
                <a:effectLst/>
              </a:rPr>
              <a:t>5 Professional Development Tips For University Students</a:t>
            </a:r>
          </a:p>
        </p:txBody>
      </p:sp>
    </p:spTree>
    <p:extLst>
      <p:ext uri="{BB962C8B-B14F-4D97-AF65-F5344CB8AC3E}">
        <p14:creationId xmlns:p14="http://schemas.microsoft.com/office/powerpoint/2010/main" val="1011439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Understand And Admit Your Weaknesses</a:t>
            </a:r>
          </a:p>
        </p:txBody>
      </p:sp>
      <p:pic>
        <p:nvPicPr>
          <p:cNvPr id="1026" name="Picture 2" descr="College student meets with a professor">
            <a:extLst>
              <a:ext uri="{FF2B5EF4-FFF2-40B4-BE49-F238E27FC236}">
                <a16:creationId xmlns:a16="http://schemas.microsoft.com/office/drawing/2014/main" id="{46A43FDA-42F6-F07E-D78C-9E130FD59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066" y="1561387"/>
            <a:ext cx="4117128"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42197DF-C219-3418-8D8F-7A06A9E3CBA8}"/>
              </a:ext>
            </a:extLst>
          </p:cNvPr>
          <p:cNvSpPr txBox="1"/>
          <p:nvPr/>
        </p:nvSpPr>
        <p:spPr>
          <a:xfrm>
            <a:off x="555868" y="1434415"/>
            <a:ext cx="6231432" cy="3416320"/>
          </a:xfrm>
          <a:prstGeom prst="rect">
            <a:avLst/>
          </a:prstGeom>
          <a:noFill/>
        </p:spPr>
        <p:txBody>
          <a:bodyPr wrap="square">
            <a:spAutoFit/>
          </a:bodyPr>
          <a:lstStyle/>
          <a:p>
            <a:pPr algn="l"/>
            <a:r>
              <a:rPr lang="en-US" b="0" i="0" dirty="0">
                <a:solidFill>
                  <a:schemeClr val="tx1">
                    <a:lumMod val="75000"/>
                    <a:lumOff val="25000"/>
                  </a:schemeClr>
                </a:solidFill>
                <a:effectLst/>
                <a:latin typeface="+mj-lt"/>
              </a:rPr>
              <a:t>The only way to develop both personally and professionally as a college student is to first understand what needs to be developed in the first place. Self-reflection is so crucial in all of our lives, but especially during your college years. </a:t>
            </a:r>
            <a:r>
              <a:rPr lang="en-US" b="0" i="0" u="none" strike="noStrike" dirty="0">
                <a:solidFill>
                  <a:schemeClr val="tx1">
                    <a:lumMod val="75000"/>
                    <a:lumOff val="25000"/>
                  </a:schemeClr>
                </a:solidFill>
                <a:effectLst/>
                <a:latin typeface="+mj-lt"/>
                <a:hlinkClick r:id="rId4">
                  <a:extLst>
                    <a:ext uri="{A12FA001-AC4F-418D-AE19-62706E023703}">
                      <ahyp:hlinkClr xmlns:ahyp="http://schemas.microsoft.com/office/drawing/2018/hyperlinkcolor" val="tx"/>
                    </a:ext>
                  </a:extLst>
                </a:hlinkClick>
              </a:rPr>
              <a:t>Taking ownership</a:t>
            </a:r>
            <a:r>
              <a:rPr lang="en-US" b="0" i="0" dirty="0">
                <a:solidFill>
                  <a:schemeClr val="tx1">
                    <a:lumMod val="75000"/>
                    <a:lumOff val="25000"/>
                  </a:schemeClr>
                </a:solidFill>
                <a:effectLst/>
                <a:latin typeface="+mj-lt"/>
              </a:rPr>
              <a:t> of what you don't do well and trying to improve is just as important, if not more important, than understanding what you are good at.</a:t>
            </a:r>
          </a:p>
          <a:p>
            <a:pPr algn="l"/>
            <a:endParaRPr lang="en-US" b="0" i="0" dirty="0">
              <a:solidFill>
                <a:schemeClr val="tx1">
                  <a:lumMod val="75000"/>
                  <a:lumOff val="25000"/>
                </a:schemeClr>
              </a:solidFill>
              <a:effectLst/>
              <a:latin typeface="+mj-lt"/>
            </a:endParaRPr>
          </a:p>
          <a:p>
            <a:pPr algn="just"/>
            <a:r>
              <a:rPr lang="en-US" b="0" i="0" dirty="0">
                <a:solidFill>
                  <a:schemeClr val="tx1">
                    <a:lumMod val="75000"/>
                    <a:lumOff val="25000"/>
                  </a:schemeClr>
                </a:solidFill>
                <a:effectLst/>
                <a:latin typeface="+mj-lt"/>
              </a:rPr>
              <a:t>College is the time to improve and grow and that will only happen if you have goals set on what skills you want to enhance. If you have never completed a </a:t>
            </a:r>
            <a:r>
              <a:rPr lang="en-US" b="0" i="0" u="none" strike="noStrike" dirty="0">
                <a:solidFill>
                  <a:schemeClr val="tx1">
                    <a:lumMod val="75000"/>
                    <a:lumOff val="25000"/>
                  </a:schemeClr>
                </a:solidFill>
                <a:effectLst/>
                <a:latin typeface="+mj-lt"/>
                <a:hlinkClick r:id="rId5">
                  <a:extLst>
                    <a:ext uri="{A12FA001-AC4F-418D-AE19-62706E023703}">
                      <ahyp:hlinkClr xmlns:ahyp="http://schemas.microsoft.com/office/drawing/2018/hyperlinkcolor" val="tx"/>
                    </a:ext>
                  </a:extLst>
                </a:hlinkClick>
              </a:rPr>
              <a:t>transferable skills</a:t>
            </a:r>
            <a:r>
              <a:rPr lang="en-US" b="0" i="0" dirty="0">
                <a:solidFill>
                  <a:schemeClr val="tx1">
                    <a:lumMod val="75000"/>
                    <a:lumOff val="25000"/>
                  </a:schemeClr>
                </a:solidFill>
                <a:effectLst/>
                <a:latin typeface="+mj-lt"/>
              </a:rPr>
              <a:t> survey before, I encourage you to give it a shot, as this can really show you where you need more development.</a:t>
            </a:r>
          </a:p>
        </p:txBody>
      </p:sp>
    </p:spTree>
    <p:extLst>
      <p:ext uri="{BB962C8B-B14F-4D97-AF65-F5344CB8AC3E}">
        <p14:creationId xmlns:p14="http://schemas.microsoft.com/office/powerpoint/2010/main" val="299751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Research, Read, Be Aware</a:t>
            </a:r>
          </a:p>
        </p:txBody>
      </p:sp>
      <p:sp>
        <p:nvSpPr>
          <p:cNvPr id="3" name="TextBox 2">
            <a:extLst>
              <a:ext uri="{FF2B5EF4-FFF2-40B4-BE49-F238E27FC236}">
                <a16:creationId xmlns:a16="http://schemas.microsoft.com/office/drawing/2014/main" id="{6C3FED24-F3B1-FC20-16B9-AED7414C5721}"/>
              </a:ext>
            </a:extLst>
          </p:cNvPr>
          <p:cNvSpPr txBox="1"/>
          <p:nvPr/>
        </p:nvSpPr>
        <p:spPr>
          <a:xfrm>
            <a:off x="555867" y="1187333"/>
            <a:ext cx="6094428" cy="4524315"/>
          </a:xfrm>
          <a:prstGeom prst="rect">
            <a:avLst/>
          </a:prstGeom>
          <a:noFill/>
        </p:spPr>
        <p:txBody>
          <a:bodyPr wrap="square">
            <a:spAutoFit/>
          </a:bodyPr>
          <a:lstStyle/>
          <a:p>
            <a:pPr algn="just"/>
            <a:r>
              <a:rPr lang="en-US" b="0" i="0" dirty="0">
                <a:solidFill>
                  <a:schemeClr val="tx1">
                    <a:lumMod val="75000"/>
                    <a:lumOff val="25000"/>
                  </a:schemeClr>
                </a:solidFill>
                <a:effectLst/>
                <a:latin typeface="+mj-lt"/>
              </a:rPr>
              <a:t>All of us have had people we've looked up to in our lives. For those of us who have been in the workforce for a good while, we've probably had </a:t>
            </a:r>
            <a:r>
              <a:rPr lang="en-US" b="0" i="0" u="none" strike="noStrike" dirty="0">
                <a:solidFill>
                  <a:schemeClr val="tx1">
                    <a:lumMod val="75000"/>
                    <a:lumOff val="25000"/>
                  </a:schemeClr>
                </a:solidFill>
                <a:effectLst/>
                <a:latin typeface="+mj-lt"/>
                <a:hlinkClick r:id="rId3">
                  <a:extLst>
                    <a:ext uri="{A12FA001-AC4F-418D-AE19-62706E023703}">
                      <ahyp:hlinkClr xmlns:ahyp="http://schemas.microsoft.com/office/drawing/2018/hyperlinkcolor" val="tx"/>
                    </a:ext>
                  </a:extLst>
                </a:hlinkClick>
              </a:rPr>
              <a:t>mentors and leaders</a:t>
            </a:r>
            <a:r>
              <a:rPr lang="en-US" b="0" i="0" dirty="0">
                <a:solidFill>
                  <a:schemeClr val="tx1">
                    <a:lumMod val="75000"/>
                    <a:lumOff val="25000"/>
                  </a:schemeClr>
                </a:solidFill>
                <a:effectLst/>
                <a:latin typeface="+mj-lt"/>
              </a:rPr>
              <a:t> that we have looked up to along the way. One way you can take ownership of your own development is to </a:t>
            </a:r>
            <a:r>
              <a:rPr lang="en-US" b="1" i="0" dirty="0">
                <a:solidFill>
                  <a:schemeClr val="tx1">
                    <a:lumMod val="75000"/>
                    <a:lumOff val="25000"/>
                  </a:schemeClr>
                </a:solidFill>
                <a:effectLst/>
                <a:latin typeface="+mj-lt"/>
              </a:rPr>
              <a:t>emulate the people you look up to</a:t>
            </a:r>
            <a:r>
              <a:rPr lang="en-US" b="0" i="0" dirty="0">
                <a:solidFill>
                  <a:schemeClr val="tx1">
                    <a:lumMod val="75000"/>
                    <a:lumOff val="25000"/>
                  </a:schemeClr>
                </a:solidFill>
                <a:effectLst/>
                <a:latin typeface="+mj-lt"/>
              </a:rPr>
              <a:t>. By being aware of your surroundings and understanding what exactly has drawn you to certain people, you can understand what skills you need to showcase to someday be in that position of leadership. </a:t>
            </a:r>
            <a:r>
              <a:rPr lang="en-US" b="1" i="0" dirty="0">
                <a:solidFill>
                  <a:schemeClr val="tx1">
                    <a:lumMod val="75000"/>
                    <a:lumOff val="25000"/>
                  </a:schemeClr>
                </a:solidFill>
                <a:effectLst/>
                <a:latin typeface="+mj-lt"/>
              </a:rPr>
              <a:t>This only happens through reading, researching, and being intentional with your learning</a:t>
            </a:r>
            <a:r>
              <a:rPr lang="en-US" b="0" i="0" dirty="0">
                <a:solidFill>
                  <a:schemeClr val="tx1">
                    <a:lumMod val="75000"/>
                    <a:lumOff val="25000"/>
                  </a:schemeClr>
                </a:solidFill>
                <a:effectLst/>
                <a:latin typeface="+mj-lt"/>
              </a:rPr>
              <a:t>.</a:t>
            </a:r>
          </a:p>
          <a:p>
            <a:pPr algn="l"/>
            <a:endParaRPr lang="en-US" b="0" i="0" dirty="0">
              <a:solidFill>
                <a:schemeClr val="tx1">
                  <a:lumMod val="75000"/>
                  <a:lumOff val="25000"/>
                </a:schemeClr>
              </a:solidFill>
              <a:effectLst/>
              <a:latin typeface="+mj-lt"/>
            </a:endParaRPr>
          </a:p>
          <a:p>
            <a:pPr algn="l"/>
            <a:r>
              <a:rPr lang="en-US" b="0" i="0" dirty="0">
                <a:solidFill>
                  <a:schemeClr val="tx1">
                    <a:lumMod val="75000"/>
                    <a:lumOff val="25000"/>
                  </a:schemeClr>
                </a:solidFill>
                <a:effectLst/>
                <a:latin typeface="+mj-lt"/>
              </a:rPr>
              <a:t>Having outstanding job specific skills are important, but you need to have the intangible qualities that employers are looking for to ultimately reach your </a:t>
            </a:r>
            <a:r>
              <a:rPr lang="en-US" b="0" i="0" u="none" strike="noStrike" dirty="0">
                <a:solidFill>
                  <a:schemeClr val="tx1">
                    <a:lumMod val="75000"/>
                    <a:lumOff val="25000"/>
                  </a:schemeClr>
                </a:solidFill>
                <a:effectLst/>
                <a:latin typeface="+mj-lt"/>
                <a:hlinkClick r:id="rId4">
                  <a:extLst>
                    <a:ext uri="{A12FA001-AC4F-418D-AE19-62706E023703}">
                      <ahyp:hlinkClr xmlns:ahyp="http://schemas.microsoft.com/office/drawing/2018/hyperlinkcolor" val="tx"/>
                    </a:ext>
                  </a:extLst>
                </a:hlinkClick>
              </a:rPr>
              <a:t>career goals</a:t>
            </a:r>
            <a:r>
              <a:rPr lang="en-US" b="0" i="0" dirty="0">
                <a:solidFill>
                  <a:schemeClr val="tx1">
                    <a:lumMod val="75000"/>
                    <a:lumOff val="25000"/>
                  </a:schemeClr>
                </a:solidFill>
                <a:effectLst/>
                <a:latin typeface="+mj-lt"/>
              </a:rPr>
              <a:t>. To grow in your development, you must first identify the skills you actually want to develop.</a:t>
            </a:r>
          </a:p>
        </p:txBody>
      </p:sp>
      <p:pic>
        <p:nvPicPr>
          <p:cNvPr id="2050" name="Picture 2" descr="College students study together in the library">
            <a:extLst>
              <a:ext uri="{FF2B5EF4-FFF2-40B4-BE49-F238E27FC236}">
                <a16:creationId xmlns:a16="http://schemas.microsoft.com/office/drawing/2014/main" id="{2DC1D2D4-1C69-EEA7-293A-6862108E45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2096" y="1819372"/>
            <a:ext cx="4117129"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20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Get Out Of Your Comfort Zone</a:t>
            </a:r>
          </a:p>
        </p:txBody>
      </p:sp>
      <p:sp>
        <p:nvSpPr>
          <p:cNvPr id="3" name="TextBox 2">
            <a:extLst>
              <a:ext uri="{FF2B5EF4-FFF2-40B4-BE49-F238E27FC236}">
                <a16:creationId xmlns:a16="http://schemas.microsoft.com/office/drawing/2014/main" id="{2F1C5165-35FD-5FB7-D96A-E8C38F45A302}"/>
              </a:ext>
            </a:extLst>
          </p:cNvPr>
          <p:cNvSpPr txBox="1"/>
          <p:nvPr/>
        </p:nvSpPr>
        <p:spPr>
          <a:xfrm>
            <a:off x="555866" y="1293212"/>
            <a:ext cx="6570798" cy="4801314"/>
          </a:xfrm>
          <a:prstGeom prst="rect">
            <a:avLst/>
          </a:prstGeom>
          <a:noFill/>
        </p:spPr>
        <p:txBody>
          <a:bodyPr wrap="square">
            <a:spAutoFit/>
          </a:bodyPr>
          <a:lstStyle/>
          <a:p>
            <a:pPr algn="just"/>
            <a:r>
              <a:rPr lang="en-US" b="0" i="0" dirty="0">
                <a:solidFill>
                  <a:schemeClr val="tx1">
                    <a:lumMod val="75000"/>
                    <a:lumOff val="25000"/>
                  </a:schemeClr>
                </a:solidFill>
                <a:effectLst/>
                <a:latin typeface="+mj-lt"/>
              </a:rPr>
              <a:t>As a college student, I knew that I was a terrible public speaker and not very good in large social situations, as I would get extremely nervous. One year, I forced myself out of my comfort zone and attended a </a:t>
            </a:r>
            <a:r>
              <a:rPr lang="en-US" b="0" i="0" u="none" strike="noStrike" dirty="0">
                <a:solidFill>
                  <a:schemeClr val="tx1">
                    <a:lumMod val="75000"/>
                    <a:lumOff val="25000"/>
                  </a:schemeClr>
                </a:solidFill>
                <a:effectLst/>
                <a:latin typeface="+mj-lt"/>
                <a:hlinkClick r:id="rId3">
                  <a:extLst>
                    <a:ext uri="{A12FA001-AC4F-418D-AE19-62706E023703}">
                      <ahyp:hlinkClr xmlns:ahyp="http://schemas.microsoft.com/office/drawing/2018/hyperlinkcolor" val="tx"/>
                    </a:ext>
                  </a:extLst>
                </a:hlinkClick>
              </a:rPr>
              <a:t>career fair</a:t>
            </a:r>
            <a:r>
              <a:rPr lang="en-US" b="0" i="0" dirty="0">
                <a:solidFill>
                  <a:schemeClr val="tx1">
                    <a:lumMod val="75000"/>
                    <a:lumOff val="25000"/>
                  </a:schemeClr>
                </a:solidFill>
                <a:effectLst/>
                <a:latin typeface="+mj-lt"/>
              </a:rPr>
              <a:t> at the University. </a:t>
            </a:r>
          </a:p>
          <a:p>
            <a:pPr algn="just"/>
            <a:r>
              <a:rPr lang="en-US" b="0" i="0" dirty="0">
                <a:solidFill>
                  <a:schemeClr val="tx1">
                    <a:lumMod val="75000"/>
                    <a:lumOff val="25000"/>
                  </a:schemeClr>
                </a:solidFill>
                <a:effectLst/>
                <a:latin typeface="+mj-lt"/>
              </a:rPr>
              <a:t>At this fair, there were over 100 employers and it was an extremely packed room. While I accomplished something just by going, I didn't actually do anything. That's right, I simply walked around and didn't talk to anybody.</a:t>
            </a:r>
          </a:p>
          <a:p>
            <a:pPr algn="just"/>
            <a:endParaRPr lang="en-US" b="0" i="0" dirty="0">
              <a:solidFill>
                <a:schemeClr val="tx1">
                  <a:lumMod val="75000"/>
                  <a:lumOff val="25000"/>
                </a:schemeClr>
              </a:solidFill>
              <a:effectLst/>
              <a:latin typeface="+mj-lt"/>
            </a:endParaRPr>
          </a:p>
          <a:p>
            <a:pPr algn="just"/>
            <a:r>
              <a:rPr lang="en-US" b="0" i="0" dirty="0">
                <a:solidFill>
                  <a:schemeClr val="tx1">
                    <a:lumMod val="75000"/>
                    <a:lumOff val="25000"/>
                  </a:schemeClr>
                </a:solidFill>
                <a:effectLst/>
                <a:latin typeface="+mj-lt"/>
              </a:rPr>
              <a:t>Many of us are afraid to stray from what is comfortable to us, but you only get better with practice and experience. </a:t>
            </a:r>
          </a:p>
          <a:p>
            <a:pPr algn="just"/>
            <a:endParaRPr lang="en-US" dirty="0">
              <a:solidFill>
                <a:schemeClr val="tx1">
                  <a:lumMod val="75000"/>
                  <a:lumOff val="25000"/>
                </a:schemeClr>
              </a:solidFill>
              <a:latin typeface="+mj-lt"/>
            </a:endParaRPr>
          </a:p>
          <a:p>
            <a:pPr algn="just"/>
            <a:r>
              <a:rPr lang="en-US" b="0" i="0" dirty="0">
                <a:solidFill>
                  <a:schemeClr val="tx1">
                    <a:lumMod val="75000"/>
                    <a:lumOff val="25000"/>
                  </a:schemeClr>
                </a:solidFill>
                <a:effectLst/>
                <a:latin typeface="+mj-lt"/>
              </a:rPr>
              <a:t>I challenge you to try something new that gets you out of your comfort zone at least once a month. Obviously, the key to that is to actually take action and not just walk around!</a:t>
            </a:r>
          </a:p>
          <a:p>
            <a:pPr algn="just"/>
            <a:r>
              <a:rPr lang="en-US" b="0" i="0" dirty="0">
                <a:solidFill>
                  <a:schemeClr val="tx1">
                    <a:lumMod val="75000"/>
                    <a:lumOff val="25000"/>
                  </a:schemeClr>
                </a:solidFill>
                <a:effectLst/>
                <a:latin typeface="+mj-lt"/>
              </a:rPr>
              <a:t>By getting out of your comfort zone, you can learn a lot about yourself and develop interests that you never thought were possible. </a:t>
            </a:r>
          </a:p>
        </p:txBody>
      </p:sp>
      <p:pic>
        <p:nvPicPr>
          <p:cNvPr id="3074" name="Picture 2" descr="College students listen to a presentation about professional development">
            <a:extLst>
              <a:ext uri="{FF2B5EF4-FFF2-40B4-BE49-F238E27FC236}">
                <a16:creationId xmlns:a16="http://schemas.microsoft.com/office/drawing/2014/main" id="{88A438BA-FAB5-1AB4-F7A0-3BC6327CF1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9004" y="2151030"/>
            <a:ext cx="4117129"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930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Diversify Your Experiences</a:t>
            </a:r>
          </a:p>
        </p:txBody>
      </p:sp>
      <p:sp>
        <p:nvSpPr>
          <p:cNvPr id="3" name="TextBox 2">
            <a:extLst>
              <a:ext uri="{FF2B5EF4-FFF2-40B4-BE49-F238E27FC236}">
                <a16:creationId xmlns:a16="http://schemas.microsoft.com/office/drawing/2014/main" id="{1E00043C-5482-4BC0-6BFC-AF070FEFE877}"/>
              </a:ext>
            </a:extLst>
          </p:cNvPr>
          <p:cNvSpPr txBox="1"/>
          <p:nvPr/>
        </p:nvSpPr>
        <p:spPr>
          <a:xfrm>
            <a:off x="555866" y="1305341"/>
            <a:ext cx="10021007" cy="1477328"/>
          </a:xfrm>
          <a:prstGeom prst="rect">
            <a:avLst/>
          </a:prstGeom>
          <a:noFill/>
        </p:spPr>
        <p:txBody>
          <a:bodyPr wrap="square">
            <a:spAutoFit/>
          </a:bodyPr>
          <a:lstStyle/>
          <a:p>
            <a:pPr algn="just"/>
            <a:r>
              <a:rPr lang="en-US" b="0" i="0" dirty="0">
                <a:solidFill>
                  <a:schemeClr val="tx1">
                    <a:lumMod val="75000"/>
                    <a:lumOff val="25000"/>
                  </a:schemeClr>
                </a:solidFill>
                <a:effectLst/>
                <a:latin typeface="+mj-lt"/>
              </a:rPr>
              <a:t>There is no better way to take advantage of your own development than by diversifying your experiences while in University. </a:t>
            </a:r>
          </a:p>
          <a:p>
            <a:pPr algn="just"/>
            <a:endParaRPr lang="en-US" dirty="0">
              <a:solidFill>
                <a:schemeClr val="tx1">
                  <a:lumMod val="75000"/>
                  <a:lumOff val="25000"/>
                </a:schemeClr>
              </a:solidFill>
              <a:latin typeface="+mj-lt"/>
            </a:endParaRPr>
          </a:p>
          <a:p>
            <a:pPr algn="just"/>
            <a:r>
              <a:rPr lang="en-US" b="0" i="0" dirty="0">
                <a:solidFill>
                  <a:schemeClr val="tx1">
                    <a:lumMod val="75000"/>
                    <a:lumOff val="25000"/>
                  </a:schemeClr>
                </a:solidFill>
                <a:effectLst/>
                <a:latin typeface="+mj-lt"/>
              </a:rPr>
              <a:t>Think about it. The more involved you are and the more experiences you have, the better your chances of finding out what your </a:t>
            </a:r>
            <a:r>
              <a:rPr lang="en-US" b="0" i="0" u="none" strike="noStrike" dirty="0">
                <a:solidFill>
                  <a:schemeClr val="tx1">
                    <a:lumMod val="75000"/>
                    <a:lumOff val="25000"/>
                  </a:schemeClr>
                </a:solidFill>
                <a:effectLst/>
                <a:latin typeface="+mj-lt"/>
                <a:hlinkClick r:id="rId3">
                  <a:extLst>
                    <a:ext uri="{A12FA001-AC4F-418D-AE19-62706E023703}">
                      <ahyp:hlinkClr xmlns:ahyp="http://schemas.microsoft.com/office/drawing/2018/hyperlinkcolor" val="tx"/>
                    </a:ext>
                  </a:extLst>
                </a:hlinkClick>
              </a:rPr>
              <a:t>true passion</a:t>
            </a:r>
            <a:r>
              <a:rPr lang="en-US" b="0" i="0" dirty="0">
                <a:solidFill>
                  <a:schemeClr val="tx1">
                    <a:lumMod val="75000"/>
                    <a:lumOff val="25000"/>
                  </a:schemeClr>
                </a:solidFill>
                <a:effectLst/>
                <a:latin typeface="+mj-lt"/>
              </a:rPr>
              <a:t> is.</a:t>
            </a:r>
          </a:p>
        </p:txBody>
      </p:sp>
      <p:pic>
        <p:nvPicPr>
          <p:cNvPr id="4098" name="Picture 2" descr="Orchestra Instrument Families: Strings, Woodwinds, Brass, Percussion |  Oregon Symphony">
            <a:extLst>
              <a:ext uri="{FF2B5EF4-FFF2-40B4-BE49-F238E27FC236}">
                <a16:creationId xmlns:a16="http://schemas.microsoft.com/office/drawing/2014/main" id="{55A6171F-43CF-5FD0-3941-646444FCD0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142" y="3429000"/>
            <a:ext cx="8344415" cy="263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98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Stop Waiting For Things To Happen...Make Them Happen!</a:t>
            </a:r>
          </a:p>
        </p:txBody>
      </p:sp>
      <p:sp>
        <p:nvSpPr>
          <p:cNvPr id="3" name="TextBox 2">
            <a:extLst>
              <a:ext uri="{FF2B5EF4-FFF2-40B4-BE49-F238E27FC236}">
                <a16:creationId xmlns:a16="http://schemas.microsoft.com/office/drawing/2014/main" id="{7C29A161-CB39-1176-542A-8AD6AC72E1F5}"/>
              </a:ext>
            </a:extLst>
          </p:cNvPr>
          <p:cNvSpPr txBox="1"/>
          <p:nvPr/>
        </p:nvSpPr>
        <p:spPr>
          <a:xfrm>
            <a:off x="555867" y="1237157"/>
            <a:ext cx="7612929" cy="3970318"/>
          </a:xfrm>
          <a:prstGeom prst="rect">
            <a:avLst/>
          </a:prstGeom>
          <a:noFill/>
        </p:spPr>
        <p:txBody>
          <a:bodyPr wrap="square">
            <a:spAutoFit/>
          </a:bodyPr>
          <a:lstStyle/>
          <a:p>
            <a:pPr algn="just"/>
            <a:r>
              <a:rPr lang="en-US" b="0" i="0" dirty="0">
                <a:solidFill>
                  <a:schemeClr val="tx1">
                    <a:lumMod val="75000"/>
                    <a:lumOff val="25000"/>
                  </a:schemeClr>
                </a:solidFill>
                <a:effectLst/>
                <a:latin typeface="+mj-lt"/>
              </a:rPr>
              <a:t>If you want to develop yourself, get the career you want, and meet the people that you want to meet, then go do it! Take charge and make things happen for yourself by </a:t>
            </a:r>
            <a:r>
              <a:rPr lang="en-US" b="0" i="0" u="none" strike="noStrike" dirty="0">
                <a:solidFill>
                  <a:schemeClr val="tx1">
                    <a:lumMod val="75000"/>
                    <a:lumOff val="25000"/>
                  </a:schemeClr>
                </a:solidFill>
                <a:effectLst/>
                <a:latin typeface="+mj-lt"/>
                <a:hlinkClick r:id="rId3">
                  <a:extLst>
                    <a:ext uri="{A12FA001-AC4F-418D-AE19-62706E023703}">
                      <ahyp:hlinkClr xmlns:ahyp="http://schemas.microsoft.com/office/drawing/2018/hyperlinkcolor" val="tx"/>
                    </a:ext>
                  </a:extLst>
                </a:hlinkClick>
              </a:rPr>
              <a:t>being proactive</a:t>
            </a:r>
            <a:r>
              <a:rPr lang="en-US" b="0" i="0" dirty="0">
                <a:solidFill>
                  <a:schemeClr val="tx1">
                    <a:lumMod val="75000"/>
                    <a:lumOff val="25000"/>
                  </a:schemeClr>
                </a:solidFill>
                <a:effectLst/>
                <a:latin typeface="+mj-lt"/>
              </a:rPr>
              <a:t>. If you are an employer, what skills does it show you when someone proactively comes to you looking to learn more? Plus, as a student, you are in a learning phase and can play the student card, which will probably get you in the door easier than someone my age. Take control of your own fate and make things happen.</a:t>
            </a:r>
          </a:p>
          <a:p>
            <a:pPr algn="just"/>
            <a:endParaRPr lang="en-US" b="0" i="0" dirty="0">
              <a:solidFill>
                <a:schemeClr val="tx1">
                  <a:lumMod val="75000"/>
                  <a:lumOff val="25000"/>
                </a:schemeClr>
              </a:solidFill>
              <a:effectLst/>
              <a:latin typeface="+mj-lt"/>
            </a:endParaRPr>
          </a:p>
          <a:p>
            <a:pPr algn="just"/>
            <a:r>
              <a:rPr lang="en-US" b="0" i="0" dirty="0">
                <a:solidFill>
                  <a:schemeClr val="tx1">
                    <a:lumMod val="75000"/>
                    <a:lumOff val="25000"/>
                  </a:schemeClr>
                </a:solidFill>
                <a:effectLst/>
                <a:latin typeface="+mj-lt"/>
              </a:rPr>
              <a:t>So many things that happen in your career and life are going to be out of your control. Take that control back and take ownership of your own development. Learn from every experience—good or bad. You never know, one day all the failures that you learned from when you were a college student could lead you to the career you never knew you always wanted. </a:t>
            </a:r>
            <a:r>
              <a:rPr lang="en-US" b="1" i="0" dirty="0">
                <a:solidFill>
                  <a:schemeClr val="tx1">
                    <a:lumMod val="75000"/>
                    <a:lumOff val="25000"/>
                  </a:schemeClr>
                </a:solidFill>
                <a:effectLst/>
                <a:latin typeface="+mj-lt"/>
              </a:rPr>
              <a:t>Be a lifelong learner </a:t>
            </a:r>
            <a:r>
              <a:rPr lang="en-US" b="0" i="0" dirty="0">
                <a:solidFill>
                  <a:schemeClr val="tx1">
                    <a:lumMod val="75000"/>
                    <a:lumOff val="25000"/>
                  </a:schemeClr>
                </a:solidFill>
                <a:effectLst/>
                <a:latin typeface="+mj-lt"/>
              </a:rPr>
              <a:t>and you never know what you could be doing next.</a:t>
            </a:r>
          </a:p>
        </p:txBody>
      </p:sp>
      <p:pic>
        <p:nvPicPr>
          <p:cNvPr id="5126" name="Picture 6" descr="Uphill scale – the levels of difficulty of uphill flow">
            <a:extLst>
              <a:ext uri="{FF2B5EF4-FFF2-40B4-BE49-F238E27FC236}">
                <a16:creationId xmlns:a16="http://schemas.microsoft.com/office/drawing/2014/main" id="{420D454D-229C-8D81-CCF7-8329475F49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0055" y="1255827"/>
            <a:ext cx="3054742" cy="434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081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166126-6C0F-1A4C-9337-653392E778D7}"/>
              </a:ext>
            </a:extLst>
          </p:cNvPr>
          <p:cNvSpPr txBox="1"/>
          <p:nvPr/>
        </p:nvSpPr>
        <p:spPr>
          <a:xfrm>
            <a:off x="555867" y="2767256"/>
            <a:ext cx="11080266" cy="646331"/>
          </a:xfrm>
          <a:prstGeom prst="rect">
            <a:avLst/>
          </a:prstGeom>
          <a:noFill/>
        </p:spPr>
        <p:txBody>
          <a:bodyPr wrap="square">
            <a:spAutoFit/>
          </a:bodyPr>
          <a:lstStyle/>
          <a:p>
            <a:pPr algn="ctr"/>
            <a:r>
              <a:rPr lang="en-US" sz="3600" b="1" i="0" dirty="0">
                <a:solidFill>
                  <a:srgbClr val="1F1F1F"/>
                </a:solidFill>
                <a:effectLst/>
              </a:rPr>
              <a:t>How To Choose The Right Internship?</a:t>
            </a:r>
          </a:p>
        </p:txBody>
      </p:sp>
    </p:spTree>
    <p:extLst>
      <p:ext uri="{BB962C8B-B14F-4D97-AF65-F5344CB8AC3E}">
        <p14:creationId xmlns:p14="http://schemas.microsoft.com/office/powerpoint/2010/main" val="130286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Don't Base The Decision On Money</a:t>
            </a:r>
          </a:p>
        </p:txBody>
      </p:sp>
      <p:sp>
        <p:nvSpPr>
          <p:cNvPr id="3" name="TextBox 2">
            <a:extLst>
              <a:ext uri="{FF2B5EF4-FFF2-40B4-BE49-F238E27FC236}">
                <a16:creationId xmlns:a16="http://schemas.microsoft.com/office/drawing/2014/main" id="{7780655C-64A6-808A-DF62-35D524EE281A}"/>
              </a:ext>
            </a:extLst>
          </p:cNvPr>
          <p:cNvSpPr txBox="1"/>
          <p:nvPr/>
        </p:nvSpPr>
        <p:spPr>
          <a:xfrm>
            <a:off x="555866" y="1164018"/>
            <a:ext cx="11080265" cy="923330"/>
          </a:xfrm>
          <a:prstGeom prst="rect">
            <a:avLst/>
          </a:prstGeom>
          <a:noFill/>
        </p:spPr>
        <p:txBody>
          <a:bodyPr wrap="square">
            <a:spAutoFit/>
          </a:bodyPr>
          <a:lstStyle/>
          <a:p>
            <a:pPr algn="just"/>
            <a:r>
              <a:rPr lang="en-US" b="0" i="0" dirty="0">
                <a:solidFill>
                  <a:schemeClr val="tx1">
                    <a:lumMod val="75000"/>
                    <a:lumOff val="25000"/>
                  </a:schemeClr>
                </a:solidFill>
                <a:effectLst/>
                <a:latin typeface="+mj-lt"/>
              </a:rPr>
              <a:t>An unpaid internship can lead to a great return down the road, and, not to mention, a lucrative job offer. Focus your internship selection on companies that are looking to grow and expand, and possibly bring you in after graduation to advance their company to the next level.</a:t>
            </a:r>
            <a:endParaRPr lang="en-US" dirty="0">
              <a:solidFill>
                <a:schemeClr val="tx1">
                  <a:lumMod val="75000"/>
                  <a:lumOff val="25000"/>
                </a:schemeClr>
              </a:solidFill>
              <a:latin typeface="+mj-lt"/>
            </a:endParaRPr>
          </a:p>
        </p:txBody>
      </p:sp>
      <p:sp>
        <p:nvSpPr>
          <p:cNvPr id="5" name="TextBox 4">
            <a:extLst>
              <a:ext uri="{FF2B5EF4-FFF2-40B4-BE49-F238E27FC236}">
                <a16:creationId xmlns:a16="http://schemas.microsoft.com/office/drawing/2014/main" id="{E2F0D127-41CB-07C7-FE12-E1FB77D06EB6}"/>
              </a:ext>
            </a:extLst>
          </p:cNvPr>
          <p:cNvSpPr txBox="1"/>
          <p:nvPr/>
        </p:nvSpPr>
        <p:spPr>
          <a:xfrm>
            <a:off x="555867" y="249100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Be A Self-Starter</a:t>
            </a:r>
          </a:p>
        </p:txBody>
      </p:sp>
      <p:sp>
        <p:nvSpPr>
          <p:cNvPr id="8" name="TextBox 7">
            <a:extLst>
              <a:ext uri="{FF2B5EF4-FFF2-40B4-BE49-F238E27FC236}">
                <a16:creationId xmlns:a16="http://schemas.microsoft.com/office/drawing/2014/main" id="{28E65E53-09F6-5192-4EFB-11B4AC29E87A}"/>
              </a:ext>
            </a:extLst>
          </p:cNvPr>
          <p:cNvSpPr txBox="1"/>
          <p:nvPr/>
        </p:nvSpPr>
        <p:spPr>
          <a:xfrm>
            <a:off x="555866" y="3041455"/>
            <a:ext cx="11080265" cy="646331"/>
          </a:xfrm>
          <a:prstGeom prst="rect">
            <a:avLst/>
          </a:prstGeom>
          <a:noFill/>
        </p:spPr>
        <p:txBody>
          <a:bodyPr wrap="square">
            <a:spAutoFit/>
          </a:bodyPr>
          <a:lstStyle/>
          <a:p>
            <a:pPr algn="just"/>
            <a:r>
              <a:rPr lang="en-US" b="0" i="0" dirty="0">
                <a:solidFill>
                  <a:schemeClr val="tx1">
                    <a:lumMod val="75000"/>
                    <a:lumOff val="25000"/>
                  </a:schemeClr>
                </a:solidFill>
                <a:effectLst/>
                <a:latin typeface="+mj-lt"/>
              </a:rPr>
              <a:t>Finding the right internship is very much like a traditional job search. It's important to have an idea about some of things you may want to pursue, then make a </a:t>
            </a:r>
            <a:r>
              <a:rPr lang="en-US" b="0" i="0" u="none" strike="noStrike" dirty="0">
                <a:solidFill>
                  <a:schemeClr val="tx1">
                    <a:lumMod val="75000"/>
                    <a:lumOff val="25000"/>
                  </a:schemeClr>
                </a:solidFill>
                <a:effectLst/>
                <a:latin typeface="+mj-lt"/>
                <a:hlinkClick r:id="rId3">
                  <a:extLst>
                    <a:ext uri="{A12FA001-AC4F-418D-AE19-62706E023703}">
                      <ahyp:hlinkClr xmlns:ahyp="http://schemas.microsoft.com/office/drawing/2018/hyperlinkcolor" val="tx"/>
                    </a:ext>
                  </a:extLst>
                </a:hlinkClick>
              </a:rPr>
              <a:t>bucket list</a:t>
            </a:r>
            <a:r>
              <a:rPr lang="en-US" b="0" i="0" dirty="0">
                <a:solidFill>
                  <a:schemeClr val="tx1">
                    <a:lumMod val="75000"/>
                    <a:lumOff val="25000"/>
                  </a:schemeClr>
                </a:solidFill>
                <a:effectLst/>
                <a:latin typeface="+mj-lt"/>
              </a:rPr>
              <a:t> of companies that you are interested in interning at.</a:t>
            </a:r>
            <a:endParaRPr lang="en-US" dirty="0">
              <a:solidFill>
                <a:schemeClr val="tx1">
                  <a:lumMod val="75000"/>
                  <a:lumOff val="25000"/>
                </a:schemeClr>
              </a:solidFill>
              <a:latin typeface="+mj-lt"/>
            </a:endParaRPr>
          </a:p>
        </p:txBody>
      </p:sp>
      <p:sp>
        <p:nvSpPr>
          <p:cNvPr id="17" name="TextBox 16">
            <a:extLst>
              <a:ext uri="{FF2B5EF4-FFF2-40B4-BE49-F238E27FC236}">
                <a16:creationId xmlns:a16="http://schemas.microsoft.com/office/drawing/2014/main" id="{02E1A594-88AB-7985-8430-AE21D427BD36}"/>
              </a:ext>
            </a:extLst>
          </p:cNvPr>
          <p:cNvSpPr txBox="1"/>
          <p:nvPr/>
        </p:nvSpPr>
        <p:spPr>
          <a:xfrm>
            <a:off x="838671" y="3902339"/>
            <a:ext cx="6094428" cy="2339102"/>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chemeClr val="tx1">
                    <a:lumMod val="75000"/>
                    <a:lumOff val="25000"/>
                  </a:schemeClr>
                </a:solidFill>
                <a:effectLst/>
                <a:latin typeface="+mj-lt"/>
              </a:rPr>
              <a:t>Which sector?</a:t>
            </a:r>
          </a:p>
          <a:p>
            <a:pPr marL="285750" indent="-285750">
              <a:buFont typeface="Arial" panose="020B0604020202020204" pitchFamily="34" charset="0"/>
              <a:buChar char="•"/>
            </a:pPr>
            <a:r>
              <a:rPr lang="en-US" sz="1600" b="0" i="0" dirty="0">
                <a:solidFill>
                  <a:schemeClr val="tx1">
                    <a:lumMod val="75000"/>
                    <a:lumOff val="25000"/>
                  </a:schemeClr>
                </a:solidFill>
                <a:effectLst/>
                <a:latin typeface="+mj-lt"/>
              </a:rPr>
              <a:t>What are your qualifications?</a:t>
            </a:r>
          </a:p>
          <a:p>
            <a:pPr marL="285750" indent="-285750">
              <a:buFont typeface="Arial" panose="020B0604020202020204" pitchFamily="34" charset="0"/>
              <a:buChar char="•"/>
            </a:pPr>
            <a:r>
              <a:rPr lang="en-US" sz="1600" b="0" i="0" dirty="0">
                <a:solidFill>
                  <a:schemeClr val="tx1">
                    <a:lumMod val="75000"/>
                    <a:lumOff val="25000"/>
                  </a:schemeClr>
                </a:solidFill>
                <a:effectLst/>
                <a:latin typeface="+mj-lt"/>
              </a:rPr>
              <a:t>What will be your specific responsibilities?</a:t>
            </a:r>
          </a:p>
          <a:p>
            <a:pPr marL="285750" indent="-285750">
              <a:buFont typeface="Arial" panose="020B0604020202020204" pitchFamily="34" charset="0"/>
              <a:buChar char="•"/>
            </a:pPr>
            <a:r>
              <a:rPr lang="en-US" sz="1600" b="0" i="0" dirty="0">
                <a:solidFill>
                  <a:schemeClr val="tx1">
                    <a:lumMod val="75000"/>
                    <a:lumOff val="25000"/>
                  </a:schemeClr>
                </a:solidFill>
                <a:effectLst/>
                <a:latin typeface="+mj-lt"/>
              </a:rPr>
              <a:t>What will you get paid?</a:t>
            </a:r>
          </a:p>
          <a:p>
            <a:pPr marL="285750" indent="-285750">
              <a:buFont typeface="Arial" panose="020B0604020202020204" pitchFamily="34" charset="0"/>
              <a:buChar char="•"/>
            </a:pPr>
            <a:r>
              <a:rPr lang="en-US" sz="1600" b="0" i="0" dirty="0">
                <a:solidFill>
                  <a:schemeClr val="tx1">
                    <a:lumMod val="75000"/>
                    <a:lumOff val="25000"/>
                  </a:schemeClr>
                </a:solidFill>
                <a:effectLst/>
                <a:latin typeface="+mj-lt"/>
              </a:rPr>
              <a:t>Where is it?</a:t>
            </a:r>
          </a:p>
          <a:p>
            <a:pPr marL="285750" indent="-285750">
              <a:buFont typeface="Arial" panose="020B0604020202020204" pitchFamily="34" charset="0"/>
              <a:buChar char="•"/>
            </a:pPr>
            <a:r>
              <a:rPr lang="en-US" sz="1600" b="0" i="0" dirty="0">
                <a:solidFill>
                  <a:schemeClr val="tx1">
                    <a:lumMod val="75000"/>
                    <a:lumOff val="25000"/>
                  </a:schemeClr>
                </a:solidFill>
                <a:effectLst/>
                <a:latin typeface="+mj-lt"/>
              </a:rPr>
              <a:t>What’s the environment like?</a:t>
            </a:r>
          </a:p>
          <a:p>
            <a:pPr marL="285750" indent="-285750">
              <a:buFont typeface="Arial" panose="020B0604020202020204" pitchFamily="34" charset="0"/>
              <a:buChar char="•"/>
            </a:pPr>
            <a:r>
              <a:rPr lang="en-US" sz="1600" b="0" i="0" dirty="0">
                <a:solidFill>
                  <a:schemeClr val="tx1">
                    <a:lumMod val="75000"/>
                    <a:lumOff val="25000"/>
                  </a:schemeClr>
                </a:solidFill>
                <a:effectLst/>
                <a:latin typeface="+mj-lt"/>
              </a:rPr>
              <a:t>Will you get the opportunity to network?</a:t>
            </a:r>
          </a:p>
          <a:p>
            <a:pPr marL="285750" indent="-285750">
              <a:buFont typeface="Arial" panose="020B0604020202020204" pitchFamily="34" charset="0"/>
              <a:buChar char="•"/>
            </a:pPr>
            <a:r>
              <a:rPr lang="en-US" sz="1600" b="0" i="0" dirty="0">
                <a:solidFill>
                  <a:schemeClr val="tx1">
                    <a:lumMod val="75000"/>
                    <a:lumOff val="25000"/>
                  </a:schemeClr>
                </a:solidFill>
                <a:effectLst/>
                <a:latin typeface="+mj-lt"/>
              </a:rPr>
              <a:t>What skills will you learn?</a:t>
            </a:r>
          </a:p>
          <a:p>
            <a:pPr marL="285750" indent="-285750" algn="l">
              <a:buFont typeface="Arial" panose="020B0604020202020204" pitchFamily="34" charset="0"/>
              <a:buChar char="•"/>
            </a:pPr>
            <a:endParaRPr lang="en-US" sz="1600" b="0" i="0" dirty="0">
              <a:solidFill>
                <a:schemeClr val="tx1">
                  <a:lumMod val="75000"/>
                  <a:lumOff val="25000"/>
                </a:schemeClr>
              </a:solidFill>
              <a:effectLst/>
              <a:latin typeface="+mj-lt"/>
            </a:endParaRPr>
          </a:p>
        </p:txBody>
      </p:sp>
      <p:pic>
        <p:nvPicPr>
          <p:cNvPr id="6150" name="Picture 6" descr="How to Become a Self-starter">
            <a:extLst>
              <a:ext uri="{FF2B5EF4-FFF2-40B4-BE49-F238E27FC236}">
                <a16:creationId xmlns:a16="http://schemas.microsoft.com/office/drawing/2014/main" id="{78E1D0D4-C450-3CC5-F72F-EA4DD67763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94"/>
          <a:stretch/>
        </p:blipFill>
        <p:spPr bwMode="auto">
          <a:xfrm>
            <a:off x="6693031" y="3819079"/>
            <a:ext cx="3459637" cy="212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11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954107"/>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Select An Internship That Will Allow You To Build Essential Skills</a:t>
            </a:r>
          </a:p>
        </p:txBody>
      </p:sp>
      <p:sp>
        <p:nvSpPr>
          <p:cNvPr id="3" name="TextBox 2">
            <a:extLst>
              <a:ext uri="{FF2B5EF4-FFF2-40B4-BE49-F238E27FC236}">
                <a16:creationId xmlns:a16="http://schemas.microsoft.com/office/drawing/2014/main" id="{7780655C-64A6-808A-DF62-35D524EE281A}"/>
              </a:ext>
            </a:extLst>
          </p:cNvPr>
          <p:cNvSpPr txBox="1"/>
          <p:nvPr/>
        </p:nvSpPr>
        <p:spPr>
          <a:xfrm>
            <a:off x="555866" y="1607078"/>
            <a:ext cx="11080265" cy="923330"/>
          </a:xfrm>
          <a:prstGeom prst="rect">
            <a:avLst/>
          </a:prstGeom>
          <a:noFill/>
        </p:spPr>
        <p:txBody>
          <a:bodyPr wrap="square">
            <a:spAutoFit/>
          </a:bodyPr>
          <a:lstStyle/>
          <a:p>
            <a:pPr algn="just"/>
            <a:r>
              <a:rPr lang="en-US" b="0" i="0" dirty="0">
                <a:solidFill>
                  <a:schemeClr val="tx1">
                    <a:lumMod val="75000"/>
                    <a:lumOff val="25000"/>
                  </a:schemeClr>
                </a:solidFill>
                <a:effectLst/>
                <a:latin typeface="+mj-lt"/>
              </a:rPr>
              <a:t>There are certain </a:t>
            </a:r>
            <a:r>
              <a:rPr lang="en-US" b="0" i="0" u="none" strike="noStrike" dirty="0">
                <a:solidFill>
                  <a:schemeClr val="tx1">
                    <a:lumMod val="75000"/>
                    <a:lumOff val="25000"/>
                  </a:schemeClr>
                </a:solidFill>
                <a:effectLst/>
                <a:latin typeface="+mj-lt"/>
                <a:hlinkClick r:id="rId3">
                  <a:extLst>
                    <a:ext uri="{A12FA001-AC4F-418D-AE19-62706E023703}">
                      <ahyp:hlinkClr xmlns:ahyp="http://schemas.microsoft.com/office/drawing/2018/hyperlinkcolor" val="tx"/>
                    </a:ext>
                  </a:extLst>
                </a:hlinkClick>
              </a:rPr>
              <a:t>essential skills</a:t>
            </a:r>
            <a:r>
              <a:rPr lang="en-US" b="0" i="0" dirty="0">
                <a:solidFill>
                  <a:schemeClr val="tx1">
                    <a:lumMod val="75000"/>
                    <a:lumOff val="25000"/>
                  </a:schemeClr>
                </a:solidFill>
                <a:effectLst/>
                <a:latin typeface="+mj-lt"/>
              </a:rPr>
              <a:t> that matter in the workforce when looking to grow your career. Leadership, collaboration, project management, and relationship building are among some of those intricate skills. When looking into internships, research the types of skills that you will obtain during that internship.</a:t>
            </a:r>
            <a:endParaRPr lang="en-US" dirty="0">
              <a:solidFill>
                <a:schemeClr val="tx1">
                  <a:lumMod val="75000"/>
                  <a:lumOff val="25000"/>
                </a:schemeClr>
              </a:solidFill>
              <a:latin typeface="+mj-lt"/>
            </a:endParaRPr>
          </a:p>
        </p:txBody>
      </p:sp>
      <p:pic>
        <p:nvPicPr>
          <p:cNvPr id="7170" name="Picture 2" descr="Internship Skills Development Workshop | Department of Information  Technology">
            <a:extLst>
              <a:ext uri="{FF2B5EF4-FFF2-40B4-BE49-F238E27FC236}">
                <a16:creationId xmlns:a16="http://schemas.microsoft.com/office/drawing/2014/main" id="{725D6278-36BD-DD1C-CFFD-D212747D2B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3334" y="2840169"/>
            <a:ext cx="4639706" cy="347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09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dirty="0"/>
              <a:t>What is </a:t>
            </a:r>
            <a:r>
              <a:rPr lang="en-US" sz="2800" b="1" i="0" dirty="0">
                <a:effectLst/>
                <a:latin typeface="-apple-system"/>
              </a:rPr>
              <a:t>Personal Development</a:t>
            </a:r>
            <a:r>
              <a:rPr lang="en-US" sz="2800" b="1" dirty="0"/>
              <a:t>?</a:t>
            </a:r>
            <a:endParaRPr lang="en-US" sz="2800" b="1" i="0" dirty="0">
              <a:solidFill>
                <a:srgbClr val="1F1F1F"/>
              </a:solidFill>
              <a:effectLst/>
            </a:endParaRPr>
          </a:p>
        </p:txBody>
      </p:sp>
      <p:sp>
        <p:nvSpPr>
          <p:cNvPr id="7" name="TextBox 6">
            <a:extLst>
              <a:ext uri="{FF2B5EF4-FFF2-40B4-BE49-F238E27FC236}">
                <a16:creationId xmlns:a16="http://schemas.microsoft.com/office/drawing/2014/main" id="{EFB417BC-6C60-20A0-ED37-CEA745243FD0}"/>
              </a:ext>
            </a:extLst>
          </p:cNvPr>
          <p:cNvSpPr txBox="1"/>
          <p:nvPr/>
        </p:nvSpPr>
        <p:spPr>
          <a:xfrm>
            <a:off x="555867" y="1448431"/>
            <a:ext cx="11080266" cy="1938992"/>
          </a:xfrm>
          <a:prstGeom prst="rect">
            <a:avLst/>
          </a:prstGeom>
          <a:noFill/>
        </p:spPr>
        <p:txBody>
          <a:bodyPr wrap="square">
            <a:spAutoFit/>
          </a:bodyPr>
          <a:lstStyle/>
          <a:p>
            <a:r>
              <a:rPr lang="en-US" sz="2000" b="0" i="0" dirty="0">
                <a:effectLst/>
                <a:latin typeface="-apple-system"/>
              </a:rPr>
              <a:t>When you think of personal development, think about what skills you need to accomplish the results required, both in your role and for life in general. It is about improving your talents and potential, both in and out of the workplace.</a:t>
            </a:r>
          </a:p>
          <a:p>
            <a:endParaRPr lang="en-US" sz="2000" dirty="0">
              <a:latin typeface="-apple-system"/>
            </a:endParaRPr>
          </a:p>
          <a:p>
            <a:r>
              <a:rPr lang="en-US" sz="2000" b="0" i="0" dirty="0">
                <a:effectLst/>
                <a:latin typeface="-apple-system"/>
              </a:rPr>
              <a:t>By having a thorough understanding of what you need to achieve and how to achieve it, you can develop the necessary skills by way of a solution.</a:t>
            </a:r>
            <a:endParaRPr lang="en-US" sz="2000" dirty="0"/>
          </a:p>
        </p:txBody>
      </p:sp>
    </p:spTree>
    <p:extLst>
      <p:ext uri="{BB962C8B-B14F-4D97-AF65-F5344CB8AC3E}">
        <p14:creationId xmlns:p14="http://schemas.microsoft.com/office/powerpoint/2010/main" val="190591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dirty="0"/>
              <a:t>What is Professional Development?</a:t>
            </a:r>
            <a:endParaRPr lang="en-US" sz="2800" b="1" i="0" dirty="0">
              <a:solidFill>
                <a:srgbClr val="1F1F1F"/>
              </a:solidFill>
              <a:effectLst/>
            </a:endParaRPr>
          </a:p>
        </p:txBody>
      </p:sp>
      <p:sp>
        <p:nvSpPr>
          <p:cNvPr id="7" name="TextBox 6">
            <a:extLst>
              <a:ext uri="{FF2B5EF4-FFF2-40B4-BE49-F238E27FC236}">
                <a16:creationId xmlns:a16="http://schemas.microsoft.com/office/drawing/2014/main" id="{EFB417BC-6C60-20A0-ED37-CEA745243FD0}"/>
              </a:ext>
            </a:extLst>
          </p:cNvPr>
          <p:cNvSpPr txBox="1"/>
          <p:nvPr/>
        </p:nvSpPr>
        <p:spPr>
          <a:xfrm>
            <a:off x="555867" y="1448431"/>
            <a:ext cx="11080266" cy="1938992"/>
          </a:xfrm>
          <a:prstGeom prst="rect">
            <a:avLst/>
          </a:prstGeom>
          <a:noFill/>
        </p:spPr>
        <p:txBody>
          <a:bodyPr wrap="square">
            <a:spAutoFit/>
          </a:bodyPr>
          <a:lstStyle/>
          <a:p>
            <a:r>
              <a:rPr lang="en-US" sz="2000" b="1" dirty="0"/>
              <a:t>Professional Development is </a:t>
            </a:r>
            <a:r>
              <a:rPr lang="en-US" sz="2000" dirty="0"/>
              <a:t>learning to earn or maintain professional credentials such as academic degrees to formal coursework, attending conferences and informal learning opportunities situated in practice.</a:t>
            </a:r>
          </a:p>
          <a:p>
            <a:r>
              <a:rPr lang="en-US" sz="2000" dirty="0"/>
              <a:t> </a:t>
            </a:r>
          </a:p>
          <a:p>
            <a:r>
              <a:rPr lang="en-US" sz="2000" dirty="0"/>
              <a:t>There are variety of branches of professional development, including scholarly expertise, communication skills, leadership &amp; collaboration, career preparation and personal development</a:t>
            </a:r>
          </a:p>
        </p:txBody>
      </p:sp>
    </p:spTree>
    <p:extLst>
      <p:ext uri="{BB962C8B-B14F-4D97-AF65-F5344CB8AC3E}">
        <p14:creationId xmlns:p14="http://schemas.microsoft.com/office/powerpoint/2010/main" val="16185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166126-6C0F-1A4C-9337-653392E778D7}"/>
              </a:ext>
            </a:extLst>
          </p:cNvPr>
          <p:cNvSpPr txBox="1"/>
          <p:nvPr/>
        </p:nvSpPr>
        <p:spPr>
          <a:xfrm>
            <a:off x="555867" y="2767256"/>
            <a:ext cx="11080266" cy="646331"/>
          </a:xfrm>
          <a:prstGeom prst="rect">
            <a:avLst/>
          </a:prstGeom>
          <a:noFill/>
        </p:spPr>
        <p:txBody>
          <a:bodyPr wrap="square">
            <a:spAutoFit/>
          </a:bodyPr>
          <a:lstStyle/>
          <a:p>
            <a:pPr algn="ctr"/>
            <a:r>
              <a:rPr lang="en-US" sz="3600" b="1" i="0" dirty="0">
                <a:solidFill>
                  <a:srgbClr val="1F1F1F"/>
                </a:solidFill>
                <a:effectLst/>
              </a:rPr>
              <a:t>Skills Needed for Personal and Professional Development</a:t>
            </a:r>
          </a:p>
        </p:txBody>
      </p:sp>
    </p:spTree>
    <p:extLst>
      <p:ext uri="{BB962C8B-B14F-4D97-AF65-F5344CB8AC3E}">
        <p14:creationId xmlns:p14="http://schemas.microsoft.com/office/powerpoint/2010/main" val="178497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Time Management</a:t>
            </a:r>
          </a:p>
        </p:txBody>
      </p:sp>
      <p:sp>
        <p:nvSpPr>
          <p:cNvPr id="4" name="TextBox 3">
            <a:extLst>
              <a:ext uri="{FF2B5EF4-FFF2-40B4-BE49-F238E27FC236}">
                <a16:creationId xmlns:a16="http://schemas.microsoft.com/office/drawing/2014/main" id="{224FDB80-284C-2EE9-9939-5F8046ECA21D}"/>
              </a:ext>
            </a:extLst>
          </p:cNvPr>
          <p:cNvSpPr txBox="1"/>
          <p:nvPr/>
        </p:nvSpPr>
        <p:spPr>
          <a:xfrm>
            <a:off x="555867" y="1291720"/>
            <a:ext cx="10775152" cy="369332"/>
          </a:xfrm>
          <a:prstGeom prst="rect">
            <a:avLst/>
          </a:prstGeom>
          <a:noFill/>
        </p:spPr>
        <p:txBody>
          <a:bodyPr wrap="square">
            <a:spAutoFit/>
          </a:bodyPr>
          <a:lstStyle/>
          <a:p>
            <a:r>
              <a:rPr lang="en-US" dirty="0"/>
              <a:t>“Time management” refers to the way that you organize and plan how long you spend on specific activities.</a:t>
            </a:r>
          </a:p>
        </p:txBody>
      </p:sp>
      <p:sp>
        <p:nvSpPr>
          <p:cNvPr id="9" name="TextBox 8">
            <a:extLst>
              <a:ext uri="{FF2B5EF4-FFF2-40B4-BE49-F238E27FC236}">
                <a16:creationId xmlns:a16="http://schemas.microsoft.com/office/drawing/2014/main" id="{E8F14D86-9B4E-ABEC-0766-6453378F08F6}"/>
              </a:ext>
            </a:extLst>
          </p:cNvPr>
          <p:cNvSpPr txBox="1"/>
          <p:nvPr/>
        </p:nvSpPr>
        <p:spPr>
          <a:xfrm>
            <a:off x="555867" y="2115996"/>
            <a:ext cx="10775152" cy="369332"/>
          </a:xfrm>
          <a:prstGeom prst="rect">
            <a:avLst/>
          </a:prstGeom>
          <a:noFill/>
        </p:spPr>
        <p:txBody>
          <a:bodyPr wrap="square">
            <a:spAutoFit/>
          </a:bodyPr>
          <a:lstStyle/>
          <a:p>
            <a:r>
              <a:rPr lang="en-US" b="1" dirty="0"/>
              <a:t>How to improve Time Management </a:t>
            </a:r>
          </a:p>
        </p:txBody>
      </p:sp>
      <p:sp>
        <p:nvSpPr>
          <p:cNvPr id="15" name="TextBox 14">
            <a:extLst>
              <a:ext uri="{FF2B5EF4-FFF2-40B4-BE49-F238E27FC236}">
                <a16:creationId xmlns:a16="http://schemas.microsoft.com/office/drawing/2014/main" id="{84E70161-981E-5D37-F171-4628C8F84E15}"/>
              </a:ext>
            </a:extLst>
          </p:cNvPr>
          <p:cNvSpPr txBox="1"/>
          <p:nvPr/>
        </p:nvSpPr>
        <p:spPr>
          <a:xfrm>
            <a:off x="822489" y="2646378"/>
            <a:ext cx="6094428" cy="2585323"/>
          </a:xfrm>
          <a:prstGeom prst="rect">
            <a:avLst/>
          </a:prstGeom>
          <a:noFill/>
        </p:spPr>
        <p:txBody>
          <a:bodyPr wrap="square">
            <a:spAutoFit/>
          </a:bodyPr>
          <a:lstStyle/>
          <a:p>
            <a:pPr marL="285750" indent="-285750">
              <a:buFont typeface="Arial" panose="020B0604020202020204" pitchFamily="34" charset="0"/>
              <a:buChar char="•"/>
            </a:pPr>
            <a:r>
              <a:rPr lang="en-US" dirty="0"/>
              <a:t>Set weekly priorities</a:t>
            </a:r>
          </a:p>
          <a:p>
            <a:pPr marL="285750" indent="-285750">
              <a:buFont typeface="Arial" panose="020B0604020202020204" pitchFamily="34" charset="0"/>
              <a:buChar char="•"/>
            </a:pPr>
            <a:r>
              <a:rPr lang="en-US" dirty="0"/>
              <a:t>Time block your schedule</a:t>
            </a:r>
          </a:p>
          <a:p>
            <a:pPr marL="285750" indent="-285750">
              <a:buFont typeface="Arial" panose="020B0604020202020204" pitchFamily="34" charset="0"/>
              <a:buChar char="•"/>
            </a:pPr>
            <a:r>
              <a:rPr lang="en-US" dirty="0"/>
              <a:t>Set SMART goals</a:t>
            </a:r>
          </a:p>
          <a:p>
            <a:pPr marL="285750" indent="-285750">
              <a:buFont typeface="Arial" panose="020B0604020202020204" pitchFamily="34" charset="0"/>
              <a:buChar char="•"/>
            </a:pPr>
            <a:r>
              <a:rPr lang="en-US" dirty="0"/>
              <a:t>Ruthlessly prioritize your time</a:t>
            </a:r>
          </a:p>
          <a:p>
            <a:pPr marL="285750" indent="-285750">
              <a:buFont typeface="Arial" panose="020B0604020202020204" pitchFamily="34" charset="0"/>
              <a:buChar char="•"/>
            </a:pPr>
            <a:r>
              <a:rPr lang="en-US" dirty="0"/>
              <a:t>Delegate tasks</a:t>
            </a:r>
          </a:p>
          <a:p>
            <a:pPr marL="285750" indent="-285750">
              <a:buFont typeface="Arial" panose="020B0604020202020204" pitchFamily="34" charset="0"/>
              <a:buChar char="•"/>
            </a:pPr>
            <a:r>
              <a:rPr lang="en-US" dirty="0"/>
              <a:t>Take regular breaks</a:t>
            </a:r>
          </a:p>
          <a:p>
            <a:pPr marL="285750" indent="-285750">
              <a:buFont typeface="Arial" panose="020B0604020202020204" pitchFamily="34" charset="0"/>
              <a:buChar char="•"/>
            </a:pPr>
            <a:r>
              <a:rPr lang="en-US" dirty="0"/>
              <a:t>Avoid multitasking</a:t>
            </a:r>
          </a:p>
          <a:p>
            <a:pPr marL="285750" indent="-285750">
              <a:buFont typeface="Arial" panose="020B0604020202020204" pitchFamily="34" charset="0"/>
              <a:buChar char="•"/>
            </a:pPr>
            <a:r>
              <a:rPr lang="en-US" dirty="0"/>
              <a:t>Make your meetings productive</a:t>
            </a:r>
          </a:p>
          <a:p>
            <a:pPr marL="285750" indent="-285750">
              <a:buFont typeface="Arial" panose="020B0604020202020204" pitchFamily="34" charset="0"/>
              <a:buChar char="•"/>
            </a:pPr>
            <a:r>
              <a:rPr lang="en-US" dirty="0"/>
              <a:t>Experiment</a:t>
            </a:r>
          </a:p>
        </p:txBody>
      </p:sp>
    </p:spTree>
    <p:extLst>
      <p:ext uri="{BB962C8B-B14F-4D97-AF65-F5344CB8AC3E}">
        <p14:creationId xmlns:p14="http://schemas.microsoft.com/office/powerpoint/2010/main" val="405462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Time Management..</a:t>
            </a:r>
            <a:r>
              <a:rPr lang="en-US" sz="2800" b="1" i="0" dirty="0" err="1">
                <a:solidFill>
                  <a:srgbClr val="1F1F1F"/>
                </a:solidFill>
                <a:effectLst/>
                <a:latin typeface="Poppins" panose="00000500000000000000" pitchFamily="2" charset="0"/>
              </a:rPr>
              <a:t>cont</a:t>
            </a:r>
            <a:endParaRPr lang="en-US" sz="2800" b="1" i="0" dirty="0">
              <a:solidFill>
                <a:srgbClr val="1F1F1F"/>
              </a:solidFill>
              <a:effectLst/>
              <a:latin typeface="Poppins" panose="00000500000000000000" pitchFamily="2" charset="0"/>
            </a:endParaRPr>
          </a:p>
        </p:txBody>
      </p:sp>
      <p:sp>
        <p:nvSpPr>
          <p:cNvPr id="3" name="TextBox 2">
            <a:extLst>
              <a:ext uri="{FF2B5EF4-FFF2-40B4-BE49-F238E27FC236}">
                <a16:creationId xmlns:a16="http://schemas.microsoft.com/office/drawing/2014/main" id="{C046AA2C-B936-2161-C299-B3A8C49E2EFD}"/>
              </a:ext>
            </a:extLst>
          </p:cNvPr>
          <p:cNvSpPr txBox="1"/>
          <p:nvPr/>
        </p:nvSpPr>
        <p:spPr>
          <a:xfrm>
            <a:off x="939066" y="1681199"/>
            <a:ext cx="10697067" cy="2031325"/>
          </a:xfrm>
          <a:prstGeom prst="rect">
            <a:avLst/>
          </a:prstGeom>
          <a:noFill/>
        </p:spPr>
        <p:txBody>
          <a:bodyPr wrap="square">
            <a:spAutoFit/>
          </a:bodyPr>
          <a:lstStyle/>
          <a:p>
            <a:pPr marL="285750" indent="-285750">
              <a:buFont typeface="Arial" panose="020B0604020202020204" pitchFamily="34" charset="0"/>
              <a:buChar char="•"/>
            </a:pPr>
            <a:r>
              <a:rPr lang="en-US" dirty="0"/>
              <a:t>Greater productivity and efficiency</a:t>
            </a:r>
          </a:p>
          <a:p>
            <a:pPr marL="285750" indent="-285750">
              <a:buFont typeface="Arial" panose="020B0604020202020204" pitchFamily="34" charset="0"/>
              <a:buChar char="•"/>
            </a:pPr>
            <a:r>
              <a:rPr lang="en-US" dirty="0"/>
              <a:t>Personal and professional development</a:t>
            </a:r>
          </a:p>
          <a:p>
            <a:pPr marL="285750" indent="-285750">
              <a:buFont typeface="Arial" panose="020B0604020202020204" pitchFamily="34" charset="0"/>
              <a:buChar char="•"/>
            </a:pPr>
            <a:r>
              <a:rPr lang="en-US" dirty="0"/>
              <a:t>A better professional reputation</a:t>
            </a:r>
          </a:p>
          <a:p>
            <a:pPr marL="285750" indent="-285750">
              <a:buFont typeface="Arial" panose="020B0604020202020204" pitchFamily="34" charset="0"/>
              <a:buChar char="•"/>
            </a:pPr>
            <a:r>
              <a:rPr lang="en-US" dirty="0"/>
              <a:t>Less stress</a:t>
            </a:r>
          </a:p>
          <a:p>
            <a:pPr marL="285750" indent="-285750">
              <a:buFont typeface="Arial" panose="020B0604020202020204" pitchFamily="34" charset="0"/>
              <a:buChar char="•"/>
            </a:pPr>
            <a:r>
              <a:rPr lang="en-US" dirty="0"/>
              <a:t>Increased opportunities for advancement</a:t>
            </a:r>
          </a:p>
          <a:p>
            <a:pPr marL="285750" indent="-285750">
              <a:buFont typeface="Arial" panose="020B0604020202020204" pitchFamily="34" charset="0"/>
              <a:buChar char="•"/>
            </a:pPr>
            <a:r>
              <a:rPr lang="en-US" dirty="0"/>
              <a:t>Greater opportunities to achieve important life and career goals</a:t>
            </a:r>
          </a:p>
          <a:p>
            <a:pPr marL="285750" indent="-285750">
              <a:buFont typeface="Arial" panose="020B0604020202020204" pitchFamily="34" charset="0"/>
              <a:buChar char="•"/>
            </a:pPr>
            <a:r>
              <a:rPr lang="en-US" dirty="0"/>
              <a:t>Failing to manage your time effectively can have some very undesirable consequences</a:t>
            </a:r>
          </a:p>
        </p:txBody>
      </p:sp>
      <p:sp>
        <p:nvSpPr>
          <p:cNvPr id="8" name="TextBox 7">
            <a:extLst>
              <a:ext uri="{FF2B5EF4-FFF2-40B4-BE49-F238E27FC236}">
                <a16:creationId xmlns:a16="http://schemas.microsoft.com/office/drawing/2014/main" id="{AD906F72-D090-0888-DCBA-51F0AE5C085A}"/>
              </a:ext>
            </a:extLst>
          </p:cNvPr>
          <p:cNvSpPr txBox="1"/>
          <p:nvPr/>
        </p:nvSpPr>
        <p:spPr>
          <a:xfrm>
            <a:off x="939066" y="4692902"/>
            <a:ext cx="7557941" cy="1477328"/>
          </a:xfrm>
          <a:prstGeom prst="rect">
            <a:avLst/>
          </a:prstGeom>
          <a:noFill/>
        </p:spPr>
        <p:txBody>
          <a:bodyPr wrap="square">
            <a:spAutoFit/>
          </a:bodyPr>
          <a:lstStyle/>
          <a:p>
            <a:pPr marL="285750" indent="-285750">
              <a:buFont typeface="Arial" panose="020B0604020202020204" pitchFamily="34" charset="0"/>
              <a:buChar char="•"/>
            </a:pPr>
            <a:r>
              <a:rPr lang="en-US" dirty="0"/>
              <a:t>Missed deadlines</a:t>
            </a:r>
          </a:p>
          <a:p>
            <a:pPr marL="285750" indent="-285750">
              <a:buFont typeface="Arial" panose="020B0604020202020204" pitchFamily="34" charset="0"/>
              <a:buChar char="•"/>
            </a:pPr>
            <a:r>
              <a:rPr lang="en-US" dirty="0"/>
              <a:t>Inefficient workflow</a:t>
            </a:r>
          </a:p>
          <a:p>
            <a:pPr marL="285750" indent="-285750">
              <a:buFont typeface="Arial" panose="020B0604020202020204" pitchFamily="34" charset="0"/>
              <a:buChar char="•"/>
            </a:pPr>
            <a:r>
              <a:rPr lang="en-US" dirty="0"/>
              <a:t>Poor work quality</a:t>
            </a:r>
          </a:p>
          <a:p>
            <a:pPr marL="285750" indent="-285750">
              <a:buFont typeface="Arial" panose="020B0604020202020204" pitchFamily="34" charset="0"/>
              <a:buChar char="•"/>
            </a:pPr>
            <a:r>
              <a:rPr lang="en-US" dirty="0"/>
              <a:t>A poor professional reputation and a stalled career</a:t>
            </a:r>
          </a:p>
          <a:p>
            <a:pPr marL="285750" indent="-285750">
              <a:buFont typeface="Arial" panose="020B0604020202020204" pitchFamily="34" charset="0"/>
              <a:buChar char="•"/>
            </a:pPr>
            <a:r>
              <a:rPr lang="en-US" dirty="0"/>
              <a:t>Higher stress levels</a:t>
            </a:r>
          </a:p>
        </p:txBody>
      </p:sp>
      <p:sp>
        <p:nvSpPr>
          <p:cNvPr id="10" name="TextBox 9">
            <a:extLst>
              <a:ext uri="{FF2B5EF4-FFF2-40B4-BE49-F238E27FC236}">
                <a16:creationId xmlns:a16="http://schemas.microsoft.com/office/drawing/2014/main" id="{A2C37650-E3D8-119D-438B-22C2AB26E9F1}"/>
              </a:ext>
            </a:extLst>
          </p:cNvPr>
          <p:cNvSpPr txBox="1"/>
          <p:nvPr/>
        </p:nvSpPr>
        <p:spPr>
          <a:xfrm>
            <a:off x="813060" y="4292792"/>
            <a:ext cx="9575278" cy="400110"/>
          </a:xfrm>
          <a:prstGeom prst="rect">
            <a:avLst/>
          </a:prstGeom>
          <a:noFill/>
        </p:spPr>
        <p:txBody>
          <a:bodyPr wrap="square">
            <a:spAutoFit/>
          </a:bodyPr>
          <a:lstStyle/>
          <a:p>
            <a:r>
              <a:rPr lang="en-US" sz="2000" b="1" i="0" dirty="0">
                <a:solidFill>
                  <a:schemeClr val="tx1">
                    <a:lumMod val="75000"/>
                    <a:lumOff val="25000"/>
                  </a:schemeClr>
                </a:solidFill>
                <a:effectLst/>
                <a:latin typeface="manrope"/>
              </a:rPr>
              <a:t>Failing to manage your time effectively can have some very undesirable consequences:</a:t>
            </a:r>
            <a:endParaRPr lang="en-US" sz="2000"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394FB083-487C-27A8-96F5-28AB671B8F33}"/>
              </a:ext>
            </a:extLst>
          </p:cNvPr>
          <p:cNvSpPr txBox="1"/>
          <p:nvPr/>
        </p:nvSpPr>
        <p:spPr>
          <a:xfrm>
            <a:off x="863338" y="1261870"/>
            <a:ext cx="6094428" cy="400110"/>
          </a:xfrm>
          <a:prstGeom prst="rect">
            <a:avLst/>
          </a:prstGeom>
          <a:noFill/>
        </p:spPr>
        <p:txBody>
          <a:bodyPr wrap="square">
            <a:spAutoFit/>
          </a:bodyPr>
          <a:lstStyle>
            <a:defPPr>
              <a:defRPr lang="en-US"/>
            </a:defPPr>
            <a:lvl1pPr>
              <a:defRPr sz="2000" b="1" i="0">
                <a:solidFill>
                  <a:schemeClr val="tx1">
                    <a:lumMod val="75000"/>
                    <a:lumOff val="25000"/>
                  </a:schemeClr>
                </a:solidFill>
                <a:effectLst/>
                <a:latin typeface="manrope"/>
              </a:defRPr>
            </a:lvl1pPr>
          </a:lstStyle>
          <a:p>
            <a:r>
              <a:rPr lang="en-US" dirty="0"/>
              <a:t>Benefits of effective Time Management: </a:t>
            </a:r>
          </a:p>
        </p:txBody>
      </p:sp>
    </p:spTree>
    <p:extLst>
      <p:ext uri="{BB962C8B-B14F-4D97-AF65-F5344CB8AC3E}">
        <p14:creationId xmlns:p14="http://schemas.microsoft.com/office/powerpoint/2010/main" val="142450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Self Confidence</a:t>
            </a:r>
          </a:p>
        </p:txBody>
      </p:sp>
      <p:sp>
        <p:nvSpPr>
          <p:cNvPr id="2" name="TextBox 1">
            <a:extLst>
              <a:ext uri="{FF2B5EF4-FFF2-40B4-BE49-F238E27FC236}">
                <a16:creationId xmlns:a16="http://schemas.microsoft.com/office/drawing/2014/main" id="{8190825F-CA5E-CD5B-BE5B-CD910B5F6D35}"/>
              </a:ext>
            </a:extLst>
          </p:cNvPr>
          <p:cNvSpPr txBox="1"/>
          <p:nvPr/>
        </p:nvSpPr>
        <p:spPr>
          <a:xfrm>
            <a:off x="555867" y="1291720"/>
            <a:ext cx="10775152" cy="369332"/>
          </a:xfrm>
          <a:prstGeom prst="rect">
            <a:avLst/>
          </a:prstGeom>
          <a:noFill/>
        </p:spPr>
        <p:txBody>
          <a:bodyPr wrap="square">
            <a:spAutoFit/>
          </a:bodyPr>
          <a:lstStyle/>
          <a:p>
            <a:r>
              <a:rPr lang="en-US" dirty="0"/>
              <a:t>Self-confidence is extremely important in almost every aspect of our lives, yet so many people struggle to find it.</a:t>
            </a:r>
          </a:p>
        </p:txBody>
      </p:sp>
      <p:sp>
        <p:nvSpPr>
          <p:cNvPr id="5" name="TextBox 4">
            <a:extLst>
              <a:ext uri="{FF2B5EF4-FFF2-40B4-BE49-F238E27FC236}">
                <a16:creationId xmlns:a16="http://schemas.microsoft.com/office/drawing/2014/main" id="{28A23952-B56A-1ECF-F6F4-57798D6BDACE}"/>
              </a:ext>
            </a:extLst>
          </p:cNvPr>
          <p:cNvSpPr txBox="1"/>
          <p:nvPr/>
        </p:nvSpPr>
        <p:spPr>
          <a:xfrm>
            <a:off x="555867" y="1887022"/>
            <a:ext cx="10944834" cy="646331"/>
          </a:xfrm>
          <a:prstGeom prst="rect">
            <a:avLst/>
          </a:prstGeom>
          <a:noFill/>
        </p:spPr>
        <p:txBody>
          <a:bodyPr wrap="square">
            <a:spAutoFit/>
          </a:bodyPr>
          <a:lstStyle/>
          <a:p>
            <a:r>
              <a:rPr lang="en-US" dirty="0"/>
              <a:t>Your level of self-confidence can show in many ways: your behavior, your body language, how you speak, what you say..</a:t>
            </a:r>
            <a:r>
              <a:rPr lang="en-US" dirty="0" err="1"/>
              <a:t>etc</a:t>
            </a:r>
            <a:endParaRPr lang="en-US" dirty="0"/>
          </a:p>
        </p:txBody>
      </p:sp>
      <p:sp>
        <p:nvSpPr>
          <p:cNvPr id="7" name="TextBox 6">
            <a:extLst>
              <a:ext uri="{FF2B5EF4-FFF2-40B4-BE49-F238E27FC236}">
                <a16:creationId xmlns:a16="http://schemas.microsoft.com/office/drawing/2014/main" id="{A5A9B8AA-59A1-D302-EF03-479C01FE61B9}"/>
              </a:ext>
            </a:extLst>
          </p:cNvPr>
          <p:cNvSpPr txBox="1"/>
          <p:nvPr/>
        </p:nvSpPr>
        <p:spPr>
          <a:xfrm>
            <a:off x="555867" y="2887488"/>
            <a:ext cx="6094428" cy="400110"/>
          </a:xfrm>
          <a:prstGeom prst="rect">
            <a:avLst/>
          </a:prstGeom>
          <a:noFill/>
        </p:spPr>
        <p:txBody>
          <a:bodyPr wrap="square">
            <a:spAutoFit/>
          </a:bodyPr>
          <a:lstStyle>
            <a:defPPr>
              <a:defRPr lang="en-US"/>
            </a:defPPr>
            <a:lvl1pPr>
              <a:defRPr sz="2000" b="1" i="0">
                <a:solidFill>
                  <a:schemeClr val="tx1">
                    <a:lumMod val="75000"/>
                    <a:lumOff val="25000"/>
                  </a:schemeClr>
                </a:solidFill>
                <a:effectLst/>
                <a:latin typeface="manrope"/>
              </a:defRPr>
            </a:lvl1pPr>
          </a:lstStyle>
          <a:p>
            <a:r>
              <a:rPr lang="en-US" dirty="0"/>
              <a:t>Benefits of effective Time Management: </a:t>
            </a:r>
          </a:p>
        </p:txBody>
      </p:sp>
      <p:sp>
        <p:nvSpPr>
          <p:cNvPr id="9" name="TextBox 8">
            <a:extLst>
              <a:ext uri="{FF2B5EF4-FFF2-40B4-BE49-F238E27FC236}">
                <a16:creationId xmlns:a16="http://schemas.microsoft.com/office/drawing/2014/main" id="{A22A441B-BC70-5272-2A5E-D237066DEB23}"/>
              </a:ext>
            </a:extLst>
          </p:cNvPr>
          <p:cNvSpPr txBox="1"/>
          <p:nvPr/>
        </p:nvSpPr>
        <p:spPr>
          <a:xfrm>
            <a:off x="679750" y="3270679"/>
            <a:ext cx="10697067" cy="1200329"/>
          </a:xfrm>
          <a:prstGeom prst="rect">
            <a:avLst/>
          </a:prstGeom>
          <a:noFill/>
        </p:spPr>
        <p:txBody>
          <a:bodyPr wrap="square">
            <a:spAutoFit/>
          </a:bodyPr>
          <a:lstStyle/>
          <a:p>
            <a:pPr marL="285750" indent="-285750">
              <a:buFont typeface="Arial" panose="020B0604020202020204" pitchFamily="34" charset="0"/>
              <a:buChar char="•"/>
            </a:pPr>
            <a:r>
              <a:rPr lang="en-US" dirty="0"/>
              <a:t>Doing what you believe to be right, even if others mock or criticize you for it</a:t>
            </a:r>
          </a:p>
          <a:p>
            <a:pPr marL="285750" indent="-285750">
              <a:buFont typeface="Arial" panose="020B0604020202020204" pitchFamily="34" charset="0"/>
              <a:buChar char="•"/>
            </a:pPr>
            <a:r>
              <a:rPr lang="en-US" dirty="0"/>
              <a:t>Being willing to take risks and go the extra mile to achieve better things</a:t>
            </a:r>
          </a:p>
          <a:p>
            <a:pPr marL="285750" indent="-285750">
              <a:buFont typeface="Arial" panose="020B0604020202020204" pitchFamily="34" charset="0"/>
              <a:buChar char="•"/>
            </a:pPr>
            <a:r>
              <a:rPr lang="en-US" dirty="0"/>
              <a:t>Admitting your mistakes and learning from them</a:t>
            </a:r>
          </a:p>
          <a:p>
            <a:pPr marL="285750" indent="-285750">
              <a:buFont typeface="Arial" panose="020B0604020202020204" pitchFamily="34" charset="0"/>
              <a:buChar char="•"/>
            </a:pPr>
            <a:r>
              <a:rPr lang="en-US" dirty="0"/>
              <a:t>Accepting compliments graciously</a:t>
            </a:r>
          </a:p>
        </p:txBody>
      </p:sp>
      <p:sp>
        <p:nvSpPr>
          <p:cNvPr id="11" name="TextBox 10">
            <a:extLst>
              <a:ext uri="{FF2B5EF4-FFF2-40B4-BE49-F238E27FC236}">
                <a16:creationId xmlns:a16="http://schemas.microsoft.com/office/drawing/2014/main" id="{7542DCC3-EB6C-34A9-A17D-C85536F11C51}"/>
              </a:ext>
            </a:extLst>
          </p:cNvPr>
          <p:cNvSpPr txBox="1"/>
          <p:nvPr/>
        </p:nvSpPr>
        <p:spPr>
          <a:xfrm>
            <a:off x="555867" y="4654144"/>
            <a:ext cx="6094428" cy="400110"/>
          </a:xfrm>
          <a:prstGeom prst="rect">
            <a:avLst/>
          </a:prstGeom>
          <a:noFill/>
        </p:spPr>
        <p:txBody>
          <a:bodyPr wrap="square">
            <a:spAutoFit/>
          </a:bodyPr>
          <a:lstStyle>
            <a:defPPr>
              <a:defRPr lang="en-US"/>
            </a:defPPr>
            <a:lvl1pPr>
              <a:defRPr sz="2000" b="1" i="0">
                <a:solidFill>
                  <a:schemeClr val="tx1">
                    <a:lumMod val="75000"/>
                    <a:lumOff val="25000"/>
                  </a:schemeClr>
                </a:solidFill>
                <a:effectLst/>
                <a:latin typeface="manrope"/>
              </a:defRPr>
            </a:lvl1pPr>
          </a:lstStyle>
          <a:p>
            <a:r>
              <a:rPr lang="en-US" dirty="0"/>
              <a:t>Behavior Associated with low Self-Confidence:</a:t>
            </a:r>
          </a:p>
        </p:txBody>
      </p:sp>
      <p:sp>
        <p:nvSpPr>
          <p:cNvPr id="13" name="TextBox 12">
            <a:extLst>
              <a:ext uri="{FF2B5EF4-FFF2-40B4-BE49-F238E27FC236}">
                <a16:creationId xmlns:a16="http://schemas.microsoft.com/office/drawing/2014/main" id="{94B8259F-AA4B-A38A-9B75-6B89DEA45301}"/>
              </a:ext>
            </a:extLst>
          </p:cNvPr>
          <p:cNvSpPr txBox="1"/>
          <p:nvPr/>
        </p:nvSpPr>
        <p:spPr>
          <a:xfrm>
            <a:off x="679750" y="5037335"/>
            <a:ext cx="10697067" cy="1200329"/>
          </a:xfrm>
          <a:prstGeom prst="rect">
            <a:avLst/>
          </a:prstGeom>
          <a:noFill/>
        </p:spPr>
        <p:txBody>
          <a:bodyPr wrap="square">
            <a:spAutoFit/>
          </a:bodyPr>
          <a:lstStyle/>
          <a:p>
            <a:pPr marL="285750" indent="-285750">
              <a:buFont typeface="Arial" panose="020B0604020202020204" pitchFamily="34" charset="0"/>
              <a:buChar char="•"/>
            </a:pPr>
            <a:r>
              <a:rPr lang="en-US" dirty="0"/>
              <a:t>Governing your behavior based on what other people think</a:t>
            </a:r>
          </a:p>
          <a:p>
            <a:pPr marL="285750" indent="-285750">
              <a:buFont typeface="Arial" panose="020B0604020202020204" pitchFamily="34" charset="0"/>
              <a:buChar char="•"/>
            </a:pPr>
            <a:r>
              <a:rPr lang="en-US" dirty="0"/>
              <a:t>Staying in your comfort zone, fearing failure, and so avoid taking risks</a:t>
            </a:r>
          </a:p>
          <a:p>
            <a:pPr marL="285750" indent="-285750">
              <a:buFont typeface="Arial" panose="020B0604020202020204" pitchFamily="34" charset="0"/>
              <a:buChar char="•"/>
            </a:pPr>
            <a:r>
              <a:rPr lang="en-US" dirty="0"/>
              <a:t>Working hard to cover up mistakes and hoping that you can fix the problem before anyone notices</a:t>
            </a:r>
          </a:p>
          <a:p>
            <a:pPr marL="285750" indent="-285750">
              <a:buFont typeface="Arial" panose="020B0604020202020204" pitchFamily="34" charset="0"/>
              <a:buChar char="•"/>
            </a:pPr>
            <a:r>
              <a:rPr lang="en-US" dirty="0"/>
              <a:t>Dismissing compliments offhandedly</a:t>
            </a:r>
          </a:p>
        </p:txBody>
      </p:sp>
    </p:spTree>
    <p:extLst>
      <p:ext uri="{BB962C8B-B14F-4D97-AF65-F5344CB8AC3E}">
        <p14:creationId xmlns:p14="http://schemas.microsoft.com/office/powerpoint/2010/main" val="384197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Communication Skills</a:t>
            </a:r>
          </a:p>
        </p:txBody>
      </p:sp>
      <p:sp>
        <p:nvSpPr>
          <p:cNvPr id="4" name="TextBox 3">
            <a:extLst>
              <a:ext uri="{FF2B5EF4-FFF2-40B4-BE49-F238E27FC236}">
                <a16:creationId xmlns:a16="http://schemas.microsoft.com/office/drawing/2014/main" id="{18AE4892-F51E-68A5-632D-28C96E07F330}"/>
              </a:ext>
            </a:extLst>
          </p:cNvPr>
          <p:cNvSpPr txBox="1"/>
          <p:nvPr/>
        </p:nvSpPr>
        <p:spPr>
          <a:xfrm>
            <a:off x="555867" y="1227251"/>
            <a:ext cx="11080266" cy="5078313"/>
          </a:xfrm>
          <a:prstGeom prst="rect">
            <a:avLst/>
          </a:prstGeom>
          <a:noFill/>
        </p:spPr>
        <p:txBody>
          <a:bodyPr wrap="square">
            <a:spAutoFit/>
          </a:bodyPr>
          <a:lstStyle/>
          <a:p>
            <a:r>
              <a:rPr lang="en-US" b="1" dirty="0"/>
              <a:t>Listening</a:t>
            </a:r>
            <a:r>
              <a:rPr lang="en-US" dirty="0"/>
              <a:t> - Being a good listener is one of the best ways to be a good communicator</a:t>
            </a:r>
          </a:p>
          <a:p>
            <a:r>
              <a:rPr lang="en-US" dirty="0"/>
              <a:t>Nonverbal Communication - Your body language, eye contact, hand gestures, and tone of voice all color the message you are trying to convey.</a:t>
            </a:r>
          </a:p>
          <a:p>
            <a:endParaRPr lang="en-US" dirty="0"/>
          </a:p>
          <a:p>
            <a:r>
              <a:rPr lang="en-US" b="1" dirty="0"/>
              <a:t>Clarity and Concision </a:t>
            </a:r>
            <a:r>
              <a:rPr lang="en-US" dirty="0"/>
              <a:t>- Good verbal communication means saying just enough – don’t talk too much or too little.</a:t>
            </a:r>
          </a:p>
          <a:p>
            <a:r>
              <a:rPr lang="en-US" dirty="0"/>
              <a:t>Friendliness - Through a friendly tone, a personal question, or simply a smile, you will encourage your coworkers to engage in open and honest communication with you.</a:t>
            </a:r>
          </a:p>
          <a:p>
            <a:endParaRPr lang="en-US" dirty="0"/>
          </a:p>
          <a:p>
            <a:r>
              <a:rPr lang="en-US" b="1" dirty="0"/>
              <a:t>Confidence </a:t>
            </a:r>
            <a:r>
              <a:rPr lang="en-US" dirty="0"/>
              <a:t>- It is important to be confident in your interactions with others. Confidence shows your coworkers that you believe in what you’re saying and will follow through.</a:t>
            </a:r>
          </a:p>
          <a:p>
            <a:r>
              <a:rPr lang="en-US" dirty="0"/>
              <a:t>Empathy - Even when you disagree with an employer, coworker, or employee, it is important for you to understand and respect their point of view</a:t>
            </a:r>
          </a:p>
          <a:p>
            <a:endParaRPr lang="en-US" dirty="0"/>
          </a:p>
          <a:p>
            <a:r>
              <a:rPr lang="en-US" b="1" dirty="0"/>
              <a:t>Open-Mindedness</a:t>
            </a:r>
            <a:r>
              <a:rPr lang="en-US" dirty="0"/>
              <a:t> - A good communicator should enter into any conversation with a flexible, open mind. Be open to listening to and understanding the other person’s point of view, rather than simply getting your message across.</a:t>
            </a:r>
          </a:p>
          <a:p>
            <a:r>
              <a:rPr lang="en-US" dirty="0"/>
              <a:t>Respect - People will be more open to communicating with you if you convey respect for them and their ideas. Simple actions like using a person’s name, making eye contact, and actively listening when a person speaks will make the person feel appreciated.</a:t>
            </a:r>
          </a:p>
        </p:txBody>
      </p:sp>
    </p:spTree>
    <p:extLst>
      <p:ext uri="{BB962C8B-B14F-4D97-AF65-F5344CB8AC3E}">
        <p14:creationId xmlns:p14="http://schemas.microsoft.com/office/powerpoint/2010/main" val="1304846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4798C3-493B-EBDD-CA42-47B9B44A357D}"/>
              </a:ext>
            </a:extLst>
          </p:cNvPr>
          <p:cNvSpPr txBox="1"/>
          <p:nvPr/>
        </p:nvSpPr>
        <p:spPr>
          <a:xfrm>
            <a:off x="555867" y="542530"/>
            <a:ext cx="11080266" cy="523220"/>
          </a:xfrm>
          <a:prstGeom prst="rect">
            <a:avLst/>
          </a:prstGeom>
          <a:noFill/>
        </p:spPr>
        <p:txBody>
          <a:bodyPr wrap="square">
            <a:spAutoFit/>
          </a:bodyPr>
          <a:lstStyle/>
          <a:p>
            <a:pPr algn="l"/>
            <a:r>
              <a:rPr lang="en-US" sz="2800" b="1" i="0" dirty="0">
                <a:solidFill>
                  <a:srgbClr val="1F1F1F"/>
                </a:solidFill>
                <a:effectLst/>
                <a:latin typeface="Poppins" panose="00000500000000000000" pitchFamily="2" charset="0"/>
              </a:rPr>
              <a:t>Communication Skills…</a:t>
            </a:r>
            <a:r>
              <a:rPr lang="en-US" sz="2800" b="1" i="0" dirty="0" err="1">
                <a:solidFill>
                  <a:srgbClr val="1F1F1F"/>
                </a:solidFill>
                <a:effectLst/>
                <a:latin typeface="Poppins" panose="00000500000000000000" pitchFamily="2" charset="0"/>
              </a:rPr>
              <a:t>cont</a:t>
            </a:r>
            <a:endParaRPr lang="en-US" sz="2800" b="1" i="0" dirty="0">
              <a:solidFill>
                <a:srgbClr val="1F1F1F"/>
              </a:solidFill>
              <a:effectLst/>
              <a:latin typeface="Poppins" panose="00000500000000000000" pitchFamily="2" charset="0"/>
            </a:endParaRPr>
          </a:p>
        </p:txBody>
      </p:sp>
      <p:sp>
        <p:nvSpPr>
          <p:cNvPr id="4" name="TextBox 3">
            <a:extLst>
              <a:ext uri="{FF2B5EF4-FFF2-40B4-BE49-F238E27FC236}">
                <a16:creationId xmlns:a16="http://schemas.microsoft.com/office/drawing/2014/main" id="{18AE4892-F51E-68A5-632D-28C96E07F330}"/>
              </a:ext>
            </a:extLst>
          </p:cNvPr>
          <p:cNvSpPr txBox="1"/>
          <p:nvPr/>
        </p:nvSpPr>
        <p:spPr>
          <a:xfrm>
            <a:off x="555867" y="1227251"/>
            <a:ext cx="11080266" cy="2585323"/>
          </a:xfrm>
          <a:prstGeom prst="rect">
            <a:avLst/>
          </a:prstGeom>
          <a:noFill/>
        </p:spPr>
        <p:txBody>
          <a:bodyPr wrap="square">
            <a:spAutoFit/>
          </a:bodyPr>
          <a:lstStyle/>
          <a:p>
            <a:r>
              <a:rPr lang="en-US" b="1" dirty="0"/>
              <a:t>Feedback </a:t>
            </a:r>
            <a:r>
              <a:rPr lang="en-US" dirty="0"/>
              <a:t>- Being able to appropriately give and receive feedback is an important communication skill. Managers and supervisors should continuously look for ways to provide employees with constructive feedback, be it through email, phone calls, or weekly status updates.</a:t>
            </a:r>
          </a:p>
          <a:p>
            <a:endParaRPr lang="en-US" dirty="0"/>
          </a:p>
          <a:p>
            <a:r>
              <a:rPr lang="en-US" b="1" dirty="0"/>
              <a:t>Picking the Right Medium</a:t>
            </a:r>
          </a:p>
          <a:p>
            <a:endParaRPr lang="en-US" dirty="0"/>
          </a:p>
          <a:p>
            <a:r>
              <a:rPr lang="en-US" b="1" dirty="0"/>
              <a:t>Emotional Intelligence </a:t>
            </a:r>
            <a:r>
              <a:rPr lang="en-US" dirty="0"/>
              <a:t>- We all have different personalities, different wants and needs, and different ways of showing our emotions. Emotional intelligence is the ability to recognize your emotions, understand what they’re telling you, and realize how your emotions affect people around you.</a:t>
            </a:r>
          </a:p>
        </p:txBody>
      </p:sp>
    </p:spTree>
    <p:extLst>
      <p:ext uri="{BB962C8B-B14F-4D97-AF65-F5344CB8AC3E}">
        <p14:creationId xmlns:p14="http://schemas.microsoft.com/office/powerpoint/2010/main" val="4101485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2073</Words>
  <Application>Microsoft Macintosh PowerPoint</Application>
  <PresentationFormat>Widescreen</PresentationFormat>
  <Paragraphs>153</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manrope</vt:lpstr>
      <vt:lpstr>Poppins</vt:lpstr>
      <vt:lpstr>tomato grotesk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Dushantha Praddep</dc:creator>
  <cp:lastModifiedBy>Pavithra Kankanamge</cp:lastModifiedBy>
  <cp:revision>8</cp:revision>
  <dcterms:created xsi:type="dcterms:W3CDTF">2023-01-24T18:16:58Z</dcterms:created>
  <dcterms:modified xsi:type="dcterms:W3CDTF">2023-01-30T01:08:54Z</dcterms:modified>
</cp:coreProperties>
</file>