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D47-06BE-4BFD-BC7A-748D9BDA1CC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C27B-2C0E-4CBF-8FB2-ED1D20AA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D47-06BE-4BFD-BC7A-748D9BDA1CC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C27B-2C0E-4CBF-8FB2-ED1D20AA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D47-06BE-4BFD-BC7A-748D9BDA1CC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C27B-2C0E-4CBF-8FB2-ED1D20AA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2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228600"/>
            <a:ext cx="10363200" cy="586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782BD-8907-4DC3-80EE-E6D396C5D3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50085038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D47-06BE-4BFD-BC7A-748D9BDA1CC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C27B-2C0E-4CBF-8FB2-ED1D20AA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D47-06BE-4BFD-BC7A-748D9BDA1CC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C27B-2C0E-4CBF-8FB2-ED1D20AA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3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D47-06BE-4BFD-BC7A-748D9BDA1CC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C27B-2C0E-4CBF-8FB2-ED1D20AA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D47-06BE-4BFD-BC7A-748D9BDA1CC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C27B-2C0E-4CBF-8FB2-ED1D20AA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2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D47-06BE-4BFD-BC7A-748D9BDA1CC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C27B-2C0E-4CBF-8FB2-ED1D20AA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3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D47-06BE-4BFD-BC7A-748D9BDA1CC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C27B-2C0E-4CBF-8FB2-ED1D20AA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5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D47-06BE-4BFD-BC7A-748D9BDA1CC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C27B-2C0E-4CBF-8FB2-ED1D20AA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7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D47-06BE-4BFD-BC7A-748D9BDA1CC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C27B-2C0E-4CBF-8FB2-ED1D20AA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1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6BD47-06BE-4BFD-BC7A-748D9BDA1CC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8C27B-2C0E-4CBF-8FB2-ED1D20AA8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0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2209800" y="1268413"/>
            <a:ext cx="8229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/>
              <a:t>An operator is a symbol that tells the compiler to perform specific mathematical or logical functions. C language is rich in built-in operators and provides the following types of operators −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Arithmetic Operators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Relational Operators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Logical Operators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Bitwise Operators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Assignment Operators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Misc Operators</a:t>
            </a:r>
          </a:p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2743200" y="304801"/>
            <a:ext cx="6477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b="1"/>
              <a:t>C - Operators</a:t>
            </a:r>
          </a:p>
          <a:p>
            <a:pPr algn="ctr"/>
            <a:endParaRPr lang="en-US" altLang="en-US" sz="3200" b="1"/>
          </a:p>
        </p:txBody>
      </p:sp>
    </p:spTree>
    <p:extLst>
      <p:ext uri="{BB962C8B-B14F-4D97-AF65-F5344CB8AC3E}">
        <p14:creationId xmlns:p14="http://schemas.microsoft.com/office/powerpoint/2010/main" val="1508024055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1981200" y="303213"/>
            <a:ext cx="7848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Arithmetic Operators</a:t>
            </a:r>
          </a:p>
          <a:p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1135064"/>
          <a:ext cx="7315200" cy="5097463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4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2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03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01"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>
                          <a:effectLst/>
                        </a:rPr>
                        <a:t>+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>
                          <a:effectLst/>
                        </a:rPr>
                        <a:t>Adds two operands.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A + B = 30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745"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>
                          <a:effectLst/>
                        </a:rPr>
                        <a:t>−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>
                          <a:effectLst/>
                        </a:rPr>
                        <a:t>Subtracts second operand from the first.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A − B = -10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01"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*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>
                          <a:effectLst/>
                        </a:rPr>
                        <a:t>Multiplies both operands.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A * B = 200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745"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/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>
                          <a:effectLst/>
                        </a:rPr>
                        <a:t>Divides numerator by de-numerator.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B / A = 2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555"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%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>
                          <a:effectLst/>
                        </a:rPr>
                        <a:t>Modulus Operator and remainder of after an integer division.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>
                          <a:effectLst/>
                        </a:rPr>
                        <a:t>B % A = 0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9745"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++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>
                          <a:effectLst/>
                        </a:rPr>
                        <a:t>Increment operator increases the integer value by one.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>
                          <a:effectLst/>
                        </a:rPr>
                        <a:t>A++ = 11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8555"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--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</a:rPr>
                        <a:t>Decrement operator decreases the integer value by one.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>
                          <a:effectLst/>
                        </a:rPr>
                        <a:t>A-- = 9</a:t>
                      </a:r>
                    </a:p>
                  </a:txBody>
                  <a:tcPr marL="60523" marR="60523" marT="60528" marB="605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3829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1981200" y="312738"/>
            <a:ext cx="8229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Relational Operators</a:t>
            </a:r>
          </a:p>
          <a:p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57400" y="1143001"/>
          <a:ext cx="8153400" cy="5097837"/>
        </p:xfrm>
        <a:graphic>
          <a:graphicData uri="http://schemas.openxmlformats.org/drawingml/2006/table">
            <a:tbl>
              <a:tblPr/>
              <a:tblGrid>
                <a:gridCol w="117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8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Operator</a:t>
                      </a:r>
                    </a:p>
                  </a:txBody>
                  <a:tcPr marL="35466" marR="35466" marT="35462" marB="354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35466" marR="35466" marT="35462" marB="354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35466" marR="35466" marT="35462" marB="354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663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==</a:t>
                      </a:r>
                    </a:p>
                  </a:txBody>
                  <a:tcPr marL="35466" marR="35466" marT="35462" marB="354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values of two operands are equal or not. If yes, then the condition becomes true.</a:t>
                      </a:r>
                    </a:p>
                  </a:txBody>
                  <a:tcPr marL="35466" marR="35466" marT="35462" marB="354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== B) is not true.</a:t>
                      </a:r>
                    </a:p>
                  </a:txBody>
                  <a:tcPr marL="35466" marR="35466" marT="35462" marB="354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36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!=</a:t>
                      </a:r>
                    </a:p>
                  </a:txBody>
                  <a:tcPr marL="35466" marR="35466" marT="35462" marB="354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Checks if the values of two operands are equal or not. If the values are not equal, then the condition becomes true.</a:t>
                      </a:r>
                    </a:p>
                  </a:txBody>
                  <a:tcPr marL="35466" marR="35466" marT="35462" marB="354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!= B) is true.</a:t>
                      </a:r>
                    </a:p>
                  </a:txBody>
                  <a:tcPr marL="35466" marR="35466" marT="35462" marB="354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36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&gt;</a:t>
                      </a:r>
                    </a:p>
                  </a:txBody>
                  <a:tcPr marL="35466" marR="35466" marT="35462" marB="354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Checks if the value of left operand is greater than the value of right operand. If yes, then the condition becomes true.</a:t>
                      </a:r>
                    </a:p>
                  </a:txBody>
                  <a:tcPr marL="35466" marR="35466" marT="35462" marB="354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&gt; B) is not true.</a:t>
                      </a:r>
                    </a:p>
                  </a:txBody>
                  <a:tcPr marL="35466" marR="35466" marT="35462" marB="354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36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&lt;</a:t>
                      </a:r>
                    </a:p>
                  </a:txBody>
                  <a:tcPr marL="35466" marR="35466" marT="35462" marB="354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Checks if the value of left operand is less than the value of right operand. If yes, then the condition becomes true.</a:t>
                      </a:r>
                    </a:p>
                  </a:txBody>
                  <a:tcPr marL="35466" marR="35466" marT="35462" marB="354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&lt; B) is true.</a:t>
                      </a:r>
                    </a:p>
                  </a:txBody>
                  <a:tcPr marL="35466" marR="35466" marT="35462" marB="354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36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&gt;=</a:t>
                      </a:r>
                    </a:p>
                  </a:txBody>
                  <a:tcPr marL="35466" marR="35466" marT="35462" marB="354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Checks if the value of left operand is greater than or equal to the value of right operand. If yes, then the condition becomes true.</a:t>
                      </a:r>
                    </a:p>
                  </a:txBody>
                  <a:tcPr marL="35466" marR="35466" marT="35462" marB="354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&gt;= B) is not true.</a:t>
                      </a:r>
                    </a:p>
                  </a:txBody>
                  <a:tcPr marL="35466" marR="35466" marT="35462" marB="354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36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&lt;=</a:t>
                      </a:r>
                    </a:p>
                  </a:txBody>
                  <a:tcPr marL="35466" marR="35466" marT="35462" marB="354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 of left operand is less than or equal to the value of right operand. If yes, then the condition becomes true.</a:t>
                      </a:r>
                    </a:p>
                  </a:txBody>
                  <a:tcPr marL="35466" marR="35466" marT="35462" marB="354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(A &lt;= B) is true.</a:t>
                      </a:r>
                    </a:p>
                  </a:txBody>
                  <a:tcPr marL="35466" marR="35466" marT="35462" marB="354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168987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2133600" y="304801"/>
            <a:ext cx="7620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Logical Operators</a:t>
            </a:r>
          </a:p>
          <a:p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99910"/>
              </p:ext>
            </p:extLst>
          </p:nvPr>
        </p:nvGraphicFramePr>
        <p:xfrm>
          <a:off x="2133600" y="1125539"/>
          <a:ext cx="8077200" cy="4360861"/>
        </p:xfrm>
        <a:graphic>
          <a:graphicData uri="http://schemas.openxmlformats.org/drawingml/2006/table">
            <a:tbl>
              <a:tblPr/>
              <a:tblGrid>
                <a:gridCol w="116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1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158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Operator</a:t>
                      </a:r>
                    </a:p>
                  </a:txBody>
                  <a:tcPr marL="67904" marR="67904" marT="67913" marB="67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67904" marR="67904" marT="67913" marB="67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Example</a:t>
                      </a:r>
                    </a:p>
                  </a:txBody>
                  <a:tcPr marL="67904" marR="67904" marT="67913" marB="67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21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&amp;&amp;</a:t>
                      </a:r>
                    </a:p>
                  </a:txBody>
                  <a:tcPr marL="67904" marR="67904" marT="67913" marB="67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Called Logical AND operator. If both the operands are non-zero, then the condition becomes true.</a:t>
                      </a:r>
                    </a:p>
                  </a:txBody>
                  <a:tcPr marL="67904" marR="67904" marT="67913" marB="67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(A &amp;&amp; B) is true.</a:t>
                      </a:r>
                    </a:p>
                  </a:txBody>
                  <a:tcPr marL="67904" marR="67904" marT="67913" marB="67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0215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||</a:t>
                      </a:r>
                    </a:p>
                  </a:txBody>
                  <a:tcPr marL="67904" marR="67904" marT="67913" marB="67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Called Logical OR Operator. If any of the two operands is non-zero, then the condition becomes true.</a:t>
                      </a:r>
                    </a:p>
                  </a:txBody>
                  <a:tcPr marL="67904" marR="67904" marT="67913" marB="67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(A || B) is false.</a:t>
                      </a:r>
                    </a:p>
                  </a:txBody>
                  <a:tcPr marL="67904" marR="67904" marT="67913" marB="67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8847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!</a:t>
                      </a:r>
                    </a:p>
                  </a:txBody>
                  <a:tcPr marL="67904" marR="67904" marT="67913" marB="67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Called Logical NOT Operator. It is used to reverse the logical state of its operand. If a condition is true, then Logical NOT operator will make it false.</a:t>
                      </a:r>
                    </a:p>
                  </a:txBody>
                  <a:tcPr marL="67904" marR="67904" marT="67913" marB="67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!(A &amp;&amp; B) is true.</a:t>
                      </a:r>
                    </a:p>
                  </a:txBody>
                  <a:tcPr marL="67904" marR="67904" marT="67913" marB="67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01998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1981200" y="304801"/>
            <a:ext cx="716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Bitwise Operators</a:t>
            </a:r>
          </a:p>
          <a:p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1219200"/>
          <a:ext cx="6324600" cy="2590800"/>
        </p:xfrm>
        <a:graphic>
          <a:graphicData uri="http://schemas.openxmlformats.org/drawingml/2006/table">
            <a:tbl>
              <a:tblPr/>
              <a:tblGrid>
                <a:gridCol w="115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p &amp;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p |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p ^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369714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362200" y="228601"/>
          <a:ext cx="6934200" cy="6172199"/>
        </p:xfrm>
        <a:graphic>
          <a:graphicData uri="http://schemas.openxmlformats.org/drawingml/2006/table">
            <a:tbl>
              <a:tblPr/>
              <a:tblGrid>
                <a:gridCol w="998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00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Operator</a:t>
                      </a:r>
                    </a:p>
                  </a:txBody>
                  <a:tcPr marL="42832" marR="42832" marT="42832" marB="428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42832" marR="42832" marT="42832" marB="428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Example</a:t>
                      </a:r>
                    </a:p>
                  </a:txBody>
                  <a:tcPr marL="42832" marR="42832" marT="42832" marB="428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65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&amp;</a:t>
                      </a:r>
                    </a:p>
                  </a:txBody>
                  <a:tcPr marL="42832" marR="42832" marT="42832" marB="428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Binary AND Operator copies a bit to the result if it exists in both operands.</a:t>
                      </a:r>
                    </a:p>
                  </a:txBody>
                  <a:tcPr marL="42832" marR="42832" marT="42832" marB="428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&amp; B) = 12, i.e., 0000 1100</a:t>
                      </a:r>
                    </a:p>
                  </a:txBody>
                  <a:tcPr marL="42832" marR="42832" marT="42832" marB="428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65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|</a:t>
                      </a:r>
                    </a:p>
                  </a:txBody>
                  <a:tcPr marL="42832" marR="42832" marT="42832" marB="428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Binary OR Operator copies a bit if it exists in either operand.</a:t>
                      </a:r>
                    </a:p>
                  </a:txBody>
                  <a:tcPr marL="42832" marR="42832" marT="42832" marB="428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| B) = 61, i.e., 0011 1101</a:t>
                      </a:r>
                    </a:p>
                  </a:txBody>
                  <a:tcPr marL="42832" marR="42832" marT="42832" marB="428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65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^</a:t>
                      </a:r>
                    </a:p>
                  </a:txBody>
                  <a:tcPr marL="42832" marR="42832" marT="42832" marB="428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Binary XOR Operator copies the bit if it is set in one operand but not both.</a:t>
                      </a:r>
                    </a:p>
                  </a:txBody>
                  <a:tcPr marL="42832" marR="42832" marT="42832" marB="428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^ B) = 49, i.e., 0011 0001</a:t>
                      </a:r>
                    </a:p>
                  </a:txBody>
                  <a:tcPr marL="42832" marR="42832" marT="42832" marB="428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30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~</a:t>
                      </a:r>
                    </a:p>
                  </a:txBody>
                  <a:tcPr marL="42832" marR="42832" marT="42832" marB="428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Binary Ones Complement Operator is unary and has the effect of 'flipping' bits.</a:t>
                      </a:r>
                    </a:p>
                  </a:txBody>
                  <a:tcPr marL="42832" marR="42832" marT="42832" marB="428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(~A ) = -61, i.e,. 1100 0011 in 2's complement form.</a:t>
                      </a:r>
                    </a:p>
                  </a:txBody>
                  <a:tcPr marL="42832" marR="42832" marT="42832" marB="428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6962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&lt;&lt;</a:t>
                      </a:r>
                    </a:p>
                  </a:txBody>
                  <a:tcPr marL="42832" marR="42832" marT="42832" marB="428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Binary Left Shift Operator. The left operands value is moved left by the number of bits specified by the right operand.</a:t>
                      </a:r>
                    </a:p>
                  </a:txBody>
                  <a:tcPr marL="42832" marR="42832" marT="42832" marB="428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600">
                          <a:effectLst/>
                        </a:rPr>
                        <a:t>A &lt;&lt; 2 = 240 i.e., 1111 0000</a:t>
                      </a:r>
                    </a:p>
                  </a:txBody>
                  <a:tcPr marL="42832" marR="42832" marT="42832" marB="428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6962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&gt;&gt;</a:t>
                      </a:r>
                    </a:p>
                  </a:txBody>
                  <a:tcPr marL="42832" marR="42832" marT="42832" marB="428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Binary Right Shift Operator. The left operands value is moved right by the number of bits specified by the right operand.</a:t>
                      </a:r>
                    </a:p>
                  </a:txBody>
                  <a:tcPr marL="42832" marR="42832" marT="42832" marB="428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600" dirty="0">
                          <a:effectLst/>
                        </a:rPr>
                        <a:t>A &gt;&gt; 2 = 15 i.e., 0000 1111</a:t>
                      </a:r>
                    </a:p>
                  </a:txBody>
                  <a:tcPr marL="42832" marR="42832" marT="42832" marB="428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442587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1828800" y="152401"/>
            <a:ext cx="769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Assignment Operators</a:t>
            </a:r>
          </a:p>
          <a:p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685801"/>
          <a:ext cx="8382000" cy="5791199"/>
        </p:xfrm>
        <a:graphic>
          <a:graphicData uri="http://schemas.openxmlformats.org/drawingml/2006/table">
            <a:tbl>
              <a:tblPr/>
              <a:tblGrid>
                <a:gridCol w="1207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5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Operator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Description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Example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31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=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Simple assignment operator. Assigns values from right side operands to left side operand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 = A + B will assign the value of A + B to C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21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+=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Add AND assignment operator. It adds the right operand to the left operand and assign the result to the left operand.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 += A is equivalent to C = C + A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21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-=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Subtract AND assignment operator. It subtracts the right operand from the left operand and assigns the result to the left operand.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 -= A is equivalent to C = C - A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21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*=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Multiply AND assignment operator. It multiplies the right operand with the left operand and assigns the result to the left operand.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 *= A is equivalent to C = C * A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21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/=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Divide AND assignment operator. It divides the left operand with the right operand and assigns the result to the left operand.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 /= A is equivalent to C = C / A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21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%=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Modulus AND assignment operator. It takes modulus using two operands and assigns the result to the left operand.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 %= A is equivalent to C = C % A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40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&lt;&lt;=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Left shift AND assignment operator.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 &lt;&lt;= 2 is same as C = C &lt;&lt; 2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40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&gt;&gt;=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Right shift AND assignment operator.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 &gt;&gt;= 2 is same as C = C &gt;&gt; 2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50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&amp;=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Bitwise AND assignment operator.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 &amp;= 2 is same as C = C &amp; 2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50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^=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Bitwise exclusive OR and assignment operator.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 ^= 2 is same as C = C ^ 2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50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|=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Bitwise inclusive OR and assignment operator.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 |= 2 is same as C = C | 2</a:t>
                      </a:r>
                    </a:p>
                  </a:txBody>
                  <a:tcPr marL="24913" marR="24913" marT="24913" marB="249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284344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2"/>
          <p:cNvSpPr txBox="1">
            <a:spLocks noChangeArrowheads="1"/>
          </p:cNvSpPr>
          <p:nvPr/>
        </p:nvSpPr>
        <p:spPr bwMode="auto">
          <a:xfrm>
            <a:off x="1905000" y="228601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Misc Operators ↦ sizeof &amp; ternary</a:t>
            </a:r>
          </a:p>
          <a:p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1" y="1052513"/>
          <a:ext cx="8153399" cy="4662540"/>
        </p:xfrm>
        <a:graphic>
          <a:graphicData uri="http://schemas.openxmlformats.org/drawingml/2006/table">
            <a:tbl>
              <a:tblPr/>
              <a:tblGrid>
                <a:gridCol w="117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1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93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69602" marR="69602" marT="69588" marB="69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69602" marR="69602" marT="69588" marB="69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marL="69602" marR="69602" marT="69588" marB="69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22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sizeof()</a:t>
                      </a:r>
                    </a:p>
                  </a:txBody>
                  <a:tcPr marL="69602" marR="69602" marT="69588" marB="69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Returns the size of a variable.</a:t>
                      </a:r>
                    </a:p>
                  </a:txBody>
                  <a:tcPr marL="69602" marR="69602" marT="69588" marB="69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sizeof(a), where a is integer, will return 4.</a:t>
                      </a:r>
                    </a:p>
                  </a:txBody>
                  <a:tcPr marL="69602" marR="69602" marT="69588" marB="69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29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&amp;</a:t>
                      </a:r>
                    </a:p>
                  </a:txBody>
                  <a:tcPr marL="69602" marR="69602" marT="69588" marB="69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Returns the address of a variable.</a:t>
                      </a:r>
                    </a:p>
                  </a:txBody>
                  <a:tcPr marL="69602" marR="69602" marT="69588" marB="69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&amp;a; returns the actual address of the variable.</a:t>
                      </a:r>
                    </a:p>
                  </a:txBody>
                  <a:tcPr marL="69602" marR="69602" marT="69588" marB="69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*</a:t>
                      </a:r>
                    </a:p>
                  </a:txBody>
                  <a:tcPr marL="69602" marR="69602" marT="69588" marB="69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Pointer to a variable.</a:t>
                      </a:r>
                    </a:p>
                  </a:txBody>
                  <a:tcPr marL="69602" marR="69602" marT="69588" marB="69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*a;</a:t>
                      </a:r>
                    </a:p>
                  </a:txBody>
                  <a:tcPr marL="69602" marR="69602" marT="69588" marB="69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515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? :</a:t>
                      </a:r>
                    </a:p>
                  </a:txBody>
                  <a:tcPr marL="69602" marR="69602" marT="69588" marB="69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Conditional Expression.</a:t>
                      </a:r>
                    </a:p>
                  </a:txBody>
                  <a:tcPr marL="69602" marR="69602" marT="69588" marB="69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If Condition is true ? then value X : otherwise value Y</a:t>
                      </a:r>
                    </a:p>
                  </a:txBody>
                  <a:tcPr marL="69602" marR="69602" marT="69588" marB="695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19650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1062</Words>
  <Application>Microsoft Office PowerPoint</Application>
  <PresentationFormat>Widescreen</PresentationFormat>
  <Paragraphs>168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Shafraz</dc:creator>
  <cp:lastModifiedBy>S A K M Shafraz</cp:lastModifiedBy>
  <cp:revision>3</cp:revision>
  <dcterms:created xsi:type="dcterms:W3CDTF">2016-11-11T08:47:46Z</dcterms:created>
  <dcterms:modified xsi:type="dcterms:W3CDTF">2020-05-14T09:51:44Z</dcterms:modified>
</cp:coreProperties>
</file>