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6F953-5964-4F7E-ADEC-BFD7C5EE8ED8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19A81-8AAF-4386-8D5F-B9E64E3D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CA4D4D-2F84-495F-B89A-3C72E7AB0ABD}" type="slidenum">
              <a:rPr lang="en-US" altLang="zh-CN" b="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7EA5-7332-431A-95F9-67A7F66E8FC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DF8E-B70B-45D7-8943-A738C8C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Control Structure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Sequence </a:t>
            </a:r>
            <a:r>
              <a:rPr lang="en-US" altLang="zh-CN" b="1" dirty="0">
                <a:solidFill>
                  <a:srgbClr val="008000"/>
                </a:solidFill>
                <a:latin typeface="Comic Sans MS" panose="030F0702030302020204" pitchFamily="66" charset="0"/>
              </a:rPr>
              <a:t>structures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Built into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Programs executed sequentially by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8000"/>
                </a:solidFill>
                <a:latin typeface="Comic Sans MS" panose="030F0702030302020204" pitchFamily="66" charset="0"/>
              </a:rPr>
              <a:t>Selection structures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C has three types: </a:t>
            </a:r>
            <a:r>
              <a:rPr lang="en-US" altLang="zh-CN" b="1" dirty="0">
                <a:solidFill>
                  <a:srgbClr val="FF3300"/>
                </a:solidFill>
              </a:rPr>
              <a:t>if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3300"/>
                </a:solidFill>
              </a:rPr>
              <a:t>if-else</a:t>
            </a:r>
            <a:r>
              <a:rPr lang="en-US" altLang="zh-CN" b="1" dirty="0"/>
              <a:t>, and </a:t>
            </a:r>
            <a:r>
              <a:rPr lang="en-US" altLang="zh-CN" b="1" dirty="0">
                <a:solidFill>
                  <a:srgbClr val="FF3300"/>
                </a:solidFill>
              </a:rPr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8000"/>
                </a:solidFill>
                <a:latin typeface="Comic Sans MS" panose="030F0702030302020204" pitchFamily="66" charset="0"/>
              </a:rPr>
              <a:t>Repetition structures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C has three types: </a:t>
            </a:r>
            <a:r>
              <a:rPr lang="en-US" altLang="zh-CN" b="1" dirty="0">
                <a:solidFill>
                  <a:srgbClr val="FF3300"/>
                </a:solidFill>
              </a:rPr>
              <a:t>while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3300"/>
                </a:solidFill>
              </a:rPr>
              <a:t>do/while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rgbClr val="FF3300"/>
                </a:solidFill>
              </a:rPr>
              <a:t>for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9"/>
          <p:cNvSpPr>
            <a:spLocks noChangeArrowheads="1"/>
          </p:cNvSpPr>
          <p:nvPr/>
        </p:nvSpPr>
        <p:spPr bwMode="auto">
          <a:xfrm>
            <a:off x="2420939" y="3976688"/>
            <a:ext cx="3328987" cy="1492250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CCFF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if</a:t>
            </a:r>
            <a:r>
              <a:rPr lang="en-US" altLang="zh-CN" sz="2800" b="1" dirty="0">
                <a:ea typeface="华文新魏" pitchFamily="2" charset="-122"/>
              </a:rPr>
              <a:t/>
            </a:r>
            <a:br>
              <a:rPr lang="en-US" altLang="zh-CN" sz="2800" b="1" dirty="0">
                <a:ea typeface="华文新魏" pitchFamily="2" charset="-122"/>
              </a:rPr>
            </a:br>
            <a:r>
              <a:rPr lang="en-US" altLang="zh-CN" sz="2800" b="1" dirty="0"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The</a:t>
            </a:r>
            <a:r>
              <a:rPr lang="en-US" altLang="zh-CN" sz="2800" b="1" dirty="0"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if</a:t>
            </a:r>
            <a:r>
              <a:rPr lang="en-US" altLang="zh-CN" sz="2800" b="1" dirty="0"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Selection Structure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grpSp>
        <p:nvGrpSpPr>
          <p:cNvPr id="72713" name="Group 10"/>
          <p:cNvGrpSpPr>
            <a:grpSpLocks/>
          </p:cNvGrpSpPr>
          <p:nvPr/>
        </p:nvGrpSpPr>
        <p:grpSpPr bwMode="auto">
          <a:xfrm>
            <a:off x="2554288" y="3759200"/>
            <a:ext cx="3046412" cy="2343150"/>
            <a:chOff x="3434" y="2020"/>
            <a:chExt cx="1919" cy="1476"/>
          </a:xfrm>
        </p:grpSpPr>
        <p:sp>
          <p:nvSpPr>
            <p:cNvPr id="72717" name="Text Box 11"/>
            <p:cNvSpPr txBox="1">
              <a:spLocks noChangeArrowheads="1"/>
            </p:cNvSpPr>
            <p:nvPr/>
          </p:nvSpPr>
          <p:spPr bwMode="auto">
            <a:xfrm>
              <a:off x="3754" y="2581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14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72718" name="Line 12"/>
            <p:cNvSpPr>
              <a:spLocks noChangeShapeType="1"/>
            </p:cNvSpPr>
            <p:nvPr/>
          </p:nvSpPr>
          <p:spPr bwMode="auto">
            <a:xfrm>
              <a:off x="4131" y="30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719" name="Text Box 13"/>
            <p:cNvSpPr txBox="1">
              <a:spLocks noChangeArrowheads="1"/>
            </p:cNvSpPr>
            <p:nvPr/>
          </p:nvSpPr>
          <p:spPr bwMode="auto">
            <a:xfrm>
              <a:off x="4335" y="2682"/>
              <a:ext cx="101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Print “Passed”</a:t>
              </a:r>
            </a:p>
          </p:txBody>
        </p:sp>
        <p:sp>
          <p:nvSpPr>
            <p:cNvPr id="72720" name="Line 14"/>
            <p:cNvSpPr>
              <a:spLocks noChangeShapeType="1"/>
            </p:cNvSpPr>
            <p:nvPr/>
          </p:nvSpPr>
          <p:spPr bwMode="auto">
            <a:xfrm>
              <a:off x="4846" y="24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721" name="Line 15"/>
            <p:cNvSpPr>
              <a:spLocks noChangeShapeType="1"/>
            </p:cNvSpPr>
            <p:nvPr/>
          </p:nvSpPr>
          <p:spPr bwMode="auto">
            <a:xfrm>
              <a:off x="4846" y="29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722" name="AutoShape 16"/>
            <p:cNvSpPr>
              <a:spLocks noChangeArrowheads="1"/>
            </p:cNvSpPr>
            <p:nvPr/>
          </p:nvSpPr>
          <p:spPr bwMode="auto">
            <a:xfrm>
              <a:off x="3435" y="2231"/>
              <a:ext cx="1374" cy="38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>
                  <a:latin typeface="Times New Roman" panose="02020603050405020304" pitchFamily="18" charset="0"/>
                </a:rPr>
                <a:t>grade &gt;= 60</a:t>
              </a:r>
            </a:p>
          </p:txBody>
        </p:sp>
        <p:sp>
          <p:nvSpPr>
            <p:cNvPr id="72723" name="Line 17"/>
            <p:cNvSpPr>
              <a:spLocks noChangeShapeType="1"/>
            </p:cNvSpPr>
            <p:nvPr/>
          </p:nvSpPr>
          <p:spPr bwMode="auto">
            <a:xfrm>
              <a:off x="4750" y="24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724" name="Line 18"/>
            <p:cNvSpPr>
              <a:spLocks noChangeShapeType="1"/>
            </p:cNvSpPr>
            <p:nvPr/>
          </p:nvSpPr>
          <p:spPr bwMode="auto">
            <a:xfrm>
              <a:off x="4128" y="259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725" name="Line 19"/>
            <p:cNvSpPr>
              <a:spLocks noChangeShapeType="1"/>
            </p:cNvSpPr>
            <p:nvPr/>
          </p:nvSpPr>
          <p:spPr bwMode="auto">
            <a:xfrm>
              <a:off x="4119" y="21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726" name="Text Box 20"/>
            <p:cNvSpPr txBox="1">
              <a:spLocks noChangeArrowheads="1"/>
            </p:cNvSpPr>
            <p:nvPr/>
          </p:nvSpPr>
          <p:spPr bwMode="auto">
            <a:xfrm>
              <a:off x="4702" y="2226"/>
              <a:ext cx="3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72727" name="Text Box 21"/>
            <p:cNvSpPr txBox="1">
              <a:spLocks noChangeArrowheads="1"/>
            </p:cNvSpPr>
            <p:nvPr/>
          </p:nvSpPr>
          <p:spPr bwMode="auto">
            <a:xfrm>
              <a:off x="3434" y="3284"/>
              <a:ext cx="1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if Selection Structure</a:t>
              </a:r>
            </a:p>
          </p:txBody>
        </p:sp>
        <p:sp>
          <p:nvSpPr>
            <p:cNvPr id="72728" name="Oval 22"/>
            <p:cNvSpPr>
              <a:spLocks noChangeArrowheads="1"/>
            </p:cNvSpPr>
            <p:nvPr/>
          </p:nvSpPr>
          <p:spPr bwMode="auto">
            <a:xfrm>
              <a:off x="4074" y="2020"/>
              <a:ext cx="84" cy="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29" name="Oval 23"/>
            <p:cNvSpPr>
              <a:spLocks noChangeArrowheads="1"/>
            </p:cNvSpPr>
            <p:nvPr/>
          </p:nvSpPr>
          <p:spPr bwMode="auto">
            <a:xfrm>
              <a:off x="4084" y="3182"/>
              <a:ext cx="84" cy="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2714" name="Rectangle 25"/>
          <p:cNvSpPr>
            <a:spLocks noChangeArrowheads="1"/>
          </p:cNvSpPr>
          <p:nvPr/>
        </p:nvSpPr>
        <p:spPr bwMode="auto">
          <a:xfrm>
            <a:off x="2119314" y="1939926"/>
            <a:ext cx="4752975" cy="8874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if (grade&gt;=60)</a:t>
            </a:r>
          </a:p>
          <a:p>
            <a:pPr eaLnBrk="1" hangingPunct="1"/>
            <a:r>
              <a:rPr lang="en-US" altLang="zh-CN"/>
              <a:t>    printf(“Passed”);</a:t>
            </a:r>
          </a:p>
        </p:txBody>
      </p:sp>
      <p:sp>
        <p:nvSpPr>
          <p:cNvPr id="72715" name="Text Box 26"/>
          <p:cNvSpPr txBox="1">
            <a:spLocks noChangeArrowheads="1"/>
          </p:cNvSpPr>
          <p:nvPr/>
        </p:nvSpPr>
        <p:spPr bwMode="auto">
          <a:xfrm>
            <a:off x="6553201" y="3375025"/>
            <a:ext cx="3268663" cy="86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（</a:t>
            </a:r>
            <a:r>
              <a:rPr lang="en-US" altLang="zh-CN" sz="2000">
                <a:latin typeface="Arial" panose="020B0604020202020204" pitchFamily="34" charset="0"/>
              </a:rPr>
              <a:t>zero</a:t>
            </a:r>
            <a:r>
              <a:rPr lang="zh-CN" altLang="en-US" sz="2000">
                <a:latin typeface="Arial" panose="020B0604020202020204" pitchFamily="34" charset="0"/>
              </a:rPr>
              <a:t>）：</a:t>
            </a:r>
            <a:r>
              <a:rPr lang="en-US" altLang="zh-CN" sz="2000">
                <a:latin typeface="Arial" panose="020B0604020202020204" pitchFamily="34" charset="0"/>
              </a:rPr>
              <a:t>false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</a:rPr>
              <a:t>（</a:t>
            </a:r>
            <a:r>
              <a:rPr lang="en-US" altLang="zh-CN" sz="2000">
                <a:latin typeface="Arial" panose="020B0604020202020204" pitchFamily="34" charset="0"/>
              </a:rPr>
              <a:t>nonzero</a:t>
            </a:r>
            <a:r>
              <a:rPr lang="zh-CN" altLang="en-US" sz="2000">
                <a:latin typeface="Arial" panose="020B0604020202020204" pitchFamily="34" charset="0"/>
              </a:rPr>
              <a:t>）：</a:t>
            </a:r>
            <a:r>
              <a:rPr lang="en-US" altLang="zh-CN" sz="20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72716" name="Line 27"/>
          <p:cNvSpPr>
            <a:spLocks noChangeShapeType="1"/>
          </p:cNvSpPr>
          <p:nvPr/>
        </p:nvSpPr>
        <p:spPr bwMode="auto">
          <a:xfrm flipH="1">
            <a:off x="4011613" y="3546476"/>
            <a:ext cx="2444750" cy="612775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1"/>
          <p:cNvSpPr>
            <a:spLocks noChangeArrowheads="1"/>
          </p:cNvSpPr>
          <p:nvPr/>
        </p:nvSpPr>
        <p:spPr bwMode="auto">
          <a:xfrm>
            <a:off x="5921376" y="4038601"/>
            <a:ext cx="4295775" cy="148272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CCFF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if-else</a:t>
            </a:r>
            <a:br>
              <a:rPr lang="en-US" altLang="zh-CN" sz="28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The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if-else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Selection Structure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latin typeface="Comic Sans MS" panose="030F0702030302020204" pitchFamily="66" charset="0"/>
              </a:rPr>
              <a:t>if-else Selection Structure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grpSp>
        <p:nvGrpSpPr>
          <p:cNvPr id="73737" name="Group 30"/>
          <p:cNvGrpSpPr>
            <a:grpSpLocks/>
          </p:cNvGrpSpPr>
          <p:nvPr/>
        </p:nvGrpSpPr>
        <p:grpSpPr bwMode="auto">
          <a:xfrm>
            <a:off x="6153150" y="3808413"/>
            <a:ext cx="3881438" cy="2343150"/>
            <a:chOff x="2956" y="2267"/>
            <a:chExt cx="2445" cy="1476"/>
          </a:xfrm>
        </p:grpSpPr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2956" y="2929"/>
              <a:ext cx="95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Print “Passed”</a:t>
              </a: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3340" y="2473"/>
              <a:ext cx="3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3433" y="3291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4444" y="2929"/>
              <a:ext cx="95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Print “Failed”</a:t>
              </a:r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>
              <a:off x="4928" y="26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4928" y="314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3440" y="26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3440" y="314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>
              <a:off x="3499" y="2478"/>
              <a:ext cx="1374" cy="38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>
                  <a:latin typeface="Times New Roman" panose="02020603050405020304" pitchFamily="18" charset="0"/>
                </a:rPr>
                <a:t>grade &gt;= 60</a:t>
              </a:r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3440" y="267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4832" y="267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4192" y="329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51" name="Line 23"/>
            <p:cNvSpPr>
              <a:spLocks noChangeShapeType="1"/>
            </p:cNvSpPr>
            <p:nvPr/>
          </p:nvSpPr>
          <p:spPr bwMode="auto">
            <a:xfrm>
              <a:off x="4183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3752" name="Text Box 24"/>
            <p:cNvSpPr txBox="1">
              <a:spLocks noChangeArrowheads="1"/>
            </p:cNvSpPr>
            <p:nvPr/>
          </p:nvSpPr>
          <p:spPr bwMode="auto">
            <a:xfrm>
              <a:off x="4784" y="2473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73753" name="Text Box 25"/>
            <p:cNvSpPr txBox="1">
              <a:spLocks noChangeArrowheads="1"/>
            </p:cNvSpPr>
            <p:nvPr/>
          </p:nvSpPr>
          <p:spPr bwMode="auto">
            <a:xfrm>
              <a:off x="3363" y="3531"/>
              <a:ext cx="16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if-else Selection Structure</a:t>
              </a:r>
            </a:p>
          </p:txBody>
        </p:sp>
        <p:sp>
          <p:nvSpPr>
            <p:cNvPr id="73754" name="Oval 26"/>
            <p:cNvSpPr>
              <a:spLocks noChangeArrowheads="1"/>
            </p:cNvSpPr>
            <p:nvPr/>
          </p:nvSpPr>
          <p:spPr bwMode="auto">
            <a:xfrm>
              <a:off x="4138" y="2267"/>
              <a:ext cx="84" cy="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55" name="Oval 27"/>
            <p:cNvSpPr>
              <a:spLocks noChangeArrowheads="1"/>
            </p:cNvSpPr>
            <p:nvPr/>
          </p:nvSpPr>
          <p:spPr bwMode="auto">
            <a:xfrm>
              <a:off x="4148" y="3429"/>
              <a:ext cx="84" cy="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3738" name="Rectangle 29"/>
          <p:cNvSpPr>
            <a:spLocks noChangeArrowheads="1"/>
          </p:cNvSpPr>
          <p:nvPr/>
        </p:nvSpPr>
        <p:spPr bwMode="auto">
          <a:xfrm>
            <a:off x="2119313" y="2168525"/>
            <a:ext cx="4100512" cy="144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if (grade&gt;=60)</a:t>
            </a:r>
          </a:p>
          <a:p>
            <a:pPr eaLnBrk="1" hangingPunct="1"/>
            <a:r>
              <a:rPr lang="en-US" altLang="zh-CN"/>
              <a:t>    printf(“Passed”);</a:t>
            </a:r>
          </a:p>
          <a:p>
            <a:pPr eaLnBrk="1" hangingPunct="1"/>
            <a:r>
              <a:rPr lang="en-US" altLang="zh-CN"/>
              <a:t>else</a:t>
            </a:r>
          </a:p>
          <a:p>
            <a:pPr eaLnBrk="1" hangingPunct="1"/>
            <a:r>
              <a:rPr lang="en-US" altLang="zh-CN"/>
              <a:t>    printf(“Failed”);</a:t>
            </a:r>
          </a:p>
        </p:txBody>
      </p:sp>
    </p:spTree>
    <p:extLst>
      <p:ext uri="{BB962C8B-B14F-4D97-AF65-F5344CB8AC3E}">
        <p14:creationId xmlns:p14="http://schemas.microsoft.com/office/powerpoint/2010/main" val="33094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Conditional Operator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 :</a:t>
            </a:r>
            <a:endParaRPr lang="en-US" altLang="zh-CN" sz="16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3300"/>
                </a:solidFill>
              </a:rPr>
              <a:t>&lt;expression-1&gt;?&lt;expression-2&gt;:&lt;expression-3&gt;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4760" name="Rectangle 29"/>
          <p:cNvSpPr>
            <a:spLocks noChangeArrowheads="1"/>
          </p:cNvSpPr>
          <p:nvPr/>
        </p:nvSpPr>
        <p:spPr bwMode="auto">
          <a:xfrm>
            <a:off x="2173289" y="3457575"/>
            <a:ext cx="7716837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printf(“%s”,(grade&gt;=60)</a:t>
            </a:r>
            <a:r>
              <a:rPr lang="en-US" altLang="zh-CN" sz="2400">
                <a:solidFill>
                  <a:srgbClr val="FF00FF"/>
                </a:solidFill>
              </a:rPr>
              <a:t>?</a:t>
            </a:r>
            <a:r>
              <a:rPr lang="en-US" altLang="zh-CN"/>
              <a:t> “Passed”</a:t>
            </a:r>
            <a:r>
              <a:rPr lang="en-US" altLang="zh-CN" sz="2400">
                <a:solidFill>
                  <a:srgbClr val="FF00FF"/>
                </a:solidFill>
              </a:rPr>
              <a:t>:</a:t>
            </a:r>
            <a:r>
              <a:rPr lang="en-US" altLang="zh-CN"/>
              <a:t>“Failed”);</a:t>
            </a:r>
          </a:p>
        </p:txBody>
      </p:sp>
      <p:sp>
        <p:nvSpPr>
          <p:cNvPr id="74761" name="Rectangle 31"/>
          <p:cNvSpPr>
            <a:spLocks noChangeArrowheads="1"/>
          </p:cNvSpPr>
          <p:nvPr/>
        </p:nvSpPr>
        <p:spPr bwMode="auto">
          <a:xfrm>
            <a:off x="2166939" y="4230688"/>
            <a:ext cx="7716837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(grade&gt;=60)</a:t>
            </a:r>
            <a:r>
              <a:rPr lang="en-US" altLang="zh-CN" sz="2400">
                <a:solidFill>
                  <a:srgbClr val="FF00FF"/>
                </a:solidFill>
              </a:rPr>
              <a:t>?</a:t>
            </a:r>
            <a:r>
              <a:rPr lang="en-US" altLang="zh-CN"/>
              <a:t>printf(“Passed”)</a:t>
            </a:r>
            <a:r>
              <a:rPr lang="en-US" altLang="zh-CN" sz="2400">
                <a:solidFill>
                  <a:srgbClr val="FF00FF"/>
                </a:solidFill>
              </a:rPr>
              <a:t>:</a:t>
            </a:r>
            <a:r>
              <a:rPr lang="en-US" altLang="zh-CN"/>
              <a:t>printf(“Failed”);</a:t>
            </a:r>
          </a:p>
        </p:txBody>
      </p:sp>
    </p:spTree>
    <p:extLst>
      <p:ext uri="{BB962C8B-B14F-4D97-AF65-F5344CB8AC3E}">
        <p14:creationId xmlns:p14="http://schemas.microsoft.com/office/powerpoint/2010/main" val="39983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Nested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Selection Structure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Nested if-else Structure</a:t>
            </a:r>
            <a:endParaRPr lang="en-US" altLang="zh-CN" sz="16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5784" name="Rectangle 11"/>
          <p:cNvSpPr>
            <a:spLocks noChangeArrowheads="1"/>
          </p:cNvSpPr>
          <p:nvPr/>
        </p:nvSpPr>
        <p:spPr bwMode="auto">
          <a:xfrm>
            <a:off x="2203450" y="2271714"/>
            <a:ext cx="3365500" cy="38941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if</a:t>
            </a:r>
            <a:r>
              <a:rPr lang="en-US" altLang="zh-CN"/>
              <a:t> (grade&gt;=90)</a:t>
            </a:r>
          </a:p>
          <a:p>
            <a:pPr eaLnBrk="1" hangingPunct="1"/>
            <a:r>
              <a:rPr lang="en-US" altLang="zh-CN"/>
              <a:t>  printf(“A”);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else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if</a:t>
            </a:r>
            <a:r>
              <a:rPr lang="en-US" altLang="zh-CN"/>
              <a:t> (grade&gt;=80)</a:t>
            </a:r>
          </a:p>
          <a:p>
            <a:pPr eaLnBrk="1" hangingPunct="1"/>
            <a:r>
              <a:rPr lang="en-US" altLang="zh-CN"/>
              <a:t>    printf(“B”);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else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  if</a:t>
            </a:r>
            <a:r>
              <a:rPr lang="en-US" altLang="zh-CN"/>
              <a:t> (grade&gt;=80)</a:t>
            </a:r>
          </a:p>
          <a:p>
            <a:pPr eaLnBrk="1" hangingPunct="1"/>
            <a:r>
              <a:rPr lang="en-US" altLang="zh-CN"/>
              <a:t>      printf(“C”);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  else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    if</a:t>
            </a:r>
            <a:r>
              <a:rPr lang="en-US" altLang="zh-CN"/>
              <a:t> (grade&gt;=60)</a:t>
            </a:r>
          </a:p>
          <a:p>
            <a:pPr eaLnBrk="1" hangingPunct="1"/>
            <a:r>
              <a:rPr lang="en-US" altLang="zh-CN"/>
              <a:t>        printf(“D”);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      </a:t>
            </a:r>
            <a:r>
              <a:rPr lang="en-US" altLang="zh-CN">
                <a:solidFill>
                  <a:srgbClr val="FF00FF"/>
                </a:solidFill>
              </a:rPr>
              <a:t>else</a:t>
            </a:r>
          </a:p>
          <a:p>
            <a:pPr eaLnBrk="1" hangingPunct="1"/>
            <a:r>
              <a:rPr lang="en-US" altLang="zh-CN"/>
              <a:t>        printf(“E”);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6945314" y="2266950"/>
            <a:ext cx="3240087" cy="39068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if</a:t>
            </a:r>
            <a:r>
              <a:rPr lang="en-US" altLang="zh-CN"/>
              <a:t> (grade&gt;=90)</a:t>
            </a:r>
          </a:p>
          <a:p>
            <a:pPr eaLnBrk="1" hangingPunct="1"/>
            <a:r>
              <a:rPr lang="en-US" altLang="zh-CN"/>
              <a:t>  printf(“A”);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else if</a:t>
            </a:r>
            <a:r>
              <a:rPr lang="en-US" altLang="zh-CN"/>
              <a:t> (grade&gt;=80)</a:t>
            </a:r>
          </a:p>
          <a:p>
            <a:pPr eaLnBrk="1" hangingPunct="1"/>
            <a:r>
              <a:rPr lang="en-US" altLang="zh-CN"/>
              <a:t>  printf(“B”);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else if</a:t>
            </a:r>
            <a:r>
              <a:rPr lang="en-US" altLang="zh-CN"/>
              <a:t> (grade&gt;=80)</a:t>
            </a:r>
          </a:p>
          <a:p>
            <a:pPr eaLnBrk="1" hangingPunct="1"/>
            <a:r>
              <a:rPr lang="en-US" altLang="zh-CN"/>
              <a:t>  printf(“C”);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else if</a:t>
            </a:r>
            <a:r>
              <a:rPr lang="en-US" altLang="zh-CN"/>
              <a:t> (grade&gt;=60)</a:t>
            </a:r>
          </a:p>
          <a:p>
            <a:pPr eaLnBrk="1" hangingPunct="1"/>
            <a:r>
              <a:rPr lang="en-US" altLang="zh-CN"/>
              <a:t>  printf(“D”);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else</a:t>
            </a:r>
          </a:p>
          <a:p>
            <a:pPr eaLnBrk="1" hangingPunct="1"/>
            <a:r>
              <a:rPr lang="en-US" altLang="zh-CN"/>
              <a:t>  printf(“E”);</a:t>
            </a:r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</p:txBody>
      </p:sp>
      <p:sp>
        <p:nvSpPr>
          <p:cNvPr id="75786" name="AutoShape 13"/>
          <p:cNvSpPr>
            <a:spLocks noChangeArrowheads="1"/>
          </p:cNvSpPr>
          <p:nvPr/>
        </p:nvSpPr>
        <p:spPr bwMode="auto">
          <a:xfrm>
            <a:off x="5832476" y="3727450"/>
            <a:ext cx="817563" cy="844550"/>
          </a:xfrm>
          <a:prstGeom prst="rightArrow">
            <a:avLst>
              <a:gd name="adj1" fmla="val 66537"/>
              <a:gd name="adj2" fmla="val 2330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Compound Statement Nested In if/else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solidFill>
                <a:srgbClr val="008000"/>
              </a:solidFill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6808" name="Rectangle 11"/>
          <p:cNvSpPr>
            <a:spLocks noChangeArrowheads="1"/>
          </p:cNvSpPr>
          <p:nvPr/>
        </p:nvSpPr>
        <p:spPr bwMode="auto">
          <a:xfrm>
            <a:off x="2135188" y="1995488"/>
            <a:ext cx="6926262" cy="1828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if (grade&gt;=60)</a:t>
            </a:r>
          </a:p>
          <a:p>
            <a:pPr eaLnBrk="1" hangingPunct="1"/>
            <a:r>
              <a:rPr lang="en-US" altLang="zh-CN"/>
              <a:t>  printf(“Passed”);</a:t>
            </a:r>
          </a:p>
          <a:p>
            <a:pPr eaLnBrk="1" hangingPunct="1"/>
            <a:r>
              <a:rPr lang="en-US" altLang="zh-CN"/>
              <a:t>else </a:t>
            </a:r>
            <a:r>
              <a:rPr lang="en-US" altLang="zh-CN" sz="2000">
                <a:solidFill>
                  <a:srgbClr val="FF3300"/>
                </a:solidFill>
              </a:rPr>
              <a:t>{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printf(“Failed\n”);</a:t>
            </a:r>
          </a:p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  printf(“You must take the course again!”);</a:t>
            </a:r>
          </a:p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}</a:t>
            </a:r>
          </a:p>
        </p:txBody>
      </p:sp>
      <p:sp>
        <p:nvSpPr>
          <p:cNvPr id="76809" name="Text Box 14"/>
          <p:cNvSpPr txBox="1">
            <a:spLocks noChangeArrowheads="1"/>
          </p:cNvSpPr>
          <p:nvPr/>
        </p:nvSpPr>
        <p:spPr bwMode="auto">
          <a:xfrm>
            <a:off x="4627564" y="4433888"/>
            <a:ext cx="2035175" cy="406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Two lines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76810" name="Line 15"/>
          <p:cNvSpPr>
            <a:spLocks noChangeShapeType="1"/>
          </p:cNvSpPr>
          <p:nvPr/>
        </p:nvSpPr>
        <p:spPr bwMode="auto">
          <a:xfrm flipH="1" flipV="1">
            <a:off x="4267201" y="3684588"/>
            <a:ext cx="595313" cy="67945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Logical Calculation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Courier New" panose="02070309020205020404" pitchFamily="49" charset="0"/>
              </a:rPr>
              <a:t>(y&gt;5)&amp;&amp;(y&lt;10)</a:t>
            </a:r>
          </a:p>
          <a:p>
            <a:pPr lvl="2" eaLnBrk="1" hangingPunct="1"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Courier New" panose="02070309020205020404" pitchFamily="49" charset="0"/>
              </a:rPr>
              <a:t>(x&lt;-10)||(x&gt;0)</a:t>
            </a:r>
          </a:p>
          <a:p>
            <a:pPr lvl="1" eaLnBrk="1" hangingPunct="1"/>
            <a:endParaRPr lang="en-US" altLang="zh-CN" sz="20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zh-CN" sz="2000" b="1">
                <a:latin typeface="Courier New" panose="02070309020205020404" pitchFamily="49" charset="0"/>
              </a:rPr>
              <a:t>!</a:t>
            </a:r>
            <a:r>
              <a:rPr lang="zh-CN" altLang="en-US" sz="2000" b="1">
                <a:latin typeface="Courier New" panose="02070309020205020404" pitchFamily="49" charset="0"/>
              </a:rPr>
              <a:t>（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logical NOT</a:t>
            </a:r>
            <a:r>
              <a:rPr lang="zh-CN" altLang="en-US" sz="2000" b="1">
                <a:latin typeface="Courier New" panose="02070309020205020404" pitchFamily="49" charset="0"/>
              </a:rPr>
              <a:t>）</a:t>
            </a:r>
          </a:p>
          <a:p>
            <a:pPr lvl="1" eaLnBrk="1" hangingPunct="1"/>
            <a:r>
              <a:rPr lang="en-US" altLang="zh-CN" sz="2000" b="1">
                <a:latin typeface="Courier New" panose="02070309020205020404" pitchFamily="49" charset="0"/>
              </a:rPr>
              <a:t>&amp;&amp;</a:t>
            </a:r>
            <a:r>
              <a:rPr lang="zh-CN" altLang="en-US" sz="2000" b="1">
                <a:latin typeface="Courier New" panose="02070309020205020404" pitchFamily="49" charset="0"/>
              </a:rPr>
              <a:t>（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logical AND</a:t>
            </a:r>
            <a:r>
              <a:rPr lang="zh-CN" altLang="en-US" sz="2000" b="1">
                <a:latin typeface="Courier New" panose="02070309020205020404" pitchFamily="49" charset="0"/>
              </a:rPr>
              <a:t>）</a:t>
            </a:r>
          </a:p>
          <a:p>
            <a:pPr lvl="1" eaLnBrk="1" hangingPunct="1"/>
            <a:r>
              <a:rPr lang="en-US" altLang="zh-CN" sz="2000" b="1">
                <a:latin typeface="Courier New" panose="02070309020205020404" pitchFamily="49" charset="0"/>
              </a:rPr>
              <a:t>||</a:t>
            </a:r>
            <a:r>
              <a:rPr lang="zh-CN" altLang="en-US" sz="2000" b="1">
                <a:latin typeface="Courier New" panose="02070309020205020404" pitchFamily="49" charset="0"/>
              </a:rPr>
              <a:t>（</a:t>
            </a:r>
            <a:r>
              <a:rPr lang="en-US" altLang="zh-CN" sz="2000" b="1">
                <a:solidFill>
                  <a:srgbClr val="008000"/>
                </a:solidFill>
                <a:latin typeface="Courier New" panose="02070309020205020404" pitchFamily="49" charset="0"/>
              </a:rPr>
              <a:t>logical OR</a:t>
            </a:r>
            <a:r>
              <a:rPr lang="zh-CN" altLang="en-US" sz="2000" b="1">
                <a:latin typeface="Courier New" panose="02070309020205020404" pitchFamily="49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36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Logical Expression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78855" name="Rectangle 11"/>
          <p:cNvSpPr>
            <a:spLocks noChangeArrowheads="1"/>
          </p:cNvSpPr>
          <p:nvPr/>
        </p:nvSpPr>
        <p:spPr bwMode="auto">
          <a:xfrm>
            <a:off x="2493963" y="3033714"/>
            <a:ext cx="4017962" cy="1165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/>
              <a:t>(x&gt;5)||(x&lt;-5)</a:t>
            </a:r>
          </a:p>
          <a:p>
            <a:pPr eaLnBrk="1" hangingPunct="1"/>
            <a:r>
              <a:rPr lang="pt-BR" altLang="zh-CN"/>
              <a:t>!(a&lt;b)&amp;&amp;(m!=n)</a:t>
            </a:r>
          </a:p>
          <a:p>
            <a:pPr eaLnBrk="1" hangingPunct="1"/>
            <a:r>
              <a:rPr lang="pt-BR" altLang="zh-CN"/>
              <a:t>(a+b&gt;c)&amp;&amp;(a+c&gt;b)&amp;&amp;(b+c&gt;a)</a:t>
            </a:r>
            <a:endParaRPr lang="en-US" altLang="zh-CN"/>
          </a:p>
        </p:txBody>
      </p:sp>
      <p:sp>
        <p:nvSpPr>
          <p:cNvPr id="78856" name="Line 13"/>
          <p:cNvSpPr>
            <a:spLocks noChangeShapeType="1"/>
          </p:cNvSpPr>
          <p:nvPr/>
        </p:nvSpPr>
        <p:spPr bwMode="auto">
          <a:xfrm flipH="1" flipV="1">
            <a:off x="6221413" y="3587751"/>
            <a:ext cx="1022350" cy="347663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Logical Calculation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185411" name="Group 67"/>
          <p:cNvGraphicFramePr>
            <a:graphicFrameLocks noGrp="1"/>
          </p:cNvGraphicFramePr>
          <p:nvPr/>
        </p:nvGraphicFramePr>
        <p:xfrm>
          <a:off x="2222501" y="2058988"/>
          <a:ext cx="1285875" cy="1252536"/>
        </p:xfrm>
        <a:graphic>
          <a:graphicData uri="http://schemas.openxmlformats.org/drawingml/2006/table">
            <a:tbl>
              <a:tblPr/>
              <a:tblGrid>
                <a:gridCol w="642938"/>
                <a:gridCol w="642937"/>
              </a:tblGrid>
              <a:tr h="417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!a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5459" name="Group 115"/>
          <p:cNvGraphicFramePr>
            <a:graphicFrameLocks noGrp="1"/>
          </p:cNvGraphicFramePr>
          <p:nvPr/>
        </p:nvGraphicFramePr>
        <p:xfrm>
          <a:off x="3978276" y="2606676"/>
          <a:ext cx="2060575" cy="2073277"/>
        </p:xfrm>
        <a:graphic>
          <a:graphicData uri="http://schemas.openxmlformats.org/drawingml/2006/table">
            <a:tbl>
              <a:tblPr/>
              <a:tblGrid>
                <a:gridCol w="639763"/>
                <a:gridCol w="639762"/>
                <a:gridCol w="78105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a&amp;&amp;b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5489" name="Group 145"/>
          <p:cNvGraphicFramePr>
            <a:graphicFrameLocks noGrp="1"/>
          </p:cNvGraphicFramePr>
          <p:nvPr/>
        </p:nvGraphicFramePr>
        <p:xfrm>
          <a:off x="6567488" y="3205163"/>
          <a:ext cx="2057400" cy="2073276"/>
        </p:xfrm>
        <a:graphic>
          <a:graphicData uri="http://schemas.openxmlformats.org/drawingml/2006/table">
            <a:tbl>
              <a:tblPr/>
              <a:tblGrid>
                <a:gridCol w="635000"/>
                <a:gridCol w="635000"/>
                <a:gridCol w="7874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a||b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45" name="Text Box 146"/>
          <p:cNvSpPr txBox="1">
            <a:spLocks noChangeArrowheads="1"/>
          </p:cNvSpPr>
          <p:nvPr/>
        </p:nvSpPr>
        <p:spPr bwMode="auto">
          <a:xfrm>
            <a:off x="2355850" y="3560764"/>
            <a:ext cx="1011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!</a:t>
            </a:r>
          </a:p>
        </p:txBody>
      </p:sp>
      <p:sp>
        <p:nvSpPr>
          <p:cNvPr id="79946" name="Text Box 147"/>
          <p:cNvSpPr txBox="1">
            <a:spLocks noChangeArrowheads="1"/>
          </p:cNvSpPr>
          <p:nvPr/>
        </p:nvSpPr>
        <p:spPr bwMode="auto">
          <a:xfrm>
            <a:off x="4524375" y="4843464"/>
            <a:ext cx="1011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&amp;&amp;</a:t>
            </a:r>
          </a:p>
        </p:txBody>
      </p:sp>
      <p:sp>
        <p:nvSpPr>
          <p:cNvPr id="79947" name="Text Box 148"/>
          <p:cNvSpPr txBox="1">
            <a:spLocks noChangeArrowheads="1"/>
          </p:cNvSpPr>
          <p:nvPr/>
        </p:nvSpPr>
        <p:spPr bwMode="auto">
          <a:xfrm>
            <a:off x="7100889" y="5438776"/>
            <a:ext cx="1011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7125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Use Of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Logical Expression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80903" name="Text Box 10"/>
          <p:cNvSpPr txBox="1">
            <a:spLocks noChangeArrowheads="1"/>
          </p:cNvSpPr>
          <p:nvPr/>
        </p:nvSpPr>
        <p:spPr bwMode="auto">
          <a:xfrm>
            <a:off x="2085975" y="1878014"/>
            <a:ext cx="7848600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void main()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char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c=</a:t>
            </a:r>
            <a:r>
              <a:rPr kumimoji="1" lang="en-US" altLang="zh-CN" dirty="0" err="1"/>
              <a:t>getchar</a:t>
            </a:r>
            <a:r>
              <a:rPr kumimoji="1" lang="en-US" altLang="zh-CN" dirty="0"/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if (</a:t>
            </a:r>
            <a:r>
              <a:rPr kumimoji="1" lang="en-US" altLang="zh-CN" dirty="0">
                <a:solidFill>
                  <a:srgbClr val="FF00FF"/>
                </a:solidFill>
              </a:rPr>
              <a:t>(c&gt;=‘A’&amp;&amp;c&lt;=‘Z’)</a:t>
            </a:r>
            <a:r>
              <a:rPr kumimoji="1" lang="en-US" altLang="zh-CN" dirty="0"/>
              <a:t>||</a:t>
            </a:r>
            <a:r>
              <a:rPr kumimoji="1" lang="en-US" altLang="zh-CN" dirty="0">
                <a:solidFill>
                  <a:srgbClr val="FF00FF"/>
                </a:solidFill>
              </a:rPr>
              <a:t>(c&gt;=‘a’&amp;&amp;c&lt;=‘z’)</a:t>
            </a:r>
            <a:r>
              <a:rPr kumimoji="1"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(“%c is a letter.”, c);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else if (</a:t>
            </a:r>
            <a:r>
              <a:rPr kumimoji="1" lang="en-US" altLang="zh-CN" dirty="0">
                <a:solidFill>
                  <a:srgbClr val="FF00FF"/>
                </a:solidFill>
              </a:rPr>
              <a:t>c&gt;=‘0’&amp;&amp;c&lt;=‘9’</a:t>
            </a:r>
            <a:r>
              <a:rPr kumimoji="1"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(“%c is a digit.”, c);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else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(“%c is neither a letter nor a digit.”, c);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7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Multiple-Selection Structure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</a:p>
          <a:p>
            <a:pPr lvl="1" eaLnBrk="1" hangingPunct="1"/>
            <a:endParaRPr lang="en-US" altLang="zh-CN" sz="20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27" name="Text Box 10"/>
          <p:cNvSpPr txBox="1">
            <a:spLocks noChangeArrowheads="1"/>
          </p:cNvSpPr>
          <p:nvPr/>
        </p:nvSpPr>
        <p:spPr bwMode="auto">
          <a:xfrm>
            <a:off x="2168526" y="2709864"/>
            <a:ext cx="7840663" cy="28527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</a:rPr>
              <a:t>switch</a:t>
            </a:r>
            <a:r>
              <a:rPr kumimoji="1" lang="en-US" altLang="zh-CN" dirty="0"/>
              <a:t>(expression)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{ </a:t>
            </a:r>
            <a:r>
              <a:rPr kumimoji="1" lang="en-US" altLang="zh-CN" dirty="0">
                <a:solidFill>
                  <a:srgbClr val="FF3300"/>
                </a:solidFill>
              </a:rPr>
              <a:t>case</a:t>
            </a:r>
            <a:r>
              <a:rPr kumimoji="1" lang="en-US" altLang="zh-CN" dirty="0"/>
              <a:t> &lt;constant_expression_1&gt;</a:t>
            </a:r>
            <a:r>
              <a:rPr kumimoji="1" lang="en-US" altLang="zh-CN" dirty="0">
                <a:solidFill>
                  <a:srgbClr val="FF3300"/>
                </a:solidFill>
              </a:rPr>
              <a:t>:</a:t>
            </a:r>
            <a:r>
              <a:rPr kumimoji="1" lang="en-US" altLang="zh-CN" dirty="0"/>
              <a:t> action_1; </a:t>
            </a:r>
            <a:r>
              <a:rPr kumimoji="1" lang="en-US" altLang="zh-CN" dirty="0">
                <a:solidFill>
                  <a:srgbClr val="FF3300"/>
                </a:solidFill>
              </a:rPr>
              <a:t>[break;]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case &lt;constant_expression_2&gt;: action_2; [break;]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case &lt;constant_expression_n-1&gt;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action_n-1; [break;]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  [</a:t>
            </a:r>
            <a:r>
              <a:rPr kumimoji="1" lang="en-US" altLang="zh-CN" dirty="0">
                <a:solidFill>
                  <a:srgbClr val="FF3300"/>
                </a:solidFill>
              </a:rPr>
              <a:t>default: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action_n</a:t>
            </a:r>
            <a:r>
              <a:rPr kumimoji="1" lang="en-US" altLang="zh-CN" dirty="0"/>
              <a:t>; [break;]]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Structured Program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en-US" sz="2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Single-entry/single exit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8000"/>
                </a:solidFill>
                <a:latin typeface="Comic Sans MS" panose="030F0702030302020204" pitchFamily="66" charset="0"/>
              </a:rPr>
              <a:t>stacking</a:t>
            </a:r>
            <a:endParaRPr lang="en-US" altLang="zh-CN" sz="2000" b="1">
              <a:solidFill>
                <a:srgbClr val="008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8000"/>
                </a:solidFill>
                <a:latin typeface="Comic Sans MS" panose="030F0702030302020204" pitchFamily="66" charset="0"/>
              </a:rPr>
              <a:t>nesting</a:t>
            </a:r>
            <a:endParaRPr lang="en-US" altLang="zh-CN" sz="2000" b="1">
              <a:solidFill>
                <a:srgbClr val="008000"/>
              </a:solidFill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grpSp>
        <p:nvGrpSpPr>
          <p:cNvPr id="63496" name="Group 21"/>
          <p:cNvGrpSpPr>
            <a:grpSpLocks/>
          </p:cNvGrpSpPr>
          <p:nvPr/>
        </p:nvGrpSpPr>
        <p:grpSpPr bwMode="auto">
          <a:xfrm>
            <a:off x="2547939" y="3824288"/>
            <a:ext cx="2230437" cy="2495550"/>
            <a:chOff x="2758" y="2147"/>
            <a:chExt cx="1405" cy="1572"/>
          </a:xfrm>
        </p:grpSpPr>
        <p:grpSp>
          <p:nvGrpSpPr>
            <p:cNvPr id="63524" name="Group 20"/>
            <p:cNvGrpSpPr>
              <a:grpSpLocks/>
            </p:cNvGrpSpPr>
            <p:nvPr/>
          </p:nvGrpSpPr>
          <p:grpSpPr bwMode="auto">
            <a:xfrm>
              <a:off x="3028" y="2147"/>
              <a:ext cx="856" cy="1297"/>
              <a:chOff x="3028" y="2147"/>
              <a:chExt cx="856" cy="1297"/>
            </a:xfrm>
          </p:grpSpPr>
          <p:sp>
            <p:nvSpPr>
              <p:cNvPr id="63526" name="Rectangle 11"/>
              <p:cNvSpPr>
                <a:spLocks noChangeArrowheads="1"/>
              </p:cNvSpPr>
              <p:nvPr/>
            </p:nvSpPr>
            <p:spPr bwMode="auto">
              <a:xfrm>
                <a:off x="3028" y="2479"/>
                <a:ext cx="855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sum=sum+i</a:t>
                </a:r>
              </a:p>
            </p:txBody>
          </p:sp>
          <p:sp>
            <p:nvSpPr>
              <p:cNvPr id="63527" name="Rectangle 12"/>
              <p:cNvSpPr>
                <a:spLocks noChangeArrowheads="1"/>
              </p:cNvSpPr>
              <p:nvPr/>
            </p:nvSpPr>
            <p:spPr bwMode="auto">
              <a:xfrm>
                <a:off x="3029" y="2894"/>
                <a:ext cx="855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i=i+1</a:t>
                </a:r>
              </a:p>
            </p:txBody>
          </p:sp>
          <p:sp>
            <p:nvSpPr>
              <p:cNvPr id="63528" name="Line 13"/>
              <p:cNvSpPr>
                <a:spLocks noChangeShapeType="1"/>
              </p:cNvSpPr>
              <p:nvPr/>
            </p:nvSpPr>
            <p:spPr bwMode="auto">
              <a:xfrm>
                <a:off x="3456" y="2278"/>
                <a:ext cx="0" cy="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9" name="Line 14"/>
              <p:cNvSpPr>
                <a:spLocks noChangeShapeType="1"/>
              </p:cNvSpPr>
              <p:nvPr/>
            </p:nvSpPr>
            <p:spPr bwMode="auto">
              <a:xfrm>
                <a:off x="3456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0" name="Line 15"/>
              <p:cNvSpPr>
                <a:spLocks noChangeShapeType="1"/>
              </p:cNvSpPr>
              <p:nvPr/>
            </p:nvSpPr>
            <p:spPr bwMode="auto">
              <a:xfrm>
                <a:off x="3456" y="3141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1" name="Oval 16"/>
              <p:cNvSpPr>
                <a:spLocks noChangeArrowheads="1"/>
              </p:cNvSpPr>
              <p:nvPr/>
            </p:nvSpPr>
            <p:spPr bwMode="auto">
              <a:xfrm>
                <a:off x="3394" y="2147"/>
                <a:ext cx="131" cy="13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532" name="Oval 17"/>
              <p:cNvSpPr>
                <a:spLocks noChangeArrowheads="1"/>
              </p:cNvSpPr>
              <p:nvPr/>
            </p:nvSpPr>
            <p:spPr bwMode="auto">
              <a:xfrm>
                <a:off x="3399" y="3313"/>
                <a:ext cx="131" cy="13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3525" name="Text Box 18"/>
            <p:cNvSpPr txBox="1">
              <a:spLocks noChangeArrowheads="1"/>
            </p:cNvSpPr>
            <p:nvPr/>
          </p:nvSpPr>
          <p:spPr bwMode="auto">
            <a:xfrm>
              <a:off x="2758" y="3507"/>
              <a:ext cx="1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</a:rPr>
                <a:t>sequence structure</a:t>
              </a:r>
            </a:p>
          </p:txBody>
        </p:sp>
      </p:grpSp>
      <p:grpSp>
        <p:nvGrpSpPr>
          <p:cNvPr id="63497" name="Group 53"/>
          <p:cNvGrpSpPr>
            <a:grpSpLocks/>
          </p:cNvGrpSpPr>
          <p:nvPr/>
        </p:nvGrpSpPr>
        <p:grpSpPr bwMode="auto">
          <a:xfrm>
            <a:off x="7853364" y="4668838"/>
            <a:ext cx="1717675" cy="1549400"/>
            <a:chOff x="3987" y="2941"/>
            <a:chExt cx="1082" cy="976"/>
          </a:xfrm>
        </p:grpSpPr>
        <p:sp>
          <p:nvSpPr>
            <p:cNvPr id="63514" name="Rectangle 22"/>
            <p:cNvSpPr>
              <a:spLocks noChangeArrowheads="1"/>
            </p:cNvSpPr>
            <p:nvPr/>
          </p:nvSpPr>
          <p:spPr bwMode="auto">
            <a:xfrm>
              <a:off x="4290" y="3159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5" name="Rectangle 23"/>
            <p:cNvSpPr>
              <a:spLocks noChangeArrowheads="1"/>
            </p:cNvSpPr>
            <p:nvPr/>
          </p:nvSpPr>
          <p:spPr bwMode="auto">
            <a:xfrm>
              <a:off x="4290" y="3376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6" name="Line 24"/>
            <p:cNvSpPr>
              <a:spLocks noChangeShapeType="1"/>
            </p:cNvSpPr>
            <p:nvPr/>
          </p:nvSpPr>
          <p:spPr bwMode="auto">
            <a:xfrm>
              <a:off x="4529" y="3036"/>
              <a:ext cx="0" cy="12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26"/>
            <p:cNvSpPr>
              <a:spLocks noChangeShapeType="1"/>
            </p:cNvSpPr>
            <p:nvPr/>
          </p:nvSpPr>
          <p:spPr bwMode="auto">
            <a:xfrm>
              <a:off x="4529" y="3281"/>
              <a:ext cx="0" cy="7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27"/>
            <p:cNvSpPr>
              <a:spLocks noChangeShapeType="1"/>
            </p:cNvSpPr>
            <p:nvPr/>
          </p:nvSpPr>
          <p:spPr bwMode="auto">
            <a:xfrm>
              <a:off x="4529" y="3465"/>
              <a:ext cx="0" cy="13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Rectangle 29"/>
            <p:cNvSpPr>
              <a:spLocks noChangeArrowheads="1"/>
            </p:cNvSpPr>
            <p:nvPr/>
          </p:nvSpPr>
          <p:spPr bwMode="auto">
            <a:xfrm>
              <a:off x="3987" y="3090"/>
              <a:ext cx="1082" cy="43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0" name="Rectangle 30"/>
            <p:cNvSpPr>
              <a:spLocks noChangeArrowheads="1"/>
            </p:cNvSpPr>
            <p:nvPr/>
          </p:nvSpPr>
          <p:spPr bwMode="auto">
            <a:xfrm>
              <a:off x="4291" y="3620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1" name="Line 32"/>
            <p:cNvSpPr>
              <a:spLocks noChangeShapeType="1"/>
            </p:cNvSpPr>
            <p:nvPr/>
          </p:nvSpPr>
          <p:spPr bwMode="auto">
            <a:xfrm>
              <a:off x="4521" y="3709"/>
              <a:ext cx="0" cy="13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Oval 33"/>
            <p:cNvSpPr>
              <a:spLocks noChangeArrowheads="1"/>
            </p:cNvSpPr>
            <p:nvPr/>
          </p:nvSpPr>
          <p:spPr bwMode="auto">
            <a:xfrm>
              <a:off x="4485" y="2941"/>
              <a:ext cx="79" cy="79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3" name="Oval 34"/>
            <p:cNvSpPr>
              <a:spLocks noChangeArrowheads="1"/>
            </p:cNvSpPr>
            <p:nvPr/>
          </p:nvSpPr>
          <p:spPr bwMode="auto">
            <a:xfrm>
              <a:off x="4490" y="3838"/>
              <a:ext cx="79" cy="79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3498" name="Group 52"/>
          <p:cNvGrpSpPr>
            <a:grpSpLocks/>
          </p:cNvGrpSpPr>
          <p:nvPr/>
        </p:nvGrpSpPr>
        <p:grpSpPr bwMode="auto">
          <a:xfrm>
            <a:off x="5367338" y="3402014"/>
            <a:ext cx="1719262" cy="1881187"/>
            <a:chOff x="2421" y="2143"/>
            <a:chExt cx="1083" cy="1185"/>
          </a:xfrm>
        </p:grpSpPr>
        <p:sp>
          <p:nvSpPr>
            <p:cNvPr id="63501" name="Rectangle 36"/>
            <p:cNvSpPr>
              <a:spLocks noChangeArrowheads="1"/>
            </p:cNvSpPr>
            <p:nvPr/>
          </p:nvSpPr>
          <p:spPr bwMode="auto">
            <a:xfrm>
              <a:off x="2724" y="2361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2" name="Rectangle 37"/>
            <p:cNvSpPr>
              <a:spLocks noChangeArrowheads="1"/>
            </p:cNvSpPr>
            <p:nvPr/>
          </p:nvSpPr>
          <p:spPr bwMode="auto">
            <a:xfrm>
              <a:off x="2724" y="2578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3" name="Line 38"/>
            <p:cNvSpPr>
              <a:spLocks noChangeShapeType="1"/>
            </p:cNvSpPr>
            <p:nvPr/>
          </p:nvSpPr>
          <p:spPr bwMode="auto">
            <a:xfrm>
              <a:off x="2963" y="2238"/>
              <a:ext cx="0" cy="12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Line 39"/>
            <p:cNvSpPr>
              <a:spLocks noChangeShapeType="1"/>
            </p:cNvSpPr>
            <p:nvPr/>
          </p:nvSpPr>
          <p:spPr bwMode="auto">
            <a:xfrm>
              <a:off x="2963" y="2483"/>
              <a:ext cx="0" cy="7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Line 40"/>
            <p:cNvSpPr>
              <a:spLocks noChangeShapeType="1"/>
            </p:cNvSpPr>
            <p:nvPr/>
          </p:nvSpPr>
          <p:spPr bwMode="auto">
            <a:xfrm>
              <a:off x="2963" y="2667"/>
              <a:ext cx="0" cy="13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Rectangle 41"/>
            <p:cNvSpPr>
              <a:spLocks noChangeArrowheads="1"/>
            </p:cNvSpPr>
            <p:nvPr/>
          </p:nvSpPr>
          <p:spPr bwMode="auto">
            <a:xfrm>
              <a:off x="2421" y="2319"/>
              <a:ext cx="1082" cy="39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7" name="Oval 44"/>
            <p:cNvSpPr>
              <a:spLocks noChangeArrowheads="1"/>
            </p:cNvSpPr>
            <p:nvPr/>
          </p:nvSpPr>
          <p:spPr bwMode="auto">
            <a:xfrm>
              <a:off x="2919" y="2143"/>
              <a:ext cx="79" cy="79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8" name="Rectangle 46"/>
            <p:cNvSpPr>
              <a:spLocks noChangeArrowheads="1"/>
            </p:cNvSpPr>
            <p:nvPr/>
          </p:nvSpPr>
          <p:spPr bwMode="auto">
            <a:xfrm>
              <a:off x="2712" y="2806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9" name="Rectangle 47"/>
            <p:cNvSpPr>
              <a:spLocks noChangeArrowheads="1"/>
            </p:cNvSpPr>
            <p:nvPr/>
          </p:nvSpPr>
          <p:spPr bwMode="auto">
            <a:xfrm>
              <a:off x="2712" y="3023"/>
              <a:ext cx="488" cy="9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0" name="Line 48"/>
            <p:cNvSpPr>
              <a:spLocks noChangeShapeType="1"/>
            </p:cNvSpPr>
            <p:nvPr/>
          </p:nvSpPr>
          <p:spPr bwMode="auto">
            <a:xfrm>
              <a:off x="2951" y="2928"/>
              <a:ext cx="0" cy="7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49"/>
            <p:cNvSpPr>
              <a:spLocks noChangeShapeType="1"/>
            </p:cNvSpPr>
            <p:nvPr/>
          </p:nvSpPr>
          <p:spPr bwMode="auto">
            <a:xfrm>
              <a:off x="2951" y="3112"/>
              <a:ext cx="0" cy="13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Oval 50"/>
            <p:cNvSpPr>
              <a:spLocks noChangeArrowheads="1"/>
            </p:cNvSpPr>
            <p:nvPr/>
          </p:nvSpPr>
          <p:spPr bwMode="auto">
            <a:xfrm>
              <a:off x="2916" y="3249"/>
              <a:ext cx="79" cy="79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3" name="Rectangle 51"/>
            <p:cNvSpPr>
              <a:spLocks noChangeArrowheads="1"/>
            </p:cNvSpPr>
            <p:nvPr/>
          </p:nvSpPr>
          <p:spPr bwMode="auto">
            <a:xfrm>
              <a:off x="2422" y="2770"/>
              <a:ext cx="1082" cy="39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3499" name="Text Box 54"/>
          <p:cNvSpPr txBox="1">
            <a:spLocks noChangeArrowheads="1"/>
          </p:cNvSpPr>
          <p:nvPr/>
        </p:nvSpPr>
        <p:spPr bwMode="auto">
          <a:xfrm>
            <a:off x="7288213" y="3587750"/>
            <a:ext cx="1204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</a:rPr>
              <a:t>stacking</a:t>
            </a:r>
          </a:p>
        </p:txBody>
      </p:sp>
      <p:sp>
        <p:nvSpPr>
          <p:cNvPr id="63500" name="Text Box 55"/>
          <p:cNvSpPr txBox="1">
            <a:spLocks noChangeArrowheads="1"/>
          </p:cNvSpPr>
          <p:nvPr/>
        </p:nvSpPr>
        <p:spPr bwMode="auto">
          <a:xfrm>
            <a:off x="6811963" y="5854700"/>
            <a:ext cx="1204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</a:rPr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33175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Multiple-Selection Structure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2951" name="Text Box 11"/>
          <p:cNvSpPr txBox="1">
            <a:spLocks noChangeArrowheads="1"/>
          </p:cNvSpPr>
          <p:nvPr/>
        </p:nvSpPr>
        <p:spPr bwMode="auto">
          <a:xfrm>
            <a:off x="2141539" y="2327275"/>
            <a:ext cx="6129337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grade=getchar();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switch(grade)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{ case ‘A’: printf(“85~100\n”);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case ‘B’: printf(“70~84\n”);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case ‘C’: printf(“60~69\n”);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case ‘D’: printf(“&lt;60\n”);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default: printf(“error\n”);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}</a:t>
            </a:r>
          </a:p>
        </p:txBody>
      </p:sp>
      <p:sp>
        <p:nvSpPr>
          <p:cNvPr id="82952" name="Rectangle 12"/>
          <p:cNvSpPr>
            <a:spLocks noChangeArrowheads="1"/>
          </p:cNvSpPr>
          <p:nvPr/>
        </p:nvSpPr>
        <p:spPr bwMode="auto">
          <a:xfrm>
            <a:off x="7488239" y="3422651"/>
            <a:ext cx="2344737" cy="2525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  <a:p>
            <a:pPr eaLnBrk="1" hangingPunct="1"/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85~100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70~84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60~69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&lt;60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095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Multiple-Selection Structure</a:t>
            </a:r>
            <a:r>
              <a:rPr lang="zh-CN" altLang="en-US" sz="2400" b="1">
                <a:latin typeface="Bodoni MT Black" panose="02070A03080606020203" pitchFamily="18" charset="0"/>
                <a:ea typeface="华文新魏" pitchFamily="2" charset="-122"/>
              </a:rPr>
              <a:t>（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cont.</a:t>
            </a:r>
            <a:r>
              <a:rPr lang="zh-CN" altLang="en-US" sz="2400" b="1">
                <a:latin typeface="Bodoni MT Black" panose="02070A03080606020203" pitchFamily="18" charset="0"/>
                <a:ea typeface="华文新魏" pitchFamily="2" charset="-122"/>
              </a:rPr>
              <a:t>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en-US" sz="24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3975" name="Group 41"/>
          <p:cNvGrpSpPr>
            <a:grpSpLocks/>
          </p:cNvGrpSpPr>
          <p:nvPr/>
        </p:nvGrpSpPr>
        <p:grpSpPr bwMode="auto">
          <a:xfrm>
            <a:off x="2182814" y="2317751"/>
            <a:ext cx="7058025" cy="3573463"/>
            <a:chOff x="415" y="1460"/>
            <a:chExt cx="4446" cy="2251"/>
          </a:xfrm>
        </p:grpSpPr>
        <p:sp>
          <p:nvSpPr>
            <p:cNvPr id="83976" name="Rectangle 13"/>
            <p:cNvSpPr>
              <a:spLocks noChangeArrowheads="1"/>
            </p:cNvSpPr>
            <p:nvPr/>
          </p:nvSpPr>
          <p:spPr bwMode="auto">
            <a:xfrm>
              <a:off x="2230" y="2842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“60~69”</a:t>
              </a:r>
            </a:p>
          </p:txBody>
        </p:sp>
        <p:sp>
          <p:nvSpPr>
            <p:cNvPr id="83977" name="Line 14"/>
            <p:cNvSpPr>
              <a:spLocks noChangeShapeType="1"/>
            </p:cNvSpPr>
            <p:nvPr/>
          </p:nvSpPr>
          <p:spPr bwMode="auto">
            <a:xfrm>
              <a:off x="2638" y="1579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8" name="Line 15"/>
            <p:cNvSpPr>
              <a:spLocks noChangeShapeType="1"/>
            </p:cNvSpPr>
            <p:nvPr/>
          </p:nvSpPr>
          <p:spPr bwMode="auto">
            <a:xfrm>
              <a:off x="2635" y="2188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9" name="Rectangle 16"/>
            <p:cNvSpPr>
              <a:spLocks noChangeArrowheads="1"/>
            </p:cNvSpPr>
            <p:nvPr/>
          </p:nvSpPr>
          <p:spPr bwMode="auto">
            <a:xfrm>
              <a:off x="1327" y="2839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“70~84”</a:t>
              </a:r>
            </a:p>
          </p:txBody>
        </p:sp>
        <p:sp>
          <p:nvSpPr>
            <p:cNvPr id="83980" name="Rectangle 17"/>
            <p:cNvSpPr>
              <a:spLocks noChangeArrowheads="1"/>
            </p:cNvSpPr>
            <p:nvPr/>
          </p:nvSpPr>
          <p:spPr bwMode="auto">
            <a:xfrm>
              <a:off x="415" y="2836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“85~100”</a:t>
              </a:r>
            </a:p>
          </p:txBody>
        </p:sp>
        <p:sp>
          <p:nvSpPr>
            <p:cNvPr id="83981" name="Rectangle 18"/>
            <p:cNvSpPr>
              <a:spLocks noChangeArrowheads="1"/>
            </p:cNvSpPr>
            <p:nvPr/>
          </p:nvSpPr>
          <p:spPr bwMode="auto">
            <a:xfrm>
              <a:off x="3136" y="2839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“&lt;60”</a:t>
              </a:r>
            </a:p>
          </p:txBody>
        </p:sp>
        <p:sp>
          <p:nvSpPr>
            <p:cNvPr id="83982" name="Rectangle 19"/>
            <p:cNvSpPr>
              <a:spLocks noChangeArrowheads="1"/>
            </p:cNvSpPr>
            <p:nvPr/>
          </p:nvSpPr>
          <p:spPr bwMode="auto">
            <a:xfrm>
              <a:off x="4042" y="2836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“error”</a:t>
              </a:r>
            </a:p>
          </p:txBody>
        </p:sp>
        <p:sp>
          <p:nvSpPr>
            <p:cNvPr id="83983" name="Line 21"/>
            <p:cNvSpPr>
              <a:spLocks noChangeShapeType="1"/>
            </p:cNvSpPr>
            <p:nvPr/>
          </p:nvSpPr>
          <p:spPr bwMode="auto">
            <a:xfrm flipH="1">
              <a:off x="1738" y="2154"/>
              <a:ext cx="80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22"/>
            <p:cNvSpPr>
              <a:spLocks noChangeShapeType="1"/>
            </p:cNvSpPr>
            <p:nvPr/>
          </p:nvSpPr>
          <p:spPr bwMode="auto">
            <a:xfrm flipH="1">
              <a:off x="827" y="2133"/>
              <a:ext cx="1652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23"/>
            <p:cNvSpPr>
              <a:spLocks noChangeShapeType="1"/>
            </p:cNvSpPr>
            <p:nvPr/>
          </p:nvSpPr>
          <p:spPr bwMode="auto">
            <a:xfrm>
              <a:off x="2704" y="2146"/>
              <a:ext cx="854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24"/>
            <p:cNvSpPr>
              <a:spLocks noChangeShapeType="1"/>
            </p:cNvSpPr>
            <p:nvPr/>
          </p:nvSpPr>
          <p:spPr bwMode="auto">
            <a:xfrm>
              <a:off x="2797" y="2132"/>
              <a:ext cx="1634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25"/>
            <p:cNvSpPr>
              <a:spLocks noChangeShapeType="1"/>
            </p:cNvSpPr>
            <p:nvPr/>
          </p:nvSpPr>
          <p:spPr bwMode="auto">
            <a:xfrm>
              <a:off x="1245" y="3001"/>
              <a:ext cx="7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26"/>
            <p:cNvSpPr>
              <a:spLocks noChangeShapeType="1"/>
            </p:cNvSpPr>
            <p:nvPr/>
          </p:nvSpPr>
          <p:spPr bwMode="auto">
            <a:xfrm>
              <a:off x="2151" y="3007"/>
              <a:ext cx="7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27"/>
            <p:cNvSpPr>
              <a:spLocks noChangeShapeType="1"/>
            </p:cNvSpPr>
            <p:nvPr/>
          </p:nvSpPr>
          <p:spPr bwMode="auto">
            <a:xfrm>
              <a:off x="3060" y="3007"/>
              <a:ext cx="7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28"/>
            <p:cNvSpPr>
              <a:spLocks noChangeShapeType="1"/>
            </p:cNvSpPr>
            <p:nvPr/>
          </p:nvSpPr>
          <p:spPr bwMode="auto">
            <a:xfrm>
              <a:off x="3966" y="3013"/>
              <a:ext cx="7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29"/>
            <p:cNvSpPr>
              <a:spLocks noChangeShapeType="1"/>
            </p:cNvSpPr>
            <p:nvPr/>
          </p:nvSpPr>
          <p:spPr bwMode="auto">
            <a:xfrm flipH="1">
              <a:off x="2638" y="3335"/>
              <a:ext cx="18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30"/>
            <p:cNvSpPr>
              <a:spLocks noChangeShapeType="1"/>
            </p:cNvSpPr>
            <p:nvPr/>
          </p:nvSpPr>
          <p:spPr bwMode="auto">
            <a:xfrm>
              <a:off x="2638" y="3335"/>
              <a:ext cx="0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31"/>
            <p:cNvSpPr>
              <a:spLocks noChangeShapeType="1"/>
            </p:cNvSpPr>
            <p:nvPr/>
          </p:nvSpPr>
          <p:spPr bwMode="auto">
            <a:xfrm>
              <a:off x="4440" y="3159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Rectangle 32"/>
            <p:cNvSpPr>
              <a:spLocks noChangeArrowheads="1"/>
            </p:cNvSpPr>
            <p:nvPr/>
          </p:nvSpPr>
          <p:spPr bwMode="auto">
            <a:xfrm>
              <a:off x="986" y="2479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‘A’</a:t>
              </a:r>
            </a:p>
          </p:txBody>
        </p:sp>
        <p:sp>
          <p:nvSpPr>
            <p:cNvPr id="83995" name="Rectangle 33"/>
            <p:cNvSpPr>
              <a:spLocks noChangeArrowheads="1"/>
            </p:cNvSpPr>
            <p:nvPr/>
          </p:nvSpPr>
          <p:spPr bwMode="auto">
            <a:xfrm>
              <a:off x="1658" y="2476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‘B’</a:t>
              </a:r>
            </a:p>
          </p:txBody>
        </p:sp>
        <p:sp>
          <p:nvSpPr>
            <p:cNvPr id="83996" name="Rectangle 34"/>
            <p:cNvSpPr>
              <a:spLocks noChangeArrowheads="1"/>
            </p:cNvSpPr>
            <p:nvPr/>
          </p:nvSpPr>
          <p:spPr bwMode="auto">
            <a:xfrm>
              <a:off x="2324" y="2477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‘C’</a:t>
              </a:r>
            </a:p>
          </p:txBody>
        </p:sp>
        <p:sp>
          <p:nvSpPr>
            <p:cNvPr id="83997" name="Rectangle 35"/>
            <p:cNvSpPr>
              <a:spLocks noChangeArrowheads="1"/>
            </p:cNvSpPr>
            <p:nvPr/>
          </p:nvSpPr>
          <p:spPr bwMode="auto">
            <a:xfrm>
              <a:off x="3309" y="2480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‘D’</a:t>
              </a:r>
            </a:p>
          </p:txBody>
        </p:sp>
        <p:sp>
          <p:nvSpPr>
            <p:cNvPr id="83998" name="Rectangle 36"/>
            <p:cNvSpPr>
              <a:spLocks noChangeArrowheads="1"/>
            </p:cNvSpPr>
            <p:nvPr/>
          </p:nvSpPr>
          <p:spPr bwMode="auto">
            <a:xfrm>
              <a:off x="4017" y="2483"/>
              <a:ext cx="52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default</a:t>
              </a:r>
            </a:p>
          </p:txBody>
        </p:sp>
        <p:sp>
          <p:nvSpPr>
            <p:cNvPr id="83999" name="Oval 37"/>
            <p:cNvSpPr>
              <a:spLocks noChangeArrowheads="1"/>
            </p:cNvSpPr>
            <p:nvPr/>
          </p:nvSpPr>
          <p:spPr bwMode="auto">
            <a:xfrm>
              <a:off x="2581" y="1460"/>
              <a:ext cx="113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00" name="Oval 38"/>
            <p:cNvSpPr>
              <a:spLocks noChangeArrowheads="1"/>
            </p:cNvSpPr>
            <p:nvPr/>
          </p:nvSpPr>
          <p:spPr bwMode="auto">
            <a:xfrm>
              <a:off x="2583" y="3598"/>
              <a:ext cx="113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01" name="AutoShape 40"/>
            <p:cNvSpPr>
              <a:spLocks noChangeArrowheads="1"/>
            </p:cNvSpPr>
            <p:nvPr/>
          </p:nvSpPr>
          <p:spPr bwMode="auto">
            <a:xfrm>
              <a:off x="2088" y="1831"/>
              <a:ext cx="1089" cy="342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1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Multiple-Selection Structure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4999" name="Group 66"/>
          <p:cNvGrpSpPr>
            <a:grpSpLocks/>
          </p:cNvGrpSpPr>
          <p:nvPr/>
        </p:nvGrpSpPr>
        <p:grpSpPr bwMode="auto">
          <a:xfrm>
            <a:off x="2182814" y="2312989"/>
            <a:ext cx="7058025" cy="3578225"/>
            <a:chOff x="415" y="1457"/>
            <a:chExt cx="4446" cy="2254"/>
          </a:xfrm>
        </p:grpSpPr>
        <p:sp>
          <p:nvSpPr>
            <p:cNvPr id="85000" name="Rectangle 38"/>
            <p:cNvSpPr>
              <a:spLocks noChangeArrowheads="1"/>
            </p:cNvSpPr>
            <p:nvPr/>
          </p:nvSpPr>
          <p:spPr bwMode="auto">
            <a:xfrm>
              <a:off x="2230" y="2842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“60~69”</a:t>
              </a:r>
            </a:p>
          </p:txBody>
        </p:sp>
        <p:sp>
          <p:nvSpPr>
            <p:cNvPr id="85001" name="Line 39"/>
            <p:cNvSpPr>
              <a:spLocks noChangeShapeType="1"/>
            </p:cNvSpPr>
            <p:nvPr/>
          </p:nvSpPr>
          <p:spPr bwMode="auto">
            <a:xfrm>
              <a:off x="2638" y="1579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Line 40"/>
            <p:cNvSpPr>
              <a:spLocks noChangeShapeType="1"/>
            </p:cNvSpPr>
            <p:nvPr/>
          </p:nvSpPr>
          <p:spPr bwMode="auto">
            <a:xfrm>
              <a:off x="2635" y="2188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Rectangle 41"/>
            <p:cNvSpPr>
              <a:spLocks noChangeArrowheads="1"/>
            </p:cNvSpPr>
            <p:nvPr/>
          </p:nvSpPr>
          <p:spPr bwMode="auto">
            <a:xfrm>
              <a:off x="1327" y="2839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“70~84”</a:t>
              </a:r>
            </a:p>
          </p:txBody>
        </p:sp>
        <p:sp>
          <p:nvSpPr>
            <p:cNvPr id="85004" name="Rectangle 42"/>
            <p:cNvSpPr>
              <a:spLocks noChangeArrowheads="1"/>
            </p:cNvSpPr>
            <p:nvPr/>
          </p:nvSpPr>
          <p:spPr bwMode="auto">
            <a:xfrm>
              <a:off x="415" y="2836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“85~100”</a:t>
              </a:r>
            </a:p>
          </p:txBody>
        </p:sp>
        <p:sp>
          <p:nvSpPr>
            <p:cNvPr id="85005" name="Rectangle 43"/>
            <p:cNvSpPr>
              <a:spLocks noChangeArrowheads="1"/>
            </p:cNvSpPr>
            <p:nvPr/>
          </p:nvSpPr>
          <p:spPr bwMode="auto">
            <a:xfrm>
              <a:off x="3136" y="2839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“&lt;60”</a:t>
              </a:r>
            </a:p>
          </p:txBody>
        </p:sp>
        <p:sp>
          <p:nvSpPr>
            <p:cNvPr id="85006" name="Rectangle 44"/>
            <p:cNvSpPr>
              <a:spLocks noChangeArrowheads="1"/>
            </p:cNvSpPr>
            <p:nvPr/>
          </p:nvSpPr>
          <p:spPr bwMode="auto">
            <a:xfrm>
              <a:off x="4042" y="2836"/>
              <a:ext cx="819" cy="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print</a:t>
              </a:r>
            </a:p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“error”</a:t>
              </a:r>
            </a:p>
          </p:txBody>
        </p:sp>
        <p:sp>
          <p:nvSpPr>
            <p:cNvPr id="85007" name="Line 46"/>
            <p:cNvSpPr>
              <a:spLocks noChangeShapeType="1"/>
            </p:cNvSpPr>
            <p:nvPr/>
          </p:nvSpPr>
          <p:spPr bwMode="auto">
            <a:xfrm flipH="1">
              <a:off x="1738" y="2149"/>
              <a:ext cx="810" cy="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47"/>
            <p:cNvSpPr>
              <a:spLocks noChangeShapeType="1"/>
            </p:cNvSpPr>
            <p:nvPr/>
          </p:nvSpPr>
          <p:spPr bwMode="auto">
            <a:xfrm flipH="1">
              <a:off x="827" y="2133"/>
              <a:ext cx="1653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48"/>
            <p:cNvSpPr>
              <a:spLocks noChangeShapeType="1"/>
            </p:cNvSpPr>
            <p:nvPr/>
          </p:nvSpPr>
          <p:spPr bwMode="auto">
            <a:xfrm>
              <a:off x="2712" y="2152"/>
              <a:ext cx="846" cy="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49"/>
            <p:cNvSpPr>
              <a:spLocks noChangeShapeType="1"/>
            </p:cNvSpPr>
            <p:nvPr/>
          </p:nvSpPr>
          <p:spPr bwMode="auto">
            <a:xfrm>
              <a:off x="2792" y="2130"/>
              <a:ext cx="1639" cy="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50"/>
            <p:cNvSpPr>
              <a:spLocks noChangeShapeType="1"/>
            </p:cNvSpPr>
            <p:nvPr/>
          </p:nvSpPr>
          <p:spPr bwMode="auto">
            <a:xfrm flipH="1">
              <a:off x="808" y="3335"/>
              <a:ext cx="3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51"/>
            <p:cNvSpPr>
              <a:spLocks noChangeShapeType="1"/>
            </p:cNvSpPr>
            <p:nvPr/>
          </p:nvSpPr>
          <p:spPr bwMode="auto">
            <a:xfrm>
              <a:off x="2638" y="3335"/>
              <a:ext cx="0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Rectangle 52"/>
            <p:cNvSpPr>
              <a:spLocks noChangeArrowheads="1"/>
            </p:cNvSpPr>
            <p:nvPr/>
          </p:nvSpPr>
          <p:spPr bwMode="auto">
            <a:xfrm>
              <a:off x="986" y="2479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‘A’</a:t>
              </a:r>
            </a:p>
          </p:txBody>
        </p:sp>
        <p:sp>
          <p:nvSpPr>
            <p:cNvPr id="85014" name="Rectangle 53"/>
            <p:cNvSpPr>
              <a:spLocks noChangeArrowheads="1"/>
            </p:cNvSpPr>
            <p:nvPr/>
          </p:nvSpPr>
          <p:spPr bwMode="auto">
            <a:xfrm>
              <a:off x="1658" y="2476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‘B’</a:t>
              </a:r>
            </a:p>
          </p:txBody>
        </p:sp>
        <p:sp>
          <p:nvSpPr>
            <p:cNvPr id="85015" name="Rectangle 54"/>
            <p:cNvSpPr>
              <a:spLocks noChangeArrowheads="1"/>
            </p:cNvSpPr>
            <p:nvPr/>
          </p:nvSpPr>
          <p:spPr bwMode="auto">
            <a:xfrm>
              <a:off x="2324" y="2477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‘C’</a:t>
              </a:r>
            </a:p>
          </p:txBody>
        </p:sp>
        <p:sp>
          <p:nvSpPr>
            <p:cNvPr id="85016" name="Rectangle 55"/>
            <p:cNvSpPr>
              <a:spLocks noChangeArrowheads="1"/>
            </p:cNvSpPr>
            <p:nvPr/>
          </p:nvSpPr>
          <p:spPr bwMode="auto">
            <a:xfrm>
              <a:off x="3309" y="2480"/>
              <a:ext cx="2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‘D’</a:t>
              </a:r>
            </a:p>
          </p:txBody>
        </p:sp>
        <p:sp>
          <p:nvSpPr>
            <p:cNvPr id="85017" name="Rectangle 56"/>
            <p:cNvSpPr>
              <a:spLocks noChangeArrowheads="1"/>
            </p:cNvSpPr>
            <p:nvPr/>
          </p:nvSpPr>
          <p:spPr bwMode="auto">
            <a:xfrm>
              <a:off x="4017" y="2483"/>
              <a:ext cx="52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default</a:t>
              </a:r>
            </a:p>
          </p:txBody>
        </p:sp>
        <p:sp>
          <p:nvSpPr>
            <p:cNvPr id="85018" name="Line 57"/>
            <p:cNvSpPr>
              <a:spLocks noChangeShapeType="1"/>
            </p:cNvSpPr>
            <p:nvPr/>
          </p:nvSpPr>
          <p:spPr bwMode="auto">
            <a:xfrm>
              <a:off x="818" y="3168"/>
              <a:ext cx="0" cy="15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9" name="Line 58"/>
            <p:cNvSpPr>
              <a:spLocks noChangeShapeType="1"/>
            </p:cNvSpPr>
            <p:nvPr/>
          </p:nvSpPr>
          <p:spPr bwMode="auto">
            <a:xfrm>
              <a:off x="1737" y="3177"/>
              <a:ext cx="0" cy="149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Line 59"/>
            <p:cNvSpPr>
              <a:spLocks noChangeShapeType="1"/>
            </p:cNvSpPr>
            <p:nvPr/>
          </p:nvSpPr>
          <p:spPr bwMode="auto">
            <a:xfrm>
              <a:off x="2638" y="3177"/>
              <a:ext cx="0" cy="149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Line 60"/>
            <p:cNvSpPr>
              <a:spLocks noChangeShapeType="1"/>
            </p:cNvSpPr>
            <p:nvPr/>
          </p:nvSpPr>
          <p:spPr bwMode="auto">
            <a:xfrm>
              <a:off x="3567" y="3177"/>
              <a:ext cx="0" cy="149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61"/>
            <p:cNvSpPr>
              <a:spLocks noChangeShapeType="1"/>
            </p:cNvSpPr>
            <p:nvPr/>
          </p:nvSpPr>
          <p:spPr bwMode="auto">
            <a:xfrm>
              <a:off x="4441" y="3168"/>
              <a:ext cx="0" cy="16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Oval 62"/>
            <p:cNvSpPr>
              <a:spLocks noChangeArrowheads="1"/>
            </p:cNvSpPr>
            <p:nvPr/>
          </p:nvSpPr>
          <p:spPr bwMode="auto">
            <a:xfrm>
              <a:off x="2581" y="1457"/>
              <a:ext cx="113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024" name="Oval 63"/>
            <p:cNvSpPr>
              <a:spLocks noChangeArrowheads="1"/>
            </p:cNvSpPr>
            <p:nvPr/>
          </p:nvSpPr>
          <p:spPr bwMode="auto">
            <a:xfrm>
              <a:off x="2580" y="3598"/>
              <a:ext cx="113" cy="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025" name="AutoShape 65"/>
            <p:cNvSpPr>
              <a:spLocks noChangeArrowheads="1"/>
            </p:cNvSpPr>
            <p:nvPr/>
          </p:nvSpPr>
          <p:spPr bwMode="auto">
            <a:xfrm>
              <a:off x="2088" y="1831"/>
              <a:ext cx="1089" cy="342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2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Multiple-Selection Structure</a:t>
            </a:r>
            <a:r>
              <a:rPr lang="zh-CN" altLang="en-US" sz="2400" b="1">
                <a:latin typeface="Bodoni MT Black" panose="02070A03080606020203" pitchFamily="18" charset="0"/>
                <a:ea typeface="华文新魏" pitchFamily="2" charset="-122"/>
              </a:rPr>
              <a:t>（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cont.</a:t>
            </a:r>
            <a:r>
              <a:rPr lang="zh-CN" altLang="en-US" sz="2400" b="1">
                <a:latin typeface="Bodoni MT Black" panose="02070A03080606020203" pitchFamily="18" charset="0"/>
                <a:ea typeface="华文新魏" pitchFamily="2" charset="-122"/>
              </a:rPr>
              <a:t>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endParaRPr lang="en-US" altLang="zh-CN" sz="24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3" name="Text Box 37"/>
          <p:cNvSpPr txBox="1">
            <a:spLocks noChangeArrowheads="1"/>
          </p:cNvSpPr>
          <p:nvPr/>
        </p:nvSpPr>
        <p:spPr bwMode="auto">
          <a:xfrm>
            <a:off x="2141539" y="2355850"/>
            <a:ext cx="6129337" cy="28527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switch(grade)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{ case ‘A’: printf(“85~100\n”); </a:t>
            </a:r>
            <a:r>
              <a:rPr kumimoji="1" lang="en-US" altLang="zh-CN">
                <a:solidFill>
                  <a:srgbClr val="FF0066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case ‘B’: printf(“70~84\n”); </a:t>
            </a:r>
            <a:r>
              <a:rPr kumimoji="1" lang="en-US" altLang="zh-CN">
                <a:solidFill>
                  <a:srgbClr val="FF0066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case ‘C’: printf(“60~69\n”); </a:t>
            </a:r>
            <a:r>
              <a:rPr kumimoji="1" lang="en-US" altLang="zh-CN">
                <a:solidFill>
                  <a:srgbClr val="FF0066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case ‘D’: printf(“&lt;60\n”); </a:t>
            </a:r>
            <a:r>
              <a:rPr kumimoji="1" lang="en-US" altLang="zh-CN">
                <a:solidFill>
                  <a:srgbClr val="FF0066"/>
                </a:solidFill>
              </a:rPr>
              <a:t>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 default: printf(“error\n”);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}</a:t>
            </a:r>
          </a:p>
        </p:txBody>
      </p:sp>
      <p:sp>
        <p:nvSpPr>
          <p:cNvPr id="86024" name="Rectangle 38"/>
          <p:cNvSpPr>
            <a:spLocks noChangeArrowheads="1"/>
          </p:cNvSpPr>
          <p:nvPr/>
        </p:nvSpPr>
        <p:spPr bwMode="auto">
          <a:xfrm>
            <a:off x="7321550" y="4783139"/>
            <a:ext cx="2344738" cy="13160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85~100</a:t>
            </a:r>
          </a:p>
        </p:txBody>
      </p:sp>
      <p:sp>
        <p:nvSpPr>
          <p:cNvPr id="86025" name="AutoShape 39"/>
          <p:cNvSpPr>
            <a:spLocks noChangeArrowheads="1"/>
          </p:cNvSpPr>
          <p:nvPr/>
        </p:nvSpPr>
        <p:spPr bwMode="auto">
          <a:xfrm>
            <a:off x="7931150" y="1798638"/>
            <a:ext cx="1982788" cy="1033462"/>
          </a:xfrm>
          <a:prstGeom prst="wedgeRectCallout">
            <a:avLst>
              <a:gd name="adj1" fmla="val -60486"/>
              <a:gd name="adj2" fmla="val 46005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643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Multiple-Selection 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 sz="2000" b="1" dirty="0"/>
          </a:p>
        </p:txBody>
      </p:sp>
      <p:sp>
        <p:nvSpPr>
          <p:cNvPr id="87047" name="Text Box 35"/>
          <p:cNvSpPr txBox="1">
            <a:spLocks noChangeArrowheads="1"/>
          </p:cNvSpPr>
          <p:nvPr/>
        </p:nvSpPr>
        <p:spPr bwMode="auto">
          <a:xfrm>
            <a:off x="2085975" y="1992313"/>
            <a:ext cx="6440488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op1, op2, operator;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scanf("%d%d", &amp;op1, &amp;op2); operator=getchar();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switch(operator)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{ case ‘+’: printf(“=%d”, op1+op2); 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case ‘-’: printf(“=%d”, op1-op2); 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case ‘*’: printf(“=%d”, op1*op2); 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case ‘/’: printf(“=%d”, op1/op2); break;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  default: printf(“operator is invalid!”);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Sequence 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9900CC"/>
                </a:solidFill>
              </a:rPr>
              <a:t>Sequence Structure</a:t>
            </a:r>
            <a:endParaRPr lang="en-US" altLang="zh-CN" sz="1600" b="1">
              <a:solidFill>
                <a:srgbClr val="9900CC"/>
              </a:solidFill>
            </a:endParaRPr>
          </a:p>
          <a:p>
            <a:pPr lvl="1" eaLnBrk="1" hangingPunct="1"/>
            <a:r>
              <a:rPr lang="en-US" altLang="zh-CN" sz="2000" b="1">
                <a:solidFill>
                  <a:srgbClr val="008000"/>
                </a:solidFill>
                <a:latin typeface="Comic Sans MS" panose="030F0702030302020204" pitchFamily="66" charset="0"/>
              </a:rPr>
              <a:t>Programs executed sequentially by default</a:t>
            </a:r>
            <a:endParaRPr lang="en-US" altLang="zh-CN" sz="3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9900CC"/>
                </a:solidFill>
              </a:rPr>
              <a:t>Control flow:</a:t>
            </a:r>
            <a:endParaRPr lang="en-US" altLang="zh-CN" sz="1600" b="1">
              <a:solidFill>
                <a:srgbClr val="9900CC"/>
              </a:solidFill>
            </a:endParaRPr>
          </a:p>
          <a:p>
            <a:pPr lvl="1" eaLnBrk="1" hangingPunct="1"/>
            <a:r>
              <a:rPr lang="en-US" altLang="zh-CN" sz="2000" b="1">
                <a:solidFill>
                  <a:srgbClr val="008000"/>
                </a:solidFill>
                <a:latin typeface="Comic Sans MS" panose="030F0702030302020204" pitchFamily="66" charset="0"/>
              </a:rPr>
              <a:t>Statements executed one after the other in the order written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grpSp>
        <p:nvGrpSpPr>
          <p:cNvPr id="64520" name="Group 42"/>
          <p:cNvGrpSpPr>
            <a:grpSpLocks/>
          </p:cNvGrpSpPr>
          <p:nvPr/>
        </p:nvGrpSpPr>
        <p:grpSpPr bwMode="auto">
          <a:xfrm>
            <a:off x="2654300" y="3271838"/>
            <a:ext cx="1974850" cy="2444750"/>
            <a:chOff x="712" y="2061"/>
            <a:chExt cx="1244" cy="1540"/>
          </a:xfrm>
        </p:grpSpPr>
        <p:sp>
          <p:nvSpPr>
            <p:cNvPr id="64521" name="Text Box 33"/>
            <p:cNvSpPr txBox="1">
              <a:spLocks noChangeArrowheads="1"/>
            </p:cNvSpPr>
            <p:nvPr/>
          </p:nvSpPr>
          <p:spPr bwMode="auto">
            <a:xfrm>
              <a:off x="968" y="2382"/>
              <a:ext cx="73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statement 1</a:t>
              </a:r>
            </a:p>
          </p:txBody>
        </p:sp>
        <p:sp>
          <p:nvSpPr>
            <p:cNvPr id="64522" name="Text Box 34"/>
            <p:cNvSpPr txBox="1">
              <a:spLocks noChangeArrowheads="1"/>
            </p:cNvSpPr>
            <p:nvPr/>
          </p:nvSpPr>
          <p:spPr bwMode="auto">
            <a:xfrm>
              <a:off x="968" y="2832"/>
              <a:ext cx="73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statement 2</a:t>
              </a:r>
            </a:p>
          </p:txBody>
        </p:sp>
        <p:sp>
          <p:nvSpPr>
            <p:cNvPr id="64523" name="Line 35"/>
            <p:cNvSpPr>
              <a:spLocks noChangeShapeType="1"/>
            </p:cNvSpPr>
            <p:nvPr/>
          </p:nvSpPr>
          <p:spPr bwMode="auto">
            <a:xfrm>
              <a:off x="1344" y="21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24" name="Line 36"/>
            <p:cNvSpPr>
              <a:spLocks noChangeShapeType="1"/>
            </p:cNvSpPr>
            <p:nvPr/>
          </p:nvSpPr>
          <p:spPr bwMode="auto">
            <a:xfrm>
              <a:off x="1344" y="258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25" name="Line 37"/>
            <p:cNvSpPr>
              <a:spLocks noChangeShapeType="1"/>
            </p:cNvSpPr>
            <p:nvPr/>
          </p:nvSpPr>
          <p:spPr bwMode="auto">
            <a:xfrm>
              <a:off x="1344" y="30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26" name="Text Box 38"/>
            <p:cNvSpPr txBox="1">
              <a:spLocks noChangeArrowheads="1"/>
            </p:cNvSpPr>
            <p:nvPr/>
          </p:nvSpPr>
          <p:spPr bwMode="auto">
            <a:xfrm>
              <a:off x="712" y="3389"/>
              <a:ext cx="1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Sequence Structure</a:t>
              </a:r>
            </a:p>
          </p:txBody>
        </p:sp>
        <p:sp>
          <p:nvSpPr>
            <p:cNvPr id="64527" name="Oval 39"/>
            <p:cNvSpPr>
              <a:spLocks noChangeArrowheads="1"/>
            </p:cNvSpPr>
            <p:nvPr/>
          </p:nvSpPr>
          <p:spPr bwMode="auto">
            <a:xfrm>
              <a:off x="1302" y="2061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28" name="Oval 40"/>
            <p:cNvSpPr>
              <a:spLocks noChangeArrowheads="1"/>
            </p:cNvSpPr>
            <p:nvPr/>
          </p:nvSpPr>
          <p:spPr bwMode="auto">
            <a:xfrm>
              <a:off x="1304" y="3281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2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Character Output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putchar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44" name="Text Box 11"/>
          <p:cNvSpPr txBox="1">
            <a:spLocks noChangeArrowheads="1"/>
          </p:cNvSpPr>
          <p:nvPr/>
        </p:nvSpPr>
        <p:spPr bwMode="auto">
          <a:xfrm>
            <a:off x="2087563" y="1925639"/>
            <a:ext cx="713105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char a; int 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a=‘B’;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b=79;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putchar(a); putchar(‘\n’);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putchar(b); putchar(‘\n’);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putchar(‘Y’);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 /*CW03-01.C*/</a:t>
            </a:r>
          </a:p>
        </p:txBody>
      </p:sp>
      <p:sp>
        <p:nvSpPr>
          <p:cNvPr id="65545" name="Rectangle 12"/>
          <p:cNvSpPr>
            <a:spLocks noChangeArrowheads="1"/>
          </p:cNvSpPr>
          <p:nvPr/>
        </p:nvSpPr>
        <p:spPr bwMode="auto">
          <a:xfrm>
            <a:off x="2073276" y="5370513"/>
            <a:ext cx="71294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B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O</a:t>
            </a: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596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Character Input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getchar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6568" name="Text Box 13"/>
          <p:cNvSpPr txBox="1">
            <a:spLocks noChangeArrowheads="1"/>
          </p:cNvSpPr>
          <p:nvPr/>
        </p:nvSpPr>
        <p:spPr bwMode="auto">
          <a:xfrm>
            <a:off x="2087563" y="1884364"/>
            <a:ext cx="3529012" cy="2179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char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c=getchar();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putchar(c);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  <p:sp>
        <p:nvSpPr>
          <p:cNvPr id="66569" name="Rectangle 14"/>
          <p:cNvSpPr>
            <a:spLocks noChangeArrowheads="1"/>
          </p:cNvSpPr>
          <p:nvPr/>
        </p:nvSpPr>
        <p:spPr bwMode="auto">
          <a:xfrm>
            <a:off x="5994401" y="3475038"/>
            <a:ext cx="2390775" cy="622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570" name="Rectangle 15"/>
          <p:cNvSpPr>
            <a:spLocks noChangeArrowheads="1"/>
          </p:cNvSpPr>
          <p:nvPr/>
        </p:nvSpPr>
        <p:spPr bwMode="auto">
          <a:xfrm>
            <a:off x="5989639" y="4298950"/>
            <a:ext cx="2390775" cy="622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abc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571" name="Rectangle 16"/>
          <p:cNvSpPr>
            <a:spLocks noChangeArrowheads="1"/>
          </p:cNvSpPr>
          <p:nvPr/>
        </p:nvSpPr>
        <p:spPr bwMode="auto">
          <a:xfrm>
            <a:off x="5984876" y="5108575"/>
            <a:ext cx="2390775" cy="622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98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6572" name="Oval 17"/>
          <p:cNvSpPr>
            <a:spLocks noChangeArrowheads="1"/>
          </p:cNvSpPr>
          <p:nvPr/>
        </p:nvSpPr>
        <p:spPr bwMode="auto">
          <a:xfrm>
            <a:off x="7831138" y="3389313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73" name="Oval 18"/>
          <p:cNvSpPr>
            <a:spLocks noChangeArrowheads="1"/>
          </p:cNvSpPr>
          <p:nvPr/>
        </p:nvSpPr>
        <p:spPr bwMode="auto">
          <a:xfrm>
            <a:off x="7823200" y="4205288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74" name="Oval 19"/>
          <p:cNvSpPr>
            <a:spLocks noChangeArrowheads="1"/>
          </p:cNvSpPr>
          <p:nvPr/>
        </p:nvSpPr>
        <p:spPr bwMode="auto">
          <a:xfrm>
            <a:off x="7827963" y="5005388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22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Formatted Input/Output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endParaRPr lang="en-US" altLang="zh-CN" sz="2400" b="1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7592" name="Rectangle 11"/>
          <p:cNvSpPr>
            <a:spLocks noChangeArrowheads="1"/>
          </p:cNvSpPr>
          <p:nvPr/>
        </p:nvSpPr>
        <p:spPr bwMode="auto">
          <a:xfrm>
            <a:off x="2508250" y="2978150"/>
            <a:ext cx="3297238" cy="4714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#include &lt;stdio.h&gt;</a:t>
            </a:r>
          </a:p>
        </p:txBody>
      </p:sp>
    </p:spTree>
    <p:extLst>
      <p:ext uri="{BB962C8B-B14F-4D97-AF65-F5344CB8AC3E}">
        <p14:creationId xmlns:p14="http://schemas.microsoft.com/office/powerpoint/2010/main" val="20221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Formatted Output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	printf(format-control-string,output-list);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524000" y="6454776"/>
            <a:ext cx="9144000" cy="40481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 b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8616" name="AutoShape 11"/>
          <p:cNvSpPr>
            <a:spLocks noChangeArrowheads="1"/>
          </p:cNvSpPr>
          <p:nvPr/>
        </p:nvSpPr>
        <p:spPr bwMode="auto">
          <a:xfrm>
            <a:off x="4935538" y="5156200"/>
            <a:ext cx="2271712" cy="457200"/>
          </a:xfrm>
          <a:prstGeom prst="flowChartPunchedTape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23.5 s 78</a:t>
            </a:r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5532439" y="4976813"/>
            <a:ext cx="1190625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Rectangle 13"/>
          <p:cNvSpPr>
            <a:spLocks noChangeArrowheads="1"/>
          </p:cNvSpPr>
          <p:nvPr/>
        </p:nvSpPr>
        <p:spPr bwMode="auto">
          <a:xfrm>
            <a:off x="7583489" y="4879975"/>
            <a:ext cx="1412875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9" name="Rectangle 14"/>
          <p:cNvSpPr>
            <a:spLocks noChangeArrowheads="1"/>
          </p:cNvSpPr>
          <p:nvPr/>
        </p:nvSpPr>
        <p:spPr bwMode="auto">
          <a:xfrm>
            <a:off x="7666039" y="4976814"/>
            <a:ext cx="1260475" cy="706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0" name="Oval 15"/>
          <p:cNvSpPr>
            <a:spLocks noChangeArrowheads="1"/>
          </p:cNvSpPr>
          <p:nvPr/>
        </p:nvSpPr>
        <p:spPr bwMode="auto">
          <a:xfrm>
            <a:off x="7985125" y="5808663"/>
            <a:ext cx="692150" cy="13811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1" name="Text Box 16"/>
          <p:cNvSpPr txBox="1">
            <a:spLocks noChangeArrowheads="1"/>
          </p:cNvSpPr>
          <p:nvPr/>
        </p:nvSpPr>
        <p:spPr bwMode="auto">
          <a:xfrm>
            <a:off x="5341938" y="5765800"/>
            <a:ext cx="159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</a:rPr>
              <a:t>output stream</a:t>
            </a:r>
          </a:p>
        </p:txBody>
      </p:sp>
      <p:sp>
        <p:nvSpPr>
          <p:cNvPr id="68622" name="Text Box 17"/>
          <p:cNvSpPr txBox="1">
            <a:spLocks noChangeArrowheads="1"/>
          </p:cNvSpPr>
          <p:nvPr/>
        </p:nvSpPr>
        <p:spPr bwMode="auto">
          <a:xfrm>
            <a:off x="7635875" y="4946650"/>
            <a:ext cx="788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120  f</a:t>
            </a:r>
          </a:p>
        </p:txBody>
      </p:sp>
      <p:sp>
        <p:nvSpPr>
          <p:cNvPr id="68623" name="AutoShape 18"/>
          <p:cNvSpPr>
            <a:spLocks noChangeArrowheads="1"/>
          </p:cNvSpPr>
          <p:nvPr/>
        </p:nvSpPr>
        <p:spPr bwMode="auto">
          <a:xfrm>
            <a:off x="3606800" y="4962525"/>
            <a:ext cx="941388" cy="1081088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Arial" panose="020B0604020202020204" pitchFamily="34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4260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Format Control String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CN" sz="2400" b="1">
                <a:latin typeface="Courier New" panose="02070309020205020404" pitchFamily="49" charset="0"/>
              </a:rPr>
              <a:t>	printf(“n=%5d,f=%5.2f\n”, 3, 6.235)</a:t>
            </a:r>
            <a:endParaRPr lang="en-US" altLang="zh-CN" sz="2400" b="1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9640" name="Line 19"/>
          <p:cNvSpPr>
            <a:spLocks noChangeShapeType="1"/>
          </p:cNvSpPr>
          <p:nvPr/>
        </p:nvSpPr>
        <p:spPr bwMode="auto">
          <a:xfrm>
            <a:off x="3532188" y="1746250"/>
            <a:ext cx="3476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20"/>
          <p:cNvSpPr>
            <a:spLocks noChangeShapeType="1"/>
          </p:cNvSpPr>
          <p:nvPr/>
        </p:nvSpPr>
        <p:spPr bwMode="auto">
          <a:xfrm>
            <a:off x="4460876" y="1773238"/>
            <a:ext cx="498475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21"/>
          <p:cNvSpPr>
            <a:spLocks noChangeShapeType="1"/>
          </p:cNvSpPr>
          <p:nvPr/>
        </p:nvSpPr>
        <p:spPr bwMode="auto">
          <a:xfrm>
            <a:off x="5943601" y="1773238"/>
            <a:ext cx="290513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22"/>
          <p:cNvSpPr>
            <a:spLocks noChangeShapeType="1"/>
          </p:cNvSpPr>
          <p:nvPr/>
        </p:nvSpPr>
        <p:spPr bwMode="auto">
          <a:xfrm>
            <a:off x="3921125" y="1758950"/>
            <a:ext cx="471488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23"/>
          <p:cNvSpPr>
            <a:spLocks noChangeShapeType="1"/>
          </p:cNvSpPr>
          <p:nvPr/>
        </p:nvSpPr>
        <p:spPr bwMode="auto">
          <a:xfrm>
            <a:off x="5037138" y="1760538"/>
            <a:ext cx="804862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Text Box 29"/>
          <p:cNvSpPr txBox="1">
            <a:spLocks noChangeArrowheads="1"/>
          </p:cNvSpPr>
          <p:nvPr/>
        </p:nvSpPr>
        <p:spPr bwMode="auto">
          <a:xfrm>
            <a:off x="3570288" y="4476750"/>
            <a:ext cx="2760662" cy="37623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n=    3,f= 6.24</a:t>
            </a:r>
          </a:p>
        </p:txBody>
      </p:sp>
      <p:sp>
        <p:nvSpPr>
          <p:cNvPr id="69646" name="Rectangle 30"/>
          <p:cNvSpPr>
            <a:spLocks noChangeArrowheads="1"/>
          </p:cNvSpPr>
          <p:nvPr/>
        </p:nvSpPr>
        <p:spPr bwMode="auto">
          <a:xfrm>
            <a:off x="3986213" y="4589464"/>
            <a:ext cx="88900" cy="147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7" name="Rectangle 31"/>
          <p:cNvSpPr>
            <a:spLocks noChangeArrowheads="1"/>
          </p:cNvSpPr>
          <p:nvPr/>
        </p:nvSpPr>
        <p:spPr bwMode="auto">
          <a:xfrm>
            <a:off x="4117975" y="4589464"/>
            <a:ext cx="88900" cy="147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8" name="Rectangle 32"/>
          <p:cNvSpPr>
            <a:spLocks noChangeArrowheads="1"/>
          </p:cNvSpPr>
          <p:nvPr/>
        </p:nvSpPr>
        <p:spPr bwMode="auto">
          <a:xfrm>
            <a:off x="4249738" y="4589464"/>
            <a:ext cx="88900" cy="147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9" name="Rectangle 33"/>
          <p:cNvSpPr>
            <a:spLocks noChangeArrowheads="1"/>
          </p:cNvSpPr>
          <p:nvPr/>
        </p:nvSpPr>
        <p:spPr bwMode="auto">
          <a:xfrm>
            <a:off x="4381500" y="4589464"/>
            <a:ext cx="88900" cy="147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0" name="Rectangle 34"/>
          <p:cNvSpPr>
            <a:spLocks noChangeArrowheads="1"/>
          </p:cNvSpPr>
          <p:nvPr/>
        </p:nvSpPr>
        <p:spPr bwMode="auto">
          <a:xfrm>
            <a:off x="5076825" y="4586289"/>
            <a:ext cx="88900" cy="1476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0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9889" y="476250"/>
            <a:ext cx="8916987" cy="86518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Formatted Input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39889" y="1389063"/>
            <a:ext cx="8916987" cy="5016500"/>
          </a:xfr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2400" b="1">
                <a:latin typeface="Courier New" panose="02070309020205020404" pitchFamily="49" charset="0"/>
              </a:rPr>
              <a:t>	scanf(“%d,%d”, &amp;a, &amp;b)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altLang="zh-CN" sz="2400" b="1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grpSp>
        <p:nvGrpSpPr>
          <p:cNvPr id="71688" name="Group 19"/>
          <p:cNvGrpSpPr>
            <a:grpSpLocks/>
          </p:cNvGrpSpPr>
          <p:nvPr/>
        </p:nvGrpSpPr>
        <p:grpSpPr bwMode="auto">
          <a:xfrm>
            <a:off x="6743700" y="2111375"/>
            <a:ext cx="3163888" cy="960438"/>
            <a:chOff x="3314" y="1793"/>
            <a:chExt cx="1993" cy="605"/>
          </a:xfrm>
        </p:grpSpPr>
        <p:sp>
          <p:nvSpPr>
            <p:cNvPr id="71691" name="Rectangle 20"/>
            <p:cNvSpPr>
              <a:spLocks noChangeArrowheads="1"/>
            </p:cNvSpPr>
            <p:nvPr/>
          </p:nvSpPr>
          <p:spPr bwMode="auto">
            <a:xfrm>
              <a:off x="3958" y="1793"/>
              <a:ext cx="687" cy="3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692" name="AutoShape 21"/>
            <p:cNvSpPr>
              <a:spLocks noChangeArrowheads="1"/>
            </p:cNvSpPr>
            <p:nvPr/>
          </p:nvSpPr>
          <p:spPr bwMode="auto">
            <a:xfrm>
              <a:off x="3958" y="2166"/>
              <a:ext cx="687" cy="232"/>
            </a:xfrm>
            <a:prstGeom prst="flowChartDocumen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693" name="Line 22"/>
            <p:cNvSpPr>
              <a:spLocks noChangeShapeType="1"/>
            </p:cNvSpPr>
            <p:nvPr/>
          </p:nvSpPr>
          <p:spPr bwMode="auto">
            <a:xfrm>
              <a:off x="3958" y="1979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Rectangle 23"/>
            <p:cNvSpPr>
              <a:spLocks noChangeArrowheads="1"/>
            </p:cNvSpPr>
            <p:nvPr/>
          </p:nvSpPr>
          <p:spPr bwMode="auto">
            <a:xfrm>
              <a:off x="3317" y="1802"/>
              <a:ext cx="57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Times New Roman" panose="02020603050405020304" pitchFamily="18" charset="0"/>
                </a:rPr>
                <a:t>FF00</a:t>
              </a:r>
            </a:p>
          </p:txBody>
        </p:sp>
        <p:sp>
          <p:nvSpPr>
            <p:cNvPr id="71695" name="Rectangle 24"/>
            <p:cNvSpPr>
              <a:spLocks noChangeArrowheads="1"/>
            </p:cNvSpPr>
            <p:nvPr/>
          </p:nvSpPr>
          <p:spPr bwMode="auto">
            <a:xfrm>
              <a:off x="3314" y="1988"/>
              <a:ext cx="57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>
                  <a:latin typeface="Times New Roman" panose="02020603050405020304" pitchFamily="18" charset="0"/>
                </a:rPr>
                <a:t>FF02</a:t>
              </a:r>
            </a:p>
          </p:txBody>
        </p:sp>
        <p:sp>
          <p:nvSpPr>
            <p:cNvPr id="71696" name="Rectangle 25"/>
            <p:cNvSpPr>
              <a:spLocks noChangeArrowheads="1"/>
            </p:cNvSpPr>
            <p:nvPr/>
          </p:nvSpPr>
          <p:spPr bwMode="auto">
            <a:xfrm>
              <a:off x="4731" y="1805"/>
              <a:ext cx="57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697" name="Rectangle 26"/>
            <p:cNvSpPr>
              <a:spLocks noChangeArrowheads="1"/>
            </p:cNvSpPr>
            <p:nvPr/>
          </p:nvSpPr>
          <p:spPr bwMode="auto">
            <a:xfrm>
              <a:off x="4728" y="1991"/>
              <a:ext cx="57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71689" name="AutoShape 27"/>
          <p:cNvSpPr>
            <a:spLocks noChangeArrowheads="1"/>
          </p:cNvSpPr>
          <p:nvPr/>
        </p:nvSpPr>
        <p:spPr bwMode="auto">
          <a:xfrm>
            <a:off x="4841876" y="1762126"/>
            <a:ext cx="117475" cy="176213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 sz="2400" b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0" name="AutoShape 28"/>
          <p:cNvSpPr>
            <a:spLocks noChangeArrowheads="1"/>
          </p:cNvSpPr>
          <p:nvPr/>
        </p:nvSpPr>
        <p:spPr bwMode="auto">
          <a:xfrm>
            <a:off x="5594351" y="1771651"/>
            <a:ext cx="117475" cy="176213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 sz="2400" b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923</Words>
  <Application>Microsoft Office PowerPoint</Application>
  <PresentationFormat>Widescreen</PresentationFormat>
  <Paragraphs>288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黑体</vt:lpstr>
      <vt:lpstr>宋体</vt:lpstr>
      <vt:lpstr>Arial</vt:lpstr>
      <vt:lpstr>Bodoni MT Black</vt:lpstr>
      <vt:lpstr>Calibri</vt:lpstr>
      <vt:lpstr>Calibri Light</vt:lpstr>
      <vt:lpstr>Comic Sans MS</vt:lpstr>
      <vt:lpstr>Courier New</vt:lpstr>
      <vt:lpstr>隶书</vt:lpstr>
      <vt:lpstr>华文新魏</vt:lpstr>
      <vt:lpstr>Times New Roman</vt:lpstr>
      <vt:lpstr>Office Theme</vt:lpstr>
      <vt:lpstr>Control Structure</vt:lpstr>
      <vt:lpstr> Structured Program</vt:lpstr>
      <vt:lpstr> Sequence Structure</vt:lpstr>
      <vt:lpstr>Character Output</vt:lpstr>
      <vt:lpstr> Character Input</vt:lpstr>
      <vt:lpstr>Formatted Input/Output</vt:lpstr>
      <vt:lpstr> Formatted Output</vt:lpstr>
      <vt:lpstr> Format Control String</vt:lpstr>
      <vt:lpstr> Formatted Input</vt:lpstr>
      <vt:lpstr>if  The if Selection Structure</vt:lpstr>
      <vt:lpstr>if-else  The if-else Selection Structure</vt:lpstr>
      <vt:lpstr>  Conditional Operator</vt:lpstr>
      <vt:lpstr>  Nested Selection Structure</vt:lpstr>
      <vt:lpstr>  Compound Statement Nested In if/else</vt:lpstr>
      <vt:lpstr>  Logical Calculation</vt:lpstr>
      <vt:lpstr>  Logical Expression</vt:lpstr>
      <vt:lpstr>  Logical Calculation</vt:lpstr>
      <vt:lpstr>  Use Of Logical Expression</vt:lpstr>
      <vt:lpstr> Multiple-Selection Structure</vt:lpstr>
      <vt:lpstr>Multiple-Selection Structure</vt:lpstr>
      <vt:lpstr>Multiple-Selection Structure（cont.）</vt:lpstr>
      <vt:lpstr>Multiple-Selection Structure</vt:lpstr>
      <vt:lpstr>Multiple-Selection Structure（cont.）</vt:lpstr>
      <vt:lpstr>Multiple-Selection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</dc:title>
  <dc:creator>Shafraz</dc:creator>
  <cp:lastModifiedBy>Shafraz</cp:lastModifiedBy>
  <cp:revision>4</cp:revision>
  <dcterms:created xsi:type="dcterms:W3CDTF">2016-11-11T08:58:37Z</dcterms:created>
  <dcterms:modified xsi:type="dcterms:W3CDTF">2016-11-11T10:01:29Z</dcterms:modified>
</cp:coreProperties>
</file>