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5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3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69CF-DD4C-44AA-813B-A7D67BE2369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D36A-5F10-4C98-9649-1EE642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DF059-B5DD-4B37-8C50-2DBB443B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30" y="1122363"/>
            <a:ext cx="9568070" cy="2387600"/>
          </a:xfrm>
        </p:spPr>
        <p:txBody>
          <a:bodyPr/>
          <a:lstStyle/>
          <a:p>
            <a:r>
              <a:rPr lang="en-US" b="1" dirty="0"/>
              <a:t>Programming with C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6595EC-B081-4E8E-9EC0-95BA5041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Iteration / Repetition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144508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for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 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7288" name="Rectangle 29"/>
          <p:cNvSpPr>
            <a:spLocks noChangeArrowheads="1"/>
          </p:cNvSpPr>
          <p:nvPr/>
        </p:nvSpPr>
        <p:spPr bwMode="auto">
          <a:xfrm>
            <a:off x="2133600" y="1939926"/>
            <a:ext cx="6942138" cy="26447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counter;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en-US" altLang="zh-CN">
                <a:solidFill>
                  <a:srgbClr val="FF0066"/>
                </a:solidFill>
              </a:rPr>
              <a:t>for (</a:t>
            </a:r>
            <a:r>
              <a:rPr lang="en-US" altLang="zh-CN">
                <a:solidFill>
                  <a:srgbClr val="008000"/>
                </a:solidFill>
              </a:rPr>
              <a:t>counter = 1; counter &lt;= 10; counter++</a:t>
            </a:r>
            <a:r>
              <a:rPr lang="en-US" altLang="zh-CN">
                <a:solidFill>
                  <a:srgbClr val="FF0066"/>
                </a:solidFill>
              </a:rPr>
              <a:t>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</a:t>
            </a:r>
            <a:r>
              <a:rPr lang="en-US" altLang="zh-CN" sz="1600">
                <a:solidFill>
                  <a:srgbClr val="3366FF"/>
                </a:solidFill>
              </a:rPr>
              <a:t>printf("%d ", counter);</a:t>
            </a:r>
          </a:p>
          <a:p>
            <a:pPr eaLnBrk="1" hangingPunct="1"/>
            <a:r>
              <a:rPr lang="en-US" altLang="zh-CN" sz="1600"/>
              <a:t>}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97289" name="Line 30"/>
          <p:cNvSpPr>
            <a:spLocks noChangeShapeType="1"/>
          </p:cNvSpPr>
          <p:nvPr/>
        </p:nvSpPr>
        <p:spPr bwMode="auto">
          <a:xfrm>
            <a:off x="3214688" y="3698875"/>
            <a:ext cx="14541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Line 31"/>
          <p:cNvSpPr>
            <a:spLocks noChangeShapeType="1"/>
          </p:cNvSpPr>
          <p:nvPr/>
        </p:nvSpPr>
        <p:spPr bwMode="auto">
          <a:xfrm>
            <a:off x="4973638" y="3700463"/>
            <a:ext cx="17446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1" name="Line 32"/>
          <p:cNvSpPr>
            <a:spLocks noChangeShapeType="1"/>
          </p:cNvSpPr>
          <p:nvPr/>
        </p:nvSpPr>
        <p:spPr bwMode="auto">
          <a:xfrm>
            <a:off x="7073900" y="3702050"/>
            <a:ext cx="11493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2" name="Rectangle 43"/>
          <p:cNvSpPr>
            <a:spLocks noChangeArrowheads="1"/>
          </p:cNvSpPr>
          <p:nvPr/>
        </p:nvSpPr>
        <p:spPr bwMode="auto">
          <a:xfrm>
            <a:off x="2133600" y="5638801"/>
            <a:ext cx="6940550" cy="473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85325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break Statement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8312" name="Rectangle 12"/>
          <p:cNvSpPr>
            <a:spLocks noChangeArrowheads="1"/>
          </p:cNvSpPr>
          <p:nvPr/>
        </p:nvSpPr>
        <p:spPr bwMode="auto">
          <a:xfrm>
            <a:off x="2106613" y="1911351"/>
            <a:ext cx="7023100" cy="32162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x;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en-US" altLang="zh-CN">
                <a:solidFill>
                  <a:srgbClr val="3366FF"/>
                </a:solidFill>
              </a:rPr>
              <a:t>for (x = 1; x &lt;= 10; x++) {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    if (x == 5)</a:t>
            </a:r>
          </a:p>
          <a:p>
            <a:pPr eaLnBrk="1" hangingPunct="1"/>
            <a:r>
              <a:rPr lang="en-US" altLang="zh-CN"/>
              <a:t>      </a:t>
            </a:r>
            <a:r>
              <a:rPr lang="en-US" altLang="zh-CN">
                <a:solidFill>
                  <a:srgbClr val="FF3300"/>
                </a:solidFill>
              </a:rPr>
              <a:t>break;</a:t>
            </a:r>
          </a:p>
          <a:p>
            <a:pPr eaLnBrk="1" hangingPunct="1"/>
            <a:r>
              <a:rPr lang="en-US" altLang="zh-CN"/>
              <a:t>    printf("%d ", x);</a:t>
            </a:r>
          </a:p>
          <a:p>
            <a:pPr eaLnBrk="1" hangingPunct="1"/>
            <a:r>
              <a:rPr lang="en-US" altLang="zh-CN"/>
              <a:t>  </a:t>
            </a:r>
            <a:r>
              <a:rPr lang="en-US" altLang="zh-CN">
                <a:solidFill>
                  <a:srgbClr val="3366FF"/>
                </a:solidFill>
              </a:rPr>
              <a:t>}</a:t>
            </a:r>
          </a:p>
          <a:p>
            <a:pPr eaLnBrk="1" hangingPunct="1"/>
            <a:endParaRPr lang="en-US" altLang="zh-CN" sz="1600">
              <a:solidFill>
                <a:srgbClr val="3366FF"/>
              </a:solidFill>
            </a:endParaRPr>
          </a:p>
          <a:p>
            <a:pPr eaLnBrk="1" hangingPunct="1"/>
            <a:r>
              <a:rPr lang="en-US" altLang="zh-CN" sz="1600"/>
              <a:t>  printf("\nBroke out of loop at x == %d\n", x);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98313" name="Rectangle 13"/>
          <p:cNvSpPr>
            <a:spLocks noChangeArrowheads="1"/>
          </p:cNvSpPr>
          <p:nvPr/>
        </p:nvSpPr>
        <p:spPr bwMode="auto">
          <a:xfrm>
            <a:off x="2106613" y="5280026"/>
            <a:ext cx="7010400" cy="747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1 2 3 4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Broke out of loop at x == 5</a:t>
            </a:r>
          </a:p>
        </p:txBody>
      </p:sp>
    </p:spTree>
    <p:extLst>
      <p:ext uri="{BB962C8B-B14F-4D97-AF65-F5344CB8AC3E}">
        <p14:creationId xmlns:p14="http://schemas.microsoft.com/office/powerpoint/2010/main" val="85292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break</a:t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break Statement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break in switch and for structure</a:t>
            </a:r>
            <a:endParaRPr lang="en-US" altLang="zh-CN" sz="1800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9336" name="Text Box 13"/>
          <p:cNvSpPr txBox="1">
            <a:spLocks noChangeArrowheads="1"/>
          </p:cNvSpPr>
          <p:nvPr/>
        </p:nvSpPr>
        <p:spPr bwMode="auto">
          <a:xfrm>
            <a:off x="2092326" y="1960564"/>
            <a:ext cx="3914775" cy="364648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accent2"/>
                </a:solidFill>
              </a:rPr>
              <a:t>for (i=1;i&lt;=3;i++)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accent2"/>
                </a:solidFill>
              </a:rPr>
              <a:t>{</a:t>
            </a:r>
            <a:r>
              <a:rPr kumimoji="1" lang="en-US" altLang="zh-CN" sz="1600"/>
              <a:t> </a:t>
            </a:r>
            <a:r>
              <a:rPr kumimoji="1" lang="en-US" altLang="zh-CN" sz="1600">
                <a:solidFill>
                  <a:srgbClr val="FF3300"/>
                </a:solidFill>
              </a:rPr>
              <a:t>switch(i)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  {</a:t>
            </a:r>
            <a:r>
              <a:rPr kumimoji="1" lang="en-US" altLang="zh-CN" sz="1600"/>
              <a:t> </a:t>
            </a:r>
            <a:r>
              <a:rPr kumimoji="1" lang="en-US" altLang="zh-CN" sz="1600">
                <a:solidFill>
                  <a:srgbClr val="008000"/>
                </a:solidFill>
              </a:rPr>
              <a:t>case 1: printf(“*\n”);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</a:t>
            </a:r>
            <a:r>
              <a:rPr kumimoji="1" lang="en-US" altLang="zh-CN" sz="1600">
                <a:solidFill>
                  <a:srgbClr val="008000"/>
                </a:solidFill>
              </a:rPr>
              <a:t>case 2: printf(“**\n”);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</a:t>
            </a:r>
            <a:r>
              <a:rPr kumimoji="1" lang="en-US" altLang="zh-CN" sz="1600">
                <a:solidFill>
                  <a:srgbClr val="008000"/>
                </a:solidFill>
              </a:rPr>
              <a:t>case 3: printf(“***\n”);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3366FF"/>
                </a:solidFill>
              </a:rPr>
              <a:t>  </a:t>
            </a:r>
            <a:r>
              <a:rPr kumimoji="1" lang="en-US" altLang="zh-CN" sz="1600">
                <a:solidFill>
                  <a:srgbClr val="FF330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99337" name="Text Box 14"/>
          <p:cNvSpPr txBox="1">
            <a:spLocks noChangeArrowheads="1"/>
          </p:cNvSpPr>
          <p:nvPr/>
        </p:nvSpPr>
        <p:spPr bwMode="auto">
          <a:xfrm>
            <a:off x="4046539" y="5154614"/>
            <a:ext cx="1779587" cy="106997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bg1"/>
                </a:solidFill>
              </a:rPr>
              <a:t>*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bg1"/>
                </a:solidFill>
              </a:rPr>
              <a:t>**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bg1"/>
                </a:solidFill>
              </a:rPr>
              <a:t>***</a:t>
            </a:r>
          </a:p>
        </p:txBody>
      </p:sp>
      <p:sp>
        <p:nvSpPr>
          <p:cNvPr id="99338" name="Text Box 15"/>
          <p:cNvSpPr txBox="1">
            <a:spLocks noChangeArrowheads="1"/>
          </p:cNvSpPr>
          <p:nvPr/>
        </p:nvSpPr>
        <p:spPr bwMode="auto">
          <a:xfrm>
            <a:off x="6261101" y="1951039"/>
            <a:ext cx="3914775" cy="364648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for (i=1;i&lt;=3;i++)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{</a:t>
            </a:r>
            <a:r>
              <a:rPr kumimoji="1" lang="en-US" altLang="zh-CN" sz="1600"/>
              <a:t> </a:t>
            </a:r>
            <a:r>
              <a:rPr kumimoji="1" lang="en-US" altLang="zh-CN" sz="1600">
                <a:solidFill>
                  <a:srgbClr val="008000"/>
                </a:solidFill>
              </a:rPr>
              <a:t>if (i==1) {printf(“*\n”);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</a:t>
            </a:r>
            <a:r>
              <a:rPr kumimoji="1" lang="en-US" altLang="zh-CN" sz="1600"/>
              <a:t>;</a:t>
            </a:r>
            <a:r>
              <a:rPr kumimoji="1" lang="en-US" altLang="zh-CN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</a:t>
            </a:r>
            <a:r>
              <a:rPr kumimoji="1" lang="en-US" altLang="zh-CN" sz="1600">
                <a:solidFill>
                  <a:srgbClr val="008000"/>
                </a:solidFill>
              </a:rPr>
              <a:t>if (i==2) {printf(“**\n”);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</a:t>
            </a:r>
            <a:r>
              <a:rPr kumimoji="1" lang="en-US" altLang="zh-CN" sz="1600"/>
              <a:t>;</a:t>
            </a:r>
            <a:r>
              <a:rPr kumimoji="1" lang="en-US" altLang="zh-CN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</a:t>
            </a:r>
            <a:r>
              <a:rPr kumimoji="1" lang="en-US" altLang="zh-CN" sz="1600">
                <a:solidFill>
                  <a:srgbClr val="008000"/>
                </a:solidFill>
              </a:rPr>
              <a:t>if (i==3) {printf(“***\n”);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         </a:t>
            </a:r>
            <a:r>
              <a:rPr kumimoji="1" lang="en-US" altLang="zh-CN" sz="1600">
                <a:solidFill>
                  <a:srgbClr val="FF3300"/>
                </a:solidFill>
              </a:rPr>
              <a:t>break</a:t>
            </a:r>
            <a:r>
              <a:rPr kumimoji="1" lang="en-US" altLang="zh-CN" sz="1600"/>
              <a:t>;</a:t>
            </a:r>
            <a:r>
              <a:rPr kumimoji="1" lang="en-US" altLang="zh-CN" sz="1600">
                <a:solidFill>
                  <a:srgbClr val="008000"/>
                </a:solidFill>
              </a:rPr>
              <a:t>}</a:t>
            </a:r>
            <a:endParaRPr kumimoji="1" lang="en-US" altLang="zh-CN" sz="1600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1600"/>
          </a:p>
          <a:p>
            <a:pPr eaLnBrk="1" hangingPunct="1">
              <a:spcBef>
                <a:spcPct val="50000"/>
              </a:spcBef>
            </a:pPr>
            <a:endParaRPr kumimoji="1" lang="en-US" altLang="zh-CN" sz="1600"/>
          </a:p>
        </p:txBody>
      </p:sp>
      <p:sp>
        <p:nvSpPr>
          <p:cNvPr id="99339" name="Text Box 16"/>
          <p:cNvSpPr txBox="1">
            <a:spLocks noChangeArrowheads="1"/>
          </p:cNvSpPr>
          <p:nvPr/>
        </p:nvSpPr>
        <p:spPr bwMode="auto">
          <a:xfrm>
            <a:off x="8213725" y="5149851"/>
            <a:ext cx="1779588" cy="106997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bg1"/>
                </a:solidFill>
              </a:rPr>
              <a:t>*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continue Statement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continue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100360" name="Rectangle 11"/>
          <p:cNvSpPr>
            <a:spLocks noChangeArrowheads="1"/>
          </p:cNvSpPr>
          <p:nvPr/>
        </p:nvSpPr>
        <p:spPr bwMode="auto">
          <a:xfrm>
            <a:off x="2106614" y="1911351"/>
            <a:ext cx="3228975" cy="32162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x;</a:t>
            </a:r>
          </a:p>
          <a:p>
            <a:pPr eaLnBrk="1" hangingPunct="1"/>
            <a:r>
              <a:rPr lang="en-US" altLang="zh-CN"/>
              <a:t>  x = 1;</a:t>
            </a:r>
          </a:p>
          <a:p>
            <a:pPr eaLnBrk="1" hangingPunct="1"/>
            <a:r>
              <a:rPr lang="en-US" altLang="zh-CN"/>
              <a:t>  while (x &lt;= 10) {</a:t>
            </a:r>
          </a:p>
          <a:p>
            <a:pPr eaLnBrk="1" hangingPunct="1"/>
            <a:r>
              <a:rPr lang="en-US" altLang="zh-CN"/>
              <a:t>    if (x == 5)</a:t>
            </a:r>
          </a:p>
          <a:p>
            <a:pPr eaLnBrk="1" hangingPunct="1"/>
            <a:r>
              <a:rPr lang="en-US" altLang="zh-CN"/>
              <a:t>      </a:t>
            </a:r>
            <a:r>
              <a:rPr lang="en-US" altLang="zh-CN">
                <a:solidFill>
                  <a:srgbClr val="FF3300"/>
                </a:solidFill>
              </a:rPr>
              <a:t>continue;</a:t>
            </a:r>
          </a:p>
          <a:p>
            <a:pPr eaLnBrk="1" hangingPunct="1"/>
            <a:r>
              <a:rPr lang="en-US" altLang="zh-CN"/>
              <a:t>    printf("%d ", x);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3366FF"/>
                </a:solidFill>
              </a:rPr>
              <a:t>x++;</a:t>
            </a:r>
          </a:p>
          <a:p>
            <a:pPr eaLnBrk="1" hangingPunct="1"/>
            <a:r>
              <a:rPr lang="en-US" altLang="zh-CN"/>
              <a:t>  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100361" name="Rectangle 12"/>
          <p:cNvSpPr>
            <a:spLocks noChangeArrowheads="1"/>
          </p:cNvSpPr>
          <p:nvPr/>
        </p:nvSpPr>
        <p:spPr bwMode="auto">
          <a:xfrm>
            <a:off x="2106614" y="5280026"/>
            <a:ext cx="3222625" cy="498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1 2 3 4</a:t>
            </a:r>
          </a:p>
        </p:txBody>
      </p:sp>
      <p:sp>
        <p:nvSpPr>
          <p:cNvPr id="100362" name="Rectangle 13"/>
          <p:cNvSpPr>
            <a:spLocks noChangeArrowheads="1"/>
          </p:cNvSpPr>
          <p:nvPr/>
        </p:nvSpPr>
        <p:spPr bwMode="auto">
          <a:xfrm>
            <a:off x="5605463" y="1903414"/>
            <a:ext cx="4570412" cy="32162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x;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/>
              <a:t>  for (x = 1; x &lt;= 10; </a:t>
            </a:r>
            <a:r>
              <a:rPr lang="en-US" altLang="zh-CN">
                <a:solidFill>
                  <a:srgbClr val="3366FF"/>
                </a:solidFill>
              </a:rPr>
              <a:t>x++</a:t>
            </a:r>
            <a:r>
              <a:rPr lang="en-US" altLang="zh-CN"/>
              <a:t>) {</a:t>
            </a:r>
          </a:p>
          <a:p>
            <a:pPr eaLnBrk="1" hangingPunct="1"/>
            <a:r>
              <a:rPr lang="en-US" altLang="zh-CN"/>
              <a:t>    if (x == 5)</a:t>
            </a:r>
          </a:p>
          <a:p>
            <a:pPr eaLnBrk="1" hangingPunct="1"/>
            <a:r>
              <a:rPr lang="en-US" altLang="zh-CN"/>
              <a:t>      </a:t>
            </a:r>
            <a:r>
              <a:rPr lang="en-US" altLang="zh-CN">
                <a:solidFill>
                  <a:srgbClr val="FF3300"/>
                </a:solidFill>
              </a:rPr>
              <a:t>continue;</a:t>
            </a:r>
          </a:p>
          <a:p>
            <a:pPr eaLnBrk="1" hangingPunct="1"/>
            <a:r>
              <a:rPr lang="en-US" altLang="zh-CN"/>
              <a:t>    printf("%d ", x);</a:t>
            </a:r>
          </a:p>
          <a:p>
            <a:pPr eaLnBrk="1" hangingPunct="1"/>
            <a:r>
              <a:rPr lang="en-US" altLang="zh-CN"/>
              <a:t>  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100363" name="Rectangle 14"/>
          <p:cNvSpPr>
            <a:spLocks noChangeArrowheads="1"/>
          </p:cNvSpPr>
          <p:nvPr/>
        </p:nvSpPr>
        <p:spPr bwMode="auto">
          <a:xfrm>
            <a:off x="5605464" y="5272089"/>
            <a:ext cx="4562475" cy="498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1 2 3 4 6 7 8 9 10</a:t>
            </a:r>
          </a:p>
        </p:txBody>
      </p:sp>
      <p:sp>
        <p:nvSpPr>
          <p:cNvPr id="100364" name="Line 15"/>
          <p:cNvSpPr>
            <a:spLocks noChangeShapeType="1"/>
          </p:cNvSpPr>
          <p:nvPr/>
        </p:nvSpPr>
        <p:spPr bwMode="auto">
          <a:xfrm>
            <a:off x="3006725" y="4475164"/>
            <a:ext cx="249238" cy="2492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5" name="Line 16"/>
          <p:cNvSpPr>
            <a:spLocks noChangeShapeType="1"/>
          </p:cNvSpPr>
          <p:nvPr/>
        </p:nvSpPr>
        <p:spPr bwMode="auto">
          <a:xfrm>
            <a:off x="9110664" y="3651250"/>
            <a:ext cx="249237" cy="2492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while</a:t>
            </a:r>
            <a:br>
              <a:rPr lang="en-US" altLang="zh-CN" sz="2800" b="1" dirty="0">
                <a:ea typeface="华文新魏" pitchFamily="2" charset="-122"/>
              </a:rPr>
            </a:br>
            <a:r>
              <a:rPr lang="en-US" altLang="zh-CN" sz="2800" b="1" dirty="0"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The while</a:t>
            </a:r>
            <a:r>
              <a:rPr lang="en-US" altLang="zh-CN" sz="2800" b="1" dirty="0"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Repetition Structure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while (condition) action;</a:t>
            </a:r>
          </a:p>
          <a:p>
            <a:pPr lvl="1" eaLnBrk="1" hangingPunct="1"/>
            <a:r>
              <a:rPr lang="en-US" altLang="zh-CN" sz="2000" b="1">
                <a:solidFill>
                  <a:srgbClr val="3366FF"/>
                </a:solidFill>
                <a:latin typeface="Courier New" panose="02070309020205020404" pitchFamily="49" charset="0"/>
              </a:rPr>
              <a:t>Example in C: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89096" name="Rectangle 11"/>
          <p:cNvSpPr>
            <a:spLocks noChangeArrowheads="1"/>
          </p:cNvSpPr>
          <p:nvPr/>
        </p:nvSpPr>
        <p:spPr bwMode="auto">
          <a:xfrm>
            <a:off x="2465388" y="2660650"/>
            <a:ext cx="3727450" cy="1093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/>
              <a:t>int product=2;</a:t>
            </a:r>
          </a:p>
          <a:p>
            <a:pPr eaLnBrk="1" hangingPunct="1"/>
            <a:r>
              <a:rPr lang="en-US" altLang="zh-CN"/>
              <a:t>while (product&lt;=1000)</a:t>
            </a:r>
          </a:p>
          <a:p>
            <a:pPr eaLnBrk="1" hangingPunct="1"/>
            <a:r>
              <a:rPr lang="en-US" altLang="zh-CN"/>
              <a:t>  product=2*product;</a:t>
            </a:r>
          </a:p>
        </p:txBody>
      </p:sp>
      <p:grpSp>
        <p:nvGrpSpPr>
          <p:cNvPr id="89097" name="Group 23"/>
          <p:cNvGrpSpPr>
            <a:grpSpLocks/>
          </p:cNvGrpSpPr>
          <p:nvPr/>
        </p:nvGrpSpPr>
        <p:grpSpPr bwMode="auto">
          <a:xfrm>
            <a:off x="2508251" y="4073525"/>
            <a:ext cx="4543425" cy="1601788"/>
            <a:chOff x="620" y="2566"/>
            <a:chExt cx="2862" cy="1009"/>
          </a:xfrm>
        </p:grpSpPr>
        <p:sp>
          <p:nvSpPr>
            <p:cNvPr id="89099" name="AutoShape 12"/>
            <p:cNvSpPr>
              <a:spLocks noChangeArrowheads="1"/>
            </p:cNvSpPr>
            <p:nvPr/>
          </p:nvSpPr>
          <p:spPr bwMode="auto">
            <a:xfrm>
              <a:off x="620" y="2915"/>
              <a:ext cx="1387" cy="35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product&lt;=1000</a:t>
              </a:r>
            </a:p>
          </p:txBody>
        </p:sp>
        <p:sp>
          <p:nvSpPr>
            <p:cNvPr id="89100" name="Rectangle 13"/>
            <p:cNvSpPr>
              <a:spLocks noChangeArrowheads="1"/>
            </p:cNvSpPr>
            <p:nvPr/>
          </p:nvSpPr>
          <p:spPr bwMode="auto">
            <a:xfrm>
              <a:off x="2365" y="2941"/>
              <a:ext cx="1117" cy="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product=2*product</a:t>
              </a:r>
            </a:p>
          </p:txBody>
        </p:sp>
        <p:sp>
          <p:nvSpPr>
            <p:cNvPr id="89101" name="Line 14"/>
            <p:cNvSpPr>
              <a:spLocks noChangeShapeType="1"/>
            </p:cNvSpPr>
            <p:nvPr/>
          </p:nvSpPr>
          <p:spPr bwMode="auto">
            <a:xfrm>
              <a:off x="2007" y="3098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5"/>
            <p:cNvSpPr>
              <a:spLocks noChangeShapeType="1"/>
            </p:cNvSpPr>
            <p:nvPr/>
          </p:nvSpPr>
          <p:spPr bwMode="auto">
            <a:xfrm>
              <a:off x="1318" y="32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6"/>
            <p:cNvSpPr>
              <a:spLocks noChangeShapeType="1"/>
            </p:cNvSpPr>
            <p:nvPr/>
          </p:nvSpPr>
          <p:spPr bwMode="auto">
            <a:xfrm>
              <a:off x="1327" y="2687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7"/>
            <p:cNvSpPr>
              <a:spLocks noChangeShapeType="1"/>
            </p:cNvSpPr>
            <p:nvPr/>
          </p:nvSpPr>
          <p:spPr bwMode="auto">
            <a:xfrm flipV="1">
              <a:off x="2915" y="2801"/>
              <a:ext cx="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18"/>
            <p:cNvSpPr>
              <a:spLocks noChangeShapeType="1"/>
            </p:cNvSpPr>
            <p:nvPr/>
          </p:nvSpPr>
          <p:spPr bwMode="auto">
            <a:xfrm flipH="1">
              <a:off x="1335" y="2793"/>
              <a:ext cx="1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Oval 19"/>
            <p:cNvSpPr>
              <a:spLocks noChangeArrowheads="1"/>
            </p:cNvSpPr>
            <p:nvPr/>
          </p:nvSpPr>
          <p:spPr bwMode="auto">
            <a:xfrm>
              <a:off x="1274" y="2566"/>
              <a:ext cx="105" cy="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107" name="Oval 20"/>
            <p:cNvSpPr>
              <a:spLocks noChangeArrowheads="1"/>
            </p:cNvSpPr>
            <p:nvPr/>
          </p:nvSpPr>
          <p:spPr bwMode="auto">
            <a:xfrm>
              <a:off x="1261" y="3470"/>
              <a:ext cx="105" cy="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108" name="Text Box 21"/>
            <p:cNvSpPr txBox="1">
              <a:spLocks noChangeArrowheads="1"/>
            </p:cNvSpPr>
            <p:nvPr/>
          </p:nvSpPr>
          <p:spPr bwMode="auto">
            <a:xfrm>
              <a:off x="2016" y="2845"/>
              <a:ext cx="2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89109" name="Text Box 22"/>
            <p:cNvSpPr txBox="1">
              <a:spLocks noChangeArrowheads="1"/>
            </p:cNvSpPr>
            <p:nvPr/>
          </p:nvSpPr>
          <p:spPr bwMode="auto">
            <a:xfrm>
              <a:off x="1370" y="3281"/>
              <a:ext cx="2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9098" name="AutoShape 26"/>
          <p:cNvSpPr>
            <a:spLocks noChangeArrowheads="1"/>
          </p:cNvSpPr>
          <p:nvPr/>
        </p:nvSpPr>
        <p:spPr bwMode="auto">
          <a:xfrm>
            <a:off x="7702551" y="4987926"/>
            <a:ext cx="2162175" cy="803275"/>
          </a:xfrm>
          <a:prstGeom prst="wedgeRectCallout">
            <a:avLst>
              <a:gd name="adj1" fmla="val -57491"/>
              <a:gd name="adj2" fmla="val -24903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2688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Counter-Controlled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0120" name="Rectangle 11"/>
          <p:cNvSpPr>
            <a:spLocks noChangeArrowheads="1"/>
          </p:cNvSpPr>
          <p:nvPr/>
        </p:nvSpPr>
        <p:spPr bwMode="auto">
          <a:xfrm>
            <a:off x="2092326" y="1898650"/>
            <a:ext cx="5789613" cy="42814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counter, grade, total, average;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total=0;</a:t>
            </a:r>
          </a:p>
          <a:p>
            <a:pPr eaLnBrk="1" hangingPunct="1"/>
            <a:r>
              <a:rPr lang="en-US" altLang="zh-CN" sz="1600"/>
              <a:t>  </a:t>
            </a:r>
            <a:r>
              <a:rPr lang="en-US" altLang="zh-CN" sz="1600">
                <a:solidFill>
                  <a:srgbClr val="FF3300"/>
                </a:solidFill>
              </a:rPr>
              <a:t>counter=0;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while (</a:t>
            </a:r>
            <a:r>
              <a:rPr lang="en-US" altLang="zh-CN" sz="1600">
                <a:solidFill>
                  <a:srgbClr val="FF3300"/>
                </a:solidFill>
              </a:rPr>
              <a:t>counter &lt; 10</a:t>
            </a:r>
            <a:r>
              <a:rPr lang="en-US" altLang="zh-CN" sz="1600"/>
              <a:t>) {</a:t>
            </a:r>
          </a:p>
          <a:p>
            <a:pPr eaLnBrk="1" hangingPunct="1"/>
            <a:r>
              <a:rPr lang="en-US" altLang="zh-CN" sz="1600"/>
              <a:t>    printf("Enter grade:");</a:t>
            </a:r>
          </a:p>
          <a:p>
            <a:pPr eaLnBrk="1" hangingPunct="1"/>
            <a:r>
              <a:rPr lang="en-US" altLang="zh-CN" sz="1600"/>
              <a:t>    scanf("%d", &amp;grade);</a:t>
            </a:r>
          </a:p>
          <a:p>
            <a:pPr eaLnBrk="1" hangingPunct="1"/>
            <a:r>
              <a:rPr lang="en-US" altLang="zh-CN" sz="1600"/>
              <a:t>    total+=grade;</a:t>
            </a:r>
          </a:p>
          <a:p>
            <a:pPr eaLnBrk="1" hangingPunct="1"/>
            <a:r>
              <a:rPr lang="en-US" altLang="zh-CN" sz="1600"/>
              <a:t>    </a:t>
            </a:r>
            <a:r>
              <a:rPr lang="en-US" altLang="zh-CN" sz="1600">
                <a:solidFill>
                  <a:srgbClr val="FF3300"/>
                </a:solidFill>
              </a:rPr>
              <a:t>counter++;</a:t>
            </a:r>
          </a:p>
          <a:p>
            <a:pPr eaLnBrk="1" hangingPunct="1"/>
            <a:r>
              <a:rPr lang="en-US" altLang="zh-CN" sz="1600"/>
              <a:t>  }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average=total/10;</a:t>
            </a:r>
          </a:p>
          <a:p>
            <a:pPr eaLnBrk="1" hangingPunct="1"/>
            <a:r>
              <a:rPr lang="en-US" altLang="zh-CN" sz="1600"/>
              <a:t>  printf("Class average is %d\n", average);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90121" name="Text Box 12"/>
          <p:cNvSpPr txBox="1">
            <a:spLocks noChangeArrowheads="1"/>
          </p:cNvSpPr>
          <p:nvPr/>
        </p:nvSpPr>
        <p:spPr bwMode="auto">
          <a:xfrm>
            <a:off x="8078788" y="1898650"/>
            <a:ext cx="2228850" cy="32654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initialization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execute loop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termination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22" name="Line 13"/>
          <p:cNvSpPr>
            <a:spLocks noChangeShapeType="1"/>
          </p:cNvSpPr>
          <p:nvPr/>
        </p:nvSpPr>
        <p:spPr bwMode="auto">
          <a:xfrm flipH="1">
            <a:off x="6677026" y="2132014"/>
            <a:ext cx="1344613" cy="93027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Rectangle 15"/>
          <p:cNvSpPr>
            <a:spLocks noChangeArrowheads="1"/>
          </p:cNvSpPr>
          <p:nvPr/>
        </p:nvSpPr>
        <p:spPr bwMode="auto">
          <a:xfrm>
            <a:off x="2382838" y="2908301"/>
            <a:ext cx="4267200" cy="581025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4" name="Rectangle 16"/>
          <p:cNvSpPr>
            <a:spLocks noChangeArrowheads="1"/>
          </p:cNvSpPr>
          <p:nvPr/>
        </p:nvSpPr>
        <p:spPr bwMode="auto">
          <a:xfrm>
            <a:off x="2363789" y="3636964"/>
            <a:ext cx="4281487" cy="1538287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5" name="Line 17"/>
          <p:cNvSpPr>
            <a:spLocks noChangeShapeType="1"/>
          </p:cNvSpPr>
          <p:nvPr/>
        </p:nvSpPr>
        <p:spPr bwMode="auto">
          <a:xfrm flipH="1">
            <a:off x="6705600" y="3021014"/>
            <a:ext cx="1316038" cy="81597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Rectangle 18"/>
          <p:cNvSpPr>
            <a:spLocks noChangeArrowheads="1"/>
          </p:cNvSpPr>
          <p:nvPr/>
        </p:nvSpPr>
        <p:spPr bwMode="auto">
          <a:xfrm>
            <a:off x="2357438" y="5337175"/>
            <a:ext cx="5168900" cy="55245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7" name="Line 19"/>
          <p:cNvSpPr>
            <a:spLocks noChangeShapeType="1"/>
          </p:cNvSpPr>
          <p:nvPr/>
        </p:nvSpPr>
        <p:spPr bwMode="auto">
          <a:xfrm flipH="1">
            <a:off x="7343776" y="4710113"/>
            <a:ext cx="677863" cy="582612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Counter-Controlled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Result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1144" name="Rectangle 15"/>
          <p:cNvSpPr>
            <a:spLocks noChangeArrowheads="1"/>
          </p:cNvSpPr>
          <p:nvPr/>
        </p:nvSpPr>
        <p:spPr bwMode="auto">
          <a:xfrm>
            <a:off x="2508250" y="2230438"/>
            <a:ext cx="2838450" cy="3035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grade:60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grade:70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grade:65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grade:76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grade:73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grade:56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grade:78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grade:64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grade:89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grade:76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Class average is 70</a:t>
            </a:r>
          </a:p>
        </p:txBody>
      </p:sp>
    </p:spTree>
    <p:extLst>
      <p:ext uri="{BB962C8B-B14F-4D97-AF65-F5344CB8AC3E}">
        <p14:creationId xmlns:p14="http://schemas.microsoft.com/office/powerpoint/2010/main" val="22382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Nested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Control Structures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2168" name="Rectangle 12"/>
          <p:cNvSpPr>
            <a:spLocks noChangeArrowheads="1"/>
          </p:cNvSpPr>
          <p:nvPr/>
        </p:nvSpPr>
        <p:spPr bwMode="auto">
          <a:xfrm>
            <a:off x="2119314" y="1843089"/>
            <a:ext cx="5875337" cy="38385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eaLnBrk="1" hangingPunct="1"/>
            <a:r>
              <a:rPr lang="en-US" altLang="zh-CN" sz="1600" dirty="0"/>
              <a:t>void main() {</a:t>
            </a:r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passed=0, failed=0, counter=0, result;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>
                <a:solidFill>
                  <a:srgbClr val="FF3300"/>
                </a:solidFill>
              </a:rPr>
              <a:t>  while (counter&lt;10) {</a:t>
            </a:r>
          </a:p>
          <a:p>
            <a:pPr eaLnBrk="1" hangingPunct="1"/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result (1=pass, 2=fail):");</a:t>
            </a:r>
          </a:p>
          <a:p>
            <a:pPr eaLnBrk="1" hangingPunct="1"/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 &amp;result);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>
                <a:solidFill>
                  <a:schemeClr val="accent2"/>
                </a:solidFill>
              </a:rPr>
              <a:t>    if (result==1)</a:t>
            </a:r>
          </a:p>
          <a:p>
            <a:pPr eaLnBrk="1" hangingPunct="1"/>
            <a:r>
              <a:rPr lang="en-US" altLang="zh-CN" sz="1600" dirty="0">
                <a:solidFill>
                  <a:schemeClr val="accent2"/>
                </a:solidFill>
              </a:rPr>
              <a:t>      passed++;</a:t>
            </a:r>
          </a:p>
          <a:p>
            <a:pPr eaLnBrk="1" hangingPunct="1"/>
            <a:r>
              <a:rPr lang="en-US" altLang="zh-CN" sz="1600" dirty="0">
                <a:solidFill>
                  <a:schemeClr val="accent2"/>
                </a:solidFill>
              </a:rPr>
              <a:t>    else</a:t>
            </a:r>
          </a:p>
          <a:p>
            <a:pPr eaLnBrk="1" hangingPunct="1"/>
            <a:r>
              <a:rPr lang="en-US" altLang="zh-CN" sz="1600" dirty="0">
                <a:solidFill>
                  <a:schemeClr val="accent2"/>
                </a:solidFill>
              </a:rPr>
              <a:t>      failed++;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    counter++;</a:t>
            </a:r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FF33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2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Nested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Control Structures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3192" name="Rectangle 11"/>
          <p:cNvSpPr>
            <a:spLocks noChangeArrowheads="1"/>
          </p:cNvSpPr>
          <p:nvPr/>
        </p:nvSpPr>
        <p:spPr bwMode="auto">
          <a:xfrm>
            <a:off x="2119313" y="1843088"/>
            <a:ext cx="4489450" cy="1816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  printf("Passed %d\n", passed);</a:t>
            </a:r>
          </a:p>
          <a:p>
            <a:pPr eaLnBrk="1" hangingPunct="1"/>
            <a:r>
              <a:rPr lang="en-US" altLang="zh-CN" sz="1600"/>
              <a:t>  printf("Failed %d\n", failed);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if (passed&gt;8)</a:t>
            </a:r>
          </a:p>
          <a:p>
            <a:pPr eaLnBrk="1" hangingPunct="1"/>
            <a:r>
              <a:rPr lang="en-US" altLang="zh-CN" sz="1600"/>
              <a:t>    printf("Excellent Class\n");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6858001" y="1833563"/>
            <a:ext cx="3300413" cy="3478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2=fail):2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Enter result (1=pass, 2=fail):1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Passed 9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Failed 1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Excellent Class</a:t>
            </a:r>
          </a:p>
        </p:txBody>
      </p:sp>
    </p:spTree>
    <p:extLst>
      <p:ext uri="{BB962C8B-B14F-4D97-AF65-F5344CB8AC3E}">
        <p14:creationId xmlns:p14="http://schemas.microsoft.com/office/powerpoint/2010/main" val="32611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do-while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do-while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 Structure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do while</a:t>
            </a: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do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  action;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while (condition);</a:t>
            </a:r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4216" name="AutoShape 13"/>
          <p:cNvSpPr>
            <a:spLocks noChangeArrowheads="1"/>
          </p:cNvSpPr>
          <p:nvPr/>
        </p:nvSpPr>
        <p:spPr bwMode="auto">
          <a:xfrm>
            <a:off x="2508251" y="4627564"/>
            <a:ext cx="2201863" cy="5683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Arial" panose="020B0604020202020204" pitchFamily="34" charset="0"/>
              </a:rPr>
              <a:t>condition</a:t>
            </a:r>
          </a:p>
        </p:txBody>
      </p:sp>
      <p:sp>
        <p:nvSpPr>
          <p:cNvPr id="94217" name="Rectangle 14"/>
          <p:cNvSpPr>
            <a:spLocks noChangeArrowheads="1"/>
          </p:cNvSpPr>
          <p:nvPr/>
        </p:nvSpPr>
        <p:spPr bwMode="auto">
          <a:xfrm>
            <a:off x="2743200" y="3813176"/>
            <a:ext cx="1773238" cy="41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94218" name="Line 15"/>
          <p:cNvSpPr>
            <a:spLocks noChangeShapeType="1"/>
          </p:cNvSpPr>
          <p:nvPr/>
        </p:nvSpPr>
        <p:spPr bwMode="auto">
          <a:xfrm>
            <a:off x="4710114" y="4918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9" name="Line 16"/>
          <p:cNvSpPr>
            <a:spLocks noChangeShapeType="1"/>
          </p:cNvSpPr>
          <p:nvPr/>
        </p:nvSpPr>
        <p:spPr bwMode="auto">
          <a:xfrm>
            <a:off x="3616325" y="5222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Line 17"/>
          <p:cNvSpPr>
            <a:spLocks noChangeShapeType="1"/>
          </p:cNvSpPr>
          <p:nvPr/>
        </p:nvSpPr>
        <p:spPr bwMode="auto">
          <a:xfrm>
            <a:off x="3630613" y="426561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1" name="Line 18"/>
          <p:cNvSpPr>
            <a:spLocks noChangeShapeType="1"/>
          </p:cNvSpPr>
          <p:nvPr/>
        </p:nvSpPr>
        <p:spPr bwMode="auto">
          <a:xfrm flipV="1">
            <a:off x="5251450" y="3575050"/>
            <a:ext cx="0" cy="131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Line 19"/>
          <p:cNvSpPr>
            <a:spLocks noChangeShapeType="1"/>
          </p:cNvSpPr>
          <p:nvPr/>
        </p:nvSpPr>
        <p:spPr bwMode="auto">
          <a:xfrm flipH="1">
            <a:off x="3643314" y="3562350"/>
            <a:ext cx="1620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3" name="Oval 20"/>
          <p:cNvSpPr>
            <a:spLocks noChangeArrowheads="1"/>
          </p:cNvSpPr>
          <p:nvPr/>
        </p:nvSpPr>
        <p:spPr bwMode="auto">
          <a:xfrm>
            <a:off x="3546475" y="3244850"/>
            <a:ext cx="166688" cy="166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4" name="Oval 21"/>
          <p:cNvSpPr>
            <a:spLocks noChangeArrowheads="1"/>
          </p:cNvSpPr>
          <p:nvPr/>
        </p:nvSpPr>
        <p:spPr bwMode="auto">
          <a:xfrm>
            <a:off x="3525839" y="5508625"/>
            <a:ext cx="166687" cy="166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5" name="Text Box 22"/>
          <p:cNvSpPr txBox="1">
            <a:spLocks noChangeArrowheads="1"/>
          </p:cNvSpPr>
          <p:nvPr/>
        </p:nvSpPr>
        <p:spPr bwMode="auto">
          <a:xfrm>
            <a:off x="4724401" y="4516438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4226" name="Text Box 23"/>
          <p:cNvSpPr txBox="1">
            <a:spLocks noChangeArrowheads="1"/>
          </p:cNvSpPr>
          <p:nvPr/>
        </p:nvSpPr>
        <p:spPr bwMode="auto">
          <a:xfrm>
            <a:off x="3698876" y="5208588"/>
            <a:ext cx="442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94227" name="Line 27"/>
          <p:cNvSpPr>
            <a:spLocks noChangeShapeType="1"/>
          </p:cNvSpPr>
          <p:nvPr/>
        </p:nvSpPr>
        <p:spPr bwMode="auto">
          <a:xfrm>
            <a:off x="3638550" y="3424238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do-while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do-while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 Structure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12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000" b="1">
                <a:solidFill>
                  <a:schemeClr val="accent2"/>
                </a:solidFill>
                <a:latin typeface="Courier New" panose="02070309020205020404" pitchFamily="49" charset="0"/>
              </a:rPr>
              <a:t>1+2+…+100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95240" name="Rectangle 26"/>
          <p:cNvSpPr>
            <a:spLocks noChangeArrowheads="1"/>
          </p:cNvSpPr>
          <p:nvPr/>
        </p:nvSpPr>
        <p:spPr bwMode="auto">
          <a:xfrm>
            <a:off x="2189163" y="2259013"/>
            <a:ext cx="4697412" cy="38084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s, i;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>
                <a:solidFill>
                  <a:srgbClr val="008000"/>
                </a:solidFill>
              </a:rPr>
              <a:t>  s=0;</a:t>
            </a:r>
          </a:p>
          <a:p>
            <a:pPr eaLnBrk="1" hangingPunct="1"/>
            <a:r>
              <a:rPr lang="en-US" altLang="zh-CN" sz="1600">
                <a:solidFill>
                  <a:srgbClr val="008000"/>
                </a:solidFill>
              </a:rPr>
              <a:t>  i=1;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>
                <a:solidFill>
                  <a:srgbClr val="FF0066"/>
                </a:solidFill>
              </a:rPr>
              <a:t>  do {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s = s + i;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i++;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  </a:t>
            </a:r>
            <a:r>
              <a:rPr lang="en-US" altLang="zh-CN">
                <a:solidFill>
                  <a:srgbClr val="FF0066"/>
                </a:solidFill>
              </a:rPr>
              <a:t>} while (i&lt;=100);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en-US" altLang="zh-CN" sz="1600"/>
              <a:t>printf("1+2+...+100=%d\n", s);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26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 for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Repetition Structure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for (expression1; expression2; expression3)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	  action;</a:t>
            </a:r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96264" name="Group 42"/>
          <p:cNvGrpSpPr>
            <a:grpSpLocks/>
          </p:cNvGrpSpPr>
          <p:nvPr/>
        </p:nvGrpSpPr>
        <p:grpSpPr bwMode="auto">
          <a:xfrm>
            <a:off x="2508250" y="3287713"/>
            <a:ext cx="6096000" cy="2387600"/>
            <a:chOff x="620" y="2071"/>
            <a:chExt cx="3840" cy="1504"/>
          </a:xfrm>
        </p:grpSpPr>
        <p:sp>
          <p:nvSpPr>
            <p:cNvPr id="96265" name="AutoShape 27"/>
            <p:cNvSpPr>
              <a:spLocks noChangeArrowheads="1"/>
            </p:cNvSpPr>
            <p:nvPr/>
          </p:nvSpPr>
          <p:spPr bwMode="auto">
            <a:xfrm>
              <a:off x="620" y="2915"/>
              <a:ext cx="1387" cy="35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expression2</a:t>
              </a:r>
            </a:p>
          </p:txBody>
        </p:sp>
        <p:sp>
          <p:nvSpPr>
            <p:cNvPr id="96266" name="Rectangle 28"/>
            <p:cNvSpPr>
              <a:spLocks noChangeArrowheads="1"/>
            </p:cNvSpPr>
            <p:nvPr/>
          </p:nvSpPr>
          <p:spPr bwMode="auto">
            <a:xfrm>
              <a:off x="2365" y="2959"/>
              <a:ext cx="881" cy="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96267" name="Line 29"/>
            <p:cNvSpPr>
              <a:spLocks noChangeShapeType="1"/>
            </p:cNvSpPr>
            <p:nvPr/>
          </p:nvSpPr>
          <p:spPr bwMode="auto">
            <a:xfrm>
              <a:off x="2007" y="3098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8" name="Line 30"/>
            <p:cNvSpPr>
              <a:spLocks noChangeShapeType="1"/>
            </p:cNvSpPr>
            <p:nvPr/>
          </p:nvSpPr>
          <p:spPr bwMode="auto">
            <a:xfrm>
              <a:off x="1318" y="32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9" name="Line 31"/>
            <p:cNvSpPr>
              <a:spLocks noChangeShapeType="1"/>
            </p:cNvSpPr>
            <p:nvPr/>
          </p:nvSpPr>
          <p:spPr bwMode="auto">
            <a:xfrm>
              <a:off x="1327" y="2687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0" name="Line 32"/>
            <p:cNvSpPr>
              <a:spLocks noChangeShapeType="1"/>
            </p:cNvSpPr>
            <p:nvPr/>
          </p:nvSpPr>
          <p:spPr bwMode="auto">
            <a:xfrm flipV="1">
              <a:off x="4041" y="2802"/>
              <a:ext cx="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1" name="Line 33"/>
            <p:cNvSpPr>
              <a:spLocks noChangeShapeType="1"/>
            </p:cNvSpPr>
            <p:nvPr/>
          </p:nvSpPr>
          <p:spPr bwMode="auto">
            <a:xfrm flipH="1">
              <a:off x="1335" y="2793"/>
              <a:ext cx="2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2" name="Oval 34"/>
            <p:cNvSpPr>
              <a:spLocks noChangeArrowheads="1"/>
            </p:cNvSpPr>
            <p:nvPr/>
          </p:nvSpPr>
          <p:spPr bwMode="auto">
            <a:xfrm>
              <a:off x="1274" y="2071"/>
              <a:ext cx="105" cy="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273" name="Oval 35"/>
            <p:cNvSpPr>
              <a:spLocks noChangeArrowheads="1"/>
            </p:cNvSpPr>
            <p:nvPr/>
          </p:nvSpPr>
          <p:spPr bwMode="auto">
            <a:xfrm>
              <a:off x="1261" y="3470"/>
              <a:ext cx="105" cy="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274" name="Text Box 36"/>
            <p:cNvSpPr txBox="1">
              <a:spLocks noChangeArrowheads="1"/>
            </p:cNvSpPr>
            <p:nvPr/>
          </p:nvSpPr>
          <p:spPr bwMode="auto">
            <a:xfrm>
              <a:off x="2016" y="2845"/>
              <a:ext cx="2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6275" name="Text Box 37"/>
            <p:cNvSpPr txBox="1">
              <a:spLocks noChangeArrowheads="1"/>
            </p:cNvSpPr>
            <p:nvPr/>
          </p:nvSpPr>
          <p:spPr bwMode="auto">
            <a:xfrm>
              <a:off x="1370" y="3281"/>
              <a:ext cx="2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6276" name="Rectangle 38"/>
            <p:cNvSpPr>
              <a:spLocks noChangeArrowheads="1"/>
            </p:cNvSpPr>
            <p:nvPr/>
          </p:nvSpPr>
          <p:spPr bwMode="auto">
            <a:xfrm>
              <a:off x="3579" y="2955"/>
              <a:ext cx="881" cy="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expression3</a:t>
              </a:r>
            </a:p>
          </p:txBody>
        </p:sp>
        <p:sp>
          <p:nvSpPr>
            <p:cNvPr id="96277" name="Line 39"/>
            <p:cNvSpPr>
              <a:spLocks noChangeShapeType="1"/>
            </p:cNvSpPr>
            <p:nvPr/>
          </p:nvSpPr>
          <p:spPr bwMode="auto">
            <a:xfrm>
              <a:off x="3248" y="3094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8" name="Rectangle 40"/>
            <p:cNvSpPr>
              <a:spLocks noChangeArrowheads="1"/>
            </p:cNvSpPr>
            <p:nvPr/>
          </p:nvSpPr>
          <p:spPr bwMode="auto">
            <a:xfrm>
              <a:off x="887" y="2411"/>
              <a:ext cx="881" cy="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expression1</a:t>
              </a:r>
            </a:p>
          </p:txBody>
        </p:sp>
        <p:sp>
          <p:nvSpPr>
            <p:cNvPr id="96279" name="Line 41"/>
            <p:cNvSpPr>
              <a:spLocks noChangeShapeType="1"/>
            </p:cNvSpPr>
            <p:nvPr/>
          </p:nvSpPr>
          <p:spPr bwMode="auto">
            <a:xfrm>
              <a:off x="1328" y="2184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8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949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黑体</vt:lpstr>
      <vt:lpstr>宋体</vt:lpstr>
      <vt:lpstr>华文新魏</vt:lpstr>
      <vt:lpstr>Arial</vt:lpstr>
      <vt:lpstr>Bodoni MT Black</vt:lpstr>
      <vt:lpstr>Calibri</vt:lpstr>
      <vt:lpstr>Calibri Light</vt:lpstr>
      <vt:lpstr>Courier New</vt:lpstr>
      <vt:lpstr>Office Theme</vt:lpstr>
      <vt:lpstr>Programming with C Language</vt:lpstr>
      <vt:lpstr>while  The while Repetition Structure</vt:lpstr>
      <vt:lpstr>  Counter-Controlled Repetition</vt:lpstr>
      <vt:lpstr>Counter-Controlled Repetition</vt:lpstr>
      <vt:lpstr>  Nested Control Structures</vt:lpstr>
      <vt:lpstr>  Nested Control Structures</vt:lpstr>
      <vt:lpstr>do-while The do-while Repetition Structure</vt:lpstr>
      <vt:lpstr>do-while The do-while Repetition Structure</vt:lpstr>
      <vt:lpstr>The for Repetition Structure</vt:lpstr>
      <vt:lpstr>The for Repetition Structure</vt:lpstr>
      <vt:lpstr>The break Statement</vt:lpstr>
      <vt:lpstr>break  The break Statement</vt:lpstr>
      <vt:lpstr>The continue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Structures</dc:title>
  <dc:creator>Shafraz</dc:creator>
  <cp:lastModifiedBy>S A K M Shafraz</cp:lastModifiedBy>
  <cp:revision>3</cp:revision>
  <dcterms:created xsi:type="dcterms:W3CDTF">2016-11-11T09:03:56Z</dcterms:created>
  <dcterms:modified xsi:type="dcterms:W3CDTF">2020-05-15T03:43:35Z</dcterms:modified>
</cp:coreProperties>
</file>