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69E-9F1B-432A-BACD-86CE13A9F46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3497-49F1-4911-9978-7A2112B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69E-9F1B-432A-BACD-86CE13A9F46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3497-49F1-4911-9978-7A2112B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69E-9F1B-432A-BACD-86CE13A9F46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3497-49F1-4911-9978-7A2112B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75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69E-9F1B-432A-BACD-86CE13A9F46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3497-49F1-4911-9978-7A2112B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69E-9F1B-432A-BACD-86CE13A9F46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3497-49F1-4911-9978-7A2112B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7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69E-9F1B-432A-BACD-86CE13A9F46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3497-49F1-4911-9978-7A2112B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69E-9F1B-432A-BACD-86CE13A9F46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3497-49F1-4911-9978-7A2112B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69E-9F1B-432A-BACD-86CE13A9F46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3497-49F1-4911-9978-7A2112B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69E-9F1B-432A-BACD-86CE13A9F46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3497-49F1-4911-9978-7A2112B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69E-9F1B-432A-BACD-86CE13A9F46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3497-49F1-4911-9978-7A2112B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3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F69E-9F1B-432A-BACD-86CE13A9F46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3497-49F1-4911-9978-7A2112B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1F69E-9F1B-432A-BACD-86CE13A9F462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C3497-49F1-4911-9978-7A2112B0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Box 1"/>
          <p:cNvSpPr txBox="1">
            <a:spLocks noChangeArrowheads="1"/>
          </p:cNvSpPr>
          <p:nvPr/>
        </p:nvSpPr>
        <p:spPr bwMode="auto">
          <a:xfrm>
            <a:off x="1960563" y="830263"/>
            <a:ext cx="828516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000" dirty="0"/>
              <a:t>What is an Array ?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An array is data structure (type of memory layout) that stores a collection of individual values that are of the same data type. </a:t>
            </a:r>
            <a:endParaRPr lang="en-US" altLang="en-US" sz="2000" dirty="0" smtClean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smtClean="0"/>
              <a:t>Arrays </a:t>
            </a:r>
            <a:r>
              <a:rPr lang="en-US" altLang="en-US" sz="2000" dirty="0"/>
              <a:t>are useful because instead of having to separately store related information in different variables (named memory locations), you can store them—as a collection—in just one variable.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670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Using Arrays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Example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Using Arrays</a:t>
            </a:r>
            <a:endParaRPr lang="en-US" altLang="zh-CN" b="1" smtClean="0">
              <a:solidFill>
                <a:srgbClr val="008000"/>
              </a:solidFill>
              <a:latin typeface="宋体" panose="02010600030101010101" pitchFamily="2" charset="-122"/>
            </a:endParaRPr>
          </a:p>
        </p:txBody>
      </p:sp>
      <p:sp>
        <p:nvSpPr>
          <p:cNvPr id="160775" name="Rectangle 10"/>
          <p:cNvSpPr>
            <a:spLocks noChangeArrowheads="1"/>
          </p:cNvSpPr>
          <p:nvPr/>
        </p:nvSpPr>
        <p:spPr bwMode="auto">
          <a:xfrm>
            <a:off x="3706814" y="2822575"/>
            <a:ext cx="5927725" cy="2941638"/>
          </a:xfrm>
          <a:prstGeom prst="rect">
            <a:avLst/>
          </a:prstGeom>
          <a:noFill/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#include &lt;stdio.h&gt;</a:t>
            </a:r>
          </a:p>
          <a:p>
            <a:pPr eaLnBrk="1" hangingPunct="1"/>
            <a:r>
              <a:rPr lang="en-US" altLang="zh-CN" sz="1600"/>
              <a:t>#define MAX 32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void main()</a:t>
            </a:r>
          </a:p>
          <a:p>
            <a:pPr eaLnBrk="1" hangingPunct="1"/>
            <a:r>
              <a:rPr lang="en-US" altLang="zh-CN" sz="1600"/>
              <a:t>{ float score[MAX], sum, </a:t>
            </a:r>
            <a:r>
              <a:rPr lang="en-US" altLang="zh-CN">
                <a:solidFill>
                  <a:srgbClr val="FF3300"/>
                </a:solidFill>
              </a:rPr>
              <a:t>best</a:t>
            </a:r>
            <a:r>
              <a:rPr lang="en-US" altLang="zh-CN" sz="1600"/>
              <a:t>;</a:t>
            </a:r>
          </a:p>
          <a:p>
            <a:pPr eaLnBrk="1" hangingPunct="1"/>
            <a:r>
              <a:rPr lang="en-US" altLang="zh-CN" sz="1600"/>
              <a:t>  int i;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printf("Input %d scores:\n",MAX);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/>
              <a:t>  </a:t>
            </a:r>
            <a:r>
              <a:rPr lang="en-US" altLang="zh-CN">
                <a:solidFill>
                  <a:srgbClr val="FF3300"/>
                </a:solidFill>
              </a:rPr>
              <a:t>for (i=0; i&lt;MAX; i++)</a:t>
            </a:r>
          </a:p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    scanf("%f", &amp;score[i]);</a:t>
            </a:r>
          </a:p>
        </p:txBody>
      </p:sp>
    </p:spTree>
    <p:extLst>
      <p:ext uri="{BB962C8B-B14F-4D97-AF65-F5344CB8AC3E}">
        <p14:creationId xmlns:p14="http://schemas.microsoft.com/office/powerpoint/2010/main" val="32348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Using Arrays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Example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Using Arrays</a:t>
            </a:r>
            <a:endParaRPr lang="en-US" altLang="zh-CN" b="1" smtClean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lvl="1" eaLnBrk="1" hangingPunct="1"/>
            <a:endParaRPr lang="en-US" altLang="zh-CN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61799" name="Rectangle 10"/>
          <p:cNvSpPr>
            <a:spLocks noChangeArrowheads="1"/>
          </p:cNvSpPr>
          <p:nvPr/>
        </p:nvSpPr>
        <p:spPr bwMode="auto">
          <a:xfrm>
            <a:off x="3705226" y="2039938"/>
            <a:ext cx="5929313" cy="3154362"/>
          </a:xfrm>
          <a:prstGeom prst="rect">
            <a:avLst/>
          </a:prstGeom>
          <a:noFill/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  sum=</a:t>
            </a:r>
            <a:r>
              <a:rPr lang="en-US" altLang="zh-CN">
                <a:solidFill>
                  <a:srgbClr val="FF3300"/>
                </a:solidFill>
              </a:rPr>
              <a:t>best=score[0]</a:t>
            </a:r>
            <a:r>
              <a:rPr lang="en-US" altLang="zh-CN"/>
              <a:t>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for (i=1;i&lt;MAX;i++)</a:t>
            </a:r>
          </a:p>
          <a:p>
            <a:pPr eaLnBrk="1" hangingPunct="1"/>
            <a:r>
              <a:rPr lang="en-US" altLang="zh-CN" sz="1600"/>
              <a:t>  { sum+=score[i];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  </a:t>
            </a:r>
            <a:r>
              <a:rPr lang="en-US" altLang="zh-CN">
                <a:solidFill>
                  <a:srgbClr val="FF3300"/>
                </a:solidFill>
              </a:rPr>
              <a:t>if (best&lt;score[i])</a:t>
            </a:r>
          </a:p>
          <a:p>
            <a:pPr eaLnBrk="1" hangingPunct="1"/>
            <a:r>
              <a:rPr lang="en-US" altLang="zh-CN" sz="1600">
                <a:solidFill>
                  <a:srgbClr val="FF33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best=score[i];</a:t>
            </a:r>
          </a:p>
          <a:p>
            <a:pPr eaLnBrk="1" hangingPunct="1"/>
            <a:r>
              <a:rPr lang="en-US" altLang="zh-CN" sz="1600"/>
              <a:t>  }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printf("The average:%.1f\n", sum/MAX);</a:t>
            </a:r>
          </a:p>
          <a:p>
            <a:pPr eaLnBrk="1" hangingPunct="1"/>
            <a:r>
              <a:rPr lang="en-US" altLang="zh-CN" sz="1600"/>
              <a:t>  printf("The best:%.1f\n", </a:t>
            </a:r>
            <a:r>
              <a:rPr lang="en-US" altLang="zh-CN">
                <a:solidFill>
                  <a:srgbClr val="FF3300"/>
                </a:solidFill>
              </a:rPr>
              <a:t>best</a:t>
            </a:r>
            <a:r>
              <a:rPr lang="en-US" altLang="zh-CN" sz="1600"/>
              <a:t>);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15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"/>
          <p:cNvSpPr>
            <a:spLocks noChangeArrowheads="1"/>
          </p:cNvSpPr>
          <p:nvPr/>
        </p:nvSpPr>
        <p:spPr bwMode="auto">
          <a:xfrm>
            <a:off x="2081214" y="3241675"/>
            <a:ext cx="7553325" cy="2941638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#include &lt;stdio.h&gt;</a:t>
            </a:r>
          </a:p>
          <a:p>
            <a:pPr eaLnBrk="1" hangingPunct="1"/>
            <a:r>
              <a:rPr lang="en-US" altLang="zh-CN" sz="1600"/>
              <a:t>#define MAX 32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void main()</a:t>
            </a:r>
          </a:p>
          <a:p>
            <a:pPr eaLnBrk="1" hangingPunct="1"/>
            <a:r>
              <a:rPr lang="en-US" altLang="zh-CN" sz="1600"/>
              <a:t>{ float score[MAX], sum;</a:t>
            </a:r>
          </a:p>
          <a:p>
            <a:pPr eaLnBrk="1" hangingPunct="1"/>
            <a:r>
              <a:rPr lang="en-US" altLang="zh-CN" sz="1600"/>
              <a:t>  int i, </a:t>
            </a:r>
            <a:r>
              <a:rPr lang="en-US" altLang="zh-CN">
                <a:solidFill>
                  <a:srgbClr val="FF3300"/>
                </a:solidFill>
              </a:rPr>
              <a:t>best</a:t>
            </a:r>
            <a:r>
              <a:rPr lang="en-US" altLang="zh-CN" sz="1600"/>
              <a:t>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printf("Input %d scores:\n",MAX);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for (i=0; i&lt;MAX; i++)</a:t>
            </a:r>
          </a:p>
          <a:p>
            <a:pPr eaLnBrk="1" hangingPunct="1"/>
            <a:r>
              <a:rPr lang="en-US" altLang="zh-CN" sz="1600"/>
              <a:t>    scanf("%f", &amp;score[i]);</a:t>
            </a:r>
          </a:p>
        </p:txBody>
      </p:sp>
      <p:sp>
        <p:nvSpPr>
          <p:cNvPr id="162819" name="Rectangle 39"/>
          <p:cNvSpPr>
            <a:spLocks noChangeArrowheads="1"/>
          </p:cNvSpPr>
          <p:nvPr/>
        </p:nvSpPr>
        <p:spPr bwMode="auto">
          <a:xfrm>
            <a:off x="5473700" y="2451101"/>
            <a:ext cx="4743450" cy="17367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28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latin typeface="Bodoni MT Black" panose="02070A03080606020203" pitchFamily="18" charset="0"/>
                <a:ea typeface="华文新魏" pitchFamily="2" charset="-122"/>
              </a:rPr>
              <a:t>Using Arrays</a:t>
            </a:r>
          </a:p>
        </p:txBody>
      </p:sp>
      <p:sp>
        <p:nvSpPr>
          <p:cNvPr id="16282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Example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Using Arrays</a:t>
            </a:r>
            <a:endParaRPr lang="en-US" altLang="zh-CN" b="1" smtClean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2000" b="1">
              <a:solidFill>
                <a:srgbClr val="3366FF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359466" name="Group 42"/>
          <p:cNvGraphicFramePr>
            <a:graphicFrameLocks noGrp="1"/>
          </p:cNvGraphicFramePr>
          <p:nvPr/>
        </p:nvGraphicFramePr>
        <p:xfrm>
          <a:off x="5713414" y="2676525"/>
          <a:ext cx="4308475" cy="319088"/>
        </p:xfrm>
        <a:graphic>
          <a:graphicData uri="http://schemas.openxmlformats.org/drawingml/2006/table">
            <a:tbl>
              <a:tblPr/>
              <a:tblGrid>
                <a:gridCol w="430212"/>
                <a:gridCol w="431800"/>
                <a:gridCol w="430213"/>
                <a:gridCol w="431800"/>
                <a:gridCol w="430212"/>
                <a:gridCol w="430213"/>
                <a:gridCol w="431800"/>
                <a:gridCol w="430212"/>
                <a:gridCol w="431800"/>
                <a:gridCol w="430213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2849" name="Line 38"/>
          <p:cNvSpPr>
            <a:spLocks noChangeShapeType="1"/>
          </p:cNvSpPr>
          <p:nvPr/>
        </p:nvSpPr>
        <p:spPr bwMode="auto">
          <a:xfrm flipV="1">
            <a:off x="7662863" y="3071814"/>
            <a:ext cx="0" cy="3381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Using Arrays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Example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Using Arrays</a:t>
            </a:r>
            <a:endParaRPr lang="en-US" altLang="zh-CN" b="1" smtClean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lvl="1" eaLnBrk="1" hangingPunct="1"/>
            <a:endParaRPr lang="en-US" altLang="zh-CN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63847" name="Rectangle 10"/>
          <p:cNvSpPr>
            <a:spLocks noChangeArrowheads="1"/>
          </p:cNvSpPr>
          <p:nvPr/>
        </p:nvSpPr>
        <p:spPr bwMode="auto">
          <a:xfrm>
            <a:off x="2081214" y="2039939"/>
            <a:ext cx="7553325" cy="3762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  sum=score[0];</a:t>
            </a:r>
          </a:p>
          <a:p>
            <a:pPr eaLnBrk="1" hangingPunct="1"/>
            <a:r>
              <a:rPr lang="en-US" altLang="zh-CN" sz="1600"/>
              <a:t>  </a:t>
            </a:r>
            <a:r>
              <a:rPr lang="en-US" altLang="zh-CN">
                <a:solidFill>
                  <a:srgbClr val="FF3300"/>
                </a:solidFill>
              </a:rPr>
              <a:t>best=0;</a:t>
            </a:r>
          </a:p>
          <a:p>
            <a:pPr eaLnBrk="1" hangingPunct="1"/>
            <a:endParaRPr lang="en-US" altLang="zh-CN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1600"/>
              <a:t>  for (i=1; i&lt;MAX; i++)</a:t>
            </a:r>
          </a:p>
          <a:p>
            <a:pPr eaLnBrk="1" hangingPunct="1"/>
            <a:r>
              <a:rPr lang="en-US" altLang="zh-CN" sz="1600"/>
              <a:t>  { sum+=score[i];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rgbClr val="FF3300"/>
                </a:solidFill>
              </a:rPr>
              <a:t>if (score[best]&lt;score[i])</a:t>
            </a:r>
          </a:p>
          <a:p>
            <a:pPr eaLnBrk="1" hangingPunct="1"/>
            <a:r>
              <a:rPr lang="en-US" altLang="zh-CN" sz="1600">
                <a:solidFill>
                  <a:srgbClr val="FF33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best=i;</a:t>
            </a:r>
          </a:p>
          <a:p>
            <a:pPr eaLnBrk="1" hangingPunct="1"/>
            <a:r>
              <a:rPr lang="en-US" altLang="zh-CN" sz="1600"/>
              <a:t>  }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printf("The average:%.1f\n", sum/MAX);</a:t>
            </a:r>
          </a:p>
          <a:p>
            <a:pPr eaLnBrk="1" hangingPunct="1"/>
            <a:r>
              <a:rPr lang="en-US" altLang="zh-CN" sz="1600"/>
              <a:t>  printf("The best:%.1f\n", </a:t>
            </a:r>
            <a:r>
              <a:rPr lang="en-US" altLang="zh-CN">
                <a:solidFill>
                  <a:srgbClr val="FF3300"/>
                </a:solidFill>
              </a:rPr>
              <a:t>score[best]</a:t>
            </a:r>
            <a:r>
              <a:rPr lang="en-US" altLang="zh-CN" sz="1600"/>
              <a:t>);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76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2081214" y="3529013"/>
            <a:ext cx="7553325" cy="2451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#include &lt;stdio.h&gt;</a:t>
            </a:r>
          </a:p>
          <a:p>
            <a:pPr eaLnBrk="1" hangingPunct="1"/>
            <a:r>
              <a:rPr lang="en-US" altLang="zh-CN" sz="1600"/>
              <a:t>#include &lt;stdlib.h&gt;</a:t>
            </a:r>
          </a:p>
          <a:p>
            <a:pPr eaLnBrk="1" hangingPunct="1"/>
            <a:r>
              <a:rPr lang="en-US" altLang="zh-CN" sz="1600"/>
              <a:t>#include &lt;time.h&gt;</a:t>
            </a:r>
          </a:p>
          <a:p>
            <a:pPr eaLnBrk="1" hangingPunct="1"/>
            <a:r>
              <a:rPr lang="en-US" altLang="zh-CN" sz="1600"/>
              <a:t>#define SIZE 7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void main() {</a:t>
            </a:r>
          </a:p>
          <a:p>
            <a:pPr eaLnBrk="1" hangingPunct="1"/>
            <a:r>
              <a:rPr lang="en-US" altLang="zh-CN" sz="1600"/>
              <a:t>  int face, roll, </a:t>
            </a:r>
            <a:r>
              <a:rPr lang="en-US" altLang="zh-CN">
                <a:solidFill>
                  <a:srgbClr val="FF3300"/>
                </a:solidFill>
              </a:rPr>
              <a:t>frequency[SIZE]={0}</a:t>
            </a:r>
            <a:r>
              <a:rPr lang="en-US" altLang="zh-CN" sz="1600"/>
              <a:t>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</a:t>
            </a:r>
            <a:r>
              <a:rPr lang="en-US" altLang="zh-CN" sz="1600">
                <a:solidFill>
                  <a:schemeClr val="accent2"/>
                </a:solidFill>
              </a:rPr>
              <a:t>srand(time(NULL));</a:t>
            </a:r>
          </a:p>
        </p:txBody>
      </p:sp>
      <p:sp>
        <p:nvSpPr>
          <p:cNvPr id="16486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latin typeface="Bodoni MT Black" panose="02070A03080606020203" pitchFamily="18" charset="0"/>
                <a:ea typeface="华文新魏" pitchFamily="2" charset="-122"/>
              </a:rPr>
              <a:t>Using Arrays</a:t>
            </a:r>
          </a:p>
        </p:txBody>
      </p:sp>
      <p:sp>
        <p:nvSpPr>
          <p:cNvPr id="164868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Example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Using Arrays</a:t>
            </a:r>
            <a:endParaRPr lang="en-US" altLang="zh-CN" b="1" smtClean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2000" b="1">
              <a:solidFill>
                <a:srgbClr val="3366FF"/>
              </a:solidFill>
              <a:latin typeface="Courier New" panose="02070309020205020404" pitchFamily="49" charset="0"/>
            </a:endParaRPr>
          </a:p>
        </p:txBody>
      </p:sp>
      <p:sp>
        <p:nvSpPr>
          <p:cNvPr id="164872" name="Rectangle 42"/>
          <p:cNvSpPr>
            <a:spLocks noChangeArrowheads="1"/>
          </p:cNvSpPr>
          <p:nvPr/>
        </p:nvSpPr>
        <p:spPr bwMode="auto">
          <a:xfrm>
            <a:off x="2849564" y="2716214"/>
            <a:ext cx="4929187" cy="5302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</a:rPr>
              <a:t>frequency[1], …, frequency[6]</a:t>
            </a:r>
          </a:p>
        </p:txBody>
      </p:sp>
    </p:spTree>
    <p:extLst>
      <p:ext uri="{BB962C8B-B14F-4D97-AF65-F5344CB8AC3E}">
        <p14:creationId xmlns:p14="http://schemas.microsoft.com/office/powerpoint/2010/main" val="14664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zh-CN" sz="2000" b="1" dirty="0">
              <a:solidFill>
                <a:srgbClr val="008000"/>
              </a:solidFill>
            </a:endParaRPr>
          </a:p>
        </p:txBody>
      </p:sp>
      <p:graphicFrame>
        <p:nvGraphicFramePr>
          <p:cNvPr id="346150" name="Group 38"/>
          <p:cNvGraphicFramePr>
            <a:graphicFrameLocks noGrp="1"/>
          </p:cNvGraphicFramePr>
          <p:nvPr/>
        </p:nvGraphicFramePr>
        <p:xfrm>
          <a:off x="2492376" y="4878388"/>
          <a:ext cx="6030913" cy="304800"/>
        </p:xfrm>
        <a:graphic>
          <a:graphicData uri="http://schemas.openxmlformats.org/drawingml/2006/table">
            <a:tbl>
              <a:tblPr/>
              <a:tblGrid>
                <a:gridCol w="601663"/>
                <a:gridCol w="604837"/>
                <a:gridCol w="601663"/>
                <a:gridCol w="604837"/>
                <a:gridCol w="603250"/>
                <a:gridCol w="601663"/>
                <a:gridCol w="604837"/>
                <a:gridCol w="601663"/>
                <a:gridCol w="604837"/>
                <a:gridCol w="601663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606" name="Text Box 39"/>
          <p:cNvSpPr txBox="1">
            <a:spLocks noChangeArrowheads="1"/>
          </p:cNvSpPr>
          <p:nvPr/>
        </p:nvSpPr>
        <p:spPr bwMode="auto">
          <a:xfrm>
            <a:off x="3167063" y="2989263"/>
            <a:ext cx="44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65</a:t>
            </a:r>
          </a:p>
        </p:txBody>
      </p:sp>
      <p:sp>
        <p:nvSpPr>
          <p:cNvPr id="152607" name="Text Box 40"/>
          <p:cNvSpPr txBox="1">
            <a:spLocks noChangeArrowheads="1"/>
          </p:cNvSpPr>
          <p:nvPr/>
        </p:nvSpPr>
        <p:spPr bwMode="auto">
          <a:xfrm>
            <a:off x="2628900" y="3313113"/>
            <a:ext cx="44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72</a:t>
            </a:r>
          </a:p>
        </p:txBody>
      </p:sp>
      <p:sp>
        <p:nvSpPr>
          <p:cNvPr id="152608" name="Text Box 41"/>
          <p:cNvSpPr txBox="1">
            <a:spLocks noChangeArrowheads="1"/>
          </p:cNvSpPr>
          <p:nvPr/>
        </p:nvSpPr>
        <p:spPr bwMode="auto">
          <a:xfrm>
            <a:off x="4194175" y="3349625"/>
            <a:ext cx="44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83</a:t>
            </a:r>
          </a:p>
        </p:txBody>
      </p:sp>
      <p:sp>
        <p:nvSpPr>
          <p:cNvPr id="152609" name="Text Box 42"/>
          <p:cNvSpPr txBox="1">
            <a:spLocks noChangeArrowheads="1"/>
          </p:cNvSpPr>
          <p:nvPr/>
        </p:nvSpPr>
        <p:spPr bwMode="auto">
          <a:xfrm>
            <a:off x="3886200" y="3057525"/>
            <a:ext cx="44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79</a:t>
            </a:r>
          </a:p>
        </p:txBody>
      </p:sp>
      <p:sp>
        <p:nvSpPr>
          <p:cNvPr id="152610" name="Text Box 43"/>
          <p:cNvSpPr txBox="1">
            <a:spLocks noChangeArrowheads="1"/>
          </p:cNvSpPr>
          <p:nvPr/>
        </p:nvSpPr>
        <p:spPr bwMode="auto">
          <a:xfrm>
            <a:off x="4448175" y="3681413"/>
            <a:ext cx="44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97</a:t>
            </a:r>
          </a:p>
        </p:txBody>
      </p:sp>
      <p:sp>
        <p:nvSpPr>
          <p:cNvPr id="152611" name="Text Box 44"/>
          <p:cNvSpPr txBox="1">
            <a:spLocks noChangeArrowheads="1"/>
          </p:cNvSpPr>
          <p:nvPr/>
        </p:nvSpPr>
        <p:spPr bwMode="auto">
          <a:xfrm>
            <a:off x="3028950" y="3632200"/>
            <a:ext cx="44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87</a:t>
            </a:r>
          </a:p>
        </p:txBody>
      </p:sp>
      <p:sp>
        <p:nvSpPr>
          <p:cNvPr id="152612" name="Text Box 45"/>
          <p:cNvSpPr txBox="1">
            <a:spLocks noChangeArrowheads="1"/>
          </p:cNvSpPr>
          <p:nvPr/>
        </p:nvSpPr>
        <p:spPr bwMode="auto">
          <a:xfrm>
            <a:off x="2713038" y="3952875"/>
            <a:ext cx="44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79</a:t>
            </a:r>
          </a:p>
        </p:txBody>
      </p:sp>
      <p:sp>
        <p:nvSpPr>
          <p:cNvPr id="152613" name="Text Box 46"/>
          <p:cNvSpPr txBox="1">
            <a:spLocks noChangeArrowheads="1"/>
          </p:cNvSpPr>
          <p:nvPr/>
        </p:nvSpPr>
        <p:spPr bwMode="auto">
          <a:xfrm>
            <a:off x="4067175" y="4046538"/>
            <a:ext cx="44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57</a:t>
            </a:r>
          </a:p>
        </p:txBody>
      </p:sp>
      <p:sp>
        <p:nvSpPr>
          <p:cNvPr id="152614" name="Text Box 47"/>
          <p:cNvSpPr txBox="1">
            <a:spLocks noChangeArrowheads="1"/>
          </p:cNvSpPr>
          <p:nvPr/>
        </p:nvSpPr>
        <p:spPr bwMode="auto">
          <a:xfrm>
            <a:off x="3686175" y="3622675"/>
            <a:ext cx="44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78</a:t>
            </a:r>
          </a:p>
        </p:txBody>
      </p:sp>
      <p:sp>
        <p:nvSpPr>
          <p:cNvPr id="152615" name="Text Box 48"/>
          <p:cNvSpPr txBox="1">
            <a:spLocks noChangeArrowheads="1"/>
          </p:cNvSpPr>
          <p:nvPr/>
        </p:nvSpPr>
        <p:spPr bwMode="auto">
          <a:xfrm>
            <a:off x="3441700" y="3900488"/>
            <a:ext cx="44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…</a:t>
            </a:r>
          </a:p>
        </p:txBody>
      </p:sp>
      <p:sp>
        <p:nvSpPr>
          <p:cNvPr id="152616" name="AutoShape 49"/>
          <p:cNvSpPr>
            <a:spLocks/>
          </p:cNvSpPr>
          <p:nvPr/>
        </p:nvSpPr>
        <p:spPr bwMode="auto">
          <a:xfrm rot="5400000">
            <a:off x="3570288" y="3481388"/>
            <a:ext cx="239713" cy="2058988"/>
          </a:xfrm>
          <a:prstGeom prst="rightBrace">
            <a:avLst>
              <a:gd name="adj1" fmla="val 71578"/>
              <a:gd name="adj2" fmla="val 50000"/>
            </a:avLst>
          </a:pr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2617" name="Text Box 50"/>
          <p:cNvSpPr txBox="1">
            <a:spLocks noChangeArrowheads="1"/>
          </p:cNvSpPr>
          <p:nvPr/>
        </p:nvSpPr>
        <p:spPr bwMode="auto">
          <a:xfrm>
            <a:off x="8766176" y="4838701"/>
            <a:ext cx="1154113" cy="346075"/>
          </a:xfrm>
          <a:prstGeom prst="rect">
            <a:avLst/>
          </a:prstGeom>
          <a:solidFill>
            <a:srgbClr val="FFCC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FF00FF"/>
                </a:solidFill>
              </a:rPr>
              <a:t>scores</a:t>
            </a:r>
          </a:p>
        </p:txBody>
      </p:sp>
      <p:sp>
        <p:nvSpPr>
          <p:cNvPr id="152618" name="AutoShape 51"/>
          <p:cNvSpPr>
            <a:spLocks/>
          </p:cNvSpPr>
          <p:nvPr/>
        </p:nvSpPr>
        <p:spPr bwMode="auto">
          <a:xfrm>
            <a:off x="8594725" y="3033714"/>
            <a:ext cx="1517650" cy="841375"/>
          </a:xfrm>
          <a:prstGeom prst="borderCallout1">
            <a:avLst>
              <a:gd name="adj1" fmla="val 13583"/>
              <a:gd name="adj2" fmla="val -5023"/>
              <a:gd name="adj3" fmla="val 66602"/>
              <a:gd name="adj4" fmla="val -75208"/>
            </a:avLst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How to</a:t>
            </a:r>
          </a:p>
          <a:p>
            <a:pPr eaLnBrk="1" hangingPunct="1"/>
            <a:r>
              <a:rPr lang="en-US" altLang="zh-CN">
                <a:solidFill>
                  <a:srgbClr val="008000"/>
                </a:solidFill>
              </a:rPr>
              <a:t>  Sort</a:t>
            </a:r>
          </a:p>
          <a:p>
            <a:pPr eaLnBrk="1" hangingPunct="1"/>
            <a:r>
              <a:rPr lang="en-US" altLang="zh-CN">
                <a:solidFill>
                  <a:srgbClr val="008000"/>
                </a:solidFill>
              </a:rPr>
              <a:t>  Search</a:t>
            </a:r>
          </a:p>
        </p:txBody>
      </p:sp>
      <p:sp>
        <p:nvSpPr>
          <p:cNvPr id="152619" name="Text Box 52"/>
          <p:cNvSpPr txBox="1">
            <a:spLocks noChangeArrowheads="1"/>
          </p:cNvSpPr>
          <p:nvPr/>
        </p:nvSpPr>
        <p:spPr bwMode="auto">
          <a:xfrm>
            <a:off x="9628188" y="2706688"/>
            <a:ext cx="728662" cy="6413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152620" name="Text Box 53"/>
          <p:cNvSpPr txBox="1">
            <a:spLocks noChangeArrowheads="1"/>
          </p:cNvSpPr>
          <p:nvPr/>
        </p:nvSpPr>
        <p:spPr bwMode="auto">
          <a:xfrm>
            <a:off x="5988050" y="3241676"/>
            <a:ext cx="85248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score1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score2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</a:rPr>
              <a:t>scoren</a:t>
            </a:r>
          </a:p>
        </p:txBody>
      </p:sp>
      <p:sp>
        <p:nvSpPr>
          <p:cNvPr id="152621" name="Text Box 79"/>
          <p:cNvSpPr txBox="1">
            <a:spLocks noChangeArrowheads="1"/>
          </p:cNvSpPr>
          <p:nvPr/>
        </p:nvSpPr>
        <p:spPr bwMode="auto">
          <a:xfrm>
            <a:off x="2492376" y="5308600"/>
            <a:ext cx="6035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FF00FF"/>
                </a:solidFill>
              </a:rPr>
              <a:t>scores(1)  scores(2)            …           scores(n)</a:t>
            </a:r>
          </a:p>
        </p:txBody>
      </p:sp>
      <p:sp>
        <p:nvSpPr>
          <p:cNvPr id="152622" name="AutoShape 80"/>
          <p:cNvSpPr>
            <a:spLocks noChangeArrowheads="1"/>
          </p:cNvSpPr>
          <p:nvPr/>
        </p:nvSpPr>
        <p:spPr bwMode="auto">
          <a:xfrm>
            <a:off x="9167814" y="4137026"/>
            <a:ext cx="407987" cy="568325"/>
          </a:xfrm>
          <a:prstGeom prst="downArrow">
            <a:avLst>
              <a:gd name="adj1" fmla="val 50000"/>
              <a:gd name="adj2" fmla="val 34825"/>
            </a:avLst>
          </a:prstGeom>
          <a:solidFill>
            <a:schemeClr val="accent1"/>
          </a:solidFill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1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Array</a:t>
            </a:r>
            <a:endParaRPr lang="en-US" altLang="zh-CN" sz="2400" b="1"/>
          </a:p>
          <a:p>
            <a:pPr lvl="2" eaLnBrk="1" hangingPunct="1"/>
            <a:r>
              <a:rPr lang="en-US" altLang="zh-CN" sz="1800" b="1">
                <a:solidFill>
                  <a:srgbClr val="008000"/>
                </a:solidFill>
              </a:rPr>
              <a:t>element</a:t>
            </a:r>
            <a:endParaRPr lang="en-US" altLang="zh-CN" sz="1800" b="1">
              <a:solidFill>
                <a:schemeClr val="accent2"/>
              </a:solidFill>
            </a:endParaRPr>
          </a:p>
          <a:p>
            <a:pPr lvl="2" eaLnBrk="1" hangingPunct="1">
              <a:buFontTx/>
              <a:buNone/>
            </a:pPr>
            <a:endParaRPr lang="en-US" altLang="zh-CN" b="1" i="1">
              <a:solidFill>
                <a:srgbClr val="FF00FF"/>
              </a:solidFill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zh-CN" b="1" i="1">
                <a:solidFill>
                  <a:srgbClr val="FF00FF"/>
                </a:solidFill>
                <a:latin typeface="Courier New" panose="02070309020205020404" pitchFamily="49" charset="0"/>
              </a:rPr>
              <a:t>arrayname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b="1" i="1">
                <a:solidFill>
                  <a:srgbClr val="FF00FF"/>
                </a:solidFill>
                <a:latin typeface="Courier New" panose="02070309020205020404" pitchFamily="49" charset="0"/>
              </a:rPr>
              <a:t>position-number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]</a:t>
            </a:r>
          </a:p>
          <a:p>
            <a:pPr lvl="2" eaLnBrk="1" hangingPunct="1"/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53607" name="Group 78"/>
          <p:cNvGrpSpPr>
            <a:grpSpLocks/>
          </p:cNvGrpSpPr>
          <p:nvPr/>
        </p:nvGrpSpPr>
        <p:grpSpPr bwMode="auto">
          <a:xfrm>
            <a:off x="7667626" y="2335213"/>
            <a:ext cx="1990725" cy="3708400"/>
            <a:chOff x="4105" y="1160"/>
            <a:chExt cx="1254" cy="2336"/>
          </a:xfrm>
        </p:grpSpPr>
        <p:grpSp>
          <p:nvGrpSpPr>
            <p:cNvPr id="153609" name="Group 64"/>
            <p:cNvGrpSpPr>
              <a:grpSpLocks/>
            </p:cNvGrpSpPr>
            <p:nvPr/>
          </p:nvGrpSpPr>
          <p:grpSpPr bwMode="auto">
            <a:xfrm>
              <a:off x="4545" y="1414"/>
              <a:ext cx="812" cy="2080"/>
              <a:chOff x="4545" y="1414"/>
              <a:chExt cx="812" cy="2080"/>
            </a:xfrm>
          </p:grpSpPr>
          <p:grpSp>
            <p:nvGrpSpPr>
              <p:cNvPr id="153623" name="Group 11"/>
              <p:cNvGrpSpPr>
                <a:grpSpLocks/>
              </p:cNvGrpSpPr>
              <p:nvPr/>
            </p:nvGrpSpPr>
            <p:grpSpPr bwMode="auto">
              <a:xfrm>
                <a:off x="4545" y="1414"/>
                <a:ext cx="812" cy="2080"/>
                <a:chOff x="0" y="-2"/>
                <a:chExt cx="20000" cy="20004"/>
              </a:xfrm>
            </p:grpSpPr>
            <p:sp>
              <p:nvSpPr>
                <p:cNvPr id="153650" name="Freeform 12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3651" name="Group 13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53652" name="Freeform 1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53" name="Freeform 15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54" name="Freeform 16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55" name="Freeform 17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56" name="Freeform 18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57" name="Freeform 19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58" name="Freeform 20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59" name="Freeform 21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60" name="Freeform 22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61" name="Freeform 23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62" name="Freeform 24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3624" name="Rectangle 26"/>
              <p:cNvSpPr>
                <a:spLocks noChangeArrowheads="1"/>
              </p:cNvSpPr>
              <p:nvPr/>
            </p:nvSpPr>
            <p:spPr bwMode="auto">
              <a:xfrm>
                <a:off x="4817" y="1439"/>
                <a:ext cx="22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-45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3625" name="Rectangle 27"/>
              <p:cNvSpPr>
                <a:spLocks noChangeArrowheads="1"/>
              </p:cNvSpPr>
              <p:nvPr/>
            </p:nvSpPr>
            <p:spPr bwMode="auto">
              <a:xfrm>
                <a:off x="4952" y="1612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6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3626" name="Rectangle 28"/>
              <p:cNvSpPr>
                <a:spLocks noChangeArrowheads="1"/>
              </p:cNvSpPr>
              <p:nvPr/>
            </p:nvSpPr>
            <p:spPr bwMode="auto">
              <a:xfrm>
                <a:off x="4952" y="1786"/>
                <a:ext cx="90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0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3627" name="Rectangle 29"/>
              <p:cNvSpPr>
                <a:spLocks noChangeArrowheads="1"/>
              </p:cNvSpPr>
              <p:nvPr/>
            </p:nvSpPr>
            <p:spPr bwMode="auto">
              <a:xfrm>
                <a:off x="4885" y="1959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72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3628" name="Rectangle 30"/>
              <p:cNvSpPr>
                <a:spLocks noChangeArrowheads="1"/>
              </p:cNvSpPr>
              <p:nvPr/>
            </p:nvSpPr>
            <p:spPr bwMode="auto">
              <a:xfrm>
                <a:off x="4749" y="213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1543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3629" name="Rectangle 31"/>
              <p:cNvSpPr>
                <a:spLocks noChangeArrowheads="1"/>
              </p:cNvSpPr>
              <p:nvPr/>
            </p:nvSpPr>
            <p:spPr bwMode="auto">
              <a:xfrm>
                <a:off x="4817" y="2306"/>
                <a:ext cx="2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-89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3630" name="Rectangle 32"/>
              <p:cNvSpPr>
                <a:spLocks noChangeArrowheads="1"/>
              </p:cNvSpPr>
              <p:nvPr/>
            </p:nvSpPr>
            <p:spPr bwMode="auto">
              <a:xfrm>
                <a:off x="4952" y="2479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0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3631" name="Rectangle 33"/>
              <p:cNvSpPr>
                <a:spLocks noChangeArrowheads="1"/>
              </p:cNvSpPr>
              <p:nvPr/>
            </p:nvSpPr>
            <p:spPr bwMode="auto">
              <a:xfrm>
                <a:off x="4885" y="2652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62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3632" name="Rectangle 34"/>
              <p:cNvSpPr>
                <a:spLocks noChangeArrowheads="1"/>
              </p:cNvSpPr>
              <p:nvPr/>
            </p:nvSpPr>
            <p:spPr bwMode="auto">
              <a:xfrm>
                <a:off x="4885" y="2826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-3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3633" name="Rectangle 35"/>
              <p:cNvSpPr>
                <a:spLocks noChangeArrowheads="1"/>
              </p:cNvSpPr>
              <p:nvPr/>
            </p:nvSpPr>
            <p:spPr bwMode="auto">
              <a:xfrm>
                <a:off x="4952" y="2999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1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3634" name="Rectangle 36"/>
              <p:cNvSpPr>
                <a:spLocks noChangeArrowheads="1"/>
              </p:cNvSpPr>
              <p:nvPr/>
            </p:nvSpPr>
            <p:spPr bwMode="auto">
              <a:xfrm>
                <a:off x="4749" y="317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6453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3635" name="Rectangle 37"/>
              <p:cNvSpPr>
                <a:spLocks noChangeArrowheads="1"/>
              </p:cNvSpPr>
              <p:nvPr/>
            </p:nvSpPr>
            <p:spPr bwMode="auto">
              <a:xfrm>
                <a:off x="4885" y="3346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78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grpSp>
            <p:nvGrpSpPr>
              <p:cNvPr id="153636" name="Group 50"/>
              <p:cNvGrpSpPr>
                <a:grpSpLocks/>
              </p:cNvGrpSpPr>
              <p:nvPr/>
            </p:nvGrpSpPr>
            <p:grpSpPr bwMode="auto">
              <a:xfrm>
                <a:off x="4545" y="1414"/>
                <a:ext cx="812" cy="2080"/>
                <a:chOff x="0" y="-2"/>
                <a:chExt cx="20000" cy="20004"/>
              </a:xfrm>
            </p:grpSpPr>
            <p:sp>
              <p:nvSpPr>
                <p:cNvPr id="153637" name="Freeform 51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3638" name="Group 52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53639" name="Freeform 5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40" name="Freeform 54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41" name="Freeform 55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42" name="Freeform 56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43" name="Freeform 57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44" name="Freeform 58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45" name="Freeform 59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46" name="Freeform 60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47" name="Freeform 61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48" name="Freeform 62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649" name="Freeform 63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53610" name="Rectangle 65"/>
            <p:cNvSpPr>
              <a:spLocks noChangeArrowheads="1"/>
            </p:cNvSpPr>
            <p:nvPr/>
          </p:nvSpPr>
          <p:spPr bwMode="auto">
            <a:xfrm>
              <a:off x="4173" y="249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  <a:cs typeface="Times New Roman" panose="02020603050405020304" pitchFamily="18" charset="0"/>
                </a:rPr>
                <a:t>c[6]</a:t>
              </a:r>
              <a:endParaRPr lang="en-US" altLang="zh-CN" sz="1200" b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>
                <a:solidFill>
                  <a:schemeClr val="accent2"/>
                </a:solidFill>
              </a:endParaRPr>
            </a:p>
          </p:txBody>
        </p:sp>
        <p:sp>
          <p:nvSpPr>
            <p:cNvPr id="153611" name="Rectangle 66"/>
            <p:cNvSpPr>
              <a:spLocks noChangeArrowheads="1"/>
            </p:cNvSpPr>
            <p:nvPr/>
          </p:nvSpPr>
          <p:spPr bwMode="auto">
            <a:xfrm>
              <a:off x="4173" y="145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  <a:cs typeface="Times New Roman" panose="02020603050405020304" pitchFamily="18" charset="0"/>
                </a:rPr>
                <a:t>c[0]</a:t>
              </a:r>
              <a:endParaRPr lang="en-US" altLang="zh-CN" sz="1200" b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>
                <a:solidFill>
                  <a:schemeClr val="accent2"/>
                </a:solidFill>
              </a:endParaRPr>
            </a:p>
          </p:txBody>
        </p:sp>
        <p:sp>
          <p:nvSpPr>
            <p:cNvPr id="153612" name="Rectangle 67"/>
            <p:cNvSpPr>
              <a:spLocks noChangeArrowheads="1"/>
            </p:cNvSpPr>
            <p:nvPr/>
          </p:nvSpPr>
          <p:spPr bwMode="auto">
            <a:xfrm>
              <a:off x="4173" y="1627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  <a:cs typeface="Times New Roman" panose="02020603050405020304" pitchFamily="18" charset="0"/>
                </a:rPr>
                <a:t>c[1]</a:t>
              </a:r>
              <a:endParaRPr lang="en-US" altLang="zh-CN" sz="1200" b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>
                <a:solidFill>
                  <a:schemeClr val="accent2"/>
                </a:solidFill>
              </a:endParaRPr>
            </a:p>
          </p:txBody>
        </p:sp>
        <p:sp>
          <p:nvSpPr>
            <p:cNvPr id="153613" name="Rectangle 68"/>
            <p:cNvSpPr>
              <a:spLocks noChangeArrowheads="1"/>
            </p:cNvSpPr>
            <p:nvPr/>
          </p:nvSpPr>
          <p:spPr bwMode="auto">
            <a:xfrm>
              <a:off x="4173" y="1801"/>
              <a:ext cx="2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  <a:cs typeface="Times New Roman" panose="02020603050405020304" pitchFamily="18" charset="0"/>
                </a:rPr>
                <a:t>c[2]</a:t>
              </a:r>
              <a:endParaRPr lang="en-US" altLang="zh-CN" sz="1200" b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>
                <a:solidFill>
                  <a:schemeClr val="accent2"/>
                </a:solidFill>
              </a:endParaRPr>
            </a:p>
          </p:txBody>
        </p:sp>
        <p:sp>
          <p:nvSpPr>
            <p:cNvPr id="153614" name="Rectangle 69"/>
            <p:cNvSpPr>
              <a:spLocks noChangeArrowheads="1"/>
            </p:cNvSpPr>
            <p:nvPr/>
          </p:nvSpPr>
          <p:spPr bwMode="auto">
            <a:xfrm>
              <a:off x="4173" y="197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  <a:cs typeface="Times New Roman" panose="02020603050405020304" pitchFamily="18" charset="0"/>
                </a:rPr>
                <a:t>c[3]</a:t>
              </a:r>
              <a:endParaRPr lang="en-US" altLang="zh-CN" sz="1200" b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>
                <a:solidFill>
                  <a:schemeClr val="accent2"/>
                </a:solidFill>
              </a:endParaRPr>
            </a:p>
          </p:txBody>
        </p:sp>
        <p:sp>
          <p:nvSpPr>
            <p:cNvPr id="153615" name="Rectangle 70"/>
            <p:cNvSpPr>
              <a:spLocks noChangeArrowheads="1"/>
            </p:cNvSpPr>
            <p:nvPr/>
          </p:nvSpPr>
          <p:spPr bwMode="auto">
            <a:xfrm>
              <a:off x="4105" y="3361"/>
              <a:ext cx="36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  <a:cs typeface="Times New Roman" panose="02020603050405020304" pitchFamily="18" charset="0"/>
                </a:rPr>
                <a:t>c[11]</a:t>
              </a:r>
              <a:endParaRPr lang="en-US" altLang="zh-CN" sz="1200" b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>
                <a:solidFill>
                  <a:schemeClr val="accent2"/>
                </a:solidFill>
              </a:endParaRPr>
            </a:p>
          </p:txBody>
        </p:sp>
        <p:sp>
          <p:nvSpPr>
            <p:cNvPr id="153616" name="Rectangle 71"/>
            <p:cNvSpPr>
              <a:spLocks noChangeArrowheads="1"/>
            </p:cNvSpPr>
            <p:nvPr/>
          </p:nvSpPr>
          <p:spPr bwMode="auto">
            <a:xfrm>
              <a:off x="4105" y="3187"/>
              <a:ext cx="36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  <a:cs typeface="Times New Roman" panose="02020603050405020304" pitchFamily="18" charset="0"/>
                </a:rPr>
                <a:t>c[10]</a:t>
              </a:r>
              <a:endParaRPr lang="en-US" altLang="zh-CN" sz="1200" b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>
                <a:solidFill>
                  <a:schemeClr val="accent2"/>
                </a:solidFill>
              </a:endParaRPr>
            </a:p>
          </p:txBody>
        </p:sp>
        <p:sp>
          <p:nvSpPr>
            <p:cNvPr id="153617" name="Rectangle 72"/>
            <p:cNvSpPr>
              <a:spLocks noChangeArrowheads="1"/>
            </p:cNvSpPr>
            <p:nvPr/>
          </p:nvSpPr>
          <p:spPr bwMode="auto">
            <a:xfrm>
              <a:off x="4173" y="301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  <a:cs typeface="Times New Roman" panose="02020603050405020304" pitchFamily="18" charset="0"/>
                </a:rPr>
                <a:t>c[9]</a:t>
              </a:r>
              <a:endParaRPr lang="en-US" altLang="zh-CN" sz="1200" b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>
                <a:solidFill>
                  <a:schemeClr val="accent2"/>
                </a:solidFill>
              </a:endParaRPr>
            </a:p>
          </p:txBody>
        </p:sp>
        <p:sp>
          <p:nvSpPr>
            <p:cNvPr id="153618" name="Rectangle 73"/>
            <p:cNvSpPr>
              <a:spLocks noChangeArrowheads="1"/>
            </p:cNvSpPr>
            <p:nvPr/>
          </p:nvSpPr>
          <p:spPr bwMode="auto">
            <a:xfrm>
              <a:off x="4173" y="2841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  <a:cs typeface="Times New Roman" panose="02020603050405020304" pitchFamily="18" charset="0"/>
                </a:rPr>
                <a:t>c[8]</a:t>
              </a:r>
              <a:endParaRPr lang="en-US" altLang="zh-CN" sz="1200" b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>
                <a:solidFill>
                  <a:schemeClr val="accent2"/>
                </a:solidFill>
              </a:endParaRPr>
            </a:p>
          </p:txBody>
        </p:sp>
        <p:sp>
          <p:nvSpPr>
            <p:cNvPr id="153619" name="Rectangle 74"/>
            <p:cNvSpPr>
              <a:spLocks noChangeArrowheads="1"/>
            </p:cNvSpPr>
            <p:nvPr/>
          </p:nvSpPr>
          <p:spPr bwMode="auto">
            <a:xfrm>
              <a:off x="4173" y="2667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  <a:cs typeface="Times New Roman" panose="02020603050405020304" pitchFamily="18" charset="0"/>
                </a:rPr>
                <a:t>c[7]</a:t>
              </a:r>
              <a:endParaRPr lang="en-US" altLang="zh-CN" sz="1200" b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>
                <a:solidFill>
                  <a:schemeClr val="accent2"/>
                </a:solidFill>
              </a:endParaRPr>
            </a:p>
          </p:txBody>
        </p:sp>
        <p:sp>
          <p:nvSpPr>
            <p:cNvPr id="153620" name="Rectangle 75"/>
            <p:cNvSpPr>
              <a:spLocks noChangeArrowheads="1"/>
            </p:cNvSpPr>
            <p:nvPr/>
          </p:nvSpPr>
          <p:spPr bwMode="auto">
            <a:xfrm>
              <a:off x="4173" y="2321"/>
              <a:ext cx="2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  <a:cs typeface="Times New Roman" panose="02020603050405020304" pitchFamily="18" charset="0"/>
                </a:rPr>
                <a:t>c[5]</a:t>
              </a:r>
              <a:endParaRPr lang="en-US" altLang="zh-CN" sz="1200" b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>
                <a:solidFill>
                  <a:schemeClr val="accent2"/>
                </a:solidFill>
              </a:endParaRPr>
            </a:p>
          </p:txBody>
        </p:sp>
        <p:sp>
          <p:nvSpPr>
            <p:cNvPr id="153621" name="Rectangle 76"/>
            <p:cNvSpPr>
              <a:spLocks noChangeArrowheads="1"/>
            </p:cNvSpPr>
            <p:nvPr/>
          </p:nvSpPr>
          <p:spPr bwMode="auto">
            <a:xfrm>
              <a:off x="4173" y="2147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  <a:cs typeface="Times New Roman" panose="02020603050405020304" pitchFamily="18" charset="0"/>
                </a:rPr>
                <a:t>c[4]</a:t>
              </a:r>
              <a:endParaRPr lang="en-US" altLang="zh-CN" sz="1200" b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>
                <a:solidFill>
                  <a:schemeClr val="accent2"/>
                </a:solidFill>
              </a:endParaRPr>
            </a:p>
          </p:txBody>
        </p:sp>
        <p:sp>
          <p:nvSpPr>
            <p:cNvPr id="153622" name="Text Box 77"/>
            <p:cNvSpPr txBox="1">
              <a:spLocks noChangeArrowheads="1"/>
            </p:cNvSpPr>
            <p:nvPr/>
          </p:nvSpPr>
          <p:spPr bwMode="auto">
            <a:xfrm>
              <a:off x="4508" y="1160"/>
              <a:ext cx="8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FF"/>
                  </a:solidFill>
                </a:rPr>
                <a:t>c</a:t>
              </a:r>
            </a:p>
          </p:txBody>
        </p:sp>
      </p:grpSp>
      <p:sp>
        <p:nvSpPr>
          <p:cNvPr id="153608" name="AutoShape 79"/>
          <p:cNvSpPr>
            <a:spLocks/>
          </p:cNvSpPr>
          <p:nvPr/>
        </p:nvSpPr>
        <p:spPr bwMode="auto">
          <a:xfrm>
            <a:off x="9494838" y="1895475"/>
            <a:ext cx="768350" cy="368300"/>
          </a:xfrm>
          <a:prstGeom prst="borderCallout1">
            <a:avLst>
              <a:gd name="adj1" fmla="val 31032"/>
              <a:gd name="adj2" fmla="val -9917"/>
              <a:gd name="adj3" fmla="val 144829"/>
              <a:gd name="adj4" fmla="val -44833"/>
            </a:avLst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FF00FF"/>
                </a:solidFill>
              </a:rPr>
              <a:t>Array Name</a:t>
            </a:r>
          </a:p>
          <a:p>
            <a:pPr algn="ctr" eaLnBrk="1" hangingPunct="1"/>
            <a:endParaRPr lang="en-US" altLang="zh-CN" sz="1400">
              <a:solidFill>
                <a:srgbClr val="FF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Arrays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Array</a:t>
            </a:r>
            <a:endParaRPr lang="en-US" altLang="zh-CN" b="1" smtClean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2000" b="1">
              <a:solidFill>
                <a:srgbClr val="3366FF"/>
              </a:solidFill>
            </a:endParaRPr>
          </a:p>
          <a:p>
            <a:pPr lvl="1" eaLnBrk="1" hangingPunct="1"/>
            <a:endParaRPr lang="en-US" altLang="zh-CN" sz="2000" b="1">
              <a:solidFill>
                <a:srgbClr val="3366FF"/>
              </a:solidFill>
            </a:endParaRPr>
          </a:p>
          <a:p>
            <a:pPr lvl="1" eaLnBrk="1" hangingPunct="1"/>
            <a:endParaRPr lang="en-US" altLang="zh-CN" sz="2000" b="1">
              <a:solidFill>
                <a:srgbClr val="3366FF"/>
              </a:solidFill>
            </a:endParaRPr>
          </a:p>
          <a:p>
            <a:pPr lvl="1" eaLnBrk="1" hangingPunct="1"/>
            <a:endParaRPr lang="en-US" altLang="zh-CN" sz="2000" b="1">
              <a:solidFill>
                <a:srgbClr val="3366FF"/>
              </a:solidFill>
            </a:endParaRPr>
          </a:p>
          <a:p>
            <a:pPr lvl="1" eaLnBrk="1" hangingPunct="1"/>
            <a:endParaRPr lang="en-US" altLang="zh-CN" sz="200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zh-CN" sz="2000" b="1">
              <a:solidFill>
                <a:srgbClr val="3366FF"/>
              </a:solidFill>
              <a:latin typeface="Courier New" panose="02070309020205020404" pitchFamily="49" charset="0"/>
            </a:endParaRPr>
          </a:p>
          <a:p>
            <a:pPr lvl="1" eaLnBrk="1" hangingPunct="1"/>
            <a:endParaRPr lang="en-US" altLang="zh-CN" sz="2000" b="1">
              <a:solidFill>
                <a:srgbClr val="3366FF"/>
              </a:solidFill>
              <a:latin typeface="Courier New" panose="02070309020205020404" pitchFamily="49" charset="0"/>
            </a:endParaRPr>
          </a:p>
          <a:p>
            <a:pPr lvl="1" eaLnBrk="1" hangingPunct="1"/>
            <a:endParaRPr lang="en-US" altLang="zh-CN" sz="2000" b="1">
              <a:solidFill>
                <a:srgbClr val="3366FF"/>
              </a:solidFill>
              <a:latin typeface="Courier New" panose="02070309020205020404" pitchFamily="49" charset="0"/>
            </a:endParaRPr>
          </a:p>
          <a:p>
            <a:pPr lvl="1" eaLnBrk="1" hangingPunct="1"/>
            <a:endParaRPr lang="en-US" altLang="zh-CN" sz="2000" b="1">
              <a:solidFill>
                <a:srgbClr val="3366FF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54631" name="Group 10"/>
          <p:cNvGrpSpPr>
            <a:grpSpLocks/>
          </p:cNvGrpSpPr>
          <p:nvPr/>
        </p:nvGrpSpPr>
        <p:grpSpPr bwMode="auto">
          <a:xfrm>
            <a:off x="8040689" y="1841500"/>
            <a:ext cx="1990725" cy="3708400"/>
            <a:chOff x="4105" y="1160"/>
            <a:chExt cx="1254" cy="2336"/>
          </a:xfrm>
        </p:grpSpPr>
        <p:grpSp>
          <p:nvGrpSpPr>
            <p:cNvPr id="154633" name="Group 11"/>
            <p:cNvGrpSpPr>
              <a:grpSpLocks/>
            </p:cNvGrpSpPr>
            <p:nvPr/>
          </p:nvGrpSpPr>
          <p:grpSpPr bwMode="auto">
            <a:xfrm>
              <a:off x="4545" y="1414"/>
              <a:ext cx="812" cy="2080"/>
              <a:chOff x="4545" y="1414"/>
              <a:chExt cx="812" cy="2080"/>
            </a:xfrm>
          </p:grpSpPr>
          <p:grpSp>
            <p:nvGrpSpPr>
              <p:cNvPr id="154647" name="Group 12"/>
              <p:cNvGrpSpPr>
                <a:grpSpLocks/>
              </p:cNvGrpSpPr>
              <p:nvPr/>
            </p:nvGrpSpPr>
            <p:grpSpPr bwMode="auto">
              <a:xfrm>
                <a:off x="4545" y="1414"/>
                <a:ext cx="812" cy="2080"/>
                <a:chOff x="0" y="-2"/>
                <a:chExt cx="20000" cy="20004"/>
              </a:xfrm>
            </p:grpSpPr>
            <p:sp>
              <p:nvSpPr>
                <p:cNvPr id="154674" name="Freeform 13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4675" name="Group 14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54676" name="Freeform 1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77" name="Freeform 16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78" name="Freeform 17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79" name="Freeform 18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80" name="Freeform 19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81" name="Freeform 20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82" name="Freeform 21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83" name="Freeform 22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84" name="Freeform 23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85" name="Freeform 24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86" name="Freeform 25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4648" name="Rectangle 26"/>
              <p:cNvSpPr>
                <a:spLocks noChangeArrowheads="1"/>
              </p:cNvSpPr>
              <p:nvPr/>
            </p:nvSpPr>
            <p:spPr bwMode="auto">
              <a:xfrm>
                <a:off x="4817" y="1439"/>
                <a:ext cx="22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-45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4649" name="Rectangle 27"/>
              <p:cNvSpPr>
                <a:spLocks noChangeArrowheads="1"/>
              </p:cNvSpPr>
              <p:nvPr/>
            </p:nvSpPr>
            <p:spPr bwMode="auto">
              <a:xfrm>
                <a:off x="4952" y="1612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6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4650" name="Rectangle 28"/>
              <p:cNvSpPr>
                <a:spLocks noChangeArrowheads="1"/>
              </p:cNvSpPr>
              <p:nvPr/>
            </p:nvSpPr>
            <p:spPr bwMode="auto">
              <a:xfrm>
                <a:off x="4952" y="1786"/>
                <a:ext cx="90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0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4651" name="Rectangle 29"/>
              <p:cNvSpPr>
                <a:spLocks noChangeArrowheads="1"/>
              </p:cNvSpPr>
              <p:nvPr/>
            </p:nvSpPr>
            <p:spPr bwMode="auto">
              <a:xfrm>
                <a:off x="4885" y="1959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72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4652" name="Rectangle 30"/>
              <p:cNvSpPr>
                <a:spLocks noChangeArrowheads="1"/>
              </p:cNvSpPr>
              <p:nvPr/>
            </p:nvSpPr>
            <p:spPr bwMode="auto">
              <a:xfrm>
                <a:off x="4749" y="213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1543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4653" name="Rectangle 31"/>
              <p:cNvSpPr>
                <a:spLocks noChangeArrowheads="1"/>
              </p:cNvSpPr>
              <p:nvPr/>
            </p:nvSpPr>
            <p:spPr bwMode="auto">
              <a:xfrm>
                <a:off x="4817" y="2306"/>
                <a:ext cx="2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-89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4654" name="Rectangle 32"/>
              <p:cNvSpPr>
                <a:spLocks noChangeArrowheads="1"/>
              </p:cNvSpPr>
              <p:nvPr/>
            </p:nvSpPr>
            <p:spPr bwMode="auto">
              <a:xfrm>
                <a:off x="4952" y="2479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0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4655" name="Rectangle 33"/>
              <p:cNvSpPr>
                <a:spLocks noChangeArrowheads="1"/>
              </p:cNvSpPr>
              <p:nvPr/>
            </p:nvSpPr>
            <p:spPr bwMode="auto">
              <a:xfrm>
                <a:off x="4885" y="2652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62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4656" name="Rectangle 34"/>
              <p:cNvSpPr>
                <a:spLocks noChangeArrowheads="1"/>
              </p:cNvSpPr>
              <p:nvPr/>
            </p:nvSpPr>
            <p:spPr bwMode="auto">
              <a:xfrm>
                <a:off x="4885" y="2826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-3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4657" name="Rectangle 35"/>
              <p:cNvSpPr>
                <a:spLocks noChangeArrowheads="1"/>
              </p:cNvSpPr>
              <p:nvPr/>
            </p:nvSpPr>
            <p:spPr bwMode="auto">
              <a:xfrm>
                <a:off x="4952" y="2999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1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4658" name="Rectangle 36"/>
              <p:cNvSpPr>
                <a:spLocks noChangeArrowheads="1"/>
              </p:cNvSpPr>
              <p:nvPr/>
            </p:nvSpPr>
            <p:spPr bwMode="auto">
              <a:xfrm>
                <a:off x="4749" y="317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6453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sp>
            <p:nvSpPr>
              <p:cNvPr id="154659" name="Rectangle 37"/>
              <p:cNvSpPr>
                <a:spLocks noChangeArrowheads="1"/>
              </p:cNvSpPr>
              <p:nvPr/>
            </p:nvSpPr>
            <p:spPr bwMode="auto">
              <a:xfrm>
                <a:off x="4885" y="3346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78</a:t>
                </a:r>
                <a:endParaRPr lang="en-US" altLang="zh-CN" sz="12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endParaRPr lang="en-US" altLang="zh-CN" sz="1200" b="0"/>
              </a:p>
            </p:txBody>
          </p:sp>
          <p:grpSp>
            <p:nvGrpSpPr>
              <p:cNvPr id="154660" name="Group 38"/>
              <p:cNvGrpSpPr>
                <a:grpSpLocks/>
              </p:cNvGrpSpPr>
              <p:nvPr/>
            </p:nvGrpSpPr>
            <p:grpSpPr bwMode="auto">
              <a:xfrm>
                <a:off x="4545" y="1414"/>
                <a:ext cx="812" cy="2080"/>
                <a:chOff x="0" y="-2"/>
                <a:chExt cx="20000" cy="20004"/>
              </a:xfrm>
            </p:grpSpPr>
            <p:sp>
              <p:nvSpPr>
                <p:cNvPr id="154661" name="Freeform 39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4662" name="Group 40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54663" name="Freeform 4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64" name="Freeform 42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65" name="Freeform 43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66" name="Freeform 44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67" name="Freeform 45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68" name="Freeform 46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69" name="Freeform 47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70" name="Freeform 48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71" name="Freeform 49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72" name="Freeform 50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73" name="Freeform 51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19986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54634" name="Rectangle 52"/>
            <p:cNvSpPr>
              <a:spLocks noChangeArrowheads="1"/>
            </p:cNvSpPr>
            <p:nvPr/>
          </p:nvSpPr>
          <p:spPr bwMode="auto">
            <a:xfrm>
              <a:off x="4173" y="249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cs typeface="Times New Roman" panose="02020603050405020304" pitchFamily="18" charset="0"/>
                </a:rPr>
                <a:t>c[6]</a:t>
              </a:r>
              <a:endParaRPr lang="en-US" altLang="zh-CN" sz="12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/>
            </a:p>
          </p:txBody>
        </p:sp>
        <p:sp>
          <p:nvSpPr>
            <p:cNvPr id="154635" name="Rectangle 53"/>
            <p:cNvSpPr>
              <a:spLocks noChangeArrowheads="1"/>
            </p:cNvSpPr>
            <p:nvPr/>
          </p:nvSpPr>
          <p:spPr bwMode="auto">
            <a:xfrm>
              <a:off x="4173" y="145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cs typeface="Times New Roman" panose="02020603050405020304" pitchFamily="18" charset="0"/>
                </a:rPr>
                <a:t>c[0]</a:t>
              </a:r>
              <a:endParaRPr lang="en-US" altLang="zh-CN" sz="12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/>
            </a:p>
          </p:txBody>
        </p:sp>
        <p:sp>
          <p:nvSpPr>
            <p:cNvPr id="154636" name="Rectangle 54"/>
            <p:cNvSpPr>
              <a:spLocks noChangeArrowheads="1"/>
            </p:cNvSpPr>
            <p:nvPr/>
          </p:nvSpPr>
          <p:spPr bwMode="auto">
            <a:xfrm>
              <a:off x="4173" y="1627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cs typeface="Times New Roman" panose="02020603050405020304" pitchFamily="18" charset="0"/>
                </a:rPr>
                <a:t>c[1]</a:t>
              </a:r>
              <a:endParaRPr lang="en-US" altLang="zh-CN" sz="12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/>
            </a:p>
          </p:txBody>
        </p:sp>
        <p:sp>
          <p:nvSpPr>
            <p:cNvPr id="154637" name="Rectangle 55"/>
            <p:cNvSpPr>
              <a:spLocks noChangeArrowheads="1"/>
            </p:cNvSpPr>
            <p:nvPr/>
          </p:nvSpPr>
          <p:spPr bwMode="auto">
            <a:xfrm>
              <a:off x="4173" y="1801"/>
              <a:ext cx="2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cs typeface="Times New Roman" panose="02020603050405020304" pitchFamily="18" charset="0"/>
                </a:rPr>
                <a:t>c[2]</a:t>
              </a:r>
              <a:endParaRPr lang="en-US" altLang="zh-CN" sz="12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/>
            </a:p>
          </p:txBody>
        </p:sp>
        <p:sp>
          <p:nvSpPr>
            <p:cNvPr id="154638" name="Rectangle 56"/>
            <p:cNvSpPr>
              <a:spLocks noChangeArrowheads="1"/>
            </p:cNvSpPr>
            <p:nvPr/>
          </p:nvSpPr>
          <p:spPr bwMode="auto">
            <a:xfrm>
              <a:off x="4173" y="197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cs typeface="Times New Roman" panose="02020603050405020304" pitchFamily="18" charset="0"/>
                </a:rPr>
                <a:t>c[3]</a:t>
              </a:r>
              <a:endParaRPr lang="en-US" altLang="zh-CN" sz="12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/>
            </a:p>
          </p:txBody>
        </p:sp>
        <p:sp>
          <p:nvSpPr>
            <p:cNvPr id="154639" name="Rectangle 57"/>
            <p:cNvSpPr>
              <a:spLocks noChangeArrowheads="1"/>
            </p:cNvSpPr>
            <p:nvPr/>
          </p:nvSpPr>
          <p:spPr bwMode="auto">
            <a:xfrm>
              <a:off x="4105" y="3361"/>
              <a:ext cx="36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cs typeface="Times New Roman" panose="02020603050405020304" pitchFamily="18" charset="0"/>
                </a:rPr>
                <a:t>c[11]</a:t>
              </a:r>
              <a:endParaRPr lang="en-US" altLang="zh-CN" sz="12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/>
            </a:p>
          </p:txBody>
        </p:sp>
        <p:sp>
          <p:nvSpPr>
            <p:cNvPr id="154640" name="Rectangle 58"/>
            <p:cNvSpPr>
              <a:spLocks noChangeArrowheads="1"/>
            </p:cNvSpPr>
            <p:nvPr/>
          </p:nvSpPr>
          <p:spPr bwMode="auto">
            <a:xfrm>
              <a:off x="4105" y="3187"/>
              <a:ext cx="36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cs typeface="Times New Roman" panose="02020603050405020304" pitchFamily="18" charset="0"/>
                </a:rPr>
                <a:t>c[10]</a:t>
              </a:r>
              <a:endParaRPr lang="en-US" altLang="zh-CN" sz="12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/>
            </a:p>
          </p:txBody>
        </p:sp>
        <p:sp>
          <p:nvSpPr>
            <p:cNvPr id="154641" name="Rectangle 59"/>
            <p:cNvSpPr>
              <a:spLocks noChangeArrowheads="1"/>
            </p:cNvSpPr>
            <p:nvPr/>
          </p:nvSpPr>
          <p:spPr bwMode="auto">
            <a:xfrm>
              <a:off x="4173" y="3014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cs typeface="Times New Roman" panose="02020603050405020304" pitchFamily="18" charset="0"/>
                </a:rPr>
                <a:t>c[9]</a:t>
              </a:r>
              <a:endParaRPr lang="en-US" altLang="zh-CN" sz="12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/>
            </a:p>
          </p:txBody>
        </p:sp>
        <p:sp>
          <p:nvSpPr>
            <p:cNvPr id="154642" name="Rectangle 60"/>
            <p:cNvSpPr>
              <a:spLocks noChangeArrowheads="1"/>
            </p:cNvSpPr>
            <p:nvPr/>
          </p:nvSpPr>
          <p:spPr bwMode="auto">
            <a:xfrm>
              <a:off x="4173" y="2841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cs typeface="Times New Roman" panose="02020603050405020304" pitchFamily="18" charset="0"/>
                </a:rPr>
                <a:t>c[8]</a:t>
              </a:r>
              <a:endParaRPr lang="en-US" altLang="zh-CN" sz="12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/>
            </a:p>
          </p:txBody>
        </p:sp>
        <p:sp>
          <p:nvSpPr>
            <p:cNvPr id="154643" name="Rectangle 61"/>
            <p:cNvSpPr>
              <a:spLocks noChangeArrowheads="1"/>
            </p:cNvSpPr>
            <p:nvPr/>
          </p:nvSpPr>
          <p:spPr bwMode="auto">
            <a:xfrm>
              <a:off x="4173" y="2667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cs typeface="Times New Roman" panose="02020603050405020304" pitchFamily="18" charset="0"/>
                </a:rPr>
                <a:t>c[7]</a:t>
              </a:r>
              <a:endParaRPr lang="en-US" altLang="zh-CN" sz="12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/>
            </a:p>
          </p:txBody>
        </p:sp>
        <p:sp>
          <p:nvSpPr>
            <p:cNvPr id="154644" name="Rectangle 62"/>
            <p:cNvSpPr>
              <a:spLocks noChangeArrowheads="1"/>
            </p:cNvSpPr>
            <p:nvPr/>
          </p:nvSpPr>
          <p:spPr bwMode="auto">
            <a:xfrm>
              <a:off x="4173" y="2321"/>
              <a:ext cx="2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cs typeface="Times New Roman" panose="02020603050405020304" pitchFamily="18" charset="0"/>
                </a:rPr>
                <a:t>c[5]</a:t>
              </a:r>
              <a:endParaRPr lang="en-US" altLang="zh-CN" sz="12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/>
            </a:p>
          </p:txBody>
        </p:sp>
        <p:sp>
          <p:nvSpPr>
            <p:cNvPr id="154645" name="Rectangle 63"/>
            <p:cNvSpPr>
              <a:spLocks noChangeArrowheads="1"/>
            </p:cNvSpPr>
            <p:nvPr/>
          </p:nvSpPr>
          <p:spPr bwMode="auto">
            <a:xfrm>
              <a:off x="4173" y="2147"/>
              <a:ext cx="2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cs typeface="Times New Roman" panose="02020603050405020304" pitchFamily="18" charset="0"/>
                </a:rPr>
                <a:t>c[4]</a:t>
              </a:r>
              <a:endParaRPr lang="en-US" altLang="zh-CN" sz="1200" b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endParaRPr lang="en-US" altLang="zh-CN" sz="1200" b="0"/>
            </a:p>
          </p:txBody>
        </p:sp>
        <p:sp>
          <p:nvSpPr>
            <p:cNvPr id="154646" name="Text Box 64"/>
            <p:cNvSpPr txBox="1">
              <a:spLocks noChangeArrowheads="1"/>
            </p:cNvSpPr>
            <p:nvPr/>
          </p:nvSpPr>
          <p:spPr bwMode="auto">
            <a:xfrm>
              <a:off x="4508" y="1160"/>
              <a:ext cx="8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sp>
        <p:nvSpPr>
          <p:cNvPr id="154632" name="Rectangle 65"/>
          <p:cNvSpPr>
            <a:spLocks noChangeArrowheads="1"/>
          </p:cNvSpPr>
          <p:nvPr/>
        </p:nvSpPr>
        <p:spPr bwMode="auto">
          <a:xfrm>
            <a:off x="2465388" y="2387600"/>
            <a:ext cx="3498850" cy="10858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</a:rPr>
              <a:t>c[0] = 3;</a:t>
            </a:r>
          </a:p>
          <a:p>
            <a:pPr eaLnBrk="1" hangingPunct="1"/>
            <a:r>
              <a:rPr lang="en-US" altLang="zh-CN">
                <a:solidFill>
                  <a:srgbClr val="008000"/>
                </a:solidFill>
              </a:rPr>
              <a:t>scanf(“%d”, &amp;c[1]);</a:t>
            </a:r>
          </a:p>
          <a:p>
            <a:pPr eaLnBrk="1" hangingPunct="1"/>
            <a:r>
              <a:rPr lang="en-US" altLang="zh-CN">
                <a:solidFill>
                  <a:srgbClr val="008000"/>
                </a:solidFill>
              </a:rPr>
              <a:t>printf(“%d”, c[1]);</a:t>
            </a:r>
          </a:p>
        </p:txBody>
      </p:sp>
    </p:spTree>
    <p:extLst>
      <p:ext uri="{BB962C8B-B14F-4D97-AF65-F5344CB8AC3E}">
        <p14:creationId xmlns:p14="http://schemas.microsoft.com/office/powerpoint/2010/main" val="15791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Defining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Arrays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zh-CN" b="1" smtClean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	arrayType</a:t>
            </a:r>
            <a:r>
              <a:rPr lang="en-US" altLang="zh-CN" sz="2000" b="1">
                <a:solidFill>
                  <a:srgbClr val="3366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i="1">
                <a:solidFill>
                  <a:srgbClr val="FF00FF"/>
                </a:solidFill>
                <a:latin typeface="宋体" panose="02010600030101010101" pitchFamily="2" charset="-122"/>
              </a:rPr>
              <a:t>arrayName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000" b="1" i="1">
                <a:solidFill>
                  <a:srgbClr val="FF00FF"/>
                </a:solidFill>
                <a:latin typeface="宋体" panose="02010600030101010101" pitchFamily="2" charset="-122"/>
              </a:rPr>
              <a:t>numberOfElements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]</a:t>
            </a:r>
          </a:p>
          <a:p>
            <a:pPr lvl="1" eaLnBrk="1" hangingPunct="1"/>
            <a:endParaRPr lang="en-US" altLang="zh-CN" sz="2000" b="1"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55655" name="Rectangle 65"/>
          <p:cNvSpPr>
            <a:spLocks noChangeArrowheads="1"/>
          </p:cNvSpPr>
          <p:nvPr/>
        </p:nvSpPr>
        <p:spPr bwMode="auto">
          <a:xfrm>
            <a:off x="2478088" y="3189288"/>
            <a:ext cx="3498850" cy="166846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#define </a:t>
            </a:r>
            <a:r>
              <a:rPr lang="en-US" altLang="zh-CN">
                <a:solidFill>
                  <a:srgbClr val="008000"/>
                </a:solidFill>
              </a:rPr>
              <a:t>MAX</a:t>
            </a:r>
            <a:r>
              <a:rPr lang="en-US" altLang="zh-CN"/>
              <a:t> 200;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int c[</a:t>
            </a:r>
            <a:r>
              <a:rPr lang="en-US" altLang="zh-CN">
                <a:solidFill>
                  <a:srgbClr val="008000"/>
                </a:solidFill>
              </a:rPr>
              <a:t>12</a:t>
            </a:r>
            <a:r>
              <a:rPr lang="en-US" altLang="zh-CN"/>
              <a:t>];</a:t>
            </a:r>
          </a:p>
          <a:p>
            <a:pPr eaLnBrk="1" hangingPunct="1"/>
            <a:r>
              <a:rPr lang="en-US" altLang="zh-CN"/>
              <a:t>float f[</a:t>
            </a:r>
            <a:r>
              <a:rPr lang="en-US" altLang="zh-CN">
                <a:solidFill>
                  <a:srgbClr val="008000"/>
                </a:solidFill>
              </a:rPr>
              <a:t>1000</a:t>
            </a:r>
            <a:r>
              <a:rPr lang="en-US" altLang="zh-CN"/>
              <a:t>];</a:t>
            </a:r>
          </a:p>
          <a:p>
            <a:pPr eaLnBrk="1" hangingPunct="1"/>
            <a:r>
              <a:rPr lang="en-US" altLang="zh-CN"/>
              <a:t>int a[</a:t>
            </a:r>
            <a:r>
              <a:rPr lang="en-US" altLang="zh-CN">
                <a:solidFill>
                  <a:srgbClr val="008000"/>
                </a:solidFill>
              </a:rPr>
              <a:t>MAX</a:t>
            </a:r>
            <a:r>
              <a:rPr lang="en-US" altLang="zh-CN"/>
              <a:t>], b[</a:t>
            </a:r>
            <a:r>
              <a:rPr lang="en-US" altLang="zh-CN">
                <a:solidFill>
                  <a:srgbClr val="008000"/>
                </a:solidFill>
              </a:rPr>
              <a:t>MAX*10</a:t>
            </a:r>
            <a:r>
              <a:rPr lang="en-US" altLang="zh-CN"/>
              <a:t>];</a:t>
            </a:r>
          </a:p>
        </p:txBody>
      </p:sp>
      <p:sp>
        <p:nvSpPr>
          <p:cNvPr id="155656" name="Rectangle 67"/>
          <p:cNvSpPr>
            <a:spLocks noChangeArrowheads="1"/>
          </p:cNvSpPr>
          <p:nvPr/>
        </p:nvSpPr>
        <p:spPr bwMode="auto">
          <a:xfrm>
            <a:off x="2465388" y="5067301"/>
            <a:ext cx="3511550" cy="10207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pt-BR" altLang="zh-CN"/>
              <a:t>int </a:t>
            </a:r>
            <a:r>
              <a:rPr lang="pt-BR" altLang="zh-CN">
                <a:solidFill>
                  <a:srgbClr val="FF3300"/>
                </a:solidFill>
              </a:rPr>
              <a:t>n</a:t>
            </a:r>
            <a:r>
              <a:rPr lang="pt-BR" altLang="zh-CN"/>
              <a:t>, </a:t>
            </a:r>
            <a:r>
              <a:rPr lang="pt-BR" altLang="zh-CN">
                <a:solidFill>
                  <a:srgbClr val="FF3300"/>
                </a:solidFill>
              </a:rPr>
              <a:t>m</a:t>
            </a:r>
            <a:r>
              <a:rPr lang="pt-BR" altLang="zh-CN"/>
              <a:t>=5, x[</a:t>
            </a:r>
            <a:r>
              <a:rPr lang="pt-BR" altLang="zh-CN">
                <a:solidFill>
                  <a:srgbClr val="FF3300"/>
                </a:solidFill>
              </a:rPr>
              <a:t>m</a:t>
            </a:r>
            <a:r>
              <a:rPr lang="pt-BR" altLang="zh-CN"/>
              <a:t>];</a:t>
            </a:r>
          </a:p>
          <a:p>
            <a:pPr eaLnBrk="1" hangingPunct="1"/>
            <a:r>
              <a:rPr lang="pt-BR" altLang="zh-CN"/>
              <a:t>scanf(“%d”,&amp;n);</a:t>
            </a:r>
          </a:p>
          <a:p>
            <a:pPr eaLnBrk="1" hangingPunct="1"/>
            <a:r>
              <a:rPr lang="pt-BR" altLang="zh-CN"/>
              <a:t>int y[</a:t>
            </a:r>
            <a:r>
              <a:rPr lang="pt-BR" altLang="zh-CN">
                <a:solidFill>
                  <a:srgbClr val="FF3300"/>
                </a:solidFill>
              </a:rPr>
              <a:t>n</a:t>
            </a:r>
            <a:r>
              <a:rPr lang="pt-BR" altLang="zh-CN"/>
              <a:t>];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Arrays Inilialization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zh-CN" b="1" smtClean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	arrayType</a:t>
            </a:r>
            <a:r>
              <a:rPr lang="en-US" altLang="zh-CN" sz="2000" b="1">
                <a:solidFill>
                  <a:srgbClr val="3366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i="1">
                <a:solidFill>
                  <a:srgbClr val="FF00FF"/>
                </a:solidFill>
                <a:latin typeface="宋体" panose="02010600030101010101" pitchFamily="2" charset="-122"/>
              </a:rPr>
              <a:t>arrayName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000" b="1" i="1">
                <a:solidFill>
                  <a:srgbClr val="FF00FF"/>
                </a:solidFill>
                <a:latin typeface="宋体" panose="02010600030101010101" pitchFamily="2" charset="-122"/>
              </a:rPr>
              <a:t>numberOfElements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] = {</a:t>
            </a:r>
            <a:r>
              <a:rPr lang="en-US" altLang="zh-CN" sz="2000" b="1" i="1">
                <a:solidFill>
                  <a:srgbClr val="FF00FF"/>
                </a:solidFill>
                <a:latin typeface="宋体" panose="02010600030101010101" pitchFamily="2" charset="-122"/>
              </a:rPr>
              <a:t>valueList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};</a:t>
            </a: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宋体" panose="02010600030101010101" pitchFamily="2" charset="-122"/>
              </a:rPr>
              <a:t>	</a:t>
            </a:r>
            <a:endParaRPr lang="en-US" altLang="zh-CN" sz="2000" b="1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lvl="1" eaLnBrk="1" hangingPunct="1"/>
            <a:endParaRPr lang="en-US" altLang="zh-CN" sz="2000" b="1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lvl="1" eaLnBrk="1" hangingPunct="1"/>
            <a:endParaRPr lang="en-US" altLang="zh-CN" sz="2000" b="1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lvl="2" eaLnBrk="1" hangingPunct="1">
              <a:buFontTx/>
              <a:buNone/>
            </a:pPr>
            <a:endParaRPr lang="en-US" altLang="zh-CN" sz="1800" b="1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1800" b="1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lvl="2" eaLnBrk="1" hangingPunct="1">
              <a:buFontTx/>
              <a:buNone/>
            </a:pPr>
            <a:endParaRPr lang="en-US" altLang="zh-CN" sz="1800" b="1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1800" b="1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lvl="2" eaLnBrk="1" hangingPunct="1">
              <a:buFontTx/>
              <a:buNone/>
            </a:pPr>
            <a:endParaRPr lang="en-US" altLang="zh-CN" sz="1800" b="1"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56679" name="Rectangle 10"/>
          <p:cNvSpPr>
            <a:spLocks noChangeArrowheads="1"/>
          </p:cNvSpPr>
          <p:nvPr/>
        </p:nvSpPr>
        <p:spPr bwMode="auto">
          <a:xfrm>
            <a:off x="2452689" y="2881313"/>
            <a:ext cx="4664075" cy="42386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8000"/>
                </a:solidFill>
              </a:rPr>
              <a:t>int a[5] = {1, 2, 3, 4, 5};</a:t>
            </a:r>
          </a:p>
        </p:txBody>
      </p:sp>
      <p:sp>
        <p:nvSpPr>
          <p:cNvPr id="156680" name="Rectangle 33"/>
          <p:cNvSpPr>
            <a:spLocks noChangeArrowheads="1"/>
          </p:cNvSpPr>
          <p:nvPr/>
        </p:nvSpPr>
        <p:spPr bwMode="auto">
          <a:xfrm>
            <a:off x="2430464" y="3883026"/>
            <a:ext cx="4664075" cy="4238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8000"/>
                </a:solidFill>
              </a:rPr>
              <a:t>int a[5] = {1};</a:t>
            </a:r>
          </a:p>
        </p:txBody>
      </p:sp>
      <p:sp>
        <p:nvSpPr>
          <p:cNvPr id="156681" name="Rectangle 34"/>
          <p:cNvSpPr>
            <a:spLocks noChangeArrowheads="1"/>
          </p:cNvSpPr>
          <p:nvPr/>
        </p:nvSpPr>
        <p:spPr bwMode="auto">
          <a:xfrm>
            <a:off x="2430464" y="4848226"/>
            <a:ext cx="4664075" cy="4238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8000"/>
                </a:solidFill>
              </a:rPr>
              <a:t>int a[ ] = {1, 2, 3, 4, 5};</a:t>
            </a:r>
          </a:p>
        </p:txBody>
      </p:sp>
    </p:spTree>
    <p:extLst>
      <p:ext uri="{BB962C8B-B14F-4D97-AF65-F5344CB8AC3E}">
        <p14:creationId xmlns:p14="http://schemas.microsoft.com/office/powerpoint/2010/main" val="23519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Using Arrays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Example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Using Arrays</a:t>
            </a:r>
            <a:endParaRPr lang="en-US" altLang="zh-CN" b="1" smtClean="0">
              <a:solidFill>
                <a:srgbClr val="008000"/>
              </a:solidFill>
              <a:latin typeface="宋体" panose="02010600030101010101" pitchFamily="2" charset="-122"/>
            </a:endParaRPr>
          </a:p>
        </p:txBody>
      </p:sp>
      <p:sp>
        <p:nvSpPr>
          <p:cNvPr id="157703" name="Rectangle 17"/>
          <p:cNvSpPr>
            <a:spLocks noChangeArrowheads="1"/>
          </p:cNvSpPr>
          <p:nvPr/>
        </p:nvSpPr>
        <p:spPr bwMode="auto">
          <a:xfrm>
            <a:off x="1790700" y="2489201"/>
            <a:ext cx="3695700" cy="35734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7704" name="Rectangle 18"/>
          <p:cNvSpPr>
            <a:spLocks noChangeArrowheads="1"/>
          </p:cNvSpPr>
          <p:nvPr/>
        </p:nvSpPr>
        <p:spPr bwMode="auto">
          <a:xfrm>
            <a:off x="2681289" y="2633663"/>
            <a:ext cx="1868487" cy="1460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7705" name="Rectangle 19"/>
          <p:cNvSpPr>
            <a:spLocks noChangeArrowheads="1"/>
          </p:cNvSpPr>
          <p:nvPr/>
        </p:nvSpPr>
        <p:spPr bwMode="auto">
          <a:xfrm>
            <a:off x="2681289" y="2851150"/>
            <a:ext cx="1590675" cy="1460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7706" name="Rectangle 20"/>
          <p:cNvSpPr>
            <a:spLocks noChangeArrowheads="1"/>
          </p:cNvSpPr>
          <p:nvPr/>
        </p:nvSpPr>
        <p:spPr bwMode="auto">
          <a:xfrm>
            <a:off x="2681288" y="3070225"/>
            <a:ext cx="1166812" cy="1333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7707" name="Rectangle 21"/>
          <p:cNvSpPr>
            <a:spLocks noChangeArrowheads="1"/>
          </p:cNvSpPr>
          <p:nvPr/>
        </p:nvSpPr>
        <p:spPr bwMode="auto">
          <a:xfrm>
            <a:off x="2681288" y="3276600"/>
            <a:ext cx="2398712" cy="1460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7708" name="Rectangle 22"/>
          <p:cNvSpPr>
            <a:spLocks noChangeArrowheads="1"/>
          </p:cNvSpPr>
          <p:nvPr/>
        </p:nvSpPr>
        <p:spPr bwMode="auto">
          <a:xfrm>
            <a:off x="2681288" y="3494088"/>
            <a:ext cx="2081212" cy="1460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7709" name="Rectangle 23"/>
          <p:cNvSpPr>
            <a:spLocks noChangeArrowheads="1"/>
          </p:cNvSpPr>
          <p:nvPr/>
        </p:nvSpPr>
        <p:spPr bwMode="auto">
          <a:xfrm>
            <a:off x="2681289" y="3713163"/>
            <a:ext cx="384175" cy="1333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7710" name="Rectangle 24"/>
          <p:cNvSpPr>
            <a:spLocks noChangeArrowheads="1"/>
          </p:cNvSpPr>
          <p:nvPr/>
        </p:nvSpPr>
        <p:spPr bwMode="auto">
          <a:xfrm>
            <a:off x="2681289" y="3910013"/>
            <a:ext cx="782637" cy="1333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7711" name="Line 25"/>
          <p:cNvSpPr>
            <a:spLocks noChangeShapeType="1"/>
          </p:cNvSpPr>
          <p:nvPr/>
        </p:nvSpPr>
        <p:spPr bwMode="auto">
          <a:xfrm>
            <a:off x="2676525" y="2624139"/>
            <a:ext cx="0" cy="1430337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2" name="Rectangle 27"/>
          <p:cNvSpPr>
            <a:spLocks noChangeArrowheads="1"/>
          </p:cNvSpPr>
          <p:nvPr/>
        </p:nvSpPr>
        <p:spPr bwMode="auto">
          <a:xfrm>
            <a:off x="5857875" y="2941639"/>
            <a:ext cx="2438400" cy="8350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**************</a:t>
            </a:r>
          </a:p>
          <a:p>
            <a:pPr eaLnBrk="1" hangingPunct="1"/>
            <a:r>
              <a:rPr lang="en-US" altLang="zh-CN"/>
              <a:t>***</a:t>
            </a:r>
          </a:p>
          <a:p>
            <a:pPr eaLnBrk="1" hangingPunct="1"/>
            <a:r>
              <a:rPr lang="en-US" altLang="zh-CN"/>
              <a:t>*******</a:t>
            </a:r>
          </a:p>
        </p:txBody>
      </p:sp>
    </p:spTree>
    <p:extLst>
      <p:ext uri="{BB962C8B-B14F-4D97-AF65-F5344CB8AC3E}">
        <p14:creationId xmlns:p14="http://schemas.microsoft.com/office/powerpoint/2010/main" val="17255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ea typeface="华文新魏" pitchFamily="2" charset="-122"/>
              </a:rPr>
              <a:t/>
            </a:r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Using Arrays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Example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Using Arrays</a:t>
            </a:r>
            <a:endParaRPr lang="en-US" altLang="zh-CN" b="1" smtClean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lvl="1" eaLnBrk="1" hangingPunct="1"/>
            <a:endParaRPr lang="en-US" altLang="zh-CN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8727" name="Rectangle 10"/>
          <p:cNvSpPr>
            <a:spLocks noChangeArrowheads="1"/>
          </p:cNvSpPr>
          <p:nvPr/>
        </p:nvSpPr>
        <p:spPr bwMode="auto">
          <a:xfrm>
            <a:off x="2081214" y="1912938"/>
            <a:ext cx="7553325" cy="4699000"/>
          </a:xfrm>
          <a:prstGeom prst="rect">
            <a:avLst/>
          </a:prstGeom>
          <a:noFill/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#include &lt;stdio.h&gt;</a:t>
            </a:r>
          </a:p>
          <a:p>
            <a:pPr eaLnBrk="1" hangingPunct="1"/>
            <a:r>
              <a:rPr lang="en-US" altLang="zh-CN" sz="1600"/>
              <a:t>#define </a:t>
            </a:r>
            <a:r>
              <a:rPr lang="en-US" altLang="zh-CN" sz="1600">
                <a:solidFill>
                  <a:schemeClr val="accent2"/>
                </a:solidFill>
              </a:rPr>
              <a:t>SIZE</a:t>
            </a:r>
            <a:r>
              <a:rPr lang="en-US" altLang="zh-CN" sz="1600"/>
              <a:t> 10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void main() {</a:t>
            </a:r>
          </a:p>
          <a:p>
            <a:pPr eaLnBrk="1" hangingPunct="1"/>
            <a:r>
              <a:rPr lang="en-US" altLang="zh-CN" sz="1600"/>
              <a:t>  int </a:t>
            </a:r>
            <a:r>
              <a:rPr lang="en-US" altLang="zh-CN" sz="1600">
                <a:solidFill>
                  <a:schemeClr val="accent2"/>
                </a:solidFill>
              </a:rPr>
              <a:t>n[SIZE]</a:t>
            </a:r>
            <a:r>
              <a:rPr lang="en-US" altLang="zh-CN" sz="1600"/>
              <a:t> = {19, 2, 15, 7, 11, 9, 13, 5, 17, 1};</a:t>
            </a:r>
          </a:p>
          <a:p>
            <a:pPr eaLnBrk="1" hangingPunct="1"/>
            <a:r>
              <a:rPr lang="en-US" altLang="zh-CN" sz="1600"/>
              <a:t>  int i ,j;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printf("%s%13s%17s\n", "Element", "Value", "Histogram");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</a:t>
            </a:r>
            <a:r>
              <a:rPr lang="en-US" altLang="zh-CN"/>
              <a:t>for (i=0; i&lt;=SIZE-1; i++)</a:t>
            </a:r>
            <a:r>
              <a:rPr lang="en-US" altLang="zh-CN" sz="1600"/>
              <a:t> {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    printf("%7d%13d", i, n[i]);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>
                <a:solidFill>
                  <a:schemeClr val="accent2"/>
                </a:solidFill>
              </a:rPr>
              <a:t>    </a:t>
            </a:r>
            <a:r>
              <a:rPr lang="en-US" altLang="zh-CN">
                <a:solidFill>
                  <a:schemeClr val="accent2"/>
                </a:solidFill>
              </a:rPr>
              <a:t>for (j=1; </a:t>
            </a:r>
            <a:r>
              <a:rPr lang="en-US" altLang="zh-CN">
                <a:solidFill>
                  <a:srgbClr val="FF00FF"/>
                </a:solidFill>
              </a:rPr>
              <a:t>j&lt;=n[i]</a:t>
            </a:r>
            <a:r>
              <a:rPr lang="en-US" altLang="zh-CN">
                <a:solidFill>
                  <a:schemeClr val="accent2"/>
                </a:solidFill>
              </a:rPr>
              <a:t>; j++)</a:t>
            </a:r>
          </a:p>
          <a:p>
            <a:pPr eaLnBrk="1" hangingPunct="1"/>
            <a:r>
              <a:rPr lang="en-US" altLang="zh-CN" sz="1600">
                <a:solidFill>
                  <a:schemeClr val="accent2"/>
                </a:solidFill>
              </a:rPr>
              <a:t>      printf("%c", '*');</a:t>
            </a:r>
          </a:p>
          <a:p>
            <a:pPr eaLnBrk="1" hangingPunct="1"/>
            <a:endParaRPr lang="en-US" altLang="zh-CN" sz="160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1600"/>
              <a:t>    printf("\n");</a:t>
            </a:r>
          </a:p>
          <a:p>
            <a:pPr eaLnBrk="1" hangingPunct="1"/>
            <a:r>
              <a:rPr lang="en-US" altLang="zh-CN" sz="1600"/>
              <a:t>  }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14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/>
            </a:r>
            <a:b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Using Arrays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Example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Using Arrays</a:t>
            </a:r>
            <a:endParaRPr lang="en-US" altLang="zh-CN" b="1" smtClean="0">
              <a:solidFill>
                <a:srgbClr val="008000"/>
              </a:solidFill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2000" b="1"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59751" name="Rectangle 11"/>
          <p:cNvSpPr>
            <a:spLocks noChangeArrowheads="1"/>
          </p:cNvSpPr>
          <p:nvPr/>
        </p:nvSpPr>
        <p:spPr bwMode="auto">
          <a:xfrm>
            <a:off x="2079625" y="2398714"/>
            <a:ext cx="6781800" cy="30257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  <a:cs typeface="Times New Roman" panose="02020603050405020304" pitchFamily="18" charset="0"/>
              </a:rPr>
              <a:t>Element        Value        Histogram</a:t>
            </a:r>
          </a:p>
          <a:p>
            <a:r>
              <a:rPr lang="en-US" altLang="zh-CN" sz="1600">
                <a:solidFill>
                  <a:schemeClr val="bg1"/>
                </a:solidFill>
                <a:cs typeface="Times New Roman" panose="02020603050405020304" pitchFamily="18" charset="0"/>
              </a:rPr>
              <a:t>      0           19        *******************</a:t>
            </a:r>
          </a:p>
          <a:p>
            <a:r>
              <a:rPr lang="en-US" altLang="zh-CN" sz="1600">
                <a:solidFill>
                  <a:schemeClr val="bg1"/>
                </a:solidFill>
                <a:cs typeface="Times New Roman" panose="02020603050405020304" pitchFamily="18" charset="0"/>
              </a:rPr>
              <a:t>      1            3        ***</a:t>
            </a:r>
          </a:p>
          <a:p>
            <a:r>
              <a:rPr lang="en-US" altLang="zh-CN" sz="1600">
                <a:solidFill>
                  <a:schemeClr val="bg1"/>
                </a:solidFill>
                <a:cs typeface="Times New Roman" panose="02020603050405020304" pitchFamily="18" charset="0"/>
              </a:rPr>
              <a:t>      2           15        ***************</a:t>
            </a:r>
          </a:p>
          <a:p>
            <a:r>
              <a:rPr lang="en-US" altLang="zh-CN" sz="1600">
                <a:solidFill>
                  <a:schemeClr val="bg1"/>
                </a:solidFill>
                <a:cs typeface="Times New Roman" panose="02020603050405020304" pitchFamily="18" charset="0"/>
              </a:rPr>
              <a:t>      3            7        *******</a:t>
            </a:r>
          </a:p>
          <a:p>
            <a:r>
              <a:rPr lang="en-US" altLang="zh-CN" sz="1600">
                <a:solidFill>
                  <a:schemeClr val="bg1"/>
                </a:solidFill>
                <a:cs typeface="Times New Roman" panose="02020603050405020304" pitchFamily="18" charset="0"/>
              </a:rPr>
              <a:t>      4           11        ***********</a:t>
            </a:r>
          </a:p>
          <a:p>
            <a:r>
              <a:rPr lang="en-US" altLang="zh-CN" sz="1600">
                <a:solidFill>
                  <a:schemeClr val="bg1"/>
                </a:solidFill>
                <a:cs typeface="Times New Roman" panose="02020603050405020304" pitchFamily="18" charset="0"/>
              </a:rPr>
              <a:t>      5            9        *********</a:t>
            </a:r>
          </a:p>
          <a:p>
            <a:r>
              <a:rPr lang="en-US" altLang="zh-CN" sz="1600">
                <a:solidFill>
                  <a:schemeClr val="bg1"/>
                </a:solidFill>
                <a:cs typeface="Times New Roman" panose="02020603050405020304" pitchFamily="18" charset="0"/>
              </a:rPr>
              <a:t>      6           13        *************</a:t>
            </a:r>
          </a:p>
          <a:p>
            <a:r>
              <a:rPr lang="en-US" altLang="zh-CN" sz="1600">
                <a:solidFill>
                  <a:schemeClr val="bg1"/>
                </a:solidFill>
                <a:cs typeface="Times New Roman" panose="02020603050405020304" pitchFamily="18" charset="0"/>
              </a:rPr>
              <a:t>      7            5        *****</a:t>
            </a:r>
          </a:p>
          <a:p>
            <a:r>
              <a:rPr lang="en-US" altLang="zh-CN" sz="1600">
                <a:solidFill>
                  <a:schemeClr val="bg1"/>
                </a:solidFill>
                <a:cs typeface="Times New Roman" panose="02020603050405020304" pitchFamily="18" charset="0"/>
              </a:rPr>
              <a:t>      8           17        *****************</a:t>
            </a:r>
          </a:p>
          <a:p>
            <a:r>
              <a:rPr lang="en-US" altLang="zh-CN" sz="1600">
                <a:solidFill>
                  <a:schemeClr val="bg1"/>
                </a:solidFill>
                <a:cs typeface="Times New Roman" panose="02020603050405020304" pitchFamily="18" charset="0"/>
              </a:rPr>
              <a:t>      9            1        *</a:t>
            </a:r>
          </a:p>
          <a:p>
            <a:endParaRPr lang="en-US" altLang="zh-C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718</Words>
  <Application>Microsoft Office PowerPoint</Application>
  <PresentationFormat>Widescreen</PresentationFormat>
  <Paragraphs>241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黑体</vt:lpstr>
      <vt:lpstr>宋体</vt:lpstr>
      <vt:lpstr>Arial</vt:lpstr>
      <vt:lpstr>Bodoni MT Black</vt:lpstr>
      <vt:lpstr>Calibri</vt:lpstr>
      <vt:lpstr>Calibri Light</vt:lpstr>
      <vt:lpstr>Courier New</vt:lpstr>
      <vt:lpstr>华文新魏</vt:lpstr>
      <vt:lpstr>Times New Roman</vt:lpstr>
      <vt:lpstr>Office Theme</vt:lpstr>
      <vt:lpstr>PowerPoint Presentation</vt:lpstr>
      <vt:lpstr>PowerPoint Presentation</vt:lpstr>
      <vt:lpstr>PowerPoint Presentation</vt:lpstr>
      <vt:lpstr> Arrays</vt:lpstr>
      <vt:lpstr> Defining Arrays</vt:lpstr>
      <vt:lpstr> Arrays Inilialization</vt:lpstr>
      <vt:lpstr> Using Arrays</vt:lpstr>
      <vt:lpstr> Using Arrays</vt:lpstr>
      <vt:lpstr> Using Arrays</vt:lpstr>
      <vt:lpstr> Using Arrays</vt:lpstr>
      <vt:lpstr> Using Arrays</vt:lpstr>
      <vt:lpstr>Using Arrays</vt:lpstr>
      <vt:lpstr> Using Arrays</vt:lpstr>
      <vt:lpstr>Using Arrays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Shafraz</dc:creator>
  <cp:lastModifiedBy>Shafraz</cp:lastModifiedBy>
  <cp:revision>3</cp:revision>
  <dcterms:created xsi:type="dcterms:W3CDTF">2016-11-11T09:15:28Z</dcterms:created>
  <dcterms:modified xsi:type="dcterms:W3CDTF">2016-11-11T10:35:41Z</dcterms:modified>
</cp:coreProperties>
</file>