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5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58AE-1DF2-4D20-838B-7589A4EFF60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BBDE-6EEA-41FF-9A2E-40BA3BBAE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 dirty="0">
                <a:ea typeface="华文新魏" pitchFamily="2" charset="-122"/>
              </a:rPr>
              <a:t/>
            </a:r>
            <a:br>
              <a:rPr lang="en-US" altLang="zh-CN" sz="2800" b="1" dirty="0">
                <a:ea typeface="华文新魏" pitchFamily="2" charset="-122"/>
              </a:rPr>
            </a:b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Multiple-Subscripted Arrays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zh-CN" sz="2000" b="1">
                <a:solidFill>
                  <a:srgbClr val="000066"/>
                </a:solidFill>
              </a:rPr>
              <a:t>Example</a:t>
            </a:r>
          </a:p>
          <a:p>
            <a:pPr lvl="2" eaLnBrk="1" hangingPunct="1"/>
            <a:r>
              <a:rPr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int a[3][4];</a:t>
            </a:r>
          </a:p>
        </p:txBody>
      </p:sp>
      <p:grpSp>
        <p:nvGrpSpPr>
          <p:cNvPr id="165895" name="Group 21"/>
          <p:cNvGrpSpPr>
            <a:grpSpLocks/>
          </p:cNvGrpSpPr>
          <p:nvPr/>
        </p:nvGrpSpPr>
        <p:grpSpPr bwMode="auto">
          <a:xfrm>
            <a:off x="2714626" y="3554414"/>
            <a:ext cx="6505575" cy="2389187"/>
            <a:chOff x="750" y="1632"/>
            <a:chExt cx="4098" cy="1505"/>
          </a:xfrm>
        </p:grpSpPr>
        <p:grpSp>
          <p:nvGrpSpPr>
            <p:cNvPr id="165896" name="Group 22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165904" name="Rectangle 23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Row 0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05" name="Rectangle 24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Row 1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06" name="Rectangle 25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Row 2</a:t>
                </a:r>
              </a:p>
              <a:p>
                <a:endParaRPr lang="en-US" altLang="zh-CN" sz="10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07" name="Rectangle 26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69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Column 0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08" name="Rectangle 27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Column 1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09" name="Rectangle 28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69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Column 2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5910" name="Rectangle 29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Column 3</a:t>
                </a:r>
              </a:p>
              <a:p>
                <a:endParaRPr lang="en-US" altLang="zh-CN" sz="160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5911" name="Group 30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165945" name="Freeform 3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46" name="Rectangle 32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2" name="Group 33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165943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44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3" name="Group 36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165941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42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sz="1200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4" name="Group 39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165939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40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5" name="Group 42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165937" name="Freeform 4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38" name="Rectangle 44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sz="1200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6" name="Group 45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165935" name="Freeform 4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36" name="Rectangle 47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sz="1200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7" name="Group 48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165933" name="Freeform 4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34" name="Rectangle 50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8" name="Group 51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165931" name="Freeform 5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32" name="Rectangle 53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19" name="Group 54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165929" name="Freeform 5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30" name="Rectangle 5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sz="1200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20" name="Group 57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165927" name="Freeform 5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28" name="Rectangle 5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21" name="Group 60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165925" name="Freeform 6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26" name="Rectangle 62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922" name="Group 63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165923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9 w 20000"/>
                    <a:gd name="T1" fmla="*/ 0 h 20000"/>
                    <a:gd name="T2" fmla="*/ 19979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7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924" name="Rectangle 6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a[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][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]</a:t>
                  </a:r>
                  <a:endParaRPr lang="en-US" altLang="zh-CN" b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endParaRPr lang="en-US" altLang="zh-CN" b="0"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897" name="Rectangle 66"/>
            <p:cNvSpPr>
              <a:spLocks noChangeArrowheads="1"/>
            </p:cNvSpPr>
            <p:nvPr/>
          </p:nvSpPr>
          <p:spPr bwMode="auto">
            <a:xfrm>
              <a:off x="1872" y="3024"/>
              <a:ext cx="1392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00FF"/>
                  </a:solidFill>
                  <a:cs typeface="Times New Roman" panose="02020603050405020304" pitchFamily="18" charset="0"/>
                </a:rPr>
                <a:t>Row subscript</a:t>
              </a:r>
            </a:p>
            <a:p>
              <a:endParaRPr lang="en-US" altLang="zh-CN" sz="1600">
                <a:solidFill>
                  <a:srgbClr val="FF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898" name="Rectangle 67"/>
            <p:cNvSpPr>
              <a:spLocks noChangeArrowheads="1"/>
            </p:cNvSpPr>
            <p:nvPr/>
          </p:nvSpPr>
          <p:spPr bwMode="auto">
            <a:xfrm>
              <a:off x="1440" y="2832"/>
              <a:ext cx="86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00FF"/>
                  </a:solidFill>
                  <a:cs typeface="Times New Roman" panose="02020603050405020304" pitchFamily="18" charset="0"/>
                </a:rPr>
                <a:t>Array name</a:t>
              </a:r>
            </a:p>
            <a:p>
              <a:endParaRPr lang="en-US" altLang="zh-CN" sz="1600">
                <a:solidFill>
                  <a:srgbClr val="FF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899" name="Rectangle 68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00FF"/>
                  </a:solidFill>
                  <a:cs typeface="Times New Roman" panose="02020603050405020304" pitchFamily="18" charset="0"/>
                </a:rPr>
                <a:t>Column subscript</a:t>
              </a:r>
            </a:p>
            <a:p>
              <a:endParaRPr lang="en-US" altLang="zh-CN" sz="1600">
                <a:solidFill>
                  <a:srgbClr val="FF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900" name="Freeform 69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1" name="Freeform 70"/>
            <p:cNvSpPr>
              <a:spLocks/>
            </p:cNvSpPr>
            <p:nvPr/>
          </p:nvSpPr>
          <p:spPr bwMode="auto">
            <a:xfrm flipH="1">
              <a:off x="2353" y="2448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2" name="Freeform 71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3" name="Freeform 72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6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Examples: Multiple-Subscripted Arrays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Multiple-Subscripted Arrays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16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76135" name="Rectangle 10"/>
          <p:cNvSpPr>
            <a:spLocks noChangeArrowheads="1"/>
          </p:cNvSpPr>
          <p:nvPr/>
        </p:nvSpPr>
        <p:spPr bwMode="auto">
          <a:xfrm>
            <a:off x="2112963" y="2392364"/>
            <a:ext cx="7002462" cy="2066925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  printf("matrix b is:\n");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for (i=0; i&lt;3; i++) {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for (j=0; j&lt;2; j++)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  printf("%3d", b[i][j]);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printf("\n");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176136" name="Rectangle 12"/>
          <p:cNvSpPr>
            <a:spLocks noChangeArrowheads="1"/>
          </p:cNvSpPr>
          <p:nvPr/>
        </p:nvSpPr>
        <p:spPr bwMode="auto">
          <a:xfrm>
            <a:off x="2100264" y="4633913"/>
            <a:ext cx="2492375" cy="14668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matrix a is: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1  2  3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4  5  6 </a:t>
            </a:r>
          </a:p>
        </p:txBody>
      </p:sp>
      <p:sp>
        <p:nvSpPr>
          <p:cNvPr id="176137" name="Rectangle 13"/>
          <p:cNvSpPr>
            <a:spLocks noChangeArrowheads="1"/>
          </p:cNvSpPr>
          <p:nvPr/>
        </p:nvSpPr>
        <p:spPr bwMode="auto">
          <a:xfrm>
            <a:off x="4859339" y="4624388"/>
            <a:ext cx="2492375" cy="14668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matrix b is: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1  4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2  5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3  6 </a:t>
            </a:r>
          </a:p>
        </p:txBody>
      </p:sp>
    </p:spTree>
    <p:extLst>
      <p:ext uri="{BB962C8B-B14F-4D97-AF65-F5344CB8AC3E}">
        <p14:creationId xmlns:p14="http://schemas.microsoft.com/office/powerpoint/2010/main" val="33737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Examples: Multiple-Subscripted Arrays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Multiple-Subscripted Arrays</a:t>
            </a:r>
            <a:endParaRPr lang="en-US" altLang="zh-CN" sz="2400" b="1">
              <a:solidFill>
                <a:srgbClr val="3366FF"/>
              </a:solidFill>
            </a:endParaRPr>
          </a:p>
          <a:p>
            <a:pPr lvl="1" eaLnBrk="1" hangingPunct="1"/>
            <a:endParaRPr lang="en-US" altLang="zh-CN" b="1">
              <a:solidFill>
                <a:srgbClr val="008000"/>
              </a:solidFill>
            </a:endParaRPr>
          </a:p>
        </p:txBody>
      </p:sp>
      <p:graphicFrame>
        <p:nvGraphicFramePr>
          <p:cNvPr id="177159" name="Object 10"/>
          <p:cNvGraphicFramePr>
            <a:graphicFrameLocks noChangeAspect="1"/>
          </p:cNvGraphicFramePr>
          <p:nvPr/>
        </p:nvGraphicFramePr>
        <p:xfrm>
          <a:off x="6437314" y="3500439"/>
          <a:ext cx="2192337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4" imgW="888614" imgH="710891" progId="Equation.3">
                  <p:embed/>
                </p:oleObj>
              </mc:Choice>
              <mc:Fallback>
                <p:oleObj name="公式" r:id="rId4" imgW="888614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4" y="3500439"/>
                        <a:ext cx="2192337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Line 18"/>
          <p:cNvSpPr>
            <a:spLocks noChangeShapeType="1"/>
          </p:cNvSpPr>
          <p:nvPr/>
        </p:nvSpPr>
        <p:spPr bwMode="auto">
          <a:xfrm flipH="1">
            <a:off x="6584951" y="3470275"/>
            <a:ext cx="1916113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Examples: Multiple-Subscripted Arrays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Multiple-Subscripted Arrays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16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78183" name="Rectangle 10"/>
          <p:cNvSpPr>
            <a:spLocks noChangeArrowheads="1"/>
          </p:cNvSpPr>
          <p:nvPr/>
        </p:nvSpPr>
        <p:spPr bwMode="auto">
          <a:xfrm>
            <a:off x="2112963" y="2392363"/>
            <a:ext cx="7002462" cy="2870200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……</a:t>
            </a:r>
          </a:p>
          <a:p>
            <a:pPr eaLnBrk="1" hangingPunct="1"/>
            <a:r>
              <a:rPr lang="en-US" altLang="zh-CN"/>
              <a:t>  for (i=0; i&lt;3; i++)</a:t>
            </a:r>
          </a:p>
          <a:p>
            <a:pPr eaLnBrk="1" hangingPunct="1"/>
            <a:r>
              <a:rPr lang="en-US" altLang="zh-CN"/>
              <a:t>    for (j=3; j&gt;0; j--)</a:t>
            </a:r>
          </a:p>
          <a:p>
            <a:pPr eaLnBrk="1" hangingPunct="1"/>
            <a:r>
              <a:rPr lang="en-US" altLang="zh-CN"/>
              <a:t>      if (num[i][j]&gt;num[i][j-1]) {</a:t>
            </a:r>
          </a:p>
          <a:p>
            <a:pPr eaLnBrk="1" hangingPunct="1"/>
            <a:r>
              <a:rPr lang="en-US" altLang="zh-CN"/>
              <a:t>	tmp = num[i][j];</a:t>
            </a:r>
          </a:p>
          <a:p>
            <a:pPr eaLnBrk="1" hangingPunct="1"/>
            <a:r>
              <a:rPr lang="en-US" altLang="zh-CN"/>
              <a:t>	num[i][j] = num[i][j-1];</a:t>
            </a:r>
          </a:p>
          <a:p>
            <a:pPr eaLnBrk="1" hangingPunct="1"/>
            <a:r>
              <a:rPr lang="en-US" altLang="zh-CN"/>
              <a:t>	num[i][j-1] = tmp;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81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Multiple-Subscripted Arrays’ Definition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	type-name</a:t>
            </a:r>
            <a:r>
              <a:rPr lang="en-US" altLang="zh-CN" sz="2000" b="1">
                <a:solidFill>
                  <a:srgbClr val="FF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array-name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row-number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][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column-number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];</a:t>
            </a:r>
          </a:p>
          <a:p>
            <a:pPr lvl="1" eaLnBrk="1" hangingPunct="1"/>
            <a:r>
              <a:rPr lang="en-US" altLang="zh-CN" sz="2000" b="1">
                <a:solidFill>
                  <a:srgbClr val="000066"/>
                </a:solidFill>
                <a:latin typeface="宋体" panose="02010600030101010101" pitchFamily="2" charset="-122"/>
              </a:rPr>
              <a:t>Example</a:t>
            </a:r>
          </a:p>
          <a:p>
            <a:pPr lvl="2" eaLnBrk="1" hangingPunct="1"/>
            <a:endParaRPr lang="en-US" altLang="zh-CN" sz="1800" b="1">
              <a:solidFill>
                <a:srgbClr val="008000"/>
              </a:solidFill>
            </a:endParaRPr>
          </a:p>
        </p:txBody>
      </p:sp>
      <p:sp>
        <p:nvSpPr>
          <p:cNvPr id="166919" name="Rectangle 62"/>
          <p:cNvSpPr>
            <a:spLocks noChangeArrowheads="1"/>
          </p:cNvSpPr>
          <p:nvPr/>
        </p:nvSpPr>
        <p:spPr bwMode="auto">
          <a:xfrm>
            <a:off x="2514600" y="3140075"/>
            <a:ext cx="3627438" cy="9286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int a[3][3], b[30][3];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char name[30][20];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float score[30][5];</a:t>
            </a:r>
          </a:p>
        </p:txBody>
      </p:sp>
      <p:sp>
        <p:nvSpPr>
          <p:cNvPr id="166920" name="Rectangle 63"/>
          <p:cNvSpPr>
            <a:spLocks noChangeArrowheads="1"/>
          </p:cNvSpPr>
          <p:nvPr/>
        </p:nvSpPr>
        <p:spPr bwMode="auto">
          <a:xfrm>
            <a:off x="4618038" y="5207000"/>
            <a:ext cx="1460500" cy="5016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FF"/>
                </a:solidFill>
              </a:rPr>
              <a:t>a[3]</a:t>
            </a:r>
            <a:r>
              <a:rPr lang="en-US" altLang="zh-CN" sz="2000"/>
              <a:t>[3]</a:t>
            </a:r>
          </a:p>
          <a:p>
            <a:pPr algn="ctr" eaLnBrk="1" hangingPunct="1"/>
            <a:endParaRPr lang="en-US" altLang="zh-CN" sz="800"/>
          </a:p>
        </p:txBody>
      </p:sp>
      <p:graphicFrame>
        <p:nvGraphicFramePr>
          <p:cNvPr id="403544" name="Group 88"/>
          <p:cNvGraphicFramePr>
            <a:graphicFrameLocks noGrp="1"/>
          </p:cNvGraphicFramePr>
          <p:nvPr/>
        </p:nvGraphicFramePr>
        <p:xfrm>
          <a:off x="6278564" y="4908550"/>
          <a:ext cx="3883025" cy="1097010"/>
        </p:xfrm>
        <a:graphic>
          <a:graphicData uri="http://schemas.openxmlformats.org/drawingml/2006/table">
            <a:tbl>
              <a:tblPr/>
              <a:tblGrid>
                <a:gridCol w="971550"/>
                <a:gridCol w="969962"/>
                <a:gridCol w="971550"/>
                <a:gridCol w="969963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a[2][0]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a[2][1]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a[2][2]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/>
            </a:r>
            <a:b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Multiple-Subscripted Arrays’ Storage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zh-CN" sz="2000" b="1">
                <a:solidFill>
                  <a:srgbClr val="000066"/>
                </a:solidFill>
                <a:latin typeface="宋体" panose="02010600030101010101" pitchFamily="2" charset="-122"/>
              </a:rPr>
              <a:t>Example</a:t>
            </a:r>
          </a:p>
          <a:p>
            <a:pPr lvl="2" eaLnBrk="1" hangingPunct="1"/>
            <a:r>
              <a:rPr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int a[2][3];</a:t>
            </a:r>
          </a:p>
        </p:txBody>
      </p:sp>
      <p:grpSp>
        <p:nvGrpSpPr>
          <p:cNvPr id="168967" name="Group 11"/>
          <p:cNvGrpSpPr>
            <a:grpSpLocks/>
          </p:cNvGrpSpPr>
          <p:nvPr/>
        </p:nvGrpSpPr>
        <p:grpSpPr bwMode="auto">
          <a:xfrm>
            <a:off x="2644775" y="3127375"/>
            <a:ext cx="2300288" cy="1106488"/>
            <a:chOff x="957" y="1830"/>
            <a:chExt cx="1449" cy="697"/>
          </a:xfrm>
        </p:grpSpPr>
        <p:sp>
          <p:nvSpPr>
            <p:cNvPr id="168991" name="Rectangle 12"/>
            <p:cNvSpPr>
              <a:spLocks noChangeArrowheads="1"/>
            </p:cNvSpPr>
            <p:nvPr/>
          </p:nvSpPr>
          <p:spPr bwMode="auto">
            <a:xfrm>
              <a:off x="957" y="1830"/>
              <a:ext cx="1449" cy="6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a[0][0] a[0][1] a[0][2]</a:t>
              </a:r>
            </a:p>
            <a:p>
              <a:pPr eaLnBrk="1" hangingPunct="1"/>
              <a:endParaRPr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a[1][0] a[1][1] a[1][2]</a:t>
              </a:r>
            </a:p>
          </p:txBody>
        </p:sp>
        <p:sp>
          <p:nvSpPr>
            <p:cNvPr id="168992" name="Line 13"/>
            <p:cNvSpPr>
              <a:spLocks noChangeShapeType="1"/>
            </p:cNvSpPr>
            <p:nvPr/>
          </p:nvSpPr>
          <p:spPr bwMode="auto">
            <a:xfrm flipH="1">
              <a:off x="1031" y="2127"/>
              <a:ext cx="1282" cy="32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3" name="Line 14"/>
            <p:cNvSpPr>
              <a:spLocks noChangeShapeType="1"/>
            </p:cNvSpPr>
            <p:nvPr/>
          </p:nvSpPr>
          <p:spPr bwMode="auto">
            <a:xfrm>
              <a:off x="1031" y="2119"/>
              <a:ext cx="129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4" name="Line 15"/>
            <p:cNvSpPr>
              <a:spLocks noChangeShapeType="1"/>
            </p:cNvSpPr>
            <p:nvPr/>
          </p:nvSpPr>
          <p:spPr bwMode="auto">
            <a:xfrm>
              <a:off x="1028" y="2458"/>
              <a:ext cx="129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968" name="Group 16"/>
          <p:cNvGrpSpPr>
            <a:grpSpLocks/>
          </p:cNvGrpSpPr>
          <p:nvPr/>
        </p:nvGrpSpPr>
        <p:grpSpPr bwMode="auto">
          <a:xfrm>
            <a:off x="6197600" y="3071813"/>
            <a:ext cx="3138488" cy="3128962"/>
            <a:chOff x="3205" y="1896"/>
            <a:chExt cx="1977" cy="1971"/>
          </a:xfrm>
        </p:grpSpPr>
        <p:sp>
          <p:nvSpPr>
            <p:cNvPr id="168969" name="Rectangle 17"/>
            <p:cNvSpPr>
              <a:spLocks noChangeArrowheads="1"/>
            </p:cNvSpPr>
            <p:nvPr/>
          </p:nvSpPr>
          <p:spPr bwMode="auto">
            <a:xfrm>
              <a:off x="3875" y="1899"/>
              <a:ext cx="641" cy="138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12</a:t>
              </a:r>
            </a:p>
            <a:p>
              <a:pPr algn="ctr" eaLnBrk="1" hangingPunct="1"/>
              <a:endParaRPr lang="en-US" altLang="zh-CN" sz="6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32</a:t>
              </a:r>
            </a:p>
            <a:p>
              <a:pPr algn="ctr" eaLnBrk="1" hangingPunct="1"/>
              <a:endParaRPr lang="en-US" altLang="zh-CN" sz="6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-1</a:t>
              </a:r>
            </a:p>
            <a:p>
              <a:pPr algn="ctr" eaLnBrk="1" hangingPunct="1"/>
              <a:endParaRPr lang="en-US" altLang="zh-CN" sz="6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87</a:t>
              </a:r>
            </a:p>
            <a:p>
              <a:pPr algn="ctr" eaLnBrk="1" hangingPunct="1"/>
              <a:endParaRPr lang="en-US" altLang="zh-CN" sz="6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/>
              <a:endParaRPr lang="en-US" altLang="zh-CN" sz="6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53</a:t>
              </a:r>
            </a:p>
            <a:p>
              <a:pPr algn="ctr" eaLnBrk="1" hangingPunct="1"/>
              <a:endParaRPr lang="en-US" altLang="zh-CN" sz="60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970" name="Line 18"/>
            <p:cNvSpPr>
              <a:spLocks noChangeShapeType="1"/>
            </p:cNvSpPr>
            <p:nvPr/>
          </p:nvSpPr>
          <p:spPr bwMode="auto">
            <a:xfrm>
              <a:off x="3874" y="2005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1" name="Line 19"/>
            <p:cNvSpPr>
              <a:spLocks noChangeShapeType="1"/>
            </p:cNvSpPr>
            <p:nvPr/>
          </p:nvSpPr>
          <p:spPr bwMode="auto">
            <a:xfrm>
              <a:off x="4447" y="2002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2" name="Line 20"/>
            <p:cNvSpPr>
              <a:spLocks noChangeShapeType="1"/>
            </p:cNvSpPr>
            <p:nvPr/>
          </p:nvSpPr>
          <p:spPr bwMode="auto">
            <a:xfrm>
              <a:off x="3874" y="2108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3" name="Line 21"/>
            <p:cNvSpPr>
              <a:spLocks noChangeShapeType="1"/>
            </p:cNvSpPr>
            <p:nvPr/>
          </p:nvSpPr>
          <p:spPr bwMode="auto">
            <a:xfrm>
              <a:off x="3880" y="2227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4" name="Line 22"/>
            <p:cNvSpPr>
              <a:spLocks noChangeShapeType="1"/>
            </p:cNvSpPr>
            <p:nvPr/>
          </p:nvSpPr>
          <p:spPr bwMode="auto">
            <a:xfrm>
              <a:off x="4453" y="2224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5" name="Line 23"/>
            <p:cNvSpPr>
              <a:spLocks noChangeShapeType="1"/>
            </p:cNvSpPr>
            <p:nvPr/>
          </p:nvSpPr>
          <p:spPr bwMode="auto">
            <a:xfrm>
              <a:off x="3871" y="2330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6" name="Line 24"/>
            <p:cNvSpPr>
              <a:spLocks noChangeShapeType="1"/>
            </p:cNvSpPr>
            <p:nvPr/>
          </p:nvSpPr>
          <p:spPr bwMode="auto">
            <a:xfrm>
              <a:off x="3880" y="2470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7" name="Line 25"/>
            <p:cNvSpPr>
              <a:spLocks noChangeShapeType="1"/>
            </p:cNvSpPr>
            <p:nvPr/>
          </p:nvSpPr>
          <p:spPr bwMode="auto">
            <a:xfrm>
              <a:off x="4453" y="2467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8" name="Line 26"/>
            <p:cNvSpPr>
              <a:spLocks noChangeShapeType="1"/>
            </p:cNvSpPr>
            <p:nvPr/>
          </p:nvSpPr>
          <p:spPr bwMode="auto">
            <a:xfrm>
              <a:off x="3871" y="2573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79" name="Line 27"/>
            <p:cNvSpPr>
              <a:spLocks noChangeShapeType="1"/>
            </p:cNvSpPr>
            <p:nvPr/>
          </p:nvSpPr>
          <p:spPr bwMode="auto">
            <a:xfrm>
              <a:off x="3886" y="2692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0" name="Line 28"/>
            <p:cNvSpPr>
              <a:spLocks noChangeShapeType="1"/>
            </p:cNvSpPr>
            <p:nvPr/>
          </p:nvSpPr>
          <p:spPr bwMode="auto">
            <a:xfrm>
              <a:off x="4459" y="2689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1" name="Line 29"/>
            <p:cNvSpPr>
              <a:spLocks noChangeShapeType="1"/>
            </p:cNvSpPr>
            <p:nvPr/>
          </p:nvSpPr>
          <p:spPr bwMode="auto">
            <a:xfrm>
              <a:off x="3877" y="2795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2" name="AutoShape 30"/>
            <p:cNvSpPr>
              <a:spLocks noChangeArrowheads="1"/>
            </p:cNvSpPr>
            <p:nvPr/>
          </p:nvSpPr>
          <p:spPr bwMode="auto">
            <a:xfrm>
              <a:off x="3874" y="3279"/>
              <a:ext cx="641" cy="316"/>
            </a:xfrm>
            <a:prstGeom prst="flowChartDocumen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983" name="Rectangle 31"/>
            <p:cNvSpPr>
              <a:spLocks noChangeArrowheads="1"/>
            </p:cNvSpPr>
            <p:nvPr/>
          </p:nvSpPr>
          <p:spPr bwMode="auto">
            <a:xfrm>
              <a:off x="3210" y="1902"/>
              <a:ext cx="641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a[0][0]</a:t>
              </a:r>
            </a:p>
            <a:p>
              <a:pPr algn="ctr" eaLnBrk="1" hangingPunct="1"/>
              <a:endParaRPr lang="en-US" altLang="zh-CN" sz="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a[0][1]</a:t>
              </a:r>
            </a:p>
            <a:p>
              <a:pPr algn="ctr" eaLnBrk="1" hangingPunct="1"/>
              <a:endParaRPr lang="en-US" altLang="zh-CN" sz="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a[0][2]</a:t>
              </a:r>
            </a:p>
            <a:p>
              <a:pPr algn="ctr" eaLnBrk="1" hangingPunct="1"/>
              <a:endParaRPr lang="en-US" altLang="zh-CN" sz="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a[1][0]</a:t>
              </a:r>
            </a:p>
            <a:p>
              <a:pPr algn="ctr" eaLnBrk="1" hangingPunct="1"/>
              <a:endParaRPr lang="en-US" altLang="zh-CN" sz="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a[1][1]</a:t>
              </a:r>
            </a:p>
            <a:p>
              <a:pPr algn="ctr" eaLnBrk="1" hangingPunct="1"/>
              <a:endParaRPr lang="en-US" altLang="zh-CN" sz="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a[1][2]</a:t>
              </a:r>
            </a:p>
          </p:txBody>
        </p:sp>
        <p:sp>
          <p:nvSpPr>
            <p:cNvPr id="168984" name="Rectangle 32"/>
            <p:cNvSpPr>
              <a:spLocks noChangeArrowheads="1"/>
            </p:cNvSpPr>
            <p:nvPr/>
          </p:nvSpPr>
          <p:spPr bwMode="auto">
            <a:xfrm>
              <a:off x="4541" y="1896"/>
              <a:ext cx="6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8985" name="Text Box 33"/>
            <p:cNvSpPr txBox="1">
              <a:spLocks noChangeArrowheads="1"/>
            </p:cNvSpPr>
            <p:nvPr/>
          </p:nvSpPr>
          <p:spPr bwMode="auto">
            <a:xfrm>
              <a:off x="3205" y="3655"/>
              <a:ext cx="19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8986" name="Line 34"/>
            <p:cNvSpPr>
              <a:spLocks noChangeShapeType="1"/>
            </p:cNvSpPr>
            <p:nvPr/>
          </p:nvSpPr>
          <p:spPr bwMode="auto">
            <a:xfrm>
              <a:off x="3883" y="2914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7" name="Line 35"/>
            <p:cNvSpPr>
              <a:spLocks noChangeShapeType="1"/>
            </p:cNvSpPr>
            <p:nvPr/>
          </p:nvSpPr>
          <p:spPr bwMode="auto">
            <a:xfrm>
              <a:off x="4456" y="2911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8" name="Line 36"/>
            <p:cNvSpPr>
              <a:spLocks noChangeShapeType="1"/>
            </p:cNvSpPr>
            <p:nvPr/>
          </p:nvSpPr>
          <p:spPr bwMode="auto">
            <a:xfrm>
              <a:off x="3874" y="3026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9" name="Line 37"/>
            <p:cNvSpPr>
              <a:spLocks noChangeShapeType="1"/>
            </p:cNvSpPr>
            <p:nvPr/>
          </p:nvSpPr>
          <p:spPr bwMode="auto">
            <a:xfrm>
              <a:off x="3880" y="3145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0" name="Line 38"/>
            <p:cNvSpPr>
              <a:spLocks noChangeShapeType="1"/>
            </p:cNvSpPr>
            <p:nvPr/>
          </p:nvSpPr>
          <p:spPr bwMode="auto">
            <a:xfrm>
              <a:off x="4453" y="3142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6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Multiple-Subscripted Arrays’ Initialization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>
              <a:solidFill>
                <a:srgbClr val="3366FF"/>
              </a:solidFill>
            </a:endParaRPr>
          </a:p>
        </p:txBody>
      </p:sp>
      <p:sp>
        <p:nvSpPr>
          <p:cNvPr id="169991" name="Text Box 10"/>
          <p:cNvSpPr txBox="1">
            <a:spLocks noChangeArrowheads="1"/>
          </p:cNvSpPr>
          <p:nvPr/>
        </p:nvSpPr>
        <p:spPr bwMode="auto">
          <a:xfrm>
            <a:off x="2457450" y="2428875"/>
            <a:ext cx="5202238" cy="78898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a[2][3]={{</a:t>
            </a:r>
            <a:r>
              <a:rPr kumimoji="1" lang="en-US" altLang="zh-CN">
                <a:solidFill>
                  <a:srgbClr val="FF3300"/>
                </a:solidFill>
              </a:rPr>
              <a:t>10,11,12</a:t>
            </a:r>
            <a:r>
              <a:rPr kumimoji="1" lang="en-US" altLang="zh-CN"/>
              <a:t>},{</a:t>
            </a:r>
            <a:r>
              <a:rPr kumimoji="1" lang="en-US" altLang="zh-CN">
                <a:solidFill>
                  <a:srgbClr val="FF3300"/>
                </a:solidFill>
              </a:rPr>
              <a:t>13,14,15</a:t>
            </a:r>
            <a:r>
              <a:rPr kumimoji="1" lang="en-US" altLang="zh-CN"/>
              <a:t>}};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a[2][3]={10,11,12,13,14,15};</a:t>
            </a:r>
          </a:p>
        </p:txBody>
      </p:sp>
      <p:graphicFrame>
        <p:nvGraphicFramePr>
          <p:cNvPr id="407595" name="Group 43"/>
          <p:cNvGraphicFramePr>
            <a:graphicFrameLocks noGrp="1"/>
          </p:cNvGraphicFramePr>
          <p:nvPr/>
        </p:nvGraphicFramePr>
        <p:xfrm>
          <a:off x="2481263" y="3400425"/>
          <a:ext cx="3810000" cy="134144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Multiple-Subscripted Arrays’ Initialization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>
              <a:solidFill>
                <a:srgbClr val="3366FF"/>
              </a:solidFill>
            </a:endParaRPr>
          </a:p>
        </p:txBody>
      </p:sp>
      <p:sp>
        <p:nvSpPr>
          <p:cNvPr id="171015" name="Text Box 10"/>
          <p:cNvSpPr txBox="1">
            <a:spLocks noChangeArrowheads="1"/>
          </p:cNvSpPr>
          <p:nvPr/>
        </p:nvSpPr>
        <p:spPr bwMode="auto">
          <a:xfrm>
            <a:off x="2451100" y="2403475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a[2][3]={{</a:t>
            </a:r>
            <a:r>
              <a:rPr kumimoji="1" lang="en-US" altLang="zh-CN">
                <a:solidFill>
                  <a:srgbClr val="FF3300"/>
                </a:solidFill>
              </a:rPr>
              <a:t>10,11</a:t>
            </a:r>
            <a:r>
              <a:rPr kumimoji="1" lang="en-US" altLang="zh-CN"/>
              <a:t>},{</a:t>
            </a:r>
            <a:r>
              <a:rPr kumimoji="1" lang="en-US" altLang="zh-CN">
                <a:solidFill>
                  <a:srgbClr val="FF3300"/>
                </a:solidFill>
              </a:rPr>
              <a:t>13</a:t>
            </a:r>
            <a:r>
              <a:rPr kumimoji="1" lang="en-US" altLang="zh-CN"/>
              <a:t>}};</a:t>
            </a:r>
          </a:p>
        </p:txBody>
      </p:sp>
      <p:graphicFrame>
        <p:nvGraphicFramePr>
          <p:cNvPr id="408640" name="Group 64"/>
          <p:cNvGraphicFramePr>
            <a:graphicFrameLocks noGrp="1"/>
          </p:cNvGraphicFramePr>
          <p:nvPr/>
        </p:nvGraphicFramePr>
        <p:xfrm>
          <a:off x="2474913" y="2917825"/>
          <a:ext cx="3810000" cy="134144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38" name="Text Box 35"/>
          <p:cNvSpPr txBox="1">
            <a:spLocks noChangeArrowheads="1"/>
          </p:cNvSpPr>
          <p:nvPr/>
        </p:nvSpPr>
        <p:spPr bwMode="auto">
          <a:xfrm>
            <a:off x="2470150" y="4389439"/>
            <a:ext cx="5202238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a[2][3]={10,11,13};</a:t>
            </a:r>
          </a:p>
        </p:txBody>
      </p:sp>
      <p:graphicFrame>
        <p:nvGraphicFramePr>
          <p:cNvPr id="408642" name="Group 66"/>
          <p:cNvGraphicFramePr>
            <a:graphicFrameLocks noGrp="1"/>
          </p:cNvGraphicFramePr>
          <p:nvPr/>
        </p:nvGraphicFramePr>
        <p:xfrm>
          <a:off x="2495550" y="4906963"/>
          <a:ext cx="3810000" cy="1341436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Multiple-Subscripted Arrays’ Initialization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400" b="1">
              <a:solidFill>
                <a:srgbClr val="3366FF"/>
              </a:solidFill>
            </a:endParaRPr>
          </a:p>
        </p:txBody>
      </p:sp>
      <p:sp>
        <p:nvSpPr>
          <p:cNvPr id="172039" name="Text Box 10"/>
          <p:cNvSpPr txBox="1">
            <a:spLocks noChangeArrowheads="1"/>
          </p:cNvSpPr>
          <p:nvPr/>
        </p:nvSpPr>
        <p:spPr bwMode="auto">
          <a:xfrm>
            <a:off x="2452689" y="2438400"/>
            <a:ext cx="5202237" cy="78898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 ][3]={{</a:t>
            </a:r>
            <a:r>
              <a:rPr kumimoji="1" lang="en-US" altLang="zh-CN">
                <a:solidFill>
                  <a:srgbClr val="FF3300"/>
                </a:solidFill>
              </a:rPr>
              <a:t>10,11,12</a:t>
            </a:r>
            <a:r>
              <a:rPr kumimoji="1" lang="en-US" altLang="zh-CN"/>
              <a:t>},{</a:t>
            </a:r>
            <a:r>
              <a:rPr kumimoji="1" lang="en-US" altLang="zh-CN">
                <a:solidFill>
                  <a:srgbClr val="FF3300"/>
                </a:solidFill>
              </a:rPr>
              <a:t>13,14,15</a:t>
            </a:r>
            <a:r>
              <a:rPr kumimoji="1" lang="en-US" altLang="zh-CN"/>
              <a:t>}};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 ][3]={</a:t>
            </a:r>
            <a:r>
              <a:rPr kumimoji="1" lang="en-US" altLang="zh-CN">
                <a:solidFill>
                  <a:srgbClr val="FF00FF"/>
                </a:solidFill>
              </a:rPr>
              <a:t>10,11,12,13,14,15</a:t>
            </a:r>
            <a:r>
              <a:rPr kumimoji="1" lang="en-US" altLang="zh-CN"/>
              <a:t>};</a:t>
            </a:r>
          </a:p>
        </p:txBody>
      </p:sp>
      <p:graphicFrame>
        <p:nvGraphicFramePr>
          <p:cNvPr id="409640" name="Group 40"/>
          <p:cNvGraphicFramePr>
            <a:graphicFrameLocks noGrp="1"/>
          </p:cNvGraphicFramePr>
          <p:nvPr/>
        </p:nvGraphicFramePr>
        <p:xfrm>
          <a:off x="2462213" y="3413125"/>
          <a:ext cx="3810000" cy="134144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Multiple-Subscripted Arrays’ Initialization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 sz="2400" b="1" dirty="0">
              <a:solidFill>
                <a:srgbClr val="3366FF"/>
              </a:solidFill>
            </a:endParaRPr>
          </a:p>
        </p:txBody>
      </p:sp>
      <p:sp>
        <p:nvSpPr>
          <p:cNvPr id="173063" name="Text Box 10"/>
          <p:cNvSpPr txBox="1">
            <a:spLocks noChangeArrowheads="1"/>
          </p:cNvSpPr>
          <p:nvPr/>
        </p:nvSpPr>
        <p:spPr bwMode="auto">
          <a:xfrm>
            <a:off x="2454275" y="2400300"/>
            <a:ext cx="5202238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int a[ ][3]={{</a:t>
            </a:r>
            <a:r>
              <a:rPr kumimoji="1" lang="en-US" altLang="zh-CN">
                <a:solidFill>
                  <a:srgbClr val="FF3300"/>
                </a:solidFill>
              </a:rPr>
              <a:t>10,11</a:t>
            </a:r>
            <a:r>
              <a:rPr kumimoji="1" lang="en-US" altLang="zh-CN"/>
              <a:t>},{</a:t>
            </a:r>
            <a:r>
              <a:rPr kumimoji="1" lang="en-US" altLang="zh-CN">
                <a:solidFill>
                  <a:srgbClr val="FF3300"/>
                </a:solidFill>
              </a:rPr>
              <a:t>13</a:t>
            </a:r>
            <a:r>
              <a:rPr kumimoji="1" lang="en-US" altLang="zh-CN"/>
              <a:t>}};</a:t>
            </a:r>
          </a:p>
        </p:txBody>
      </p:sp>
      <p:graphicFrame>
        <p:nvGraphicFramePr>
          <p:cNvPr id="410662" name="Group 38"/>
          <p:cNvGraphicFramePr>
            <a:graphicFrameLocks noGrp="1"/>
          </p:cNvGraphicFramePr>
          <p:nvPr/>
        </p:nvGraphicFramePr>
        <p:xfrm>
          <a:off x="2463800" y="2955925"/>
          <a:ext cx="3810000" cy="134144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a[1][0]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a[1][2]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Examples: Multiple-Subscripted Arrays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Multiple-Subscripted Arrays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</a:endParaRPr>
          </a:p>
        </p:txBody>
      </p:sp>
      <p:graphicFrame>
        <p:nvGraphicFramePr>
          <p:cNvPr id="174087" name="Object 35"/>
          <p:cNvGraphicFramePr>
            <a:graphicFrameLocks noChangeAspect="1"/>
          </p:cNvGraphicFramePr>
          <p:nvPr/>
        </p:nvGraphicFramePr>
        <p:xfrm>
          <a:off x="3584575" y="2762251"/>
          <a:ext cx="1454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762251"/>
                        <a:ext cx="14541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36"/>
          <p:cNvGraphicFramePr>
            <a:graphicFrameLocks noChangeAspect="1"/>
          </p:cNvGraphicFramePr>
          <p:nvPr/>
        </p:nvGraphicFramePr>
        <p:xfrm>
          <a:off x="5568951" y="2525713"/>
          <a:ext cx="11271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685800" imgH="711200" progId="Equation.3">
                  <p:embed/>
                </p:oleObj>
              </mc:Choice>
              <mc:Fallback>
                <p:oleObj name="Equation" r:id="rId6" imgW="68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1" y="2525713"/>
                        <a:ext cx="11271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089" name="Group 42"/>
          <p:cNvGrpSpPr>
            <a:grpSpLocks/>
          </p:cNvGrpSpPr>
          <p:nvPr/>
        </p:nvGrpSpPr>
        <p:grpSpPr bwMode="auto">
          <a:xfrm>
            <a:off x="6713538" y="3921126"/>
            <a:ext cx="3389312" cy="1763713"/>
            <a:chOff x="3269" y="2470"/>
            <a:chExt cx="2135" cy="1111"/>
          </a:xfrm>
        </p:grpSpPr>
        <p:sp>
          <p:nvSpPr>
            <p:cNvPr id="174090" name="Rectangle 39"/>
            <p:cNvSpPr>
              <a:spLocks noChangeArrowheads="1"/>
            </p:cNvSpPr>
            <p:nvPr/>
          </p:nvSpPr>
          <p:spPr bwMode="auto">
            <a:xfrm>
              <a:off x="3269" y="2470"/>
              <a:ext cx="2135" cy="11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/>
                <a:t>for(i=0;i&lt;3;i++)</a:t>
              </a:r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</p:txBody>
        </p:sp>
        <p:sp>
          <p:nvSpPr>
            <p:cNvPr id="174091" name="Rectangle 40"/>
            <p:cNvSpPr>
              <a:spLocks noChangeArrowheads="1"/>
            </p:cNvSpPr>
            <p:nvPr/>
          </p:nvSpPr>
          <p:spPr bwMode="auto">
            <a:xfrm>
              <a:off x="3540" y="2785"/>
              <a:ext cx="1862" cy="7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/>
                <a:t>for(j=0;j&lt;2;j++)</a:t>
              </a:r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  <a:p>
              <a:pPr algn="ctr" eaLnBrk="1" hangingPunct="1"/>
              <a:endParaRPr kumimoji="1" lang="en-US" altLang="zh-CN"/>
            </a:p>
          </p:txBody>
        </p:sp>
        <p:sp>
          <p:nvSpPr>
            <p:cNvPr id="174092" name="Rectangle 41"/>
            <p:cNvSpPr>
              <a:spLocks noChangeArrowheads="1"/>
            </p:cNvSpPr>
            <p:nvPr/>
          </p:nvSpPr>
          <p:spPr bwMode="auto">
            <a:xfrm>
              <a:off x="3811" y="3107"/>
              <a:ext cx="1592" cy="4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FF"/>
                  </a:solidFill>
                </a:rPr>
                <a:t>b[i][j] = a[j][i]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Examples: Multiple-Subscripted Arrays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Example: Multiple-Subscripted Arrays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16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75111" name="Rectangle 17"/>
          <p:cNvSpPr>
            <a:spLocks noChangeArrowheads="1"/>
          </p:cNvSpPr>
          <p:nvPr/>
        </p:nvSpPr>
        <p:spPr bwMode="auto">
          <a:xfrm>
            <a:off x="2112963" y="2392363"/>
            <a:ext cx="7002462" cy="3619500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a[2][3]={1,2,3,4,5,6}, b[3][2];</a:t>
            </a:r>
          </a:p>
          <a:p>
            <a:pPr eaLnBrk="1" hangingPunct="1"/>
            <a:r>
              <a:rPr lang="en-US" altLang="zh-CN" sz="1600"/>
              <a:t>  int i, j;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printf("matrix a is:\n");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for (i=0; i&lt;2; i++) {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for (j=0; j&lt;3; j++) {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  b[j][i] = a[i][j];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  printf("%3d", a[i][j]);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}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  printf("\n");</a:t>
            </a:r>
          </a:p>
          <a:p>
            <a:pPr eaLnBrk="1" hangingPunct="1"/>
            <a:r>
              <a:rPr lang="en-US" altLang="zh-CN">
                <a:solidFill>
                  <a:srgbClr val="3366FF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78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677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黑体</vt:lpstr>
      <vt:lpstr>宋体</vt:lpstr>
      <vt:lpstr>Arial</vt:lpstr>
      <vt:lpstr>Bodoni MT Black</vt:lpstr>
      <vt:lpstr>Calibri</vt:lpstr>
      <vt:lpstr>Calibri Light</vt:lpstr>
      <vt:lpstr>Courier New</vt:lpstr>
      <vt:lpstr>华文新魏</vt:lpstr>
      <vt:lpstr>Times New Roman</vt:lpstr>
      <vt:lpstr>Office Theme</vt:lpstr>
      <vt:lpstr>Equation</vt:lpstr>
      <vt:lpstr>公式</vt:lpstr>
      <vt:lpstr> Multiple-Subscripted Arrays</vt:lpstr>
      <vt:lpstr>Multiple-Subscripted Arrays’ Definition</vt:lpstr>
      <vt:lpstr> Multiple-Subscripted Arrays’ Storage</vt:lpstr>
      <vt:lpstr>Multiple-Subscripted Arrays’ Initialization</vt:lpstr>
      <vt:lpstr>Multiple-Subscripted Arrays’ Initialization</vt:lpstr>
      <vt:lpstr>Multiple-Subscripted Arrays’ Initialization</vt:lpstr>
      <vt:lpstr>Multiple-Subscripted Arrays’ Initialization</vt:lpstr>
      <vt:lpstr> Examples: Multiple-Subscripted Arrays</vt:lpstr>
      <vt:lpstr> Examples: Multiple-Subscripted Arrays</vt:lpstr>
      <vt:lpstr>Examples: Multiple-Subscripted Arrays</vt:lpstr>
      <vt:lpstr> Examples: Multiple-Subscripted Arrays</vt:lpstr>
      <vt:lpstr> Examples: Multiple-Subscripted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Multiple-Subscripted Arrays</dc:title>
  <dc:creator>Shafraz</dc:creator>
  <cp:lastModifiedBy>Shafraz</cp:lastModifiedBy>
  <cp:revision>2</cp:revision>
  <dcterms:created xsi:type="dcterms:W3CDTF">2016-11-11T09:17:25Z</dcterms:created>
  <dcterms:modified xsi:type="dcterms:W3CDTF">2016-11-11T10:39:57Z</dcterms:modified>
</cp:coreProperties>
</file>