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0D1E-5523-41AB-8C2D-7F19E7640BE3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E290-FD7E-47F2-985E-08FE3E06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9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0D1E-5523-41AB-8C2D-7F19E7640BE3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E290-FD7E-47F2-985E-08FE3E06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4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0D1E-5523-41AB-8C2D-7F19E7640BE3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E290-FD7E-47F2-985E-08FE3E06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42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877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0D1E-5523-41AB-8C2D-7F19E7640BE3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E290-FD7E-47F2-985E-08FE3E06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2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0D1E-5523-41AB-8C2D-7F19E7640BE3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E290-FD7E-47F2-985E-08FE3E06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2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0D1E-5523-41AB-8C2D-7F19E7640BE3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E290-FD7E-47F2-985E-08FE3E06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3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0D1E-5523-41AB-8C2D-7F19E7640BE3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E290-FD7E-47F2-985E-08FE3E06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8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0D1E-5523-41AB-8C2D-7F19E7640BE3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E290-FD7E-47F2-985E-08FE3E06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0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0D1E-5523-41AB-8C2D-7F19E7640BE3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E290-FD7E-47F2-985E-08FE3E06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5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0D1E-5523-41AB-8C2D-7F19E7640BE3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E290-FD7E-47F2-985E-08FE3E06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4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0D1E-5523-41AB-8C2D-7F19E7640BE3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E290-FD7E-47F2-985E-08FE3E06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9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F0D1E-5523-41AB-8C2D-7F19E7640BE3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5E290-FD7E-47F2-985E-08FE3E069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090A83D-2A49-463B-B177-07E6E7176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Functions in C Language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70AC611-3D2D-44D6-BB95-A6CC84C9B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endParaRPr lang="en-US" sz="2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332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490539"/>
            <a:ext cx="8229600" cy="942975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br>
              <a:rPr lang="en-US" altLang="zh-CN" sz="2800" b="1">
                <a:ea typeface="华文新魏" pitchFamily="2" charset="-122"/>
              </a:rPr>
            </a:b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Passing Parameters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619251" y="1490663"/>
            <a:ext cx="8943975" cy="4868862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None/>
            </a:pPr>
            <a:endParaRPr lang="en-US" altLang="en-US" sz="2400" b="1" dirty="0">
              <a:solidFill>
                <a:srgbClr val="3366FF"/>
              </a:solidFill>
              <a:latin typeface="宋体" panose="02010600030101010101" pitchFamily="2" charset="-122"/>
            </a:endParaRPr>
          </a:p>
        </p:txBody>
      </p:sp>
      <p:sp>
        <p:nvSpPr>
          <p:cNvPr id="117767" name="Text Box 30"/>
          <p:cNvSpPr txBox="1">
            <a:spLocks noChangeArrowheads="1"/>
          </p:cNvSpPr>
          <p:nvPr/>
        </p:nvSpPr>
        <p:spPr bwMode="auto">
          <a:xfrm>
            <a:off x="2112963" y="3268664"/>
            <a:ext cx="3162300" cy="2225675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int </a:t>
            </a:r>
            <a:r>
              <a:rPr kumimoji="1" lang="en-US" altLang="zh-CN" sz="1600">
                <a:solidFill>
                  <a:schemeClr val="accent2"/>
                </a:solidFill>
              </a:rPr>
              <a:t>max</a:t>
            </a:r>
            <a:r>
              <a:rPr kumimoji="1" lang="en-US" altLang="zh-CN" sz="1600"/>
              <a:t>(int a, int b) {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  ……  return c;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}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>
                <a:solidFill>
                  <a:schemeClr val="accent2"/>
                </a:solidFill>
              </a:rPr>
              <a:t>main</a:t>
            </a:r>
            <a:r>
              <a:rPr kumimoji="1" lang="en-US" altLang="zh-CN" sz="1600"/>
              <a:t>() {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  ……  c=</a:t>
            </a:r>
            <a:r>
              <a:rPr kumimoji="1" lang="en-US" altLang="zh-CN">
                <a:solidFill>
                  <a:srgbClr val="FF3300"/>
                </a:solidFill>
              </a:rPr>
              <a:t>max(a, b)</a:t>
            </a:r>
            <a:r>
              <a:rPr kumimoji="1" lang="en-US" altLang="zh-CN" sz="1600"/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}</a:t>
            </a:r>
          </a:p>
        </p:txBody>
      </p:sp>
      <p:grpSp>
        <p:nvGrpSpPr>
          <p:cNvPr id="117768" name="Group 31"/>
          <p:cNvGrpSpPr>
            <a:grpSpLocks/>
          </p:cNvGrpSpPr>
          <p:nvPr/>
        </p:nvGrpSpPr>
        <p:grpSpPr bwMode="auto">
          <a:xfrm>
            <a:off x="5583238" y="2990851"/>
            <a:ext cx="3243262" cy="2797175"/>
            <a:chOff x="3068" y="2390"/>
            <a:chExt cx="2043" cy="1762"/>
          </a:xfrm>
        </p:grpSpPr>
        <p:sp>
          <p:nvSpPr>
            <p:cNvPr id="117769" name="AutoShape 32"/>
            <p:cNvSpPr>
              <a:spLocks noChangeArrowheads="1"/>
            </p:cNvSpPr>
            <p:nvPr/>
          </p:nvSpPr>
          <p:spPr bwMode="auto">
            <a:xfrm rot="5400000">
              <a:off x="4442" y="2896"/>
              <a:ext cx="539" cy="798"/>
            </a:xfrm>
            <a:prstGeom prst="cube">
              <a:avLst>
                <a:gd name="adj" fmla="val 6917"/>
              </a:avLst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max()</a:t>
              </a:r>
            </a:p>
          </p:txBody>
        </p:sp>
        <p:sp>
          <p:nvSpPr>
            <p:cNvPr id="117770" name="Text Box 33"/>
            <p:cNvSpPr txBox="1">
              <a:spLocks noChangeArrowheads="1"/>
            </p:cNvSpPr>
            <p:nvPr/>
          </p:nvSpPr>
          <p:spPr bwMode="auto">
            <a:xfrm>
              <a:off x="3953" y="2390"/>
              <a:ext cx="2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117771" name="Text Box 34"/>
            <p:cNvSpPr txBox="1">
              <a:spLocks noChangeArrowheads="1"/>
            </p:cNvSpPr>
            <p:nvPr/>
          </p:nvSpPr>
          <p:spPr bwMode="auto">
            <a:xfrm>
              <a:off x="3969" y="2793"/>
              <a:ext cx="2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117772" name="Text Box 35"/>
            <p:cNvSpPr txBox="1">
              <a:spLocks noChangeArrowheads="1"/>
            </p:cNvSpPr>
            <p:nvPr/>
          </p:nvSpPr>
          <p:spPr bwMode="auto">
            <a:xfrm>
              <a:off x="4030" y="3902"/>
              <a:ext cx="2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117773" name="AutoShape 36"/>
            <p:cNvSpPr>
              <a:spLocks noChangeArrowheads="1"/>
            </p:cNvSpPr>
            <p:nvPr/>
          </p:nvSpPr>
          <p:spPr bwMode="auto">
            <a:xfrm rot="5400000">
              <a:off x="3197" y="2893"/>
              <a:ext cx="539" cy="798"/>
            </a:xfrm>
            <a:prstGeom prst="cube">
              <a:avLst>
                <a:gd name="adj" fmla="val 6917"/>
              </a:avLst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main()</a:t>
              </a:r>
            </a:p>
          </p:txBody>
        </p:sp>
        <p:sp>
          <p:nvSpPr>
            <p:cNvPr id="117774" name="Freeform 37"/>
            <p:cNvSpPr>
              <a:spLocks/>
            </p:cNvSpPr>
            <p:nvPr/>
          </p:nvSpPr>
          <p:spPr bwMode="auto">
            <a:xfrm>
              <a:off x="3205" y="2601"/>
              <a:ext cx="1737" cy="393"/>
            </a:xfrm>
            <a:custGeom>
              <a:avLst/>
              <a:gdLst>
                <a:gd name="T0" fmla="*/ 0 w 1737"/>
                <a:gd name="T1" fmla="*/ 383 h 393"/>
                <a:gd name="T2" fmla="*/ 846 w 1737"/>
                <a:gd name="T3" fmla="*/ 2 h 393"/>
                <a:gd name="T4" fmla="*/ 1737 w 1737"/>
                <a:gd name="T5" fmla="*/ 393 h 393"/>
                <a:gd name="T6" fmla="*/ 0 60000 65536"/>
                <a:gd name="T7" fmla="*/ 0 60000 65536"/>
                <a:gd name="T8" fmla="*/ 0 60000 65536"/>
                <a:gd name="T9" fmla="*/ 0 w 1737"/>
                <a:gd name="T10" fmla="*/ 0 h 393"/>
                <a:gd name="T11" fmla="*/ 1737 w 1737"/>
                <a:gd name="T12" fmla="*/ 393 h 3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7" h="393">
                  <a:moveTo>
                    <a:pt x="0" y="383"/>
                  </a:moveTo>
                  <a:cubicBezTo>
                    <a:pt x="278" y="191"/>
                    <a:pt x="557" y="0"/>
                    <a:pt x="846" y="2"/>
                  </a:cubicBezTo>
                  <a:cubicBezTo>
                    <a:pt x="1135" y="4"/>
                    <a:pt x="1436" y="198"/>
                    <a:pt x="1737" y="393"/>
                  </a:cubicBezTo>
                </a:path>
              </a:pathLst>
            </a:custGeom>
            <a:noFill/>
            <a:ln w="12700">
              <a:solidFill>
                <a:srgbClr val="FF00FF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5" name="Freeform 38"/>
            <p:cNvSpPr>
              <a:spLocks/>
            </p:cNvSpPr>
            <p:nvPr/>
          </p:nvSpPr>
          <p:spPr bwMode="auto">
            <a:xfrm>
              <a:off x="3698" y="2808"/>
              <a:ext cx="771" cy="176"/>
            </a:xfrm>
            <a:custGeom>
              <a:avLst/>
              <a:gdLst>
                <a:gd name="T0" fmla="*/ 0 w 771"/>
                <a:gd name="T1" fmla="*/ 176 h 176"/>
                <a:gd name="T2" fmla="*/ 353 w 771"/>
                <a:gd name="T3" fmla="*/ 0 h 176"/>
                <a:gd name="T4" fmla="*/ 771 w 771"/>
                <a:gd name="T5" fmla="*/ 176 h 176"/>
                <a:gd name="T6" fmla="*/ 0 60000 65536"/>
                <a:gd name="T7" fmla="*/ 0 60000 65536"/>
                <a:gd name="T8" fmla="*/ 0 60000 65536"/>
                <a:gd name="T9" fmla="*/ 0 w 771"/>
                <a:gd name="T10" fmla="*/ 0 h 176"/>
                <a:gd name="T11" fmla="*/ 771 w 771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76">
                  <a:moveTo>
                    <a:pt x="0" y="176"/>
                  </a:moveTo>
                  <a:cubicBezTo>
                    <a:pt x="112" y="88"/>
                    <a:pt x="225" y="0"/>
                    <a:pt x="353" y="0"/>
                  </a:cubicBezTo>
                  <a:cubicBezTo>
                    <a:pt x="481" y="0"/>
                    <a:pt x="626" y="88"/>
                    <a:pt x="771" y="176"/>
                  </a:cubicBezTo>
                </a:path>
              </a:pathLst>
            </a:custGeom>
            <a:noFill/>
            <a:ln w="12700">
              <a:solidFill>
                <a:srgbClr val="FF00FF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6" name="Freeform 39"/>
            <p:cNvSpPr>
              <a:spLocks/>
            </p:cNvSpPr>
            <p:nvPr/>
          </p:nvSpPr>
          <p:spPr bwMode="auto">
            <a:xfrm>
              <a:off x="3456" y="3588"/>
              <a:ext cx="1273" cy="252"/>
            </a:xfrm>
            <a:custGeom>
              <a:avLst/>
              <a:gdLst>
                <a:gd name="T0" fmla="*/ 1273 w 1273"/>
                <a:gd name="T1" fmla="*/ 9 h 252"/>
                <a:gd name="T2" fmla="*/ 669 w 1273"/>
                <a:gd name="T3" fmla="*/ 251 h 252"/>
                <a:gd name="T4" fmla="*/ 0 w 1273"/>
                <a:gd name="T5" fmla="*/ 0 h 252"/>
                <a:gd name="T6" fmla="*/ 0 60000 65536"/>
                <a:gd name="T7" fmla="*/ 0 60000 65536"/>
                <a:gd name="T8" fmla="*/ 0 60000 65536"/>
                <a:gd name="T9" fmla="*/ 0 w 1273"/>
                <a:gd name="T10" fmla="*/ 0 h 252"/>
                <a:gd name="T11" fmla="*/ 1273 w 1273"/>
                <a:gd name="T12" fmla="*/ 252 h 2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3" h="252">
                  <a:moveTo>
                    <a:pt x="1273" y="9"/>
                  </a:moveTo>
                  <a:cubicBezTo>
                    <a:pt x="1077" y="130"/>
                    <a:pt x="881" y="252"/>
                    <a:pt x="669" y="251"/>
                  </a:cubicBezTo>
                  <a:cubicBezTo>
                    <a:pt x="457" y="250"/>
                    <a:pt x="228" y="125"/>
                    <a:pt x="0" y="0"/>
                  </a:cubicBezTo>
                </a:path>
              </a:pathLst>
            </a:custGeom>
            <a:noFill/>
            <a:ln w="12700">
              <a:solidFill>
                <a:srgbClr val="FF00FF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5004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490539"/>
            <a:ext cx="8229600" cy="942975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br>
              <a:rPr lang="en-US" altLang="zh-CN" sz="2800" b="1">
                <a:ea typeface="华文新魏" pitchFamily="2" charset="-122"/>
              </a:rPr>
            </a:b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Formal Parameter and Actual Parameter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619251" y="1504731"/>
            <a:ext cx="8943975" cy="4868862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Blip>
                <a:blip r:embed="rId2"/>
              </a:buBlip>
            </a:pPr>
            <a:endParaRPr lang="en-US" altLang="zh-CN" sz="300" b="1">
              <a:solidFill>
                <a:srgbClr val="008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endParaRPr lang="en-US" altLang="zh-CN" sz="2000" b="1" i="1">
              <a:solidFill>
                <a:srgbClr val="008000"/>
              </a:solidFill>
              <a:latin typeface="宋体" panose="02010600030101010101" pitchFamily="2" charset="-122"/>
            </a:endParaRPr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1774825" y="4508501"/>
            <a:ext cx="1728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119816" name="Text Box 11"/>
          <p:cNvSpPr txBox="1">
            <a:spLocks noChangeArrowheads="1"/>
          </p:cNvSpPr>
          <p:nvPr/>
        </p:nvSpPr>
        <p:spPr bwMode="auto">
          <a:xfrm>
            <a:off x="2095501" y="2144714"/>
            <a:ext cx="3457575" cy="3355975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int max(int</a:t>
            </a:r>
            <a:r>
              <a:rPr kumimoji="1" lang="en-US" altLang="zh-CN">
                <a:solidFill>
                  <a:srgbClr val="FF3300"/>
                </a:solidFill>
              </a:rPr>
              <a:t> a, </a:t>
            </a:r>
            <a:r>
              <a:rPr kumimoji="1" lang="en-US" altLang="zh-CN" sz="1600"/>
              <a:t>int</a:t>
            </a:r>
            <a:r>
              <a:rPr kumimoji="1" lang="en-US" altLang="zh-CN">
                <a:solidFill>
                  <a:srgbClr val="FF3300"/>
                </a:solidFill>
              </a:rPr>
              <a:t> b</a:t>
            </a:r>
            <a:r>
              <a:rPr kumimoji="1" lang="en-US" altLang="zh-CN" sz="1600"/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{ int c=a&gt;=b?a:b;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  return c;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}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main()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{ int a, b, c;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  scanf(“%d%d”, &amp;a, &amp;b);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  c=max(</a:t>
            </a:r>
            <a:r>
              <a:rPr kumimoji="1" lang="en-US" altLang="zh-CN">
                <a:solidFill>
                  <a:srgbClr val="FF3300"/>
                </a:solidFill>
              </a:rPr>
              <a:t>a, b</a:t>
            </a:r>
            <a:r>
              <a:rPr kumimoji="1" lang="en-US" altLang="zh-CN" sz="1600"/>
              <a:t>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7746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490539"/>
            <a:ext cx="8229600" cy="942975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br>
              <a:rPr lang="en-US" altLang="zh-CN" sz="2800" b="1">
                <a:ea typeface="华文新魏" pitchFamily="2" charset="-122"/>
              </a:rPr>
            </a:b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Formal Parameter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619251" y="1490663"/>
            <a:ext cx="8943975" cy="4868862"/>
          </a:xfrm>
          <a:noFill/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None/>
            </a:pPr>
            <a:endParaRPr lang="en-US" altLang="zh-CN" sz="300" b="1">
              <a:solidFill>
                <a:srgbClr val="008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endParaRPr lang="en-US" altLang="zh-CN" sz="2000" b="1" i="1">
              <a:solidFill>
                <a:srgbClr val="008000"/>
              </a:solidFill>
              <a:latin typeface="宋体" panose="02010600030101010101" pitchFamily="2" charset="-122"/>
            </a:endParaRPr>
          </a:p>
        </p:txBody>
      </p:sp>
      <p:sp>
        <p:nvSpPr>
          <p:cNvPr id="120839" name="Text Box 16"/>
          <p:cNvSpPr txBox="1">
            <a:spLocks noChangeArrowheads="1"/>
          </p:cNvSpPr>
          <p:nvPr/>
        </p:nvSpPr>
        <p:spPr bwMode="auto">
          <a:xfrm>
            <a:off x="2093914" y="2081214"/>
            <a:ext cx="3457575" cy="3309937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int max(int </a:t>
            </a:r>
            <a:r>
              <a:rPr kumimoji="1" lang="en-US" altLang="zh-CN">
                <a:solidFill>
                  <a:srgbClr val="FF3300"/>
                </a:solidFill>
              </a:rPr>
              <a:t>a</a:t>
            </a:r>
            <a:r>
              <a:rPr kumimoji="1" lang="en-US" altLang="zh-CN" sz="1600"/>
              <a:t>, int </a:t>
            </a:r>
            <a:r>
              <a:rPr kumimoji="1" lang="en-US" altLang="zh-CN">
                <a:solidFill>
                  <a:srgbClr val="FF3300"/>
                </a:solidFill>
              </a:rPr>
              <a:t>b</a:t>
            </a:r>
            <a:r>
              <a:rPr kumimoji="1" lang="en-US" altLang="zh-CN" sz="1600"/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{ int c=a&gt;=b?a:b;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  return c;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}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main()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{ int a, b, c;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  scanf(“%d%d”, &amp;a, &amp;b);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  c=max(a, b);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5860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490539"/>
            <a:ext cx="8229600" cy="942975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br>
              <a:rPr lang="en-US" altLang="zh-CN" sz="2800" b="1">
                <a:ea typeface="华文新魏" pitchFamily="2" charset="-122"/>
              </a:rPr>
            </a:b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Actual Parameter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619251" y="1490663"/>
            <a:ext cx="8943975" cy="4868862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None/>
            </a:pPr>
            <a:endParaRPr lang="en-US" altLang="zh-CN" sz="300" b="1">
              <a:solidFill>
                <a:srgbClr val="008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endParaRPr lang="en-US" altLang="zh-CN" sz="2000" b="1" i="1">
              <a:solidFill>
                <a:srgbClr val="008000"/>
              </a:solidFill>
              <a:latin typeface="宋体" panose="02010600030101010101" pitchFamily="2" charset="-122"/>
            </a:endParaRPr>
          </a:p>
        </p:txBody>
      </p:sp>
      <p:sp>
        <p:nvSpPr>
          <p:cNvPr id="121863" name="Text Box 13"/>
          <p:cNvSpPr txBox="1">
            <a:spLocks noChangeArrowheads="1"/>
          </p:cNvSpPr>
          <p:nvPr/>
        </p:nvSpPr>
        <p:spPr bwMode="auto">
          <a:xfrm>
            <a:off x="2095501" y="2128838"/>
            <a:ext cx="3457575" cy="3325812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int max(int a, int b)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{ int c=a&gt;=b?a:b;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  return c;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}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main()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{ int a, b, c;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  scanf(“%d%d”, &amp;a, &amp;b);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  c=max(</a:t>
            </a:r>
            <a:r>
              <a:rPr kumimoji="1" lang="en-US" altLang="zh-CN">
                <a:solidFill>
                  <a:srgbClr val="FF3300"/>
                </a:solidFill>
              </a:rPr>
              <a:t>a</a:t>
            </a:r>
            <a:r>
              <a:rPr kumimoji="1" lang="en-US" altLang="zh-CN" sz="1600"/>
              <a:t>, </a:t>
            </a:r>
            <a:r>
              <a:rPr kumimoji="1" lang="en-US" altLang="zh-CN">
                <a:solidFill>
                  <a:srgbClr val="FF3300"/>
                </a:solidFill>
              </a:rPr>
              <a:t>b</a:t>
            </a:r>
            <a:r>
              <a:rPr kumimoji="1" lang="en-US" altLang="zh-CN" sz="1600"/>
              <a:t>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4179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490539"/>
            <a:ext cx="8229600" cy="942975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br>
              <a:rPr lang="en-US" altLang="zh-CN" sz="2800" b="1">
                <a:ea typeface="华文新魏" pitchFamily="2" charset="-122"/>
              </a:rPr>
            </a:b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Passing Parameters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619251" y="1490663"/>
            <a:ext cx="8943975" cy="4868862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None/>
            </a:pPr>
            <a:endParaRPr lang="en-US" altLang="zh-CN" sz="300" b="1">
              <a:solidFill>
                <a:srgbClr val="008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endParaRPr lang="en-US" altLang="zh-CN" sz="2000" b="1" i="1">
              <a:solidFill>
                <a:srgbClr val="008000"/>
              </a:solidFill>
              <a:latin typeface="宋体" panose="02010600030101010101" pitchFamily="2" charset="-122"/>
            </a:endParaRPr>
          </a:p>
        </p:txBody>
      </p:sp>
      <p:sp>
        <p:nvSpPr>
          <p:cNvPr id="122887" name="Text Box 16"/>
          <p:cNvSpPr txBox="1">
            <a:spLocks noChangeArrowheads="1"/>
          </p:cNvSpPr>
          <p:nvPr/>
        </p:nvSpPr>
        <p:spPr bwMode="auto">
          <a:xfrm>
            <a:off x="2093914" y="2081214"/>
            <a:ext cx="3457575" cy="3279775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</a:rPr>
              <a:t>int max(int a, int b)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{ int c=a&gt;=b?a:b;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  return c;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}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main()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{ int x=6, y;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  y=</a:t>
            </a:r>
            <a:r>
              <a:rPr kumimoji="1" lang="en-US" altLang="zh-CN" sz="1600">
                <a:solidFill>
                  <a:srgbClr val="FF3300"/>
                </a:solidFill>
              </a:rPr>
              <a:t>max(x, x++)</a:t>
            </a:r>
            <a:r>
              <a:rPr kumimoji="1" lang="en-US" altLang="zh-CN" sz="1600"/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  printf(“%d”, y);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}</a:t>
            </a:r>
          </a:p>
        </p:txBody>
      </p:sp>
      <p:sp>
        <p:nvSpPr>
          <p:cNvPr id="122888" name="Line 17"/>
          <p:cNvSpPr>
            <a:spLocks noChangeShapeType="1"/>
          </p:cNvSpPr>
          <p:nvPr/>
        </p:nvSpPr>
        <p:spPr bwMode="auto">
          <a:xfrm>
            <a:off x="3165476" y="4597400"/>
            <a:ext cx="708025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89" name="Text Box 19"/>
          <p:cNvSpPr txBox="1">
            <a:spLocks noChangeArrowheads="1"/>
          </p:cNvSpPr>
          <p:nvPr/>
        </p:nvSpPr>
        <p:spPr bwMode="auto">
          <a:xfrm>
            <a:off x="5732463" y="4646614"/>
            <a:ext cx="1312862" cy="712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b=x++;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600"/>
              <a:t>a=x;</a:t>
            </a:r>
          </a:p>
        </p:txBody>
      </p:sp>
      <p:sp>
        <p:nvSpPr>
          <p:cNvPr id="122890" name="Text Box 20"/>
          <p:cNvSpPr txBox="1">
            <a:spLocks noChangeArrowheads="1"/>
          </p:cNvSpPr>
          <p:nvPr/>
        </p:nvSpPr>
        <p:spPr bwMode="auto">
          <a:xfrm>
            <a:off x="5727701" y="4170364"/>
            <a:ext cx="1312863" cy="3460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29339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490539"/>
            <a:ext cx="8229600" cy="942975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br>
              <a:rPr lang="en-US" altLang="zh-CN" sz="2800" b="1">
                <a:ea typeface="华文新魏" pitchFamily="2" charset="-122"/>
              </a:rPr>
            </a:b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Passing Parameters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619251" y="1490663"/>
            <a:ext cx="8943975" cy="4868862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None/>
            </a:pPr>
            <a:endParaRPr lang="en-US" altLang="zh-CN" sz="300" b="1">
              <a:solidFill>
                <a:srgbClr val="008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endParaRPr lang="en-US" altLang="zh-CN" sz="2000" b="1" i="1">
              <a:solidFill>
                <a:srgbClr val="008000"/>
              </a:solidFill>
              <a:latin typeface="宋体" panose="02010600030101010101" pitchFamily="2" charset="-122"/>
            </a:endParaRPr>
          </a:p>
        </p:txBody>
      </p:sp>
      <p:sp>
        <p:nvSpPr>
          <p:cNvPr id="123911" name="Text Box 16"/>
          <p:cNvSpPr txBox="1">
            <a:spLocks noChangeArrowheads="1"/>
          </p:cNvSpPr>
          <p:nvPr/>
        </p:nvSpPr>
        <p:spPr bwMode="auto">
          <a:xfrm>
            <a:off x="2093914" y="2049464"/>
            <a:ext cx="3457575" cy="3646487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int max(int a, int b)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{ int c=a&gt;=b?a:b;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  a++; b++;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  return c;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}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main()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{ int x=6, y=5, z;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  z=max(x, y);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  printf(“%d,%d,%d”,x,y,z);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}</a:t>
            </a:r>
          </a:p>
        </p:txBody>
      </p:sp>
      <p:sp>
        <p:nvSpPr>
          <p:cNvPr id="123912" name="Text Box 18"/>
          <p:cNvSpPr txBox="1">
            <a:spLocks noChangeArrowheads="1"/>
          </p:cNvSpPr>
          <p:nvPr/>
        </p:nvSpPr>
        <p:spPr bwMode="auto">
          <a:xfrm>
            <a:off x="4135438" y="3622676"/>
            <a:ext cx="1312862" cy="3460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bg1"/>
                </a:solidFill>
              </a:rPr>
              <a:t>6,5,6</a:t>
            </a:r>
          </a:p>
        </p:txBody>
      </p:sp>
      <p:grpSp>
        <p:nvGrpSpPr>
          <p:cNvPr id="123913" name="Group 19"/>
          <p:cNvGrpSpPr>
            <a:grpSpLocks/>
          </p:cNvGrpSpPr>
          <p:nvPr/>
        </p:nvGrpSpPr>
        <p:grpSpPr bwMode="auto">
          <a:xfrm>
            <a:off x="5713414" y="4846639"/>
            <a:ext cx="3190875" cy="858837"/>
            <a:chOff x="3100" y="3119"/>
            <a:chExt cx="2010" cy="541"/>
          </a:xfrm>
        </p:grpSpPr>
        <p:sp>
          <p:nvSpPr>
            <p:cNvPr id="123914" name="Rectangle 20"/>
            <p:cNvSpPr>
              <a:spLocks noChangeArrowheads="1"/>
            </p:cNvSpPr>
            <p:nvPr/>
          </p:nvSpPr>
          <p:spPr bwMode="auto">
            <a:xfrm>
              <a:off x="3382" y="3122"/>
              <a:ext cx="529" cy="21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23915" name="Text Box 21"/>
            <p:cNvSpPr txBox="1">
              <a:spLocks noChangeArrowheads="1"/>
            </p:cNvSpPr>
            <p:nvPr/>
          </p:nvSpPr>
          <p:spPr bwMode="auto">
            <a:xfrm>
              <a:off x="3103" y="3121"/>
              <a:ext cx="2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/>
                <a:t>x</a:t>
              </a:r>
            </a:p>
          </p:txBody>
        </p:sp>
        <p:sp>
          <p:nvSpPr>
            <p:cNvPr id="123916" name="Rectangle 22"/>
            <p:cNvSpPr>
              <a:spLocks noChangeArrowheads="1"/>
            </p:cNvSpPr>
            <p:nvPr/>
          </p:nvSpPr>
          <p:spPr bwMode="auto">
            <a:xfrm>
              <a:off x="3379" y="3443"/>
              <a:ext cx="529" cy="21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23917" name="Text Box 23"/>
            <p:cNvSpPr txBox="1">
              <a:spLocks noChangeArrowheads="1"/>
            </p:cNvSpPr>
            <p:nvPr/>
          </p:nvSpPr>
          <p:spPr bwMode="auto">
            <a:xfrm>
              <a:off x="3100" y="3442"/>
              <a:ext cx="2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/>
                <a:t>y</a:t>
              </a:r>
            </a:p>
          </p:txBody>
        </p:sp>
        <p:sp>
          <p:nvSpPr>
            <p:cNvPr id="123918" name="Rectangle 24"/>
            <p:cNvSpPr>
              <a:spLocks noChangeArrowheads="1"/>
            </p:cNvSpPr>
            <p:nvPr/>
          </p:nvSpPr>
          <p:spPr bwMode="auto">
            <a:xfrm>
              <a:off x="4315" y="3119"/>
              <a:ext cx="529" cy="21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23919" name="Text Box 25"/>
            <p:cNvSpPr txBox="1">
              <a:spLocks noChangeArrowheads="1"/>
            </p:cNvSpPr>
            <p:nvPr/>
          </p:nvSpPr>
          <p:spPr bwMode="auto">
            <a:xfrm>
              <a:off x="4881" y="3127"/>
              <a:ext cx="2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/>
                <a:t>a</a:t>
              </a:r>
            </a:p>
          </p:txBody>
        </p:sp>
        <p:sp>
          <p:nvSpPr>
            <p:cNvPr id="123920" name="Rectangle 26"/>
            <p:cNvSpPr>
              <a:spLocks noChangeArrowheads="1"/>
            </p:cNvSpPr>
            <p:nvPr/>
          </p:nvSpPr>
          <p:spPr bwMode="auto">
            <a:xfrm>
              <a:off x="4321" y="3440"/>
              <a:ext cx="529" cy="21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23921" name="Text Box 27"/>
            <p:cNvSpPr txBox="1">
              <a:spLocks noChangeArrowheads="1"/>
            </p:cNvSpPr>
            <p:nvPr/>
          </p:nvSpPr>
          <p:spPr bwMode="auto">
            <a:xfrm>
              <a:off x="4887" y="3448"/>
              <a:ext cx="2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/>
                <a:t>b</a:t>
              </a:r>
            </a:p>
          </p:txBody>
        </p:sp>
        <p:sp>
          <p:nvSpPr>
            <p:cNvPr id="123922" name="Line 28"/>
            <p:cNvSpPr>
              <a:spLocks noChangeShapeType="1"/>
            </p:cNvSpPr>
            <p:nvPr/>
          </p:nvSpPr>
          <p:spPr bwMode="auto">
            <a:xfrm>
              <a:off x="3958" y="3224"/>
              <a:ext cx="3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23" name="Line 29"/>
            <p:cNvSpPr>
              <a:spLocks noChangeShapeType="1"/>
            </p:cNvSpPr>
            <p:nvPr/>
          </p:nvSpPr>
          <p:spPr bwMode="auto">
            <a:xfrm>
              <a:off x="3955" y="3554"/>
              <a:ext cx="3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2537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490539"/>
            <a:ext cx="8229600" cy="942975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br>
              <a:rPr lang="en-US" altLang="zh-CN" sz="2800" b="1">
                <a:ea typeface="华文新魏" pitchFamily="2" charset="-122"/>
              </a:rPr>
            </a:b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Passing Parameters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619251" y="1490663"/>
            <a:ext cx="8943975" cy="4868862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None/>
            </a:pPr>
            <a:endParaRPr lang="en-US" altLang="zh-CN" sz="300" b="1">
              <a:solidFill>
                <a:srgbClr val="008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endParaRPr lang="en-US" altLang="zh-CN" sz="2000" b="1" i="1">
              <a:solidFill>
                <a:srgbClr val="008000"/>
              </a:solidFill>
              <a:latin typeface="宋体" panose="02010600030101010101" pitchFamily="2" charset="-122"/>
            </a:endParaRPr>
          </a:p>
        </p:txBody>
      </p:sp>
      <p:sp>
        <p:nvSpPr>
          <p:cNvPr id="124935" name="Text Box 24"/>
          <p:cNvSpPr txBox="1">
            <a:spLocks noChangeArrowheads="1"/>
          </p:cNvSpPr>
          <p:nvPr/>
        </p:nvSpPr>
        <p:spPr bwMode="auto">
          <a:xfrm>
            <a:off x="2078039" y="2049464"/>
            <a:ext cx="3457575" cy="3279775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int max(int a, int b)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{ int c=a&gt;=b?a:b;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  return c;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}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main()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{ int x=6, y=5, z;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  z=max(x, y);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  printf(“%d”, z);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}</a:t>
            </a:r>
          </a:p>
        </p:txBody>
      </p:sp>
      <p:sp>
        <p:nvSpPr>
          <p:cNvPr id="124936" name="Text Box 26"/>
          <p:cNvSpPr txBox="1">
            <a:spLocks noChangeArrowheads="1"/>
          </p:cNvSpPr>
          <p:nvPr/>
        </p:nvSpPr>
        <p:spPr bwMode="auto">
          <a:xfrm>
            <a:off x="5716588" y="4614864"/>
            <a:ext cx="1312862" cy="712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b=y;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600"/>
              <a:t>a=x;</a:t>
            </a:r>
          </a:p>
        </p:txBody>
      </p:sp>
    </p:spTree>
    <p:extLst>
      <p:ext uri="{BB962C8B-B14F-4D97-AF65-F5344CB8AC3E}">
        <p14:creationId xmlns:p14="http://schemas.microsoft.com/office/powerpoint/2010/main" val="2716811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490539"/>
            <a:ext cx="8229600" cy="942975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br>
              <a:rPr lang="en-US" altLang="zh-CN" sz="2800" b="1">
                <a:ea typeface="华文新魏" pitchFamily="2" charset="-122"/>
              </a:rPr>
            </a:b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Returning Results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619251" y="1490663"/>
            <a:ext cx="8943975" cy="4868862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None/>
            </a:pPr>
            <a:endParaRPr lang="en-US" altLang="zh-CN" sz="300" b="1">
              <a:solidFill>
                <a:srgbClr val="008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buFontTx/>
              <a:buNone/>
            </a:pPr>
            <a:endParaRPr lang="en-US" altLang="zh-CN" sz="2000" b="1">
              <a:solidFill>
                <a:srgbClr val="3366FF"/>
              </a:solidFill>
              <a:latin typeface="宋体" panose="02010600030101010101" pitchFamily="2" charset="-122"/>
            </a:endParaRPr>
          </a:p>
        </p:txBody>
      </p:sp>
      <p:sp>
        <p:nvSpPr>
          <p:cNvPr id="125959" name="Text Box 14"/>
          <p:cNvSpPr txBox="1">
            <a:spLocks noChangeArrowheads="1"/>
          </p:cNvSpPr>
          <p:nvPr/>
        </p:nvSpPr>
        <p:spPr bwMode="auto">
          <a:xfrm>
            <a:off x="2209801" y="2652714"/>
            <a:ext cx="3457575" cy="1812925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>
                <a:solidFill>
                  <a:srgbClr val="FF3300"/>
                </a:solidFill>
              </a:rPr>
              <a:t>int</a:t>
            </a:r>
            <a:r>
              <a:rPr kumimoji="1" lang="en-US" altLang="zh-CN" sz="1600"/>
              <a:t> max(float a, float b)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{ </a:t>
            </a:r>
            <a:r>
              <a:rPr kumimoji="1" lang="en-US" altLang="zh-CN" sz="1600">
                <a:solidFill>
                  <a:srgbClr val="FF3300"/>
                </a:solidFill>
              </a:rPr>
              <a:t>float</a:t>
            </a:r>
            <a:r>
              <a:rPr kumimoji="1" lang="en-US" altLang="zh-CN" sz="1600"/>
              <a:t> c=a&gt;=b?a:b;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  return c;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}</a:t>
            </a:r>
          </a:p>
          <a:p>
            <a:pPr eaLnBrk="1" hangingPunct="1">
              <a:spcBef>
                <a:spcPct val="50000"/>
              </a:spcBef>
            </a:pPr>
            <a:endParaRPr kumimoji="1" lang="en-US" altLang="zh-CN" sz="1600"/>
          </a:p>
        </p:txBody>
      </p:sp>
      <p:sp>
        <p:nvSpPr>
          <p:cNvPr id="125960" name="Text Box 15"/>
          <p:cNvSpPr txBox="1">
            <a:spLocks noChangeArrowheads="1"/>
          </p:cNvSpPr>
          <p:nvPr/>
        </p:nvSpPr>
        <p:spPr bwMode="auto">
          <a:xfrm>
            <a:off x="5899151" y="2673351"/>
            <a:ext cx="3457575" cy="1812925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main()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{ float x=6.5, y=5.6, z;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  z = 2*</a:t>
            </a:r>
            <a:r>
              <a:rPr kumimoji="1" lang="en-US" altLang="zh-CN" sz="1600">
                <a:solidFill>
                  <a:srgbClr val="FF3300"/>
                </a:solidFill>
              </a:rPr>
              <a:t>max(x, y)</a:t>
            </a:r>
            <a:r>
              <a:rPr kumimoji="1" lang="en-US" altLang="zh-CN" sz="1600"/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  printf(“%f”, z);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/>
              <a:t>}</a:t>
            </a:r>
          </a:p>
        </p:txBody>
      </p:sp>
      <p:sp>
        <p:nvSpPr>
          <p:cNvPr id="125961" name="Text Box 18"/>
          <p:cNvSpPr txBox="1">
            <a:spLocks noChangeArrowheads="1"/>
          </p:cNvSpPr>
          <p:nvPr/>
        </p:nvSpPr>
        <p:spPr bwMode="auto">
          <a:xfrm>
            <a:off x="5881689" y="4745039"/>
            <a:ext cx="3436937" cy="712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max(x,y)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600"/>
              <a:t>2*max(x,y) </a:t>
            </a:r>
          </a:p>
        </p:txBody>
      </p:sp>
    </p:spTree>
    <p:extLst>
      <p:ext uri="{BB962C8B-B14F-4D97-AF65-F5344CB8AC3E}">
        <p14:creationId xmlns:p14="http://schemas.microsoft.com/office/powerpoint/2010/main" val="1509815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490539"/>
            <a:ext cx="8229600" cy="942975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br>
              <a:rPr lang="en-US" altLang="zh-CN" sz="2800" b="1">
                <a:ea typeface="华文新魏" pitchFamily="2" charset="-122"/>
              </a:rPr>
            </a:b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Nested Function Call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619251" y="1490663"/>
            <a:ext cx="8943975" cy="4868862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Blip>
                <a:blip r:embed="rId2"/>
              </a:buBlip>
            </a:pPr>
            <a:endParaRPr lang="en-US" altLang="zh-CN" sz="2400" b="1">
              <a:latin typeface="宋体" panose="02010600030101010101" pitchFamily="2" charset="-122"/>
            </a:endParaRPr>
          </a:p>
          <a:p>
            <a:pPr lvl="3" eaLnBrk="1" hangingPunct="1"/>
            <a:r>
              <a:rPr lang="en-US" altLang="zh-CN" sz="1600" b="1">
                <a:solidFill>
                  <a:srgbClr val="008000"/>
                </a:solidFill>
                <a:latin typeface="宋体" panose="02010600030101010101" pitchFamily="2" charset="-122"/>
              </a:rPr>
              <a:t>circleArea </a:t>
            </a:r>
          </a:p>
          <a:p>
            <a:pPr lvl="3" eaLnBrk="1" hangingPunct="1"/>
            <a:r>
              <a:rPr lang="en-US" altLang="zh-CN" sz="1600" b="1">
                <a:solidFill>
                  <a:srgbClr val="008000"/>
                </a:solidFill>
                <a:latin typeface="宋体" panose="02010600030101010101" pitchFamily="2" charset="-122"/>
              </a:rPr>
              <a:t>ringArea </a:t>
            </a:r>
          </a:p>
        </p:txBody>
      </p:sp>
      <p:grpSp>
        <p:nvGrpSpPr>
          <p:cNvPr id="126983" name="Group 10"/>
          <p:cNvGrpSpPr>
            <a:grpSpLocks/>
          </p:cNvGrpSpPr>
          <p:nvPr/>
        </p:nvGrpSpPr>
        <p:grpSpPr bwMode="auto">
          <a:xfrm>
            <a:off x="8191500" y="1830389"/>
            <a:ext cx="1595438" cy="1595437"/>
            <a:chOff x="4337" y="2044"/>
            <a:chExt cx="1005" cy="1005"/>
          </a:xfrm>
        </p:grpSpPr>
        <p:sp>
          <p:nvSpPr>
            <p:cNvPr id="126999" name="Oval 11" descr="浅色下对角线"/>
            <p:cNvSpPr>
              <a:spLocks noChangeArrowheads="1"/>
            </p:cNvSpPr>
            <p:nvPr/>
          </p:nvSpPr>
          <p:spPr bwMode="auto">
            <a:xfrm>
              <a:off x="4337" y="2044"/>
              <a:ext cx="1005" cy="1005"/>
            </a:xfrm>
            <a:prstGeom prst="ellipse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7000" name="Oval 12"/>
            <p:cNvSpPr>
              <a:spLocks noChangeArrowheads="1"/>
            </p:cNvSpPr>
            <p:nvPr/>
          </p:nvSpPr>
          <p:spPr bwMode="auto">
            <a:xfrm>
              <a:off x="4640" y="2348"/>
              <a:ext cx="429" cy="42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7001" name="Line 13"/>
            <p:cNvSpPr>
              <a:spLocks noChangeShapeType="1"/>
            </p:cNvSpPr>
            <p:nvPr/>
          </p:nvSpPr>
          <p:spPr bwMode="auto">
            <a:xfrm flipH="1" flipV="1">
              <a:off x="4676" y="2451"/>
              <a:ext cx="181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7002" name="Line 14"/>
            <p:cNvSpPr>
              <a:spLocks noChangeShapeType="1"/>
            </p:cNvSpPr>
            <p:nvPr/>
          </p:nvSpPr>
          <p:spPr bwMode="auto">
            <a:xfrm flipV="1">
              <a:off x="4856" y="2044"/>
              <a:ext cx="0" cy="5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7003" name="Text Box 15"/>
            <p:cNvSpPr txBox="1">
              <a:spLocks noChangeArrowheads="1"/>
            </p:cNvSpPr>
            <p:nvPr/>
          </p:nvSpPr>
          <p:spPr bwMode="auto">
            <a:xfrm>
              <a:off x="4641" y="2488"/>
              <a:ext cx="2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</a:rPr>
                <a:t>r1</a:t>
              </a:r>
            </a:p>
          </p:txBody>
        </p:sp>
        <p:sp>
          <p:nvSpPr>
            <p:cNvPr id="127004" name="Text Box 16"/>
            <p:cNvSpPr txBox="1">
              <a:spLocks noChangeArrowheads="1"/>
            </p:cNvSpPr>
            <p:nvPr/>
          </p:nvSpPr>
          <p:spPr bwMode="auto">
            <a:xfrm>
              <a:off x="4829" y="2109"/>
              <a:ext cx="2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00">
                  <a:latin typeface="Times New Roman" panose="02020603050405020304" pitchFamily="18" charset="0"/>
                </a:rPr>
                <a:t>r2</a:t>
              </a:r>
            </a:p>
          </p:txBody>
        </p:sp>
      </p:grpSp>
      <p:grpSp>
        <p:nvGrpSpPr>
          <p:cNvPr id="126984" name="Group 17"/>
          <p:cNvGrpSpPr>
            <a:grpSpLocks/>
          </p:cNvGrpSpPr>
          <p:nvPr/>
        </p:nvGrpSpPr>
        <p:grpSpPr bwMode="auto">
          <a:xfrm>
            <a:off x="1816101" y="3921126"/>
            <a:ext cx="1465263" cy="2119313"/>
            <a:chOff x="918" y="2503"/>
            <a:chExt cx="923" cy="1335"/>
          </a:xfrm>
        </p:grpSpPr>
        <p:sp>
          <p:nvSpPr>
            <p:cNvPr id="126994" name="Rectangle 18"/>
            <p:cNvSpPr>
              <a:spLocks noChangeArrowheads="1"/>
            </p:cNvSpPr>
            <p:nvPr/>
          </p:nvSpPr>
          <p:spPr bwMode="auto">
            <a:xfrm>
              <a:off x="918" y="3015"/>
              <a:ext cx="923" cy="32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solidFill>
                    <a:schemeClr val="bg1"/>
                  </a:solidFill>
                  <a:latin typeface="Arial" panose="020B0604020202020204" pitchFamily="34" charset="0"/>
                </a:rPr>
                <a:t>circleArea</a:t>
              </a:r>
            </a:p>
          </p:txBody>
        </p:sp>
        <p:sp>
          <p:nvSpPr>
            <p:cNvPr id="126995" name="Text Box 19"/>
            <p:cNvSpPr txBox="1">
              <a:spLocks noChangeArrowheads="1"/>
            </p:cNvSpPr>
            <p:nvPr/>
          </p:nvSpPr>
          <p:spPr bwMode="auto">
            <a:xfrm>
              <a:off x="1107" y="2503"/>
              <a:ext cx="513" cy="19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>
                  <a:latin typeface="Arial" panose="020B0604020202020204" pitchFamily="34" charset="0"/>
                </a:rPr>
                <a:t>double</a:t>
              </a:r>
            </a:p>
          </p:txBody>
        </p:sp>
        <p:sp>
          <p:nvSpPr>
            <p:cNvPr id="126996" name="Text Box 20"/>
            <p:cNvSpPr txBox="1">
              <a:spLocks noChangeArrowheads="1"/>
            </p:cNvSpPr>
            <p:nvPr/>
          </p:nvSpPr>
          <p:spPr bwMode="auto">
            <a:xfrm>
              <a:off x="1100" y="3640"/>
              <a:ext cx="497" cy="19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>
                  <a:latin typeface="Arial" panose="020B0604020202020204" pitchFamily="34" charset="0"/>
                </a:rPr>
                <a:t>double</a:t>
              </a:r>
            </a:p>
          </p:txBody>
        </p:sp>
        <p:sp>
          <p:nvSpPr>
            <p:cNvPr id="126997" name="Line 21"/>
            <p:cNvSpPr>
              <a:spLocks noChangeShapeType="1"/>
            </p:cNvSpPr>
            <p:nvPr/>
          </p:nvSpPr>
          <p:spPr bwMode="auto">
            <a:xfrm>
              <a:off x="1368" y="2781"/>
              <a:ext cx="0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998" name="Line 22"/>
            <p:cNvSpPr>
              <a:spLocks noChangeShapeType="1"/>
            </p:cNvSpPr>
            <p:nvPr/>
          </p:nvSpPr>
          <p:spPr bwMode="auto">
            <a:xfrm>
              <a:off x="1360" y="3415"/>
              <a:ext cx="0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6985" name="Group 23"/>
          <p:cNvGrpSpPr>
            <a:grpSpLocks/>
          </p:cNvGrpSpPr>
          <p:nvPr/>
        </p:nvGrpSpPr>
        <p:grpSpPr bwMode="auto">
          <a:xfrm>
            <a:off x="3452814" y="3925888"/>
            <a:ext cx="2003425" cy="2106612"/>
            <a:chOff x="1215" y="2473"/>
            <a:chExt cx="1262" cy="1327"/>
          </a:xfrm>
        </p:grpSpPr>
        <p:sp>
          <p:nvSpPr>
            <p:cNvPr id="126987" name="Rectangle 24"/>
            <p:cNvSpPr>
              <a:spLocks noChangeArrowheads="1"/>
            </p:cNvSpPr>
            <p:nvPr/>
          </p:nvSpPr>
          <p:spPr bwMode="auto">
            <a:xfrm>
              <a:off x="1404" y="2977"/>
              <a:ext cx="923" cy="32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solidFill>
                    <a:schemeClr val="bg1"/>
                  </a:solidFill>
                  <a:latin typeface="Arial" panose="020B0604020202020204" pitchFamily="34" charset="0"/>
                </a:rPr>
                <a:t>ringArea</a:t>
              </a:r>
            </a:p>
          </p:txBody>
        </p:sp>
        <p:sp>
          <p:nvSpPr>
            <p:cNvPr id="126988" name="Text Box 25"/>
            <p:cNvSpPr txBox="1">
              <a:spLocks noChangeArrowheads="1"/>
            </p:cNvSpPr>
            <p:nvPr/>
          </p:nvSpPr>
          <p:spPr bwMode="auto">
            <a:xfrm>
              <a:off x="1215" y="2473"/>
              <a:ext cx="513" cy="19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>
                  <a:latin typeface="Arial" panose="020B0604020202020204" pitchFamily="34" charset="0"/>
                </a:rPr>
                <a:t>double</a:t>
              </a:r>
            </a:p>
          </p:txBody>
        </p:sp>
        <p:sp>
          <p:nvSpPr>
            <p:cNvPr id="126989" name="Text Box 26"/>
            <p:cNvSpPr txBox="1">
              <a:spLocks noChangeArrowheads="1"/>
            </p:cNvSpPr>
            <p:nvPr/>
          </p:nvSpPr>
          <p:spPr bwMode="auto">
            <a:xfrm>
              <a:off x="1964" y="2473"/>
              <a:ext cx="513" cy="19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>
                  <a:latin typeface="Arial" panose="020B0604020202020204" pitchFamily="34" charset="0"/>
                </a:rPr>
                <a:t>double</a:t>
              </a:r>
            </a:p>
          </p:txBody>
        </p:sp>
        <p:sp>
          <p:nvSpPr>
            <p:cNvPr id="126990" name="Text Box 27"/>
            <p:cNvSpPr txBox="1">
              <a:spLocks noChangeArrowheads="1"/>
            </p:cNvSpPr>
            <p:nvPr/>
          </p:nvSpPr>
          <p:spPr bwMode="auto">
            <a:xfrm>
              <a:off x="1586" y="3602"/>
              <a:ext cx="513" cy="19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>
                  <a:latin typeface="Arial" panose="020B0604020202020204" pitchFamily="34" charset="0"/>
                </a:rPr>
                <a:t>double</a:t>
              </a:r>
            </a:p>
          </p:txBody>
        </p:sp>
        <p:sp>
          <p:nvSpPr>
            <p:cNvPr id="126991" name="Line 28"/>
            <p:cNvSpPr>
              <a:spLocks noChangeShapeType="1"/>
            </p:cNvSpPr>
            <p:nvPr/>
          </p:nvSpPr>
          <p:spPr bwMode="auto">
            <a:xfrm>
              <a:off x="1498" y="2769"/>
              <a:ext cx="261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992" name="Line 29"/>
            <p:cNvSpPr>
              <a:spLocks noChangeShapeType="1"/>
            </p:cNvSpPr>
            <p:nvPr/>
          </p:nvSpPr>
          <p:spPr bwMode="auto">
            <a:xfrm flipH="1">
              <a:off x="1980" y="2761"/>
              <a:ext cx="234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993" name="Line 30"/>
            <p:cNvSpPr>
              <a:spLocks noChangeShapeType="1"/>
            </p:cNvSpPr>
            <p:nvPr/>
          </p:nvSpPr>
          <p:spPr bwMode="auto">
            <a:xfrm>
              <a:off x="1846" y="3377"/>
              <a:ext cx="0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6986" name="Rectangle 31"/>
          <p:cNvSpPr>
            <a:spLocks noChangeArrowheads="1"/>
          </p:cNvSpPr>
          <p:nvPr/>
        </p:nvSpPr>
        <p:spPr bwMode="auto">
          <a:xfrm>
            <a:off x="5499100" y="4597401"/>
            <a:ext cx="4891088" cy="779463"/>
          </a:xfrm>
          <a:prstGeom prst="rect">
            <a:avLst/>
          </a:prstGeom>
          <a:noFill/>
          <a:ln w="9525" algn="ctr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double circleArea(double r);</a:t>
            </a:r>
          </a:p>
          <a:p>
            <a:pPr eaLnBrk="1" hangingPunct="1"/>
            <a:r>
              <a:rPr lang="en-US" altLang="zh-CN" sz="1600"/>
              <a:t>double ringArea(double r1, double r2);</a:t>
            </a:r>
          </a:p>
        </p:txBody>
      </p:sp>
    </p:spTree>
    <p:extLst>
      <p:ext uri="{BB962C8B-B14F-4D97-AF65-F5344CB8AC3E}">
        <p14:creationId xmlns:p14="http://schemas.microsoft.com/office/powerpoint/2010/main" val="2817124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490539"/>
            <a:ext cx="8229600" cy="942975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br>
              <a:rPr lang="en-US" altLang="zh-CN" sz="2800" b="1">
                <a:ea typeface="华文新魏" pitchFamily="2" charset="-122"/>
              </a:rPr>
            </a:b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Nested Function Call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619251" y="1490663"/>
            <a:ext cx="8943975" cy="4868862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None/>
            </a:pPr>
            <a:endParaRPr lang="en-US" altLang="zh-CN" sz="1800" b="1">
              <a:solidFill>
                <a:srgbClr val="FF3300"/>
              </a:solidFill>
              <a:latin typeface="宋体" panose="02010600030101010101" pitchFamily="2" charset="-122"/>
            </a:endParaRPr>
          </a:p>
          <a:p>
            <a:pPr lvl="1" eaLnBrk="1" hangingPunct="1"/>
            <a:endParaRPr lang="en-US" altLang="zh-CN" sz="2000" b="1">
              <a:latin typeface="宋体" panose="02010600030101010101" pitchFamily="2" charset="-122"/>
            </a:endParaRPr>
          </a:p>
        </p:txBody>
      </p:sp>
      <p:sp>
        <p:nvSpPr>
          <p:cNvPr id="128007" name="Rectangle 10"/>
          <p:cNvSpPr>
            <a:spLocks noChangeArrowheads="1"/>
          </p:cNvSpPr>
          <p:nvPr/>
        </p:nvSpPr>
        <p:spPr bwMode="auto">
          <a:xfrm>
            <a:off x="2082801" y="2081214"/>
            <a:ext cx="5510213" cy="385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 eaLnBrk="1" hangingPunct="1"/>
            <a:endParaRPr lang="en-US" altLang="zh-CN" sz="1600" dirty="0"/>
          </a:p>
          <a:p>
            <a:pPr eaLnBrk="1" hangingPunct="1"/>
            <a:r>
              <a:rPr lang="en-US" altLang="zh-CN" sz="1600" dirty="0"/>
              <a:t>#define PI 3.14</a:t>
            </a:r>
          </a:p>
          <a:p>
            <a:pPr eaLnBrk="1" hangingPunct="1"/>
            <a:endParaRPr lang="en-US" altLang="zh-CN" sz="1600" dirty="0"/>
          </a:p>
          <a:p>
            <a:pPr eaLnBrk="1" hangingPunct="1"/>
            <a:r>
              <a:rPr lang="en-US" altLang="zh-CN" dirty="0">
                <a:solidFill>
                  <a:schemeClr val="accent2"/>
                </a:solidFill>
              </a:rPr>
              <a:t>double </a:t>
            </a:r>
            <a:r>
              <a:rPr lang="en-US" altLang="zh-CN" dirty="0" err="1">
                <a:solidFill>
                  <a:schemeClr val="accent2"/>
                </a:solidFill>
              </a:rPr>
              <a:t>circleArea</a:t>
            </a:r>
            <a:r>
              <a:rPr lang="en-US" altLang="zh-CN" dirty="0">
                <a:solidFill>
                  <a:schemeClr val="accent2"/>
                </a:solidFill>
              </a:rPr>
              <a:t>(double r);</a:t>
            </a:r>
          </a:p>
          <a:p>
            <a:pPr eaLnBrk="1" hangingPunct="1"/>
            <a:r>
              <a:rPr lang="en-US" altLang="zh-CN" dirty="0">
                <a:solidFill>
                  <a:schemeClr val="accent2"/>
                </a:solidFill>
              </a:rPr>
              <a:t>double </a:t>
            </a:r>
            <a:r>
              <a:rPr lang="en-US" altLang="zh-CN" dirty="0" err="1">
                <a:solidFill>
                  <a:schemeClr val="accent2"/>
                </a:solidFill>
              </a:rPr>
              <a:t>ringArea</a:t>
            </a:r>
            <a:r>
              <a:rPr lang="en-US" altLang="zh-CN" dirty="0">
                <a:solidFill>
                  <a:schemeClr val="accent2"/>
                </a:solidFill>
              </a:rPr>
              <a:t>(double r1, double r2);</a:t>
            </a:r>
          </a:p>
          <a:p>
            <a:pPr eaLnBrk="1" hangingPunct="1"/>
            <a:endParaRPr lang="en-US" altLang="zh-CN" sz="1600" dirty="0"/>
          </a:p>
          <a:p>
            <a:pPr eaLnBrk="1" hangingPunct="1"/>
            <a:r>
              <a:rPr lang="en-US" altLang="zh-CN" sz="1600" dirty="0"/>
              <a:t>void main() {</a:t>
            </a:r>
          </a:p>
          <a:p>
            <a:pPr eaLnBrk="1" hangingPunct="1"/>
            <a:r>
              <a:rPr lang="en-US" altLang="zh-CN" sz="1600" dirty="0"/>
              <a:t>  double r1, r2, s;</a:t>
            </a:r>
          </a:p>
          <a:p>
            <a:pPr eaLnBrk="1" hangingPunct="1"/>
            <a:endParaRPr lang="en-US" altLang="zh-CN" sz="1600" dirty="0"/>
          </a:p>
          <a:p>
            <a:pPr eaLnBrk="1" hangingPunct="1"/>
            <a:r>
              <a:rPr lang="en-US" altLang="zh-CN" sz="1600" dirty="0"/>
              <a:t>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("\</a:t>
            </a:r>
            <a:r>
              <a:rPr lang="en-US" altLang="zh-CN" sz="1600" dirty="0" err="1"/>
              <a:t>tInput</a:t>
            </a:r>
            <a:r>
              <a:rPr lang="en-US" altLang="zh-CN" sz="1600" dirty="0"/>
              <a:t> r1, r2: ");</a:t>
            </a:r>
          </a:p>
          <a:p>
            <a:pPr eaLnBrk="1" hangingPunct="1"/>
            <a:r>
              <a:rPr lang="en-US" altLang="zh-CN" sz="1600" dirty="0"/>
              <a:t>  </a:t>
            </a:r>
            <a:r>
              <a:rPr lang="en-US" altLang="zh-CN" sz="1600" dirty="0" err="1"/>
              <a:t>scanf</a:t>
            </a:r>
            <a:r>
              <a:rPr lang="en-US" altLang="zh-CN" sz="1600" dirty="0"/>
              <a:t>("%</a:t>
            </a:r>
            <a:r>
              <a:rPr lang="en-US" altLang="zh-CN" sz="1600" dirty="0" err="1"/>
              <a:t>lf%lf</a:t>
            </a:r>
            <a:r>
              <a:rPr lang="en-US" altLang="zh-CN" sz="1600" dirty="0"/>
              <a:t>", &amp;r1, &amp;r2);</a:t>
            </a:r>
          </a:p>
          <a:p>
            <a:pPr eaLnBrk="1" hangingPunct="1"/>
            <a:r>
              <a:rPr lang="en-US" altLang="zh-CN" sz="1600" dirty="0"/>
              <a:t>  </a:t>
            </a:r>
            <a:r>
              <a:rPr lang="en-US" altLang="zh-CN" dirty="0"/>
              <a:t>s = </a:t>
            </a:r>
            <a:r>
              <a:rPr lang="en-US" altLang="zh-CN" dirty="0" err="1">
                <a:solidFill>
                  <a:srgbClr val="FF3300"/>
                </a:solidFill>
              </a:rPr>
              <a:t>ringArea</a:t>
            </a:r>
            <a:r>
              <a:rPr lang="en-US" altLang="zh-CN" dirty="0">
                <a:solidFill>
                  <a:srgbClr val="FF3300"/>
                </a:solidFill>
              </a:rPr>
              <a:t>(r1, r2)</a:t>
            </a:r>
            <a:r>
              <a:rPr lang="en-US" altLang="zh-CN" dirty="0"/>
              <a:t>;</a:t>
            </a:r>
          </a:p>
          <a:p>
            <a:pPr eaLnBrk="1" hangingPunct="1"/>
            <a:r>
              <a:rPr lang="en-US" altLang="zh-CN" sz="1600" dirty="0"/>
              <a:t>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("\n\</a:t>
            </a:r>
            <a:r>
              <a:rPr lang="en-US" altLang="zh-CN" sz="1600" dirty="0" err="1"/>
              <a:t>tThe</a:t>
            </a:r>
            <a:r>
              <a:rPr lang="en-US" altLang="zh-CN" sz="1600" dirty="0"/>
              <a:t> area is:%.2lf\n", s);</a:t>
            </a:r>
          </a:p>
          <a:p>
            <a:pPr eaLnBrk="1" hangingPunct="1"/>
            <a:r>
              <a:rPr lang="en-US" altLang="zh-C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66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619251" y="1490663"/>
            <a:ext cx="8943975" cy="4868862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zh-CN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function</a:t>
            </a:r>
            <a:endParaRPr lang="en-US" altLang="zh-CN" sz="300" b="1">
              <a:solidFill>
                <a:srgbClr val="008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en-US" altLang="zh-CN" b="1">
                <a:solidFill>
                  <a:srgbClr val="008000"/>
                </a:solidFill>
                <a:latin typeface="宋体" panose="02010600030101010101" pitchFamily="2" charset="-122"/>
              </a:rPr>
              <a:t>Standard library</a:t>
            </a:r>
            <a:endParaRPr lang="en-US" altLang="zh-CN" b="1">
              <a:latin typeface="宋体" panose="02010600030101010101" pitchFamily="2" charset="-122"/>
            </a:endParaRPr>
          </a:p>
          <a:p>
            <a:pPr lvl="3" eaLnBrk="1" hangingPunct="1"/>
            <a:r>
              <a:rPr lang="en-US" altLang="zh-CN" b="1">
                <a:solidFill>
                  <a:schemeClr val="accent2"/>
                </a:solidFill>
                <a:latin typeface="宋体" panose="02010600030101010101" pitchFamily="2" charset="-122"/>
              </a:rPr>
              <a:t>math.h</a:t>
            </a:r>
            <a:r>
              <a:rPr lang="zh-CN" altLang="en-US" b="1">
                <a:solidFill>
                  <a:schemeClr val="accent2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b="1">
                <a:solidFill>
                  <a:schemeClr val="accent2"/>
                </a:solidFill>
                <a:latin typeface="宋体" panose="02010600030101010101" pitchFamily="2" charset="-122"/>
              </a:rPr>
              <a:t>sqrt</a:t>
            </a:r>
          </a:p>
          <a:p>
            <a:pPr lvl="3" eaLnBrk="1" hangingPunct="1"/>
            <a:r>
              <a:rPr lang="en-US" altLang="zh-CN" b="1">
                <a:solidFill>
                  <a:schemeClr val="accent2"/>
                </a:solidFill>
                <a:latin typeface="宋体" panose="02010600030101010101" pitchFamily="2" charset="-122"/>
              </a:rPr>
              <a:t>stdio.h </a:t>
            </a:r>
            <a:r>
              <a:rPr lang="zh-CN" altLang="en-US" b="1">
                <a:solidFill>
                  <a:schemeClr val="accent2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b="1">
                <a:solidFill>
                  <a:schemeClr val="accent2"/>
                </a:solidFill>
                <a:latin typeface="宋体" panose="02010600030101010101" pitchFamily="2" charset="-122"/>
              </a:rPr>
              <a:t>printf, scanf</a:t>
            </a:r>
            <a:endParaRPr lang="en-US" altLang="zh-CN" b="1">
              <a:solidFill>
                <a:srgbClr val="008000"/>
              </a:solidFill>
              <a:latin typeface="宋体" panose="02010600030101010101" pitchFamily="2" charset="-122"/>
            </a:endParaRP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1774825" y="4508501"/>
            <a:ext cx="1728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549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490539"/>
            <a:ext cx="8229600" cy="942975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br>
              <a:rPr lang="en-US" altLang="zh-CN" sz="2800" b="1" dirty="0">
                <a:ea typeface="华文新魏" pitchFamily="2" charset="-122"/>
              </a:rPr>
            </a:br>
            <a:r>
              <a:rPr lang="en-US" altLang="zh-CN" sz="2400" b="1" dirty="0">
                <a:latin typeface="Bodoni MT Black" panose="02070A03080606020203" pitchFamily="18" charset="0"/>
                <a:ea typeface="华文新魏" pitchFamily="2" charset="-122"/>
              </a:rPr>
              <a:t>Nested Function Call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619251" y="1490663"/>
            <a:ext cx="8943975" cy="4868862"/>
          </a:xfrm>
          <a:noFill/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None/>
            </a:pPr>
            <a:endParaRPr lang="en-US" altLang="zh-CN" sz="1800" b="1">
              <a:solidFill>
                <a:srgbClr val="FF3300"/>
              </a:solidFill>
              <a:latin typeface="宋体" panose="02010600030101010101" pitchFamily="2" charset="-122"/>
            </a:endParaRPr>
          </a:p>
          <a:p>
            <a:pPr lvl="1" eaLnBrk="1" hangingPunct="1"/>
            <a:endParaRPr lang="en-US" altLang="zh-CN" sz="2000" b="1">
              <a:latin typeface="宋体" panose="02010600030101010101" pitchFamily="2" charset="-122"/>
            </a:endParaRPr>
          </a:p>
        </p:txBody>
      </p:sp>
      <p:sp>
        <p:nvSpPr>
          <p:cNvPr id="129031" name="Rectangle 10"/>
          <p:cNvSpPr>
            <a:spLocks noChangeArrowheads="1"/>
          </p:cNvSpPr>
          <p:nvPr/>
        </p:nvSpPr>
        <p:spPr bwMode="auto">
          <a:xfrm>
            <a:off x="2120900" y="2081213"/>
            <a:ext cx="5975350" cy="2690812"/>
          </a:xfrm>
          <a:prstGeom prst="rect">
            <a:avLst/>
          </a:prstGeom>
          <a:noFill/>
          <a:ln w="9525" algn="ctr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double </a:t>
            </a:r>
            <a:r>
              <a:rPr lang="en-US" altLang="zh-CN" sz="1600">
                <a:solidFill>
                  <a:schemeClr val="accent2"/>
                </a:solidFill>
              </a:rPr>
              <a:t>circleArea</a:t>
            </a:r>
            <a:r>
              <a:rPr lang="en-US" altLang="zh-CN" sz="1600"/>
              <a:t>(double r) {</a:t>
            </a:r>
          </a:p>
          <a:p>
            <a:pPr eaLnBrk="1" hangingPunct="1"/>
            <a:r>
              <a:rPr lang="en-US" altLang="zh-CN" sz="1600"/>
              <a:t>    return PI*r*r;</a:t>
            </a:r>
          </a:p>
          <a:p>
            <a:pPr eaLnBrk="1" hangingPunct="1"/>
            <a:r>
              <a:rPr lang="en-US" altLang="zh-CN" sz="1600"/>
              <a:t>}</a:t>
            </a:r>
          </a:p>
          <a:p>
            <a:pPr eaLnBrk="1" hangingPunct="1"/>
            <a:endParaRPr lang="en-US" altLang="zh-CN" sz="1600"/>
          </a:p>
          <a:p>
            <a:pPr eaLnBrk="1" hangingPunct="1"/>
            <a:r>
              <a:rPr lang="en-US" altLang="zh-CN" sz="1600"/>
              <a:t>double </a:t>
            </a:r>
            <a:r>
              <a:rPr lang="en-US" altLang="zh-CN" sz="1600">
                <a:solidFill>
                  <a:schemeClr val="accent2"/>
                </a:solidFill>
              </a:rPr>
              <a:t>ringArea</a:t>
            </a:r>
            <a:r>
              <a:rPr lang="en-US" altLang="zh-CN" sz="1600"/>
              <a:t>(double r1, double r2) {</a:t>
            </a:r>
          </a:p>
          <a:p>
            <a:pPr eaLnBrk="1" hangingPunct="1"/>
            <a:r>
              <a:rPr lang="en-US" altLang="zh-CN" sz="1600"/>
              <a:t>  if (r1&lt;=r2)</a:t>
            </a:r>
          </a:p>
          <a:p>
            <a:pPr eaLnBrk="1" hangingPunct="1"/>
            <a:r>
              <a:rPr lang="en-US" altLang="zh-CN" sz="1600"/>
              <a:t>    return </a:t>
            </a:r>
            <a:r>
              <a:rPr lang="en-US" altLang="zh-CN"/>
              <a:t>circleArea(r2)-circleArea(r1)</a:t>
            </a:r>
            <a:r>
              <a:rPr lang="en-US" altLang="zh-CN" sz="1600"/>
              <a:t>;</a:t>
            </a:r>
          </a:p>
          <a:p>
            <a:pPr eaLnBrk="1" hangingPunct="1"/>
            <a:r>
              <a:rPr lang="en-US" altLang="zh-CN" sz="1600"/>
              <a:t>  else</a:t>
            </a:r>
          </a:p>
          <a:p>
            <a:pPr eaLnBrk="1" hangingPunct="1"/>
            <a:r>
              <a:rPr lang="en-US" altLang="zh-CN" sz="1600"/>
              <a:t>    return </a:t>
            </a:r>
            <a:r>
              <a:rPr lang="en-US" altLang="zh-CN"/>
              <a:t>circleArea(r1)-circleArea(r2)</a:t>
            </a:r>
            <a:r>
              <a:rPr lang="en-US" altLang="zh-CN" sz="1600"/>
              <a:t>;</a:t>
            </a:r>
          </a:p>
          <a:p>
            <a:pPr eaLnBrk="1" hangingPunct="1"/>
            <a:r>
              <a:rPr lang="en-US" altLang="zh-CN" sz="1600"/>
              <a:t>}</a:t>
            </a:r>
          </a:p>
        </p:txBody>
      </p:sp>
      <p:sp>
        <p:nvSpPr>
          <p:cNvPr id="129032" name="Rectangle 11"/>
          <p:cNvSpPr>
            <a:spLocks noChangeArrowheads="1"/>
          </p:cNvSpPr>
          <p:nvPr/>
        </p:nvSpPr>
        <p:spPr bwMode="auto">
          <a:xfrm>
            <a:off x="2132014" y="4972050"/>
            <a:ext cx="2916237" cy="833438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Input r1, r2: 1 2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The area is: 9.42</a:t>
            </a:r>
          </a:p>
        </p:txBody>
      </p:sp>
    </p:spTree>
    <p:extLst>
      <p:ext uri="{BB962C8B-B14F-4D97-AF65-F5344CB8AC3E}">
        <p14:creationId xmlns:p14="http://schemas.microsoft.com/office/powerpoint/2010/main" val="51514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490539"/>
            <a:ext cx="8229600" cy="942975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br>
              <a:rPr lang="en-US" altLang="zh-CN" sz="2800" b="1">
                <a:ea typeface="华文新魏" pitchFamily="2" charset="-122"/>
              </a:rPr>
            </a:b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Math</a:t>
            </a:r>
            <a:r>
              <a:rPr lang="en-US" altLang="zh-CN" sz="2800" b="1">
                <a:ea typeface="华文新魏" pitchFamily="2" charset="-122"/>
              </a:rPr>
              <a:t> </a:t>
            </a: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Library Functions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619251" y="1490663"/>
            <a:ext cx="8943975" cy="4868862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1" eaLnBrk="1" hangingPunct="1">
              <a:buFontTx/>
              <a:buNone/>
            </a:pPr>
            <a:r>
              <a:rPr lang="en-US" altLang="zh-CN" sz="2000" b="1">
                <a:solidFill>
                  <a:srgbClr val="FF3300"/>
                </a:solidFill>
                <a:latin typeface="宋体" panose="02010600030101010101" pitchFamily="2" charset="-122"/>
              </a:rPr>
              <a:t>#include &lt;math.h&gt;</a:t>
            </a:r>
            <a:endParaRPr lang="en-US" altLang="zh-CN" sz="2000" b="1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Tx/>
              <a:buBlip>
                <a:blip r:embed="rId2"/>
              </a:buBlip>
            </a:pPr>
            <a:endParaRPr lang="en-US" altLang="zh-CN" sz="300" b="1">
              <a:solidFill>
                <a:srgbClr val="008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buFontTx/>
              <a:buNone/>
            </a:pPr>
            <a:r>
              <a:rPr lang="en-US" altLang="zh-CN" sz="2000" b="1" i="1">
                <a:solidFill>
                  <a:srgbClr val="FF3300"/>
                </a:solidFill>
                <a:latin typeface="宋体" panose="02010600030101010101" pitchFamily="2" charset="-122"/>
              </a:rPr>
              <a:t>	function-name</a:t>
            </a:r>
            <a:r>
              <a:rPr lang="en-US" altLang="zh-CN" sz="2000" b="1">
                <a:solidFill>
                  <a:srgbClr val="FF33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000" b="1" i="1">
                <a:solidFill>
                  <a:srgbClr val="FF3300"/>
                </a:solidFill>
                <a:latin typeface="宋体" panose="02010600030101010101" pitchFamily="2" charset="-122"/>
              </a:rPr>
              <a:t>argument</a:t>
            </a:r>
            <a:r>
              <a:rPr lang="en-US" altLang="zh-CN" sz="2000" b="1">
                <a:solidFill>
                  <a:srgbClr val="FF3300"/>
                </a:solidFill>
                <a:latin typeface="宋体" panose="02010600030101010101" pitchFamily="2" charset="-122"/>
              </a:rPr>
              <a:t>)</a:t>
            </a:r>
            <a:endParaRPr lang="en-US" altLang="zh-CN" sz="2000" b="1">
              <a:latin typeface="宋体" panose="02010600030101010101" pitchFamily="2" charset="-122"/>
            </a:endParaRPr>
          </a:p>
          <a:p>
            <a:pPr lvl="1" eaLnBrk="1" hangingPunct="1">
              <a:buFontTx/>
              <a:buNone/>
            </a:pPr>
            <a:endParaRPr lang="en-US" altLang="zh-CN" sz="2000" b="1">
              <a:solidFill>
                <a:srgbClr val="3366FF"/>
              </a:solidFill>
              <a:latin typeface="宋体" panose="02010600030101010101" pitchFamily="2" charset="-122"/>
            </a:endParaRPr>
          </a:p>
          <a:p>
            <a:pPr lvl="1" eaLnBrk="1" hangingPunct="1">
              <a:buFontTx/>
              <a:buNone/>
            </a:pPr>
            <a:r>
              <a:rPr lang="en-US" altLang="zh-CN" sz="2000" b="1">
                <a:solidFill>
                  <a:srgbClr val="3366FF"/>
                </a:solidFill>
                <a:latin typeface="宋体" panose="02010600030101010101" pitchFamily="2" charset="-122"/>
              </a:rPr>
              <a:t>  printf(“%.2f”, </a:t>
            </a:r>
            <a:r>
              <a:rPr lang="en-US" altLang="zh-CN" sz="2000" b="1">
                <a:solidFill>
                  <a:srgbClr val="FF3300"/>
                </a:solidFill>
                <a:latin typeface="宋体" panose="02010600030101010101" pitchFamily="2" charset="-122"/>
              </a:rPr>
              <a:t>sqrt(900.0)</a:t>
            </a:r>
            <a:r>
              <a:rPr lang="en-US" altLang="zh-CN" sz="2000" b="1">
                <a:solidFill>
                  <a:srgbClr val="3366FF"/>
                </a:solidFill>
                <a:latin typeface="宋体" panose="02010600030101010101" pitchFamily="2" charset="-122"/>
              </a:rPr>
              <a:t>);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1774825" y="4508501"/>
            <a:ext cx="1728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9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490539"/>
            <a:ext cx="8229600" cy="942975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2800" b="1">
                <a:latin typeface="Bodoni MT Black" panose="02070A03080606020203" pitchFamily="18" charset="0"/>
                <a:ea typeface="华文新魏" pitchFamily="2" charset="-122"/>
              </a:rPr>
              <a:t>Example: Function</a:t>
            </a:r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1774825" y="4508501"/>
            <a:ext cx="1728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111624" name="Rectangle 12"/>
          <p:cNvSpPr>
            <a:spLocks noChangeArrowheads="1"/>
          </p:cNvSpPr>
          <p:nvPr/>
        </p:nvSpPr>
        <p:spPr bwMode="auto">
          <a:xfrm>
            <a:off x="2138363" y="2455864"/>
            <a:ext cx="4032250" cy="3481387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#include &lt;stdio.h&gt;</a:t>
            </a:r>
          </a:p>
          <a:p>
            <a:pPr eaLnBrk="1" hangingPunct="1"/>
            <a:endParaRPr lang="en-US" altLang="zh-CN" sz="1600"/>
          </a:p>
          <a:p>
            <a:pPr eaLnBrk="1" hangingPunct="1"/>
            <a:r>
              <a:rPr lang="en-US" altLang="zh-CN" sz="1600">
                <a:solidFill>
                  <a:srgbClr val="FF3300"/>
                </a:solidFill>
              </a:rPr>
              <a:t>int square(int);</a:t>
            </a:r>
          </a:p>
          <a:p>
            <a:pPr eaLnBrk="1" hangingPunct="1"/>
            <a:endParaRPr lang="en-US" altLang="zh-CN" sz="1600"/>
          </a:p>
          <a:p>
            <a:pPr eaLnBrk="1" hangingPunct="1"/>
            <a:r>
              <a:rPr lang="en-US" altLang="zh-CN" sz="1600"/>
              <a:t>void main() {</a:t>
            </a:r>
          </a:p>
          <a:p>
            <a:pPr eaLnBrk="1" hangingPunct="1"/>
            <a:r>
              <a:rPr lang="en-US" altLang="zh-CN" sz="1600"/>
              <a:t>  int x;</a:t>
            </a:r>
          </a:p>
          <a:p>
            <a:pPr eaLnBrk="1" hangingPunct="1"/>
            <a:r>
              <a:rPr lang="en-US" altLang="zh-CN" sz="1600"/>
              <a:t>  for (x=1; x&lt;=10; x++)</a:t>
            </a:r>
          </a:p>
          <a:p>
            <a:pPr eaLnBrk="1" hangingPunct="1"/>
            <a:r>
              <a:rPr lang="en-US" altLang="zh-CN" sz="1600"/>
              <a:t>    printf("%d ", </a:t>
            </a:r>
            <a:r>
              <a:rPr lang="en-US" altLang="zh-CN" sz="1600">
                <a:solidFill>
                  <a:srgbClr val="FF3300"/>
                </a:solidFill>
              </a:rPr>
              <a:t>square(x)</a:t>
            </a:r>
            <a:r>
              <a:rPr lang="en-US" altLang="zh-CN" sz="1600"/>
              <a:t>);</a:t>
            </a:r>
          </a:p>
          <a:p>
            <a:pPr eaLnBrk="1" hangingPunct="1"/>
            <a:r>
              <a:rPr lang="en-US" altLang="zh-CN" sz="1600"/>
              <a:t>}</a:t>
            </a:r>
          </a:p>
          <a:p>
            <a:pPr eaLnBrk="1" hangingPunct="1"/>
            <a:endParaRPr lang="en-US" altLang="zh-CN" sz="1600"/>
          </a:p>
          <a:p>
            <a:pPr eaLnBrk="1" hangingPunct="1"/>
            <a:r>
              <a:rPr lang="en-US" altLang="zh-CN" sz="1600">
                <a:solidFill>
                  <a:srgbClr val="FF3300"/>
                </a:solidFill>
              </a:rPr>
              <a:t>int square(int y) {</a:t>
            </a:r>
          </a:p>
          <a:p>
            <a:pPr eaLnBrk="1" hangingPunct="1"/>
            <a:r>
              <a:rPr lang="en-US" altLang="zh-CN" sz="1600">
                <a:solidFill>
                  <a:srgbClr val="FF3300"/>
                </a:solidFill>
              </a:rPr>
              <a:t>  </a:t>
            </a:r>
            <a:r>
              <a:rPr lang="en-US" altLang="zh-CN" sz="1600"/>
              <a:t>return y*y;</a:t>
            </a:r>
          </a:p>
          <a:p>
            <a:pPr eaLnBrk="1" hangingPunct="1"/>
            <a:r>
              <a:rPr lang="en-US" altLang="zh-CN" sz="1600">
                <a:solidFill>
                  <a:srgbClr val="FF3300"/>
                </a:solidFill>
              </a:rPr>
              <a:t>}</a:t>
            </a:r>
          </a:p>
        </p:txBody>
      </p:sp>
      <p:sp>
        <p:nvSpPr>
          <p:cNvPr id="111625" name="Rectangle 23"/>
          <p:cNvSpPr>
            <a:spLocks noChangeArrowheads="1"/>
          </p:cNvSpPr>
          <p:nvPr/>
        </p:nvSpPr>
        <p:spPr bwMode="auto">
          <a:xfrm>
            <a:off x="6359525" y="5335589"/>
            <a:ext cx="4032250" cy="5810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1 4 9 16 25 36 49 64 81 100</a:t>
            </a:r>
          </a:p>
        </p:txBody>
      </p:sp>
    </p:spTree>
    <p:extLst>
      <p:ext uri="{BB962C8B-B14F-4D97-AF65-F5344CB8AC3E}">
        <p14:creationId xmlns:p14="http://schemas.microsoft.com/office/powerpoint/2010/main" val="2239262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490539"/>
            <a:ext cx="8229600" cy="942975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br>
              <a:rPr lang="en-US" altLang="zh-CN" sz="2800" b="1">
                <a:ea typeface="华文新魏" pitchFamily="2" charset="-122"/>
              </a:rPr>
            </a:b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Function Definitions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619251" y="1490663"/>
            <a:ext cx="8943975" cy="4868862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Blip>
                <a:blip r:embed="rId2"/>
              </a:buBlip>
            </a:pPr>
            <a:endParaRPr lang="en-US" altLang="zh-CN" sz="300" b="1">
              <a:solidFill>
                <a:srgbClr val="008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buFontTx/>
              <a:buNone/>
            </a:pPr>
            <a:r>
              <a:rPr lang="en-US" altLang="zh-CN" sz="2000" b="1" i="1">
                <a:solidFill>
                  <a:srgbClr val="FF3300"/>
                </a:solidFill>
                <a:latin typeface="宋体" panose="02010600030101010101" pitchFamily="2" charset="-122"/>
              </a:rPr>
              <a:t>	return-value-type</a:t>
            </a:r>
            <a:r>
              <a:rPr lang="en-US" altLang="zh-CN" sz="2000" b="1">
                <a:solidFill>
                  <a:srgbClr val="FF33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b="1" i="1">
                <a:solidFill>
                  <a:srgbClr val="FF3300"/>
                </a:solidFill>
                <a:latin typeface="宋体" panose="02010600030101010101" pitchFamily="2" charset="-122"/>
              </a:rPr>
              <a:t>function-name</a:t>
            </a:r>
            <a:r>
              <a:rPr lang="en-US" altLang="zh-CN" sz="2000" b="1">
                <a:solidFill>
                  <a:srgbClr val="FF33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000" b="1" i="1">
                <a:solidFill>
                  <a:srgbClr val="FF3300"/>
                </a:solidFill>
                <a:latin typeface="宋体" panose="02010600030101010101" pitchFamily="2" charset="-122"/>
              </a:rPr>
              <a:t>parameter-list</a:t>
            </a:r>
            <a:r>
              <a:rPr lang="en-US" altLang="zh-CN" sz="2000" b="1">
                <a:solidFill>
                  <a:srgbClr val="FF3300"/>
                </a:solidFill>
                <a:latin typeface="宋体" panose="02010600030101010101" pitchFamily="2" charset="-122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altLang="zh-CN" sz="2000" b="1">
                <a:solidFill>
                  <a:srgbClr val="FF3300"/>
                </a:solidFill>
                <a:latin typeface="宋体" panose="02010600030101010101" pitchFamily="2" charset="-122"/>
              </a:rPr>
              <a:t>	{</a:t>
            </a:r>
          </a:p>
          <a:p>
            <a:pPr lvl="1" eaLnBrk="1" hangingPunct="1">
              <a:buFontTx/>
              <a:buNone/>
            </a:pPr>
            <a:r>
              <a:rPr lang="en-US" altLang="zh-CN" sz="2000" b="1">
                <a:solidFill>
                  <a:srgbClr val="FF3300"/>
                </a:solidFill>
                <a:latin typeface="宋体" panose="02010600030101010101" pitchFamily="2" charset="-122"/>
              </a:rPr>
              <a:t>	  </a:t>
            </a:r>
            <a:r>
              <a:rPr lang="en-US" altLang="zh-CN" sz="2000" b="1" i="1">
                <a:solidFill>
                  <a:srgbClr val="FF3300"/>
                </a:solidFill>
                <a:latin typeface="宋体" panose="02010600030101010101" pitchFamily="2" charset="-122"/>
              </a:rPr>
              <a:t>declarations and statements</a:t>
            </a:r>
          </a:p>
          <a:p>
            <a:pPr lvl="1" eaLnBrk="1" hangingPunct="1">
              <a:buFontTx/>
              <a:buNone/>
            </a:pPr>
            <a:r>
              <a:rPr lang="en-US" altLang="zh-CN" sz="2000" b="1">
                <a:solidFill>
                  <a:srgbClr val="FF3300"/>
                </a:solidFill>
                <a:latin typeface="宋体" panose="02010600030101010101" pitchFamily="2" charset="-122"/>
              </a:rPr>
              <a:t>	}</a:t>
            </a:r>
            <a:endParaRPr lang="en-US" altLang="zh-CN" sz="100" b="1">
              <a:solidFill>
                <a:srgbClr val="FF3300"/>
              </a:solidFill>
              <a:latin typeface="宋体" panose="02010600030101010101" pitchFamily="2" charset="-122"/>
            </a:endParaRPr>
          </a:p>
          <a:p>
            <a:pPr lvl="1" eaLnBrk="1" hangingPunct="1"/>
            <a:r>
              <a:rPr lang="en-US" altLang="zh-CN" sz="2000" b="1">
                <a:latin typeface="宋体" panose="02010600030101010101" pitchFamily="2" charset="-122"/>
              </a:rPr>
              <a:t>function-name</a:t>
            </a:r>
          </a:p>
          <a:p>
            <a:pPr lvl="1" eaLnBrk="1" hangingPunct="1"/>
            <a:r>
              <a:rPr lang="en-US" altLang="zh-CN" sz="2000" b="1">
                <a:latin typeface="宋体" panose="02010600030101010101" pitchFamily="2" charset="-122"/>
              </a:rPr>
              <a:t>return-value-type</a:t>
            </a:r>
          </a:p>
          <a:p>
            <a:pPr lvl="2" eaLnBrk="1" hangingPunct="1"/>
            <a:r>
              <a:rPr lang="en-US" altLang="zh-CN" sz="1800" b="1">
                <a:solidFill>
                  <a:srgbClr val="3366FF"/>
                </a:solidFill>
                <a:latin typeface="宋体" panose="02010600030101010101" pitchFamily="2" charset="-122"/>
              </a:rPr>
              <a:t>int</a:t>
            </a:r>
          </a:p>
          <a:p>
            <a:pPr lvl="2" eaLnBrk="1" hangingPunct="1"/>
            <a:r>
              <a:rPr lang="en-US" altLang="zh-CN" sz="1800" b="1">
                <a:solidFill>
                  <a:srgbClr val="3366FF"/>
                </a:solidFill>
                <a:latin typeface="宋体" panose="02010600030101010101" pitchFamily="2" charset="-122"/>
              </a:rPr>
              <a:t>void </a:t>
            </a:r>
          </a:p>
          <a:p>
            <a:pPr lvl="1" eaLnBrk="1" hangingPunct="1"/>
            <a:r>
              <a:rPr lang="en-US" altLang="zh-CN" sz="2000" b="1">
                <a:latin typeface="宋体" panose="02010600030101010101" pitchFamily="2" charset="-122"/>
              </a:rPr>
              <a:t>parameter-list</a:t>
            </a:r>
          </a:p>
        </p:txBody>
      </p:sp>
      <p:sp>
        <p:nvSpPr>
          <p:cNvPr id="112646" name="Text Box 6"/>
          <p:cNvSpPr txBox="1">
            <a:spLocks noChangeArrowheads="1"/>
          </p:cNvSpPr>
          <p:nvPr/>
        </p:nvSpPr>
        <p:spPr bwMode="auto">
          <a:xfrm>
            <a:off x="1774825" y="4508501"/>
            <a:ext cx="1728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08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490539"/>
            <a:ext cx="8229600" cy="942975"/>
          </a:xfrm>
          <a:noFill/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br>
              <a:rPr lang="en-US" altLang="zh-CN" sz="2800" b="1">
                <a:ea typeface="华文新魏" pitchFamily="2" charset="-122"/>
              </a:rPr>
            </a:b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Example: Function Definitions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619251" y="1490663"/>
            <a:ext cx="8943975" cy="4868862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Blip>
                <a:blip r:embed="rId2"/>
              </a:buBlip>
            </a:pPr>
            <a:endParaRPr lang="en-US" altLang="zh-CN" sz="300" b="1">
              <a:solidFill>
                <a:srgbClr val="008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endParaRPr lang="en-US" altLang="zh-CN" sz="2000" b="1">
              <a:latin typeface="宋体" panose="02010600030101010101" pitchFamily="2" charset="-122"/>
            </a:endParaRPr>
          </a:p>
        </p:txBody>
      </p:sp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1774825" y="4508501"/>
            <a:ext cx="1728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113672" name="Rectangle 11"/>
          <p:cNvSpPr>
            <a:spLocks noChangeArrowheads="1"/>
          </p:cNvSpPr>
          <p:nvPr/>
        </p:nvSpPr>
        <p:spPr bwMode="auto">
          <a:xfrm>
            <a:off x="2138363" y="2068513"/>
            <a:ext cx="5410200" cy="4043362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eaLnBrk="1" hangingPunct="1"/>
            <a:endParaRPr lang="en-US" altLang="zh-CN" sz="1400" dirty="0"/>
          </a:p>
          <a:p>
            <a:pPr eaLnBrk="1" hangingPunct="1"/>
            <a:r>
              <a:rPr lang="en-US" altLang="zh-CN" sz="1600" dirty="0" err="1">
                <a:solidFill>
                  <a:srgbClr val="FF3300"/>
                </a:solidFill>
              </a:rPr>
              <a:t>int</a:t>
            </a:r>
            <a:r>
              <a:rPr lang="en-US" altLang="zh-CN" sz="1600" dirty="0">
                <a:solidFill>
                  <a:srgbClr val="FF3300"/>
                </a:solidFill>
              </a:rPr>
              <a:t> maximum(</a:t>
            </a:r>
            <a:r>
              <a:rPr lang="en-US" altLang="zh-CN" sz="1600" dirty="0" err="1">
                <a:solidFill>
                  <a:srgbClr val="FF3300"/>
                </a:solidFill>
              </a:rPr>
              <a:t>int</a:t>
            </a:r>
            <a:r>
              <a:rPr lang="en-US" altLang="zh-CN" sz="1600" dirty="0">
                <a:solidFill>
                  <a:srgbClr val="FF3300"/>
                </a:solidFill>
              </a:rPr>
              <a:t>, </a:t>
            </a:r>
            <a:r>
              <a:rPr lang="en-US" altLang="zh-CN" sz="1600" dirty="0" err="1">
                <a:solidFill>
                  <a:srgbClr val="FF3300"/>
                </a:solidFill>
              </a:rPr>
              <a:t>int</a:t>
            </a:r>
            <a:r>
              <a:rPr lang="en-US" altLang="zh-CN" sz="1600" dirty="0">
                <a:solidFill>
                  <a:srgbClr val="FF3300"/>
                </a:solidFill>
              </a:rPr>
              <a:t>, </a:t>
            </a:r>
            <a:r>
              <a:rPr lang="en-US" altLang="zh-CN" sz="1600" dirty="0" err="1">
                <a:solidFill>
                  <a:srgbClr val="FF3300"/>
                </a:solidFill>
              </a:rPr>
              <a:t>int</a:t>
            </a:r>
            <a:r>
              <a:rPr lang="en-US" altLang="zh-CN" sz="1600" dirty="0">
                <a:solidFill>
                  <a:srgbClr val="FF3300"/>
                </a:solidFill>
              </a:rPr>
              <a:t>);</a:t>
            </a:r>
          </a:p>
          <a:p>
            <a:pPr eaLnBrk="1" hangingPunct="1"/>
            <a:endParaRPr lang="en-US" altLang="zh-CN" sz="1400" dirty="0"/>
          </a:p>
          <a:p>
            <a:pPr eaLnBrk="1" hangingPunct="1"/>
            <a:r>
              <a:rPr lang="en-US" altLang="zh-CN" sz="1400" dirty="0"/>
              <a:t>void main() {</a:t>
            </a:r>
          </a:p>
          <a:p>
            <a:pPr eaLnBrk="1" hangingPunct="1"/>
            <a:r>
              <a:rPr lang="en-US" altLang="zh-CN" sz="1400" dirty="0"/>
              <a:t> 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a, b, c;</a:t>
            </a:r>
          </a:p>
          <a:p>
            <a:pPr eaLnBrk="1" hangingPunct="1"/>
            <a:r>
              <a:rPr lang="en-US" altLang="zh-CN" sz="1400" dirty="0"/>
              <a:t>  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("enter three integers: ");</a:t>
            </a:r>
          </a:p>
          <a:p>
            <a:pPr eaLnBrk="1" hangingPunct="1"/>
            <a:r>
              <a:rPr lang="en-US" altLang="zh-CN" sz="1400" dirty="0"/>
              <a:t>  </a:t>
            </a:r>
            <a:r>
              <a:rPr lang="en-US" altLang="zh-CN" sz="1400" dirty="0" err="1"/>
              <a:t>scanf</a:t>
            </a:r>
            <a:r>
              <a:rPr lang="en-US" altLang="zh-CN" sz="1400" dirty="0"/>
              <a:t>("%</a:t>
            </a:r>
            <a:r>
              <a:rPr lang="en-US" altLang="zh-CN" sz="1400" dirty="0" err="1"/>
              <a:t>d%d%d</a:t>
            </a:r>
            <a:r>
              <a:rPr lang="en-US" altLang="zh-CN" sz="1400" dirty="0"/>
              <a:t>", &amp;a, &amp;b, &amp;c);</a:t>
            </a:r>
          </a:p>
          <a:p>
            <a:pPr eaLnBrk="1" hangingPunct="1"/>
            <a:r>
              <a:rPr lang="en-US" altLang="zh-CN" sz="1400" dirty="0"/>
              <a:t>  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("Maximum is: %d", </a:t>
            </a:r>
            <a:r>
              <a:rPr lang="en-US" altLang="zh-CN" sz="1600" dirty="0">
                <a:solidFill>
                  <a:srgbClr val="3366FF"/>
                </a:solidFill>
              </a:rPr>
              <a:t>maximum(a, b, c)</a:t>
            </a:r>
            <a:r>
              <a:rPr lang="en-US" altLang="zh-CN" sz="1400" dirty="0"/>
              <a:t>);</a:t>
            </a:r>
          </a:p>
          <a:p>
            <a:pPr eaLnBrk="1" hangingPunct="1"/>
            <a:r>
              <a:rPr lang="en-US" altLang="zh-CN" sz="1400" dirty="0"/>
              <a:t>}</a:t>
            </a:r>
          </a:p>
          <a:p>
            <a:pPr eaLnBrk="1" hangingPunct="1"/>
            <a:endParaRPr lang="en-US" altLang="zh-CN" sz="1400" dirty="0"/>
          </a:p>
          <a:p>
            <a:pPr eaLnBrk="1" hangingPunct="1"/>
            <a:r>
              <a:rPr lang="en-US" altLang="zh-CN" sz="1600" dirty="0" err="1">
                <a:solidFill>
                  <a:srgbClr val="FF3300"/>
                </a:solidFill>
              </a:rPr>
              <a:t>int</a:t>
            </a:r>
            <a:r>
              <a:rPr lang="en-US" altLang="zh-CN" sz="1600" dirty="0">
                <a:solidFill>
                  <a:srgbClr val="FF3300"/>
                </a:solidFill>
              </a:rPr>
              <a:t> maximum(</a:t>
            </a:r>
            <a:r>
              <a:rPr lang="en-US" altLang="zh-CN" sz="1600" dirty="0" err="1">
                <a:solidFill>
                  <a:srgbClr val="FF3300"/>
                </a:solidFill>
              </a:rPr>
              <a:t>int</a:t>
            </a:r>
            <a:r>
              <a:rPr lang="en-US" altLang="zh-CN" sz="1600" dirty="0">
                <a:solidFill>
                  <a:srgbClr val="FF3300"/>
                </a:solidFill>
              </a:rPr>
              <a:t> x, </a:t>
            </a:r>
            <a:r>
              <a:rPr lang="en-US" altLang="zh-CN" sz="1600" dirty="0" err="1">
                <a:solidFill>
                  <a:srgbClr val="FF3300"/>
                </a:solidFill>
              </a:rPr>
              <a:t>int</a:t>
            </a:r>
            <a:r>
              <a:rPr lang="en-US" altLang="zh-CN" sz="1600" dirty="0">
                <a:solidFill>
                  <a:srgbClr val="FF3300"/>
                </a:solidFill>
              </a:rPr>
              <a:t> y, </a:t>
            </a:r>
            <a:r>
              <a:rPr lang="en-US" altLang="zh-CN" sz="1600" dirty="0" err="1">
                <a:solidFill>
                  <a:srgbClr val="FF3300"/>
                </a:solidFill>
              </a:rPr>
              <a:t>int</a:t>
            </a:r>
            <a:r>
              <a:rPr lang="en-US" altLang="zh-CN" sz="1600" dirty="0">
                <a:solidFill>
                  <a:srgbClr val="FF3300"/>
                </a:solidFill>
              </a:rPr>
              <a:t> z) {</a:t>
            </a:r>
          </a:p>
          <a:p>
            <a:pPr eaLnBrk="1" hangingPunct="1"/>
            <a:r>
              <a:rPr lang="en-US" altLang="zh-CN" sz="1400" dirty="0"/>
              <a:t> 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max = x;</a:t>
            </a:r>
          </a:p>
          <a:p>
            <a:pPr eaLnBrk="1" hangingPunct="1"/>
            <a:r>
              <a:rPr lang="en-US" altLang="zh-CN" sz="1400" dirty="0"/>
              <a:t>  if (y&gt;max) max = y;</a:t>
            </a:r>
          </a:p>
          <a:p>
            <a:pPr eaLnBrk="1" hangingPunct="1"/>
            <a:r>
              <a:rPr lang="en-US" altLang="zh-CN" sz="1400" dirty="0"/>
              <a:t>  if (z&gt;max) max = z;</a:t>
            </a:r>
          </a:p>
          <a:p>
            <a:pPr eaLnBrk="1" hangingPunct="1"/>
            <a:r>
              <a:rPr lang="en-US" altLang="zh-CN" sz="1400" dirty="0"/>
              <a:t>  </a:t>
            </a:r>
            <a:r>
              <a:rPr lang="en-US" altLang="zh-CN" sz="1400" dirty="0">
                <a:solidFill>
                  <a:schemeClr val="accent2"/>
                </a:solidFill>
              </a:rPr>
              <a:t>return max;</a:t>
            </a:r>
          </a:p>
          <a:p>
            <a:pPr eaLnBrk="1" hangingPunct="1"/>
            <a:r>
              <a:rPr lang="en-US" altLang="zh-CN" sz="1600" dirty="0">
                <a:solidFill>
                  <a:srgbClr val="FF3300"/>
                </a:solidFill>
              </a:rPr>
              <a:t>}</a:t>
            </a:r>
          </a:p>
        </p:txBody>
      </p:sp>
      <p:grpSp>
        <p:nvGrpSpPr>
          <p:cNvPr id="113673" name="Group 33"/>
          <p:cNvGrpSpPr>
            <a:grpSpLocks/>
          </p:cNvGrpSpPr>
          <p:nvPr/>
        </p:nvGrpSpPr>
        <p:grpSpPr bwMode="auto">
          <a:xfrm>
            <a:off x="7999413" y="3046413"/>
            <a:ext cx="2273300" cy="2290762"/>
            <a:chOff x="4079" y="1919"/>
            <a:chExt cx="1432" cy="1443"/>
          </a:xfrm>
        </p:grpSpPr>
        <p:sp>
          <p:nvSpPr>
            <p:cNvPr id="113676" name="Rectangle 20"/>
            <p:cNvSpPr>
              <a:spLocks noChangeArrowheads="1"/>
            </p:cNvSpPr>
            <p:nvPr/>
          </p:nvSpPr>
          <p:spPr bwMode="auto">
            <a:xfrm>
              <a:off x="4332" y="2519"/>
              <a:ext cx="923" cy="32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latin typeface="Arial" panose="020B0604020202020204" pitchFamily="34" charset="0"/>
                </a:rPr>
                <a:t>maximum</a:t>
              </a:r>
            </a:p>
          </p:txBody>
        </p:sp>
        <p:sp>
          <p:nvSpPr>
            <p:cNvPr id="113677" name="Text Box 21"/>
            <p:cNvSpPr txBox="1">
              <a:spLocks noChangeArrowheads="1"/>
            </p:cNvSpPr>
            <p:nvPr/>
          </p:nvSpPr>
          <p:spPr bwMode="auto">
            <a:xfrm>
              <a:off x="4079" y="1919"/>
              <a:ext cx="355" cy="21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latin typeface="Arial" panose="020B0604020202020204" pitchFamily="34" charset="0"/>
                </a:rPr>
                <a:t>int</a:t>
              </a:r>
            </a:p>
          </p:txBody>
        </p:sp>
        <p:sp>
          <p:nvSpPr>
            <p:cNvPr id="113678" name="Text Box 22"/>
            <p:cNvSpPr txBox="1">
              <a:spLocks noChangeArrowheads="1"/>
            </p:cNvSpPr>
            <p:nvPr/>
          </p:nvSpPr>
          <p:spPr bwMode="auto">
            <a:xfrm>
              <a:off x="4617" y="1919"/>
              <a:ext cx="355" cy="21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latin typeface="Arial" panose="020B0604020202020204" pitchFamily="34" charset="0"/>
                </a:rPr>
                <a:t>int</a:t>
              </a:r>
            </a:p>
          </p:txBody>
        </p:sp>
        <p:sp>
          <p:nvSpPr>
            <p:cNvPr id="113679" name="Text Box 23"/>
            <p:cNvSpPr txBox="1">
              <a:spLocks noChangeArrowheads="1"/>
            </p:cNvSpPr>
            <p:nvPr/>
          </p:nvSpPr>
          <p:spPr bwMode="auto">
            <a:xfrm>
              <a:off x="5156" y="1919"/>
              <a:ext cx="355" cy="21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latin typeface="Arial" panose="020B0604020202020204" pitchFamily="34" charset="0"/>
                </a:rPr>
                <a:t>int</a:t>
              </a:r>
            </a:p>
          </p:txBody>
        </p:sp>
        <p:sp>
          <p:nvSpPr>
            <p:cNvPr id="113680" name="Text Box 24"/>
            <p:cNvSpPr txBox="1">
              <a:spLocks noChangeArrowheads="1"/>
            </p:cNvSpPr>
            <p:nvPr/>
          </p:nvSpPr>
          <p:spPr bwMode="auto">
            <a:xfrm>
              <a:off x="4594" y="3144"/>
              <a:ext cx="355" cy="21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latin typeface="Arial" panose="020B0604020202020204" pitchFamily="34" charset="0"/>
                </a:rPr>
                <a:t>int</a:t>
              </a:r>
            </a:p>
          </p:txBody>
        </p:sp>
        <p:sp>
          <p:nvSpPr>
            <p:cNvPr id="113681" name="Line 25"/>
            <p:cNvSpPr>
              <a:spLocks noChangeShapeType="1"/>
            </p:cNvSpPr>
            <p:nvPr/>
          </p:nvSpPr>
          <p:spPr bwMode="auto">
            <a:xfrm>
              <a:off x="4284" y="2194"/>
              <a:ext cx="403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82" name="Line 26"/>
            <p:cNvSpPr>
              <a:spLocks noChangeShapeType="1"/>
            </p:cNvSpPr>
            <p:nvPr/>
          </p:nvSpPr>
          <p:spPr bwMode="auto">
            <a:xfrm flipH="1">
              <a:off x="4908" y="2194"/>
              <a:ext cx="426" cy="2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83" name="Line 27"/>
            <p:cNvSpPr>
              <a:spLocks noChangeShapeType="1"/>
            </p:cNvSpPr>
            <p:nvPr/>
          </p:nvSpPr>
          <p:spPr bwMode="auto">
            <a:xfrm>
              <a:off x="4782" y="2201"/>
              <a:ext cx="0" cy="2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84" name="Line 28"/>
            <p:cNvSpPr>
              <a:spLocks noChangeShapeType="1"/>
            </p:cNvSpPr>
            <p:nvPr/>
          </p:nvSpPr>
          <p:spPr bwMode="auto">
            <a:xfrm>
              <a:off x="4774" y="2919"/>
              <a:ext cx="0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674" name="Line 31"/>
          <p:cNvSpPr>
            <a:spLocks noChangeShapeType="1"/>
          </p:cNvSpPr>
          <p:nvPr/>
        </p:nvSpPr>
        <p:spPr bwMode="auto">
          <a:xfrm>
            <a:off x="7435850" y="2794001"/>
            <a:ext cx="438150" cy="149225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75" name="Text Box 34"/>
          <p:cNvSpPr txBox="1">
            <a:spLocks noChangeArrowheads="1"/>
          </p:cNvSpPr>
          <p:nvPr/>
        </p:nvSpPr>
        <p:spPr bwMode="auto">
          <a:xfrm>
            <a:off x="8023226" y="2382838"/>
            <a:ext cx="2201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8000"/>
                </a:solidFill>
              </a:rPr>
              <a:t>（</a:t>
            </a:r>
            <a:r>
              <a:rPr lang="en-US" altLang="zh-CN" sz="1600">
                <a:solidFill>
                  <a:srgbClr val="008000"/>
                </a:solidFill>
              </a:rPr>
              <a:t>interface</a:t>
            </a:r>
            <a:r>
              <a:rPr lang="zh-CN" altLang="en-US" sz="1600">
                <a:solidFill>
                  <a:srgbClr val="008000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940373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490539"/>
            <a:ext cx="8229600" cy="942975"/>
          </a:xfrm>
          <a:noFill/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br>
              <a:rPr lang="en-US" altLang="zh-CN" sz="2800" b="1">
                <a:ea typeface="华文新魏" pitchFamily="2" charset="-122"/>
              </a:rPr>
            </a:b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Function Prototypes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619251" y="1490663"/>
            <a:ext cx="8943975" cy="4868862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Blip>
                <a:blip r:embed="rId2"/>
              </a:buBlip>
            </a:pPr>
            <a:endParaRPr lang="en-US" altLang="zh-CN" sz="300" b="1">
              <a:solidFill>
                <a:srgbClr val="008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buFontTx/>
              <a:buNone/>
            </a:pPr>
            <a:r>
              <a:rPr lang="en-US" altLang="zh-CN" sz="2000" b="1">
                <a:solidFill>
                  <a:srgbClr val="FF3300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000" b="1" i="1">
                <a:solidFill>
                  <a:srgbClr val="FF3300"/>
                </a:solidFill>
                <a:latin typeface="宋体" panose="02010600030101010101" pitchFamily="2" charset="-122"/>
              </a:rPr>
              <a:t>return-value-type</a:t>
            </a:r>
            <a:r>
              <a:rPr lang="en-US" altLang="zh-CN" sz="2000" b="1">
                <a:solidFill>
                  <a:srgbClr val="FF33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b="1" i="1">
                <a:solidFill>
                  <a:srgbClr val="FF3300"/>
                </a:solidFill>
                <a:latin typeface="宋体" panose="02010600030101010101" pitchFamily="2" charset="-122"/>
              </a:rPr>
              <a:t>function-name</a:t>
            </a:r>
            <a:r>
              <a:rPr lang="en-US" altLang="zh-CN" sz="2000" b="1">
                <a:solidFill>
                  <a:srgbClr val="FF33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000" b="1" i="1">
                <a:solidFill>
                  <a:srgbClr val="FF3300"/>
                </a:solidFill>
                <a:latin typeface="宋体" panose="02010600030101010101" pitchFamily="2" charset="-122"/>
              </a:rPr>
              <a:t>parameter-list</a:t>
            </a:r>
            <a:r>
              <a:rPr lang="en-US" altLang="zh-CN" sz="2000" b="1">
                <a:solidFill>
                  <a:srgbClr val="FF3300"/>
                </a:solidFill>
                <a:latin typeface="宋体" panose="02010600030101010101" pitchFamily="2" charset="-122"/>
              </a:rPr>
              <a:t>);</a:t>
            </a:r>
          </a:p>
          <a:p>
            <a:pPr lvl="2" eaLnBrk="1" hangingPunct="1"/>
            <a:r>
              <a:rPr lang="en-US" altLang="zh-CN" sz="1800" b="1">
                <a:solidFill>
                  <a:schemeClr val="accent2"/>
                </a:solidFill>
                <a:latin typeface="宋体" panose="02010600030101010101" pitchFamily="2" charset="-122"/>
              </a:rPr>
              <a:t>int maximum(int, int, int);</a:t>
            </a:r>
            <a:endParaRPr lang="en-US" altLang="zh-CN" sz="1800" b="1">
              <a:latin typeface="宋体" panose="02010600030101010101" pitchFamily="2" charset="-122"/>
            </a:endParaRPr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1774825" y="4508501"/>
            <a:ext cx="1728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834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490539"/>
            <a:ext cx="8229600" cy="942975"/>
          </a:xfrm>
          <a:noFill/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br>
              <a:rPr lang="en-US" altLang="zh-CN" sz="2800" b="1">
                <a:ea typeface="华文新魏" pitchFamily="2" charset="-122"/>
              </a:rPr>
            </a:b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Head Files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619251" y="1490663"/>
            <a:ext cx="8943975" cy="4868862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2" eaLnBrk="1" hangingPunct="1">
              <a:buFontTx/>
              <a:buNone/>
            </a:pPr>
            <a:r>
              <a:rPr lang="en-US" altLang="zh-CN" sz="1800" b="1">
                <a:solidFill>
                  <a:schemeClr val="accent2"/>
                </a:solidFill>
                <a:latin typeface="宋体" panose="02010600030101010101" pitchFamily="2" charset="-122"/>
              </a:rPr>
              <a:t>stdio.h, math.h, string.h</a:t>
            </a:r>
          </a:p>
          <a:p>
            <a:pPr lvl="1" eaLnBrk="1" hangingPunct="1">
              <a:buFontTx/>
              <a:buNone/>
            </a:pPr>
            <a:endParaRPr lang="en-US" altLang="zh-CN" sz="2000" b="1">
              <a:latin typeface="宋体" panose="02010600030101010101" pitchFamily="2" charset="-122"/>
            </a:endParaRPr>
          </a:p>
          <a:p>
            <a:pPr lvl="2" eaLnBrk="1" hangingPunct="1"/>
            <a:r>
              <a:rPr lang="en-US" altLang="zh-CN" sz="1800" b="1">
                <a:solidFill>
                  <a:srgbClr val="3366FF"/>
                </a:solidFill>
                <a:latin typeface="宋体" panose="02010600030101010101" pitchFamily="2" charset="-122"/>
              </a:rPr>
              <a:t>#include &lt;filename&gt;</a:t>
            </a:r>
          </a:p>
          <a:p>
            <a:pPr lvl="2" eaLnBrk="1" hangingPunct="1"/>
            <a:r>
              <a:rPr lang="en-US" altLang="zh-CN" sz="1800" b="1">
                <a:solidFill>
                  <a:schemeClr val="accent2"/>
                </a:solidFill>
                <a:latin typeface="宋体" panose="02010600030101010101" pitchFamily="2" charset="-122"/>
              </a:rPr>
              <a:t>#include &lt;math.h&gt;</a:t>
            </a:r>
          </a:p>
          <a:p>
            <a:pPr lvl="2" eaLnBrk="1" hangingPunct="1">
              <a:buFontTx/>
              <a:buNone/>
            </a:pPr>
            <a:endParaRPr lang="en-US" altLang="zh-CN" sz="18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/>
            <a:r>
              <a:rPr lang="en-US" altLang="zh-CN" sz="1800" b="1">
                <a:solidFill>
                  <a:srgbClr val="3366FF"/>
                </a:solidFill>
                <a:latin typeface="宋体" panose="02010600030101010101" pitchFamily="2" charset="-122"/>
              </a:rPr>
              <a:t>#include “filename”</a:t>
            </a:r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1774825" y="4508501"/>
            <a:ext cx="1728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802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490539"/>
            <a:ext cx="8229600" cy="942975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br>
              <a:rPr lang="en-US" altLang="zh-CN" sz="2800" b="1">
                <a:ea typeface="华文新魏" pitchFamily="2" charset="-122"/>
              </a:rPr>
            </a:br>
            <a:r>
              <a:rPr lang="en-US" altLang="zh-CN" sz="2400" b="1">
                <a:latin typeface="Bodoni MT Black" panose="02070A03080606020203" pitchFamily="18" charset="0"/>
                <a:ea typeface="华文新魏" pitchFamily="2" charset="-122"/>
              </a:rPr>
              <a:t>Function Call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619251" y="1490663"/>
            <a:ext cx="8943975" cy="4868862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None/>
            </a:pPr>
            <a:endParaRPr lang="en-US" altLang="zh-CN" sz="300" b="1">
              <a:solidFill>
                <a:srgbClr val="008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endParaRPr lang="en-US" altLang="zh-CN" sz="2000" b="1" i="1">
              <a:solidFill>
                <a:srgbClr val="008000"/>
              </a:solidFill>
              <a:latin typeface="宋体" panose="02010600030101010101" pitchFamily="2" charset="-122"/>
            </a:endParaRPr>
          </a:p>
        </p:txBody>
      </p:sp>
      <p:sp>
        <p:nvSpPr>
          <p:cNvPr id="116743" name="Text Box 14"/>
          <p:cNvSpPr txBox="1">
            <a:spLocks noChangeArrowheads="1"/>
          </p:cNvSpPr>
          <p:nvPr/>
        </p:nvSpPr>
        <p:spPr bwMode="auto">
          <a:xfrm>
            <a:off x="2106614" y="2163763"/>
            <a:ext cx="3798887" cy="19097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en-US" altLang="zh-CN" sz="1400"/>
          </a:p>
          <a:p>
            <a:pPr eaLnBrk="1" hangingPunct="1">
              <a:spcBef>
                <a:spcPct val="50000"/>
              </a:spcBef>
            </a:pPr>
            <a:endParaRPr kumimoji="1" lang="en-US" altLang="zh-CN" sz="1400"/>
          </a:p>
          <a:p>
            <a:pPr eaLnBrk="1" hangingPunct="1">
              <a:spcBef>
                <a:spcPct val="50000"/>
              </a:spcBef>
            </a:pPr>
            <a:endParaRPr kumimoji="1" lang="en-US" altLang="zh-CN" sz="1400"/>
          </a:p>
          <a:p>
            <a:pPr eaLnBrk="1" hangingPunct="1">
              <a:spcBef>
                <a:spcPct val="50000"/>
              </a:spcBef>
            </a:pPr>
            <a:endParaRPr kumimoji="1" lang="en-US" altLang="zh-CN" sz="1400"/>
          </a:p>
          <a:p>
            <a:pPr eaLnBrk="1" hangingPunct="1">
              <a:spcBef>
                <a:spcPct val="50000"/>
              </a:spcBef>
            </a:pPr>
            <a:endParaRPr kumimoji="1" lang="en-US" altLang="zh-CN" sz="1400"/>
          </a:p>
          <a:p>
            <a:pPr eaLnBrk="1" hangingPunct="1">
              <a:spcBef>
                <a:spcPct val="50000"/>
              </a:spcBef>
            </a:pPr>
            <a:endParaRPr kumimoji="1" lang="en-US" altLang="zh-CN" sz="1400"/>
          </a:p>
        </p:txBody>
      </p:sp>
      <p:sp>
        <p:nvSpPr>
          <p:cNvPr id="116744" name="Text Box 15"/>
          <p:cNvSpPr txBox="1">
            <a:spLocks noChangeArrowheads="1"/>
          </p:cNvSpPr>
          <p:nvPr/>
        </p:nvSpPr>
        <p:spPr bwMode="auto">
          <a:xfrm>
            <a:off x="6330951" y="2166939"/>
            <a:ext cx="2759075" cy="15906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en-US" altLang="zh-CN" sz="1400"/>
          </a:p>
          <a:p>
            <a:pPr eaLnBrk="1" hangingPunct="1">
              <a:spcBef>
                <a:spcPct val="50000"/>
              </a:spcBef>
            </a:pPr>
            <a:endParaRPr kumimoji="1" lang="en-US" altLang="zh-CN" sz="1400"/>
          </a:p>
          <a:p>
            <a:pPr eaLnBrk="1" hangingPunct="1">
              <a:spcBef>
                <a:spcPct val="50000"/>
              </a:spcBef>
            </a:pPr>
            <a:endParaRPr kumimoji="1" lang="en-US" altLang="zh-CN" sz="1400"/>
          </a:p>
          <a:p>
            <a:pPr eaLnBrk="1" hangingPunct="1">
              <a:spcBef>
                <a:spcPct val="50000"/>
              </a:spcBef>
            </a:pPr>
            <a:endParaRPr kumimoji="1" lang="en-US" altLang="zh-CN" sz="1400"/>
          </a:p>
          <a:p>
            <a:pPr eaLnBrk="1" hangingPunct="1">
              <a:spcBef>
                <a:spcPct val="50000"/>
              </a:spcBef>
            </a:pPr>
            <a:endParaRPr kumimoji="1" lang="en-US" altLang="zh-CN" sz="1400"/>
          </a:p>
        </p:txBody>
      </p:sp>
      <p:sp>
        <p:nvSpPr>
          <p:cNvPr id="116745" name="Rectangle 16"/>
          <p:cNvSpPr>
            <a:spLocks noChangeArrowheads="1"/>
          </p:cNvSpPr>
          <p:nvPr/>
        </p:nvSpPr>
        <p:spPr bwMode="auto">
          <a:xfrm>
            <a:off x="2147888" y="2505076"/>
            <a:ext cx="2654300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6746" name="Rectangle 17"/>
          <p:cNvSpPr>
            <a:spLocks noChangeArrowheads="1"/>
          </p:cNvSpPr>
          <p:nvPr/>
        </p:nvSpPr>
        <p:spPr bwMode="auto">
          <a:xfrm>
            <a:off x="2767014" y="3138488"/>
            <a:ext cx="2035175" cy="266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6747" name="Rectangle 18"/>
          <p:cNvSpPr>
            <a:spLocks noChangeArrowheads="1"/>
          </p:cNvSpPr>
          <p:nvPr/>
        </p:nvSpPr>
        <p:spPr bwMode="auto">
          <a:xfrm>
            <a:off x="2147888" y="3462339"/>
            <a:ext cx="3509962" cy="2809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6748" name="Rectangle 19"/>
          <p:cNvSpPr>
            <a:spLocks noChangeArrowheads="1"/>
          </p:cNvSpPr>
          <p:nvPr/>
        </p:nvSpPr>
        <p:spPr bwMode="auto">
          <a:xfrm>
            <a:off x="2147888" y="3140075"/>
            <a:ext cx="590550" cy="60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6749" name="Rectangle 20"/>
          <p:cNvSpPr>
            <a:spLocks noChangeArrowheads="1"/>
          </p:cNvSpPr>
          <p:nvPr/>
        </p:nvSpPr>
        <p:spPr bwMode="auto">
          <a:xfrm>
            <a:off x="2546350" y="3478214"/>
            <a:ext cx="323850" cy="250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6750" name="Text Box 21"/>
          <p:cNvSpPr txBox="1">
            <a:spLocks noChangeArrowheads="1"/>
          </p:cNvSpPr>
          <p:nvPr/>
        </p:nvSpPr>
        <p:spPr bwMode="auto">
          <a:xfrm>
            <a:off x="2119313" y="2181225"/>
            <a:ext cx="3790950" cy="192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/>
              <a:t>main() {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400"/>
              <a:t>  int a, b, c;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400"/>
              <a:t>  scanf("%d%d", &amp;a, &amp;b);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400"/>
              <a:t>  c = max(a, b);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400"/>
              <a:t>  printf("the larger is %d", c);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400"/>
              <a:t>}</a:t>
            </a:r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116751" name="AutoShape 22"/>
          <p:cNvSpPr>
            <a:spLocks noChangeArrowheads="1"/>
          </p:cNvSpPr>
          <p:nvPr/>
        </p:nvSpPr>
        <p:spPr bwMode="auto">
          <a:xfrm>
            <a:off x="4722814" y="2255839"/>
            <a:ext cx="369887" cy="325437"/>
          </a:xfrm>
          <a:prstGeom prst="wedgeEllipseCallout">
            <a:avLst>
              <a:gd name="adj1" fmla="val -32403"/>
              <a:gd name="adj2" fmla="val 5341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6752" name="AutoShape 23"/>
          <p:cNvSpPr>
            <a:spLocks noChangeArrowheads="1"/>
          </p:cNvSpPr>
          <p:nvPr/>
        </p:nvSpPr>
        <p:spPr bwMode="auto">
          <a:xfrm>
            <a:off x="4775200" y="2908300"/>
            <a:ext cx="369888" cy="325438"/>
          </a:xfrm>
          <a:prstGeom prst="wedgeEllipseCallout">
            <a:avLst>
              <a:gd name="adj1" fmla="val -44421"/>
              <a:gd name="adj2" fmla="val 4902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16753" name="AutoShape 24"/>
          <p:cNvSpPr>
            <a:spLocks noChangeArrowheads="1"/>
          </p:cNvSpPr>
          <p:nvPr/>
        </p:nvSpPr>
        <p:spPr bwMode="auto">
          <a:xfrm>
            <a:off x="5561014" y="3151189"/>
            <a:ext cx="369887" cy="325437"/>
          </a:xfrm>
          <a:prstGeom prst="wedgeEllipseCallout">
            <a:avLst>
              <a:gd name="adj1" fmla="val -32403"/>
              <a:gd name="adj2" fmla="val 5341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16754" name="Rectangle 25"/>
          <p:cNvSpPr>
            <a:spLocks noChangeArrowheads="1"/>
          </p:cNvSpPr>
          <p:nvPr/>
        </p:nvSpPr>
        <p:spPr bwMode="auto">
          <a:xfrm>
            <a:off x="7280276" y="2209800"/>
            <a:ext cx="1268413" cy="236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6755" name="Rectangle 26"/>
          <p:cNvSpPr>
            <a:spLocks noChangeArrowheads="1"/>
          </p:cNvSpPr>
          <p:nvPr/>
        </p:nvSpPr>
        <p:spPr bwMode="auto">
          <a:xfrm>
            <a:off x="6602414" y="2535239"/>
            <a:ext cx="1254125" cy="530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6756" name="Rectangle 27"/>
          <p:cNvSpPr>
            <a:spLocks noChangeArrowheads="1"/>
          </p:cNvSpPr>
          <p:nvPr/>
        </p:nvSpPr>
        <p:spPr bwMode="auto">
          <a:xfrm>
            <a:off x="6602414" y="3154363"/>
            <a:ext cx="1254125" cy="265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6757" name="Text Box 28"/>
          <p:cNvSpPr txBox="1">
            <a:spLocks noChangeArrowheads="1"/>
          </p:cNvSpPr>
          <p:nvPr/>
        </p:nvSpPr>
        <p:spPr bwMode="auto">
          <a:xfrm>
            <a:off x="6353175" y="2182813"/>
            <a:ext cx="2743200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/>
              <a:t>int max(int a, int b) {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400"/>
              <a:t>  int c;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400"/>
              <a:t>  c=a&gt;=b?a:b;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400"/>
              <a:t>  return c;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400"/>
              <a:t>}</a:t>
            </a:r>
            <a:endParaRPr lang="en-US" altLang="zh-CN" sz="1400"/>
          </a:p>
        </p:txBody>
      </p:sp>
      <p:sp>
        <p:nvSpPr>
          <p:cNvPr id="116758" name="AutoShape 29"/>
          <p:cNvSpPr>
            <a:spLocks noChangeArrowheads="1"/>
          </p:cNvSpPr>
          <p:nvPr/>
        </p:nvSpPr>
        <p:spPr bwMode="auto">
          <a:xfrm>
            <a:off x="8456614" y="1846264"/>
            <a:ext cx="369887" cy="325437"/>
          </a:xfrm>
          <a:prstGeom prst="wedgeEllipseCallout">
            <a:avLst>
              <a:gd name="adj1" fmla="val -32403"/>
              <a:gd name="adj2" fmla="val 5341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16759" name="AutoShape 30"/>
          <p:cNvSpPr>
            <a:spLocks noChangeArrowheads="1"/>
          </p:cNvSpPr>
          <p:nvPr/>
        </p:nvSpPr>
        <p:spPr bwMode="auto">
          <a:xfrm>
            <a:off x="7880350" y="2498725"/>
            <a:ext cx="369888" cy="325438"/>
          </a:xfrm>
          <a:prstGeom prst="wedgeEllipseCallout">
            <a:avLst>
              <a:gd name="adj1" fmla="val -32403"/>
              <a:gd name="adj2" fmla="val 5341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16760" name="AutoShape 31"/>
          <p:cNvSpPr>
            <a:spLocks noChangeArrowheads="1"/>
          </p:cNvSpPr>
          <p:nvPr/>
        </p:nvSpPr>
        <p:spPr bwMode="auto">
          <a:xfrm>
            <a:off x="7904164" y="2965450"/>
            <a:ext cx="369887" cy="325438"/>
          </a:xfrm>
          <a:prstGeom prst="wedgeEllipseCallout">
            <a:avLst>
              <a:gd name="adj1" fmla="val -32403"/>
              <a:gd name="adj2" fmla="val 5341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>
                <a:latin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76087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1112</Words>
  <Application>Microsoft Office PowerPoint</Application>
  <PresentationFormat>Widescreen</PresentationFormat>
  <Paragraphs>240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黑体</vt:lpstr>
      <vt:lpstr>宋体</vt:lpstr>
      <vt:lpstr>Arial</vt:lpstr>
      <vt:lpstr>Bodoni MT Black</vt:lpstr>
      <vt:lpstr>Calibri</vt:lpstr>
      <vt:lpstr>Calibri Light</vt:lpstr>
      <vt:lpstr>Courier New</vt:lpstr>
      <vt:lpstr>Times New Roman</vt:lpstr>
      <vt:lpstr>Office Theme</vt:lpstr>
      <vt:lpstr>Functions in C Language</vt:lpstr>
      <vt:lpstr>PowerPoint Presentation</vt:lpstr>
      <vt:lpstr> Math Library Functions</vt:lpstr>
      <vt:lpstr>Example: Function</vt:lpstr>
      <vt:lpstr> Function Definitions</vt:lpstr>
      <vt:lpstr> Example: Function Definitions</vt:lpstr>
      <vt:lpstr> Function Prototypes</vt:lpstr>
      <vt:lpstr> Head Files</vt:lpstr>
      <vt:lpstr> Function Call</vt:lpstr>
      <vt:lpstr> Passing Parameters</vt:lpstr>
      <vt:lpstr> Formal Parameter and Actual Parameter</vt:lpstr>
      <vt:lpstr> Formal Parameter</vt:lpstr>
      <vt:lpstr> Actual Parameter</vt:lpstr>
      <vt:lpstr> Passing Parameters</vt:lpstr>
      <vt:lpstr> Passing Parameters</vt:lpstr>
      <vt:lpstr> Passing Parameters</vt:lpstr>
      <vt:lpstr> Returning Results</vt:lpstr>
      <vt:lpstr> Nested Function Call</vt:lpstr>
      <vt:lpstr> Nested Function Call</vt:lpstr>
      <vt:lpstr> Nested Function Call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in C Language</dc:title>
  <dc:creator>S A K M Shafraz</dc:creator>
  <cp:lastModifiedBy>S A K M Shafraz</cp:lastModifiedBy>
  <cp:revision>1</cp:revision>
  <dcterms:created xsi:type="dcterms:W3CDTF">2020-07-02T04:50:25Z</dcterms:created>
  <dcterms:modified xsi:type="dcterms:W3CDTF">2020-07-02T04:51:01Z</dcterms:modified>
</cp:coreProperties>
</file>