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4" r:id="rId2"/>
    <p:sldId id="382" r:id="rId3"/>
    <p:sldId id="402" r:id="rId4"/>
    <p:sldId id="318" r:id="rId5"/>
    <p:sldId id="383" r:id="rId6"/>
    <p:sldId id="403" r:id="rId7"/>
    <p:sldId id="401"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40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457F3-6BB1-4FF7-8656-84EE20749F9A}"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B0DA6-B6B2-4552-92C1-A1DF9DA19233}" type="slidenum">
              <a:rPr lang="en-US" smtClean="0"/>
              <a:t>‹#›</a:t>
            </a:fld>
            <a:endParaRPr lang="en-US"/>
          </a:p>
        </p:txBody>
      </p:sp>
    </p:spTree>
    <p:extLst>
      <p:ext uri="{BB962C8B-B14F-4D97-AF65-F5344CB8AC3E}">
        <p14:creationId xmlns:p14="http://schemas.microsoft.com/office/powerpoint/2010/main" val="282186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63B3-D07D-4E92-A1FD-0AF1DAECA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CAA0EF-26E2-4652-A9BB-9FC8AB60B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EC1B5-DF71-4E30-B50C-840D8753E9B1}"/>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8A134D62-79AE-4E58-BFF4-B3759C90E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2C983-08FE-4C67-BFA9-79556588433A}"/>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125528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4087-CDDE-460F-8062-35E056AC31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2E8A8-0B36-4B16-BE50-BB0ECEAA7C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875D9-6BEB-4C18-8620-913CBB49EB0B}"/>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0EA94C71-C3D7-435C-9832-6547A7134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0CA48-FA67-4B71-823D-C539E7513B9F}"/>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254030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3AF8E-90B8-4787-BFBE-4540A9EBAA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04FD7-6C06-40E9-9B9B-3571556AD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60324-35EF-4709-ACF1-3087485F0D23}"/>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17E174EA-3F98-4C0B-A4EB-B5C4E88E9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383BA-51A9-4A94-A41F-96566C42950B}"/>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389561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90E-BCFB-4A37-A5E9-BF904F112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B91DD-F6D6-47F9-BC1E-EFD03E1A7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29C2C-80A6-4AB7-8971-FCC1B6C4AABF}"/>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83B27329-048D-4EF1-9894-2E7274D26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EACF0-F79A-4563-A617-253E009CB545}"/>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268391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1C6A-CF94-4737-A790-9BDDE96F1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F3C8E5-0F4F-4E93-99F1-93F3C32F9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795B1-46FD-4269-805C-F5F082DB11C7}"/>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499DF62D-C35C-4BF8-933D-5973A6F9C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50A7D-15E6-4F6C-B4B9-0A02188AB980}"/>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22799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EC13-8977-485C-8C56-FE2E8B8533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0B277-7604-4821-AB77-8A04F6D4C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972603-69E0-4386-8424-9FA8DC07A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E50493-5894-44E1-A4DB-B2F20E8983FB}"/>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6" name="Footer Placeholder 5">
            <a:extLst>
              <a:ext uri="{FF2B5EF4-FFF2-40B4-BE49-F238E27FC236}">
                <a16:creationId xmlns:a16="http://schemas.microsoft.com/office/drawing/2014/main" id="{431E09FC-9457-4FAB-AB1C-E01C7C2D1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6DE34-E7B3-4852-93B5-DE8969C05FE1}"/>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103463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9FC-63BF-4D2D-ADB0-4FF38C3EC2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F8B551-9D9A-4E1D-83F6-206ED574A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8A570-7F0F-463B-AAA1-96D37CFC5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574F8-E768-4007-BCBB-F7970B67C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A7936-52B9-46C6-AE2F-75AE92F8C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79C42-74B1-4214-89F1-1FD2676763DA}"/>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8" name="Footer Placeholder 7">
            <a:extLst>
              <a:ext uri="{FF2B5EF4-FFF2-40B4-BE49-F238E27FC236}">
                <a16:creationId xmlns:a16="http://schemas.microsoft.com/office/drawing/2014/main" id="{F64F3688-BC76-4345-9345-FBA366DE0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D4DE8B-2803-4ABF-87FE-64665983CAD9}"/>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20756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8009-6348-4BF3-88D4-1082C92E5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DE40E-5A59-4967-AAF3-8EFD2D4BEE69}"/>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4" name="Footer Placeholder 3">
            <a:extLst>
              <a:ext uri="{FF2B5EF4-FFF2-40B4-BE49-F238E27FC236}">
                <a16:creationId xmlns:a16="http://schemas.microsoft.com/office/drawing/2014/main" id="{375215C7-2FDF-436F-B1CD-FAD0F647C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7D7ED0-DEB6-4666-B6DD-782DB67EADD7}"/>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50047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D7953-B1F6-4FEF-A059-DEB151E52DA5}"/>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3" name="Footer Placeholder 2">
            <a:extLst>
              <a:ext uri="{FF2B5EF4-FFF2-40B4-BE49-F238E27FC236}">
                <a16:creationId xmlns:a16="http://schemas.microsoft.com/office/drawing/2014/main" id="{5C20F306-E8ED-4129-9313-23FC5FB3A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C6FC0-BF62-4144-88B1-ECF4112C2055}"/>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382739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A7EA-852A-42DB-A409-7782DE455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02BE7C-1849-45A6-93B3-05E2DEFF2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FA7F06-E7FE-4FDA-B2D2-6D8FFE069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75F74-2678-4D0D-B0C1-699E9FA31467}"/>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6" name="Footer Placeholder 5">
            <a:extLst>
              <a:ext uri="{FF2B5EF4-FFF2-40B4-BE49-F238E27FC236}">
                <a16:creationId xmlns:a16="http://schemas.microsoft.com/office/drawing/2014/main" id="{B7C190CD-5198-43D4-B420-F4A16751C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380EE-1ABA-41EB-BC5A-19260A4EA32A}"/>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156330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EFD0-E9D2-484D-9516-C19513040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9CB45A-75C2-4298-80AF-62E044651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D66EAB-C39D-4E25-9C0C-0EFB2E321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4FB27-0703-4884-A346-5AB4822DF4A7}"/>
              </a:ext>
            </a:extLst>
          </p:cNvPr>
          <p:cNvSpPr>
            <a:spLocks noGrp="1"/>
          </p:cNvSpPr>
          <p:nvPr>
            <p:ph type="dt" sz="half" idx="10"/>
          </p:nvPr>
        </p:nvSpPr>
        <p:spPr/>
        <p:txBody>
          <a:bodyPr/>
          <a:lstStyle/>
          <a:p>
            <a:fld id="{73E296C9-AED3-4129-842F-302790B9F77C}" type="datetimeFigureOut">
              <a:rPr lang="en-US" smtClean="0"/>
              <a:t>12/15/2021</a:t>
            </a:fld>
            <a:endParaRPr lang="en-US"/>
          </a:p>
        </p:txBody>
      </p:sp>
      <p:sp>
        <p:nvSpPr>
          <p:cNvPr id="6" name="Footer Placeholder 5">
            <a:extLst>
              <a:ext uri="{FF2B5EF4-FFF2-40B4-BE49-F238E27FC236}">
                <a16:creationId xmlns:a16="http://schemas.microsoft.com/office/drawing/2014/main" id="{5C59AD7B-3F20-4F9C-B574-9D65ED8FD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CDC76-4381-4D8A-8E33-A8665E9CF42B}"/>
              </a:ext>
            </a:extLst>
          </p:cNvPr>
          <p:cNvSpPr>
            <a:spLocks noGrp="1"/>
          </p:cNvSpPr>
          <p:nvPr>
            <p:ph type="sldNum" sz="quarter" idx="12"/>
          </p:nvPr>
        </p:nvSpPr>
        <p:spPr/>
        <p:txBody>
          <a:bodyPr/>
          <a:lstStyle/>
          <a:p>
            <a:fld id="{FB21D9AA-204D-44D3-BCAE-DDC8EA8D9B67}" type="slidenum">
              <a:rPr lang="en-US" smtClean="0"/>
              <a:t>‹#›</a:t>
            </a:fld>
            <a:endParaRPr lang="en-US"/>
          </a:p>
        </p:txBody>
      </p:sp>
    </p:spTree>
    <p:extLst>
      <p:ext uri="{BB962C8B-B14F-4D97-AF65-F5344CB8AC3E}">
        <p14:creationId xmlns:p14="http://schemas.microsoft.com/office/powerpoint/2010/main" val="67002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C33C7-D32C-4873-A2C2-E1A53F647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7565E7-ADFD-4610-972C-C5C5241D5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09929-6C34-419D-89AB-589EACCB6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296C9-AED3-4129-842F-302790B9F77C}" type="datetimeFigureOut">
              <a:rPr lang="en-US" smtClean="0"/>
              <a:t>12/15/2021</a:t>
            </a:fld>
            <a:endParaRPr lang="en-US"/>
          </a:p>
        </p:txBody>
      </p:sp>
      <p:sp>
        <p:nvSpPr>
          <p:cNvPr id="5" name="Footer Placeholder 4">
            <a:extLst>
              <a:ext uri="{FF2B5EF4-FFF2-40B4-BE49-F238E27FC236}">
                <a16:creationId xmlns:a16="http://schemas.microsoft.com/office/drawing/2014/main" id="{12ADF049-4123-4814-A915-366789CE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D7363-CF5E-4AD4-B5D3-05133AEE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1D9AA-204D-44D3-BCAE-DDC8EA8D9B67}" type="slidenum">
              <a:rPr lang="en-US" smtClean="0"/>
              <a:t>‹#›</a:t>
            </a:fld>
            <a:endParaRPr lang="en-US"/>
          </a:p>
        </p:txBody>
      </p:sp>
    </p:spTree>
    <p:extLst>
      <p:ext uri="{BB962C8B-B14F-4D97-AF65-F5344CB8AC3E}">
        <p14:creationId xmlns:p14="http://schemas.microsoft.com/office/powerpoint/2010/main" val="119141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83FCECE-E681-4C8D-9B97-1D6AFF77A1B1}"/>
              </a:ext>
            </a:extLst>
          </p:cNvPr>
          <p:cNvSpPr txBox="1">
            <a:spLocks/>
          </p:cNvSpPr>
          <p:nvPr/>
        </p:nvSpPr>
        <p:spPr>
          <a:xfrm>
            <a:off x="1446551" y="284470"/>
            <a:ext cx="9298898" cy="3430626"/>
          </a:xfrm>
          <a:prstGeom prst="rect">
            <a:avLst/>
          </a:prstGeom>
          <a:solidFill>
            <a:srgbClr val="FFFFFF"/>
          </a:solidFill>
        </p:spPr>
        <p:txBody>
          <a:bodyPr vert="horz" lIns="91416" tIns="45708" rIns="91416" bIns="45708"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31" marR="0" lvl="0" indent="-228531" algn="ctr"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99" b="0" i="0" u="none" strike="noStrike" kern="1200" cap="none" spc="0" normalizeH="0" baseline="0" noProof="0" dirty="0">
                <a:ln>
                  <a:noFill/>
                </a:ln>
                <a:solidFill>
                  <a:prstClr val="black"/>
                </a:solidFill>
                <a:effectLst/>
                <a:uLnTx/>
                <a:uFillTx/>
                <a:latin typeface="Calibri" panose="020F0502020204030204"/>
                <a:ea typeface="+mn-ea"/>
                <a:cs typeface="+mn-cs"/>
              </a:rPr>
              <a:t>PCN12203-Wireless Communication</a:t>
            </a:r>
          </a:p>
          <a:p>
            <a:pPr marL="228531" marR="0" lvl="0" indent="-228531" algn="ctr"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799" b="0" i="0" u="none" strike="noStrike" kern="1200" cap="none" spc="0" normalizeH="0" baseline="0" noProof="0" dirty="0">
                <a:ln>
                  <a:noFill/>
                </a:ln>
                <a:solidFill>
                  <a:prstClr val="black"/>
                </a:solidFill>
                <a:effectLst/>
                <a:uLnTx/>
                <a:uFillTx/>
                <a:latin typeface="Calibri" panose="020F0502020204030204"/>
                <a:ea typeface="+mn-ea"/>
                <a:cs typeface="+mn-cs"/>
              </a:rPr>
              <a:t>Department of Network and Security</a:t>
            </a:r>
          </a:p>
        </p:txBody>
      </p:sp>
      <p:pic>
        <p:nvPicPr>
          <p:cNvPr id="5" name="Picture 4">
            <a:extLst>
              <a:ext uri="{FF2B5EF4-FFF2-40B4-BE49-F238E27FC236}">
                <a16:creationId xmlns:a16="http://schemas.microsoft.com/office/drawing/2014/main" id="{28FAAEE2-B90B-46B9-8DD6-2C160BB86694}"/>
              </a:ext>
            </a:extLst>
          </p:cNvPr>
          <p:cNvPicPr>
            <a:picLocks noChangeAspect="1"/>
          </p:cNvPicPr>
          <p:nvPr/>
        </p:nvPicPr>
        <p:blipFill>
          <a:blip r:embed="rId2">
            <a:lum/>
            <a:alphaModFix/>
          </a:blip>
          <a:srcRect/>
          <a:stretch>
            <a:fillRect/>
          </a:stretch>
        </p:blipFill>
        <p:spPr>
          <a:xfrm>
            <a:off x="486982" y="4763864"/>
            <a:ext cx="3172214" cy="1422709"/>
          </a:xfrm>
          <a:prstGeom prst="rect">
            <a:avLst/>
          </a:prstGeom>
          <a:noFill/>
          <a:ln>
            <a:noFill/>
          </a:ln>
        </p:spPr>
      </p:pic>
      <p:sp>
        <p:nvSpPr>
          <p:cNvPr id="6" name="Freeform: Shape 5">
            <a:extLst>
              <a:ext uri="{FF2B5EF4-FFF2-40B4-BE49-F238E27FC236}">
                <a16:creationId xmlns:a16="http://schemas.microsoft.com/office/drawing/2014/main" id="{1ED98F5B-916A-43F0-A8C7-FE3D41741ACD}"/>
              </a:ext>
            </a:extLst>
          </p:cNvPr>
          <p:cNvSpPr/>
          <p:nvPr/>
        </p:nvSpPr>
        <p:spPr>
          <a:xfrm>
            <a:off x="6198452" y="5734479"/>
            <a:ext cx="5506566" cy="741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 name="Freeform: Shape 6">
            <a:extLst>
              <a:ext uri="{FF2B5EF4-FFF2-40B4-BE49-F238E27FC236}">
                <a16:creationId xmlns:a16="http://schemas.microsoft.com/office/drawing/2014/main" id="{A253AF0F-AB6B-4E67-9074-1C2ACC6781A6}"/>
              </a:ext>
            </a:extLst>
          </p:cNvPr>
          <p:cNvSpPr/>
          <p:nvPr/>
        </p:nvSpPr>
        <p:spPr>
          <a:xfrm>
            <a:off x="6198454" y="5843171"/>
            <a:ext cx="5576387" cy="165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8" name="Subtitle 2">
            <a:extLst>
              <a:ext uri="{FF2B5EF4-FFF2-40B4-BE49-F238E27FC236}">
                <a16:creationId xmlns:a16="http://schemas.microsoft.com/office/drawing/2014/main" id="{DC561F14-3C46-4B47-A5C3-2FB2F9DE8F1E}"/>
              </a:ext>
            </a:extLst>
          </p:cNvPr>
          <p:cNvSpPr txBox="1">
            <a:spLocks/>
          </p:cNvSpPr>
          <p:nvPr/>
        </p:nvSpPr>
        <p:spPr>
          <a:xfrm>
            <a:off x="3276643" y="4674937"/>
            <a:ext cx="7764913" cy="1096613"/>
          </a:xfrm>
          <a:prstGeom prst="rect">
            <a:avLst/>
          </a:prstGeom>
        </p:spPr>
        <p:txBody>
          <a:bodyPr vert="horz" lIns="91416" tIns="45708" rIns="91416" bIns="45708"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799"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Isuru Sri Bandara</a:t>
            </a:r>
          </a:p>
          <a:p>
            <a:pPr marL="0" marR="0" lvl="0" indent="0" algn="r"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999"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isuru.s@nsbm.ac.lk</a:t>
            </a:r>
          </a:p>
        </p:txBody>
      </p:sp>
      <p:sp>
        <p:nvSpPr>
          <p:cNvPr id="2" name="TextBox 1">
            <a:extLst>
              <a:ext uri="{FF2B5EF4-FFF2-40B4-BE49-F238E27FC236}">
                <a16:creationId xmlns:a16="http://schemas.microsoft.com/office/drawing/2014/main" id="{F33E3B7D-4DF3-4E3D-8EDA-3667BA01CE05}"/>
              </a:ext>
            </a:extLst>
          </p:cNvPr>
          <p:cNvSpPr txBox="1"/>
          <p:nvPr/>
        </p:nvSpPr>
        <p:spPr>
          <a:xfrm>
            <a:off x="2438400" y="2880694"/>
            <a:ext cx="6858000" cy="424732"/>
          </a:xfrm>
          <a:prstGeom prst="rect">
            <a:avLst/>
          </a:prstGeom>
          <a:noFill/>
        </p:spPr>
        <p:txBody>
          <a:bodyPr wrap="square" rtlCol="0">
            <a:sp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en-US" sz="2400" b="1" cap="all" dirty="0">
                <a:solidFill>
                  <a:srgbClr val="00143E"/>
                </a:solidFill>
                <a:latin typeface="Times New Roman" panose="02020603050405020304" pitchFamily="18" charset="0"/>
                <a:cs typeface="Times New Roman" panose="02020603050405020304" pitchFamily="18" charset="0"/>
              </a:rPr>
              <a:t>Unguided Media</a:t>
            </a:r>
            <a:endParaRPr kumimoji="0" lang="en-US" sz="2400" b="1" i="0" u="none" strike="noStrike" kern="1200" cap="all" spc="0" normalizeH="0" baseline="0" noProof="0" dirty="0">
              <a:ln>
                <a:noFill/>
              </a:ln>
              <a:solidFill>
                <a:srgbClr val="00143E"/>
              </a:solidFill>
              <a:effectLst/>
              <a:uLnTx/>
              <a:uFillTx/>
              <a:latin typeface="Times New Roman" panose="02020603050405020304" pitchFamily="18" charset="0"/>
              <a:ea typeface="+mn-ea"/>
              <a:cs typeface="Times New Roman" panose="02020603050405020304" pitchFamily="18" charset="0"/>
            </a:endParaRPr>
          </a:p>
        </p:txBody>
      </p:sp>
      <p:sp>
        <p:nvSpPr>
          <p:cNvPr id="9" name="Freeform: Shape 8">
            <a:extLst>
              <a:ext uri="{FF2B5EF4-FFF2-40B4-BE49-F238E27FC236}">
                <a16:creationId xmlns:a16="http://schemas.microsoft.com/office/drawing/2014/main" id="{7143D50B-36E3-4B17-AE54-4149D079379D}"/>
              </a:ext>
            </a:extLst>
          </p:cNvPr>
          <p:cNvSpPr/>
          <p:nvPr/>
        </p:nvSpPr>
        <p:spPr>
          <a:xfrm>
            <a:off x="3159832" y="3294088"/>
            <a:ext cx="5506566" cy="741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3FAF46"/>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sp>
        <p:nvSpPr>
          <p:cNvPr id="10" name="Freeform: Shape 9">
            <a:extLst>
              <a:ext uri="{FF2B5EF4-FFF2-40B4-BE49-F238E27FC236}">
                <a16:creationId xmlns:a16="http://schemas.microsoft.com/office/drawing/2014/main" id="{58C7F1E5-EE67-4EBD-B85E-0FB2188FE6E1}"/>
              </a:ext>
            </a:extLst>
          </p:cNvPr>
          <p:cNvSpPr/>
          <p:nvPr/>
        </p:nvSpPr>
        <p:spPr>
          <a:xfrm>
            <a:off x="3159834" y="3402780"/>
            <a:ext cx="5576387" cy="165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2A6099"/>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spTree>
    <p:extLst>
      <p:ext uri="{BB962C8B-B14F-4D97-AF65-F5344CB8AC3E}">
        <p14:creationId xmlns:p14="http://schemas.microsoft.com/office/powerpoint/2010/main" val="412541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Why it is Required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11" name="TextBox 10">
            <a:extLst>
              <a:ext uri="{FF2B5EF4-FFF2-40B4-BE49-F238E27FC236}">
                <a16:creationId xmlns:a16="http://schemas.microsoft.com/office/drawing/2014/main" id="{C391EC59-AA4A-4933-9F67-5B66D96C2AD0}"/>
              </a:ext>
            </a:extLst>
          </p:cNvPr>
          <p:cNvSpPr txBox="1"/>
          <p:nvPr/>
        </p:nvSpPr>
        <p:spPr>
          <a:xfrm>
            <a:off x="399748" y="1244478"/>
            <a:ext cx="7531158"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Antennas are required for the communication between two parties in geographically separated locations where the wired connectivity is not available.</a:t>
            </a:r>
          </a:p>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Antennas are required by any radio transmitter or receiver to couple its electrical connection to electromagnetic field.</a:t>
            </a:r>
          </a:p>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Radio waves are electromagnetic waves which carry signals through air at the speed of light with very minimal transmission loss.</a:t>
            </a:r>
          </a:p>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In some instances the antennas are hidden. Ex: The antenna in AM radio, laptops enabled with Wi Fi etc.</a:t>
            </a:r>
          </a:p>
        </p:txBody>
      </p:sp>
      <p:pic>
        <p:nvPicPr>
          <p:cNvPr id="12" name="Picture 11">
            <a:extLst>
              <a:ext uri="{FF2B5EF4-FFF2-40B4-BE49-F238E27FC236}">
                <a16:creationId xmlns:a16="http://schemas.microsoft.com/office/drawing/2014/main" id="{F68F4C06-7FFA-488C-8C30-AC584C3BB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450" y="984204"/>
            <a:ext cx="3455569" cy="4468980"/>
          </a:xfrm>
          <a:prstGeom prst="rect">
            <a:avLst/>
          </a:prstGeom>
        </p:spPr>
      </p:pic>
    </p:spTree>
    <p:extLst>
      <p:ext uri="{BB962C8B-B14F-4D97-AF65-F5344CB8AC3E}">
        <p14:creationId xmlns:p14="http://schemas.microsoft.com/office/powerpoint/2010/main" val="351386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Antenna Applications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9" name="Content Placeholder 2">
            <a:extLst>
              <a:ext uri="{FF2B5EF4-FFF2-40B4-BE49-F238E27FC236}">
                <a16:creationId xmlns:a16="http://schemas.microsoft.com/office/drawing/2014/main" id="{B50AA97A-4AD0-4E15-8125-CECED559BE52}"/>
              </a:ext>
            </a:extLst>
          </p:cNvPr>
          <p:cNvSpPr>
            <a:spLocks noGrp="1"/>
          </p:cNvSpPr>
          <p:nvPr>
            <p:ph idx="1"/>
          </p:nvPr>
        </p:nvSpPr>
        <p:spPr>
          <a:xfrm>
            <a:off x="399748" y="1138615"/>
            <a:ext cx="6888227" cy="5142070"/>
          </a:xfrm>
        </p:spPr>
        <p:txBody>
          <a:bodyPr>
            <a:noAutofit/>
          </a:body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Broadcast television</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Radio broadcasting</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Point-to-point radio communication</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Wireless LAN</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Radar</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Satellite communication</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Cell phones</a:t>
            </a:r>
          </a:p>
        </p:txBody>
      </p:sp>
      <p:grpSp>
        <p:nvGrpSpPr>
          <p:cNvPr id="8" name="Group 7">
            <a:extLst>
              <a:ext uri="{FF2B5EF4-FFF2-40B4-BE49-F238E27FC236}">
                <a16:creationId xmlns:a16="http://schemas.microsoft.com/office/drawing/2014/main" id="{19BB8ABF-9505-4C70-9F67-96AE03C8BB6F}"/>
              </a:ext>
            </a:extLst>
          </p:cNvPr>
          <p:cNvGrpSpPr/>
          <p:nvPr/>
        </p:nvGrpSpPr>
        <p:grpSpPr>
          <a:xfrm>
            <a:off x="7306871" y="875512"/>
            <a:ext cx="4295516" cy="4497595"/>
            <a:chOff x="4540975" y="872786"/>
            <a:chExt cx="4772712" cy="5373107"/>
          </a:xfrm>
        </p:grpSpPr>
        <p:pic>
          <p:nvPicPr>
            <p:cNvPr id="10" name="Picture 9">
              <a:extLst>
                <a:ext uri="{FF2B5EF4-FFF2-40B4-BE49-F238E27FC236}">
                  <a16:creationId xmlns:a16="http://schemas.microsoft.com/office/drawing/2014/main" id="{F9BD70CB-4392-4D45-9C08-0711A96FE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976" y="872786"/>
              <a:ext cx="4772711" cy="2514600"/>
            </a:xfrm>
            <a:prstGeom prst="rect">
              <a:avLst/>
            </a:prstGeom>
          </p:spPr>
        </p:pic>
        <p:pic>
          <p:nvPicPr>
            <p:cNvPr id="12" name="Picture 11">
              <a:extLst>
                <a:ext uri="{FF2B5EF4-FFF2-40B4-BE49-F238E27FC236}">
                  <a16:creationId xmlns:a16="http://schemas.microsoft.com/office/drawing/2014/main" id="{6A67F768-8949-43CF-9CBD-97325691A47F}"/>
                </a:ext>
              </a:extLst>
            </p:cNvPr>
            <p:cNvPicPr>
              <a:picLocks noChangeAspect="1"/>
            </p:cNvPicPr>
            <p:nvPr/>
          </p:nvPicPr>
          <p:blipFill rotWithShape="1">
            <a:blip r:embed="rId4">
              <a:extLst>
                <a:ext uri="{28A0092B-C50C-407E-A947-70E740481C1C}">
                  <a14:useLocalDpi xmlns:a14="http://schemas.microsoft.com/office/drawing/2010/main" val="0"/>
                </a:ext>
              </a:extLst>
            </a:blip>
            <a:srcRect l="5425" t="9907" r="8338" b="5387"/>
            <a:stretch/>
          </p:blipFill>
          <p:spPr>
            <a:xfrm>
              <a:off x="4540975" y="3731293"/>
              <a:ext cx="4772711" cy="2514600"/>
            </a:xfrm>
            <a:prstGeom prst="rect">
              <a:avLst/>
            </a:prstGeom>
          </p:spPr>
        </p:pic>
      </p:grpSp>
    </p:spTree>
    <p:extLst>
      <p:ext uri="{BB962C8B-B14F-4D97-AF65-F5344CB8AC3E}">
        <p14:creationId xmlns:p14="http://schemas.microsoft.com/office/powerpoint/2010/main" val="145836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Radiation Patterns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11" name="TextBox 10">
            <a:extLst>
              <a:ext uri="{FF2B5EF4-FFF2-40B4-BE49-F238E27FC236}">
                <a16:creationId xmlns:a16="http://schemas.microsoft.com/office/drawing/2014/main" id="{C391EC59-AA4A-4933-9F67-5B66D96C2AD0}"/>
              </a:ext>
            </a:extLst>
          </p:cNvPr>
          <p:cNvSpPr txBox="1"/>
          <p:nvPr/>
        </p:nvSpPr>
        <p:spPr>
          <a:xfrm>
            <a:off x="399748" y="1244477"/>
            <a:ext cx="11629593"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Radiation pattern defines the variation of power radiated by an antenna as a function of the direction away from the antenna. It’s a pictorial/mathematical representation of the distribution of the power out flowing from the antenna (in transmitting antennas), or in flowing to the antenna (in receiving antennas) as a function of direction angles from the antenna.</a:t>
            </a:r>
          </a:p>
          <a:p>
            <a:pPr marL="342900" indent="-342900">
              <a:buFont typeface="Arial" panose="020B0604020202020204" pitchFamily="34" charset="0"/>
              <a:buChar char="•"/>
            </a:pPr>
            <a:endParaRPr lang="en-US" sz="2400" b="0" i="0" dirty="0">
              <a:solidFill>
                <a:srgbClr val="202124"/>
              </a:solidFill>
              <a:effectLst/>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1C468CE4-88B6-4BA1-BD1E-CFE987837D4E}"/>
              </a:ext>
            </a:extLst>
          </p:cNvPr>
          <p:cNvGrpSpPr/>
          <p:nvPr/>
        </p:nvGrpSpPr>
        <p:grpSpPr>
          <a:xfrm>
            <a:off x="984285" y="3707063"/>
            <a:ext cx="8696467" cy="3006452"/>
            <a:chOff x="1089216" y="3627298"/>
            <a:chExt cx="8696467" cy="3006452"/>
          </a:xfrm>
        </p:grpSpPr>
        <p:pic>
          <p:nvPicPr>
            <p:cNvPr id="9" name="Picture 8">
              <a:extLst>
                <a:ext uri="{FF2B5EF4-FFF2-40B4-BE49-F238E27FC236}">
                  <a16:creationId xmlns:a16="http://schemas.microsoft.com/office/drawing/2014/main" id="{941B2443-EB7E-4128-A67B-96420937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16" y="3641558"/>
              <a:ext cx="3787585" cy="2992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EC4D96F-D81E-4628-8A5D-736200E27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011" y="3627298"/>
              <a:ext cx="4680672" cy="30064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1848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Antenna Types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13" name="TextBox 12">
            <a:extLst>
              <a:ext uri="{FF2B5EF4-FFF2-40B4-BE49-F238E27FC236}">
                <a16:creationId xmlns:a16="http://schemas.microsoft.com/office/drawing/2014/main" id="{6F9112E8-601B-40E0-9D1C-4B4B2F689815}"/>
              </a:ext>
            </a:extLst>
          </p:cNvPr>
          <p:cNvSpPr txBox="1"/>
          <p:nvPr/>
        </p:nvSpPr>
        <p:spPr>
          <a:xfrm>
            <a:off x="633334" y="1383233"/>
            <a:ext cx="10174574" cy="880369"/>
          </a:xfrm>
          <a:prstGeom prst="rect">
            <a:avLst/>
          </a:prstGeom>
          <a:noFill/>
        </p:spPr>
        <p:txBody>
          <a:bodyPr wrap="square">
            <a:spAutoFit/>
          </a:bodyPr>
          <a:lstStyle/>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According to the applications &amp; technology, antennas are </a:t>
            </a:r>
            <a:r>
              <a:rPr lang="en-US" b="1" dirty="0">
                <a:latin typeface="Times New Roman" panose="02020603050405020304" pitchFamily="18" charset="0"/>
                <a:cs typeface="Times New Roman" panose="02020603050405020304" pitchFamily="18" charset="0"/>
              </a:rPr>
              <a:t>broadly classified into 2 categories:</a:t>
            </a: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0353D177-CA42-47AA-9A4C-477F35F62A3D}"/>
              </a:ext>
            </a:extLst>
          </p:cNvPr>
          <p:cNvSpPr txBox="1">
            <a:spLocks/>
          </p:cNvSpPr>
          <p:nvPr/>
        </p:nvSpPr>
        <p:spPr>
          <a:xfrm>
            <a:off x="5720621" y="2240550"/>
            <a:ext cx="4663971" cy="20213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lnSpc>
                <a:spcPct val="150000"/>
              </a:lnSpc>
              <a:spcBef>
                <a:spcPts val="0"/>
              </a:spcBef>
              <a:buFont typeface="Wingdings 3" charset="2"/>
              <a:buNone/>
            </a:pPr>
            <a:r>
              <a:rPr lang="en-US" dirty="0"/>
              <a:t>Radiate or receive more or less in all directions. These are employed when the relative position of the other station is unknown. Used at lower frequencies where a directional antenna would be too large.</a:t>
            </a:r>
          </a:p>
        </p:txBody>
      </p:sp>
      <p:sp>
        <p:nvSpPr>
          <p:cNvPr id="17" name="Content Placeholder 2">
            <a:extLst>
              <a:ext uri="{FF2B5EF4-FFF2-40B4-BE49-F238E27FC236}">
                <a16:creationId xmlns:a16="http://schemas.microsoft.com/office/drawing/2014/main" id="{9C3469E4-B07D-4860-AB6F-8234F69DC238}"/>
              </a:ext>
            </a:extLst>
          </p:cNvPr>
          <p:cNvSpPr txBox="1">
            <a:spLocks/>
          </p:cNvSpPr>
          <p:nvPr/>
        </p:nvSpPr>
        <p:spPr>
          <a:xfrm>
            <a:off x="6235908" y="4950327"/>
            <a:ext cx="4281137" cy="12726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buNone/>
            </a:pPr>
            <a:r>
              <a:rPr lang="en-US" sz="1600" dirty="0"/>
              <a:t>Preferentially radiate or receive in a particular direction.</a:t>
            </a:r>
          </a:p>
        </p:txBody>
      </p:sp>
      <p:grpSp>
        <p:nvGrpSpPr>
          <p:cNvPr id="18" name="Group 17">
            <a:extLst>
              <a:ext uri="{FF2B5EF4-FFF2-40B4-BE49-F238E27FC236}">
                <a16:creationId xmlns:a16="http://schemas.microsoft.com/office/drawing/2014/main" id="{7485BBB5-828B-4091-A785-ECF31C56285F}"/>
              </a:ext>
            </a:extLst>
          </p:cNvPr>
          <p:cNvGrpSpPr/>
          <p:nvPr/>
        </p:nvGrpSpPr>
        <p:grpSpPr>
          <a:xfrm>
            <a:off x="2797444" y="2433055"/>
            <a:ext cx="2211254" cy="4068008"/>
            <a:chOff x="5923393" y="2699086"/>
            <a:chExt cx="2211254" cy="4068008"/>
          </a:xfrm>
        </p:grpSpPr>
        <p:pic>
          <p:nvPicPr>
            <p:cNvPr id="19" name="Picture 18">
              <a:extLst>
                <a:ext uri="{FF2B5EF4-FFF2-40B4-BE49-F238E27FC236}">
                  <a16:creationId xmlns:a16="http://schemas.microsoft.com/office/drawing/2014/main" id="{4BF80B7F-C71D-48A1-818B-61C94DEB8E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93" r="55547" b="14111"/>
            <a:stretch/>
          </p:blipFill>
          <p:spPr>
            <a:xfrm>
              <a:off x="5923393" y="2699086"/>
              <a:ext cx="2211254"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2644CF02-EBF6-49E8-9F87-8F1255CC06B5}"/>
                </a:ext>
              </a:extLst>
            </p:cNvPr>
            <p:cNvPicPr>
              <a:picLocks noChangeAspect="1"/>
            </p:cNvPicPr>
            <p:nvPr/>
          </p:nvPicPr>
          <p:blipFill rotWithShape="1">
            <a:blip r:embed="rId3">
              <a:extLst>
                <a:ext uri="{28A0092B-C50C-407E-A947-70E740481C1C}">
                  <a14:useLocalDpi xmlns:a14="http://schemas.microsoft.com/office/drawing/2010/main" val="0"/>
                </a:ext>
              </a:extLst>
            </a:blip>
            <a:srcRect l="52517" t="9631" r="10664" b="16129"/>
            <a:stretch/>
          </p:blipFill>
          <p:spPr>
            <a:xfrm>
              <a:off x="5967663" y="4938294"/>
              <a:ext cx="2122714"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1" name="Content Placeholder 2">
            <a:extLst>
              <a:ext uri="{FF2B5EF4-FFF2-40B4-BE49-F238E27FC236}">
                <a16:creationId xmlns:a16="http://schemas.microsoft.com/office/drawing/2014/main" id="{9820799B-22C3-464C-9018-7ED12694BDAD}"/>
              </a:ext>
            </a:extLst>
          </p:cNvPr>
          <p:cNvSpPr txBox="1">
            <a:spLocks/>
          </p:cNvSpPr>
          <p:nvPr/>
        </p:nvSpPr>
        <p:spPr>
          <a:xfrm>
            <a:off x="541690" y="2700423"/>
            <a:ext cx="1928793" cy="9090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buNone/>
            </a:pPr>
            <a:r>
              <a:rPr lang="en-US" sz="1600" dirty="0">
                <a:solidFill>
                  <a:schemeClr val="accent1"/>
                </a:solidFill>
                <a:latin typeface="+mj-lt"/>
                <a:ea typeface="+mj-ea"/>
                <a:cs typeface="+mj-cs"/>
              </a:rPr>
              <a:t>Omni-directional Antennas</a:t>
            </a:r>
          </a:p>
        </p:txBody>
      </p:sp>
      <p:sp>
        <p:nvSpPr>
          <p:cNvPr id="22" name="Content Placeholder 2">
            <a:extLst>
              <a:ext uri="{FF2B5EF4-FFF2-40B4-BE49-F238E27FC236}">
                <a16:creationId xmlns:a16="http://schemas.microsoft.com/office/drawing/2014/main" id="{1E1E2BDE-B46A-450F-A873-BCC60628C578}"/>
              </a:ext>
            </a:extLst>
          </p:cNvPr>
          <p:cNvSpPr txBox="1">
            <a:spLocks/>
          </p:cNvSpPr>
          <p:nvPr/>
        </p:nvSpPr>
        <p:spPr>
          <a:xfrm>
            <a:off x="589816" y="5013164"/>
            <a:ext cx="1928793" cy="9090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buNone/>
            </a:pPr>
            <a:r>
              <a:rPr lang="en-US" sz="1600" dirty="0">
                <a:solidFill>
                  <a:schemeClr val="accent1"/>
                </a:solidFill>
                <a:latin typeface="+mj-lt"/>
                <a:ea typeface="+mj-ea"/>
                <a:cs typeface="+mj-cs"/>
              </a:rPr>
              <a:t>Directional (Beam) Antennas</a:t>
            </a:r>
          </a:p>
        </p:txBody>
      </p:sp>
    </p:spTree>
    <p:extLst>
      <p:ext uri="{BB962C8B-B14F-4D97-AF65-F5344CB8AC3E}">
        <p14:creationId xmlns:p14="http://schemas.microsoft.com/office/powerpoint/2010/main" val="65720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Antenna Types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23" name="TextBox 22">
            <a:extLst>
              <a:ext uri="{FF2B5EF4-FFF2-40B4-BE49-F238E27FC236}">
                <a16:creationId xmlns:a16="http://schemas.microsoft.com/office/drawing/2014/main" id="{D9586294-F2E0-4FBD-A427-D22698090E44}"/>
              </a:ext>
            </a:extLst>
          </p:cNvPr>
          <p:cNvSpPr txBox="1"/>
          <p:nvPr/>
        </p:nvSpPr>
        <p:spPr>
          <a:xfrm>
            <a:off x="673768" y="1448841"/>
            <a:ext cx="6178855" cy="4280531"/>
          </a:xfrm>
          <a:prstGeom prst="rect">
            <a:avLst/>
          </a:prstGeom>
          <a:noFill/>
        </p:spPr>
        <p:txBody>
          <a:bodyPr wrap="square">
            <a:spAutoFit/>
          </a:bodyPr>
          <a:lstStyle/>
          <a:p>
            <a:pPr marL="285750" indent="-285750">
              <a:lnSpc>
                <a:spcPct val="20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Yagi – </a:t>
            </a:r>
            <a:r>
              <a:rPr lang="en-US" sz="2800" dirty="0" err="1">
                <a:latin typeface="Times New Roman" panose="02020603050405020304" pitchFamily="18" charset="0"/>
                <a:cs typeface="Times New Roman" panose="02020603050405020304" pitchFamily="18" charset="0"/>
              </a:rPr>
              <a:t>Uda</a:t>
            </a:r>
            <a:r>
              <a:rPr lang="en-US" sz="2800" dirty="0">
                <a:latin typeface="Times New Roman" panose="02020603050405020304" pitchFamily="18" charset="0"/>
                <a:cs typeface="Times New Roman" panose="02020603050405020304" pitchFamily="18" charset="0"/>
              </a:rPr>
              <a:t> Antenna</a:t>
            </a:r>
          </a:p>
          <a:p>
            <a:pPr marL="285750" indent="-285750">
              <a:lnSpc>
                <a:spcPct val="20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Parabolic Antenna</a:t>
            </a:r>
          </a:p>
          <a:p>
            <a:pPr marL="285750" indent="-285750">
              <a:lnSpc>
                <a:spcPct val="20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Helix Antenna</a:t>
            </a:r>
          </a:p>
          <a:p>
            <a:pPr marL="285750" indent="-285750">
              <a:lnSpc>
                <a:spcPct val="20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Loop Antenna</a:t>
            </a:r>
          </a:p>
          <a:p>
            <a:pPr marL="285750" indent="-285750">
              <a:lnSpc>
                <a:spcPct val="200000"/>
              </a:lnSpc>
              <a:spcBef>
                <a:spcPts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Horn Antenna</a:t>
            </a:r>
          </a:p>
        </p:txBody>
      </p:sp>
      <p:pic>
        <p:nvPicPr>
          <p:cNvPr id="24" name="Picture 23">
            <a:extLst>
              <a:ext uri="{FF2B5EF4-FFF2-40B4-BE49-F238E27FC236}">
                <a16:creationId xmlns:a16="http://schemas.microsoft.com/office/drawing/2014/main" id="{7B6CD4A6-1287-4463-8BE6-DE274F566A99}"/>
              </a:ext>
            </a:extLst>
          </p:cNvPr>
          <p:cNvPicPr>
            <a:picLocks noChangeAspect="1"/>
          </p:cNvPicPr>
          <p:nvPr/>
        </p:nvPicPr>
        <p:blipFill rotWithShape="1">
          <a:blip r:embed="rId3">
            <a:extLst>
              <a:ext uri="{28A0092B-C50C-407E-A947-70E740481C1C}">
                <a14:useLocalDpi xmlns:a14="http://schemas.microsoft.com/office/drawing/2010/main" val="0"/>
              </a:ext>
            </a:extLst>
          </a:blip>
          <a:srcRect l="1734" t="2355" r="38288" b="5211"/>
          <a:stretch/>
        </p:blipFill>
        <p:spPr>
          <a:xfrm>
            <a:off x="6096000" y="984204"/>
            <a:ext cx="5422232" cy="4411579"/>
          </a:xfrm>
          <a:prstGeom prst="rect">
            <a:avLst/>
          </a:prstGeom>
        </p:spPr>
      </p:pic>
    </p:spTree>
    <p:extLst>
      <p:ext uri="{BB962C8B-B14F-4D97-AF65-F5344CB8AC3E}">
        <p14:creationId xmlns:p14="http://schemas.microsoft.com/office/powerpoint/2010/main" val="36185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Yagi – </a:t>
            </a:r>
            <a:r>
              <a:rPr lang="en-US" dirty="0" err="1">
                <a:solidFill>
                  <a:schemeClr val="accent1"/>
                </a:solidFill>
                <a:latin typeface="Times New Roman" panose="02020603050405020304" pitchFamily="18" charset="0"/>
                <a:cs typeface="Times New Roman" panose="02020603050405020304" pitchFamily="18" charset="0"/>
              </a:rPr>
              <a:t>Uda</a:t>
            </a:r>
            <a:r>
              <a:rPr lang="en-US" dirty="0">
                <a:solidFill>
                  <a:schemeClr val="accent1"/>
                </a:solidFill>
                <a:latin typeface="Times New Roman" panose="02020603050405020304" pitchFamily="18" charset="0"/>
                <a:cs typeface="Times New Roman" panose="02020603050405020304" pitchFamily="18" charset="0"/>
              </a:rPr>
              <a:t> Antenna</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11" name="TextBox 10">
            <a:extLst>
              <a:ext uri="{FF2B5EF4-FFF2-40B4-BE49-F238E27FC236}">
                <a16:creationId xmlns:a16="http://schemas.microsoft.com/office/drawing/2014/main" id="{C391EC59-AA4A-4933-9F67-5B66D96C2AD0}"/>
              </a:ext>
            </a:extLst>
          </p:cNvPr>
          <p:cNvSpPr txBox="1"/>
          <p:nvPr/>
        </p:nvSpPr>
        <p:spPr>
          <a:xfrm>
            <a:off x="399748" y="1266706"/>
            <a:ext cx="7095334" cy="4031873"/>
          </a:xfrm>
          <a:prstGeom prst="rect">
            <a:avLst/>
          </a:prstGeom>
          <a:noFill/>
        </p:spPr>
        <p:txBody>
          <a:bodyPr wrap="square">
            <a:spAutoFit/>
          </a:bodyPr>
          <a:lstStyle/>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Unidirectional antenna</a:t>
            </a:r>
          </a:p>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Frequency range (300 MHz ~ 3 GHz)</a:t>
            </a:r>
          </a:p>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Narrow bandwidth</a:t>
            </a:r>
          </a:p>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Higher gain</a:t>
            </a:r>
          </a:p>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Higher directivity due to director &amp; reflector</a:t>
            </a:r>
          </a:p>
          <a:p>
            <a:pPr marL="342900" indent="-342900">
              <a:buFont typeface="Arial" panose="020B0604020202020204" pitchFamily="34" charset="0"/>
              <a:buChar char="•"/>
            </a:pPr>
            <a:r>
              <a:rPr lang="en-US" sz="3200" b="0" i="0" dirty="0">
                <a:solidFill>
                  <a:srgbClr val="202124"/>
                </a:solidFill>
                <a:effectLst/>
                <a:latin typeface="Times New Roman" panose="02020603050405020304" pitchFamily="18" charset="0"/>
                <a:cs typeface="Times New Roman" panose="02020603050405020304" pitchFamily="18" charset="0"/>
              </a:rPr>
              <a:t>Fixed frequency device</a:t>
            </a:r>
          </a:p>
          <a:p>
            <a:pPr marL="342900" indent="-342900">
              <a:buFont typeface="Arial" panose="020B0604020202020204" pitchFamily="34" charset="0"/>
              <a:buChar char="•"/>
            </a:pPr>
            <a:endParaRPr lang="en-US" sz="3200" b="0" i="0" dirty="0">
              <a:solidFill>
                <a:srgbClr val="202124"/>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5A88FB1-C616-45C5-ADAE-6ED738BD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906" y="1897833"/>
            <a:ext cx="3708375" cy="2384926"/>
          </a:xfrm>
          <a:prstGeom prst="rect">
            <a:avLst/>
          </a:prstGeom>
        </p:spPr>
      </p:pic>
    </p:spTree>
    <p:extLst>
      <p:ext uri="{BB962C8B-B14F-4D97-AF65-F5344CB8AC3E}">
        <p14:creationId xmlns:p14="http://schemas.microsoft.com/office/powerpoint/2010/main" val="16573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Parabolic Antenna</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9" name="TextBox 8">
            <a:extLst>
              <a:ext uri="{FF2B5EF4-FFF2-40B4-BE49-F238E27FC236}">
                <a16:creationId xmlns:a16="http://schemas.microsoft.com/office/drawing/2014/main" id="{0231094D-16E1-48B2-B9A3-78E230B8B951}"/>
              </a:ext>
            </a:extLst>
          </p:cNvPr>
          <p:cNvSpPr txBox="1"/>
          <p:nvPr/>
        </p:nvSpPr>
        <p:spPr>
          <a:xfrm>
            <a:off x="693295" y="1276199"/>
            <a:ext cx="6307112" cy="3691844"/>
          </a:xfrm>
          <a:prstGeom prst="rect">
            <a:avLst/>
          </a:prstGeom>
          <a:noFill/>
        </p:spPr>
        <p:txBody>
          <a:bodyPr wrap="square">
            <a:spAutoFit/>
          </a:bodyPr>
          <a:lstStyle/>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Often referred as Dish Antenna</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Frequency range (3 GHz ~ 30 GHz)</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Higher directivity &amp; gain</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Produce sharp &amp; narrow beam width </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Radiates &amp; receives signal in one direction only</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in satellite communication/ radar communication</a:t>
            </a:r>
          </a:p>
        </p:txBody>
      </p:sp>
      <p:pic>
        <p:nvPicPr>
          <p:cNvPr id="10" name="Picture 9">
            <a:extLst>
              <a:ext uri="{FF2B5EF4-FFF2-40B4-BE49-F238E27FC236}">
                <a16:creationId xmlns:a16="http://schemas.microsoft.com/office/drawing/2014/main" id="{E243B9D7-7BC7-4D26-AB74-ACD0F9C23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407" y="984204"/>
            <a:ext cx="4301933" cy="3283284"/>
          </a:xfrm>
          <a:prstGeom prst="rect">
            <a:avLst/>
          </a:prstGeom>
        </p:spPr>
      </p:pic>
    </p:spTree>
    <p:extLst>
      <p:ext uri="{BB962C8B-B14F-4D97-AF65-F5344CB8AC3E}">
        <p14:creationId xmlns:p14="http://schemas.microsoft.com/office/powerpoint/2010/main" val="118997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Helix Antenna</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9" name="TextBox 8">
            <a:extLst>
              <a:ext uri="{FF2B5EF4-FFF2-40B4-BE49-F238E27FC236}">
                <a16:creationId xmlns:a16="http://schemas.microsoft.com/office/drawing/2014/main" id="{0231094D-16E1-48B2-B9A3-78E230B8B951}"/>
              </a:ext>
            </a:extLst>
          </p:cNvPr>
          <p:cNvSpPr txBox="1"/>
          <p:nvPr/>
        </p:nvSpPr>
        <p:spPr>
          <a:xfrm>
            <a:off x="693295" y="1276199"/>
            <a:ext cx="6307112" cy="4922951"/>
          </a:xfrm>
          <a:prstGeom prst="rect">
            <a:avLst/>
          </a:prstGeom>
          <a:noFill/>
        </p:spPr>
        <p:txBody>
          <a:bodyPr wrap="square">
            <a:spAutoFit/>
          </a:bodyPr>
          <a:lstStyle/>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Omnidirectional antenna</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Frequency range – VHF &amp; UHF band</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conducting wire in the form of screw thread fed by power source</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feedline is connected between the bottom of the helix and the ground plane</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in space communication/ satellite communication/ telemetry applications etc.</a:t>
            </a:r>
          </a:p>
        </p:txBody>
      </p:sp>
      <p:pic>
        <p:nvPicPr>
          <p:cNvPr id="8" name="Picture 7">
            <a:extLst>
              <a:ext uri="{FF2B5EF4-FFF2-40B4-BE49-F238E27FC236}">
                <a16:creationId xmlns:a16="http://schemas.microsoft.com/office/drawing/2014/main" id="{6A286205-D70B-4E5B-A7DD-B38BA44990A5}"/>
              </a:ext>
            </a:extLst>
          </p:cNvPr>
          <p:cNvPicPr>
            <a:picLocks noChangeAspect="1"/>
          </p:cNvPicPr>
          <p:nvPr/>
        </p:nvPicPr>
        <p:blipFill rotWithShape="1">
          <a:blip r:embed="rId3">
            <a:extLst>
              <a:ext uri="{28A0092B-C50C-407E-A947-70E740481C1C}">
                <a14:useLocalDpi xmlns:a14="http://schemas.microsoft.com/office/drawing/2010/main" val="0"/>
              </a:ext>
            </a:extLst>
          </a:blip>
          <a:srcRect l="13477" t="8889" r="17098" b="13450"/>
          <a:stretch/>
        </p:blipFill>
        <p:spPr>
          <a:xfrm>
            <a:off x="7276678" y="1092896"/>
            <a:ext cx="4283097" cy="3224463"/>
          </a:xfrm>
          <a:prstGeom prst="rect">
            <a:avLst/>
          </a:prstGeom>
        </p:spPr>
      </p:pic>
    </p:spTree>
    <p:extLst>
      <p:ext uri="{BB962C8B-B14F-4D97-AF65-F5344CB8AC3E}">
        <p14:creationId xmlns:p14="http://schemas.microsoft.com/office/powerpoint/2010/main" val="41508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Loop Antenna</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9" name="TextBox 8">
            <a:extLst>
              <a:ext uri="{FF2B5EF4-FFF2-40B4-BE49-F238E27FC236}">
                <a16:creationId xmlns:a16="http://schemas.microsoft.com/office/drawing/2014/main" id="{0231094D-16E1-48B2-B9A3-78E230B8B951}"/>
              </a:ext>
            </a:extLst>
          </p:cNvPr>
          <p:cNvSpPr txBox="1"/>
          <p:nvPr/>
        </p:nvSpPr>
        <p:spPr>
          <a:xfrm>
            <a:off x="693295" y="1276199"/>
            <a:ext cx="6307112" cy="3076291"/>
          </a:xfrm>
          <a:prstGeom prst="rect">
            <a:avLst/>
          </a:prstGeom>
          <a:noFill/>
        </p:spPr>
        <p:txBody>
          <a:bodyPr wrap="square">
            <a:spAutoFit/>
          </a:bodyPr>
          <a:lstStyle/>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Directional antenna</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Consists of one or more complete turns of a conductor</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Frequency range (500 </a:t>
            </a:r>
            <a:r>
              <a:rPr lang="en-US" sz="2000" dirty="0" err="1">
                <a:latin typeface="Times New Roman" panose="02020603050405020304" pitchFamily="18" charset="0"/>
                <a:cs typeface="Times New Roman" panose="02020603050405020304" pitchFamily="18" charset="0"/>
              </a:rPr>
              <a:t>KHz</a:t>
            </a:r>
            <a:r>
              <a:rPr lang="en-US" sz="2000" dirty="0">
                <a:latin typeface="Times New Roman" panose="02020603050405020304" pitchFamily="18" charset="0"/>
                <a:cs typeface="Times New Roman" panose="02020603050405020304" pitchFamily="18" charset="0"/>
              </a:rPr>
              <a:t> ~ 1,600 </a:t>
            </a:r>
            <a:r>
              <a:rPr lang="en-US" sz="2000" dirty="0" err="1">
                <a:latin typeface="Times New Roman" panose="02020603050405020304" pitchFamily="18" charset="0"/>
                <a:cs typeface="Times New Roman" panose="02020603050405020304" pitchFamily="18" charset="0"/>
              </a:rPr>
              <a:t>KHz</a:t>
            </a:r>
            <a:r>
              <a:rPr lang="en-US" sz="2000" dirty="0">
                <a:latin typeface="Times New Roman" panose="02020603050405020304" pitchFamily="18" charset="0"/>
                <a:cs typeface="Times New Roman" panose="02020603050405020304" pitchFamily="18" charset="0"/>
              </a:rPr>
              <a:t>)</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in long distance Point-to-Point communication/ Radio (AM – FM) </a:t>
            </a:r>
            <a:r>
              <a:rPr lang="en-US" sz="2000" dirty="0" err="1">
                <a:latin typeface="Times New Roman" panose="02020603050405020304" pitchFamily="18" charset="0"/>
                <a:cs typeface="Times New Roman" panose="02020603050405020304" pitchFamily="18" charset="0"/>
              </a:rPr>
              <a:t>receiption</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90BC40-5907-4DF0-8928-4423C377BC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250" r="12698"/>
          <a:stretch/>
        </p:blipFill>
        <p:spPr>
          <a:xfrm>
            <a:off x="7672444" y="1287520"/>
            <a:ext cx="3224464" cy="3064970"/>
          </a:xfrm>
          <a:prstGeom prst="rect">
            <a:avLst/>
          </a:prstGeom>
        </p:spPr>
      </p:pic>
    </p:spTree>
    <p:extLst>
      <p:ext uri="{BB962C8B-B14F-4D97-AF65-F5344CB8AC3E}">
        <p14:creationId xmlns:p14="http://schemas.microsoft.com/office/powerpoint/2010/main" val="348125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Horn Antenna</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sp>
        <p:nvSpPr>
          <p:cNvPr id="9" name="TextBox 8">
            <a:extLst>
              <a:ext uri="{FF2B5EF4-FFF2-40B4-BE49-F238E27FC236}">
                <a16:creationId xmlns:a16="http://schemas.microsoft.com/office/drawing/2014/main" id="{0231094D-16E1-48B2-B9A3-78E230B8B951}"/>
              </a:ext>
            </a:extLst>
          </p:cNvPr>
          <p:cNvSpPr txBox="1"/>
          <p:nvPr/>
        </p:nvSpPr>
        <p:spPr>
          <a:xfrm>
            <a:off x="693295" y="1276199"/>
            <a:ext cx="6307112" cy="4922951"/>
          </a:xfrm>
          <a:prstGeom prst="rect">
            <a:avLst/>
          </a:prstGeom>
          <a:noFill/>
        </p:spPr>
        <p:txBody>
          <a:bodyPr wrap="square">
            <a:spAutoFit/>
          </a:bodyPr>
          <a:lstStyle/>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Unidirectional antenna</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Frequency range above 300 MHz</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Transmit radio waves from a waveguide (a metal pipe used to carry radio waves) out into space or collect radio waves into a waveguide for reception</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 is very high in the direction of the horn’s axis</a:t>
            </a:r>
          </a:p>
          <a:p>
            <a:pPr marL="285750" indent="-285750">
              <a:lnSpc>
                <a:spcPct val="2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as antennas at UHF &amp; microwave frequencies</a:t>
            </a:r>
          </a:p>
          <a:p>
            <a:pPr marL="285750" indent="-285750">
              <a:lnSpc>
                <a:spcPct val="20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E91056-E5D3-4D8A-98A3-1592C2F8DC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4" r="10926"/>
          <a:stretch/>
        </p:blipFill>
        <p:spPr>
          <a:xfrm>
            <a:off x="7551097" y="1559094"/>
            <a:ext cx="3769895" cy="3376863"/>
          </a:xfrm>
          <a:prstGeom prst="rect">
            <a:avLst/>
          </a:prstGeom>
        </p:spPr>
      </p:pic>
    </p:spTree>
    <p:extLst>
      <p:ext uri="{BB962C8B-B14F-4D97-AF65-F5344CB8AC3E}">
        <p14:creationId xmlns:p14="http://schemas.microsoft.com/office/powerpoint/2010/main" val="228839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1058471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Unguided Media</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4" name="TextBox 3">
            <a:extLst>
              <a:ext uri="{FF2B5EF4-FFF2-40B4-BE49-F238E27FC236}">
                <a16:creationId xmlns:a16="http://schemas.microsoft.com/office/drawing/2014/main" id="{68C4CE1A-C997-456B-B000-2603F0471FD4}"/>
              </a:ext>
            </a:extLst>
          </p:cNvPr>
          <p:cNvSpPr txBox="1"/>
          <p:nvPr/>
        </p:nvSpPr>
        <p:spPr>
          <a:xfrm>
            <a:off x="298147" y="1647050"/>
            <a:ext cx="6419762"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also referred to as wireless or unbound transmission media.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physical medium is required for the transmission of electromagnetic signals.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Features </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Signal is broadcasting through air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for larger distances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502933D-95BD-402D-BFCE-690F93B81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5" t="14200" r="34001" b="11250"/>
          <a:stretch/>
        </p:blipFill>
        <p:spPr bwMode="auto">
          <a:xfrm>
            <a:off x="7274355" y="1751812"/>
            <a:ext cx="4114800" cy="291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5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8986529"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Horn Antenna Transmissions </a:t>
            </a:r>
            <a:endParaRPr lang="en-US" sz="4400" kern="1200" dirty="0">
              <a:solidFill>
                <a:schemeClr val="accent1"/>
              </a:solidFill>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310153" y="5942474"/>
            <a:ext cx="1719189" cy="771041"/>
          </a:xfrm>
          <a:prstGeom prst="rect">
            <a:avLst/>
          </a:prstGeom>
          <a:noFill/>
          <a:ln>
            <a:noFill/>
          </a:ln>
        </p:spPr>
      </p:pic>
      <p:pic>
        <p:nvPicPr>
          <p:cNvPr id="2050" name="Picture 2">
            <a:extLst>
              <a:ext uri="{FF2B5EF4-FFF2-40B4-BE49-F238E27FC236}">
                <a16:creationId xmlns:a16="http://schemas.microsoft.com/office/drawing/2014/main" id="{546EBF49-FF51-42A7-86A9-5EDCBE49A4C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18775" y="1349421"/>
            <a:ext cx="5715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0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A1EC-E72A-4D16-B378-B5C8AD8481C3}"/>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4BD56E91-9D5B-4C9A-9434-CB10A20B6F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74772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10584712" cy="683582"/>
          </a:xfrm>
        </p:spPr>
        <p:txBody>
          <a:bodyPr vert="horz" lIns="91440" tIns="45720" rIns="91440" bIns="45720" rtlCol="0" anchor="b">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I</a:t>
            </a:r>
            <a:r>
              <a:rPr lang="en-US" sz="4400" kern="1200" dirty="0">
                <a:solidFill>
                  <a:schemeClr val="accent1"/>
                </a:solidFill>
                <a:latin typeface="Times New Roman" panose="02020603050405020304" pitchFamily="18" charset="0"/>
                <a:cs typeface="Times New Roman" panose="02020603050405020304" pitchFamily="18" charset="0"/>
              </a:rPr>
              <a:t>nfrared </a:t>
            </a:r>
            <a:r>
              <a:rPr lang="en-US" dirty="0">
                <a:solidFill>
                  <a:schemeClr val="accent1"/>
                </a:solidFill>
                <a:latin typeface="Times New Roman" panose="02020603050405020304" pitchFamily="18" charset="0"/>
                <a:cs typeface="Times New Roman" panose="02020603050405020304" pitchFamily="18" charset="0"/>
              </a:rPr>
              <a:t>T</a:t>
            </a:r>
            <a:r>
              <a:rPr lang="en-US" sz="4400" kern="1200" dirty="0">
                <a:solidFill>
                  <a:schemeClr val="accent1"/>
                </a:solidFill>
                <a:latin typeface="Times New Roman" panose="02020603050405020304" pitchFamily="18" charset="0"/>
                <a:cs typeface="Times New Roman" panose="02020603050405020304" pitchFamily="18" charset="0"/>
              </a:rPr>
              <a:t>ransmissions</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4" name="TextBox 3">
            <a:extLst>
              <a:ext uri="{FF2B5EF4-FFF2-40B4-BE49-F238E27FC236}">
                <a16:creationId xmlns:a16="http://schemas.microsoft.com/office/drawing/2014/main" id="{68C4CE1A-C997-456B-B000-2603F0471FD4}"/>
              </a:ext>
            </a:extLst>
          </p:cNvPr>
          <p:cNvSpPr txBox="1"/>
          <p:nvPr/>
        </p:nvSpPr>
        <p:spPr>
          <a:xfrm>
            <a:off x="298147" y="1647050"/>
            <a:ext cx="6419762"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Achieved using transceivers that modulate non coherent infrared light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Transceivers must be within line of sight of each other directly or via reflection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Does not penetrate walls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frequency allocation issues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2050" name="Picture 2" descr="Difference between Radio wave, Microwave and Infrared waves - GeeksforGeeks">
            <a:extLst>
              <a:ext uri="{FF2B5EF4-FFF2-40B4-BE49-F238E27FC236}">
                <a16:creationId xmlns:a16="http://schemas.microsoft.com/office/drawing/2014/main" id="{428CECFC-48CF-47D4-84D6-544E4535B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243013"/>
            <a:ext cx="29527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6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14" name="TextBox 13">
            <a:extLst>
              <a:ext uri="{FF2B5EF4-FFF2-40B4-BE49-F238E27FC236}">
                <a16:creationId xmlns:a16="http://schemas.microsoft.com/office/drawing/2014/main" id="{A0FB19B2-BEAB-49A9-9459-B1D2742DBC66}"/>
              </a:ext>
            </a:extLst>
          </p:cNvPr>
          <p:cNvSpPr txBox="1"/>
          <p:nvPr/>
        </p:nvSpPr>
        <p:spPr>
          <a:xfrm>
            <a:off x="4455940" y="1382115"/>
            <a:ext cx="2704515" cy="701731"/>
          </a:xfrm>
          <a:prstGeom prst="rect">
            <a:avLst/>
          </a:prstGeom>
          <a:noFill/>
        </p:spPr>
        <p:txBody>
          <a:bodyPr wrap="square">
            <a:sp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4472C4"/>
                </a:solidFill>
                <a:effectLst/>
                <a:uLnTx/>
                <a:uFillTx/>
                <a:latin typeface="Times New Roman" panose="02020603050405020304" pitchFamily="18" charset="0"/>
                <a:ea typeface="+mj-ea"/>
                <a:cs typeface="Times New Roman" panose="02020603050405020304" pitchFamily="18" charset="0"/>
              </a:rPr>
              <a:t>Antennas</a:t>
            </a:r>
          </a:p>
        </p:txBody>
      </p:sp>
      <p:grpSp>
        <p:nvGrpSpPr>
          <p:cNvPr id="7" name="Group 6">
            <a:extLst>
              <a:ext uri="{FF2B5EF4-FFF2-40B4-BE49-F238E27FC236}">
                <a16:creationId xmlns:a16="http://schemas.microsoft.com/office/drawing/2014/main" id="{1ADA63CA-E1B0-4E53-9552-FF146C73ED3F}"/>
              </a:ext>
            </a:extLst>
          </p:cNvPr>
          <p:cNvGrpSpPr/>
          <p:nvPr/>
        </p:nvGrpSpPr>
        <p:grpSpPr>
          <a:xfrm>
            <a:off x="2906613" y="2134009"/>
            <a:ext cx="5956033" cy="398176"/>
            <a:chOff x="2906613" y="2134009"/>
            <a:chExt cx="5576389" cy="274249"/>
          </a:xfrm>
        </p:grpSpPr>
        <p:sp>
          <p:nvSpPr>
            <p:cNvPr id="16" name="Freeform: Shape 15">
              <a:extLst>
                <a:ext uri="{FF2B5EF4-FFF2-40B4-BE49-F238E27FC236}">
                  <a16:creationId xmlns:a16="http://schemas.microsoft.com/office/drawing/2014/main" id="{2C140ACC-17D6-4641-AA9A-C4A55854CE24}"/>
                </a:ext>
              </a:extLst>
            </p:cNvPr>
            <p:cNvSpPr/>
            <p:nvPr/>
          </p:nvSpPr>
          <p:spPr>
            <a:xfrm>
              <a:off x="2906613" y="2134009"/>
              <a:ext cx="5506566" cy="741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3FAF46"/>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sp>
          <p:nvSpPr>
            <p:cNvPr id="17" name="Freeform: Shape 16">
              <a:extLst>
                <a:ext uri="{FF2B5EF4-FFF2-40B4-BE49-F238E27FC236}">
                  <a16:creationId xmlns:a16="http://schemas.microsoft.com/office/drawing/2014/main" id="{926D2C3A-6166-4035-91E1-C88013A6CB0A}"/>
                </a:ext>
              </a:extLst>
            </p:cNvPr>
            <p:cNvSpPr/>
            <p:nvPr/>
          </p:nvSpPr>
          <p:spPr>
            <a:xfrm>
              <a:off x="2906615" y="2242701"/>
              <a:ext cx="5576387" cy="165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2A6099"/>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grpSp>
    </p:spTree>
    <p:extLst>
      <p:ext uri="{BB962C8B-B14F-4D97-AF65-F5344CB8AC3E}">
        <p14:creationId xmlns:p14="http://schemas.microsoft.com/office/powerpoint/2010/main" val="165993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3146123" y="1877855"/>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What is an Antenna ?</a:t>
            </a: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grpSp>
        <p:nvGrpSpPr>
          <p:cNvPr id="8" name="Group 7">
            <a:extLst>
              <a:ext uri="{FF2B5EF4-FFF2-40B4-BE49-F238E27FC236}">
                <a16:creationId xmlns:a16="http://schemas.microsoft.com/office/drawing/2014/main" id="{3D61FBD0-3A5C-4113-A213-B5AAA0F7706A}"/>
              </a:ext>
            </a:extLst>
          </p:cNvPr>
          <p:cNvGrpSpPr/>
          <p:nvPr/>
        </p:nvGrpSpPr>
        <p:grpSpPr>
          <a:xfrm>
            <a:off x="2858988" y="2774438"/>
            <a:ext cx="5956033" cy="398176"/>
            <a:chOff x="2906613" y="2134009"/>
            <a:chExt cx="5576389" cy="274249"/>
          </a:xfrm>
        </p:grpSpPr>
        <p:sp>
          <p:nvSpPr>
            <p:cNvPr id="9" name="Freeform: Shape 8">
              <a:extLst>
                <a:ext uri="{FF2B5EF4-FFF2-40B4-BE49-F238E27FC236}">
                  <a16:creationId xmlns:a16="http://schemas.microsoft.com/office/drawing/2014/main" id="{96A23B41-5727-47F3-B6BA-90D6429CDAC1}"/>
                </a:ext>
              </a:extLst>
            </p:cNvPr>
            <p:cNvSpPr/>
            <p:nvPr/>
          </p:nvSpPr>
          <p:spPr>
            <a:xfrm>
              <a:off x="2906613" y="2134009"/>
              <a:ext cx="5506566" cy="741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3FAF46"/>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sp>
          <p:nvSpPr>
            <p:cNvPr id="11" name="Freeform: Shape 10">
              <a:extLst>
                <a:ext uri="{FF2B5EF4-FFF2-40B4-BE49-F238E27FC236}">
                  <a16:creationId xmlns:a16="http://schemas.microsoft.com/office/drawing/2014/main" id="{67ED2540-D17B-4682-9EA2-F8C3522834BC}"/>
                </a:ext>
              </a:extLst>
            </p:cNvPr>
            <p:cNvSpPr/>
            <p:nvPr/>
          </p:nvSpPr>
          <p:spPr>
            <a:xfrm>
              <a:off x="2906615" y="2242701"/>
              <a:ext cx="5576387" cy="1655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flip="none" rotWithShape="1">
              <a:gsLst>
                <a:gs pos="0">
                  <a:srgbClr val="2A6099"/>
                </a:gs>
                <a:gs pos="100000">
                  <a:srgbClr val="FFFFFF"/>
                </a:gs>
              </a:gsLst>
              <a:path path="circle">
                <a:fillToRect l="50000" t="50000" r="50000" b="50000"/>
              </a:path>
              <a:tileRect/>
            </a:gradFill>
            <a:ln>
              <a:noFill/>
              <a:prstDash val="solid"/>
            </a:ln>
          </p:spPr>
          <p:txBody>
            <a:bodyPr lIns="0" tIns="0" rIns="0" bIns="0" anchor="ctr" anchorCtr="0">
              <a:noAutofit/>
            </a:bodyPr>
            <a:lstStyle/>
            <a:p>
              <a:pPr defTabSz="457063" hangingPunct="0"/>
              <a:endParaRPr lang="en-US" sz="2399">
                <a:solidFill>
                  <a:prstClr val="black"/>
                </a:solidFill>
                <a:latin typeface="Liberation Serif" pitchFamily="18"/>
                <a:ea typeface="DejaVu Sans" pitchFamily="2"/>
                <a:cs typeface="DejaVu Sans" pitchFamily="2"/>
              </a:endParaRPr>
            </a:p>
          </p:txBody>
        </p:sp>
      </p:grpSp>
    </p:spTree>
    <p:extLst>
      <p:ext uri="{BB962C8B-B14F-4D97-AF65-F5344CB8AC3E}">
        <p14:creationId xmlns:p14="http://schemas.microsoft.com/office/powerpoint/2010/main" val="47485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What is an Antenna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10" name="TextBox 9">
            <a:extLst>
              <a:ext uri="{FF2B5EF4-FFF2-40B4-BE49-F238E27FC236}">
                <a16:creationId xmlns:a16="http://schemas.microsoft.com/office/drawing/2014/main" id="{5DC8F5C4-3472-442F-ACA5-35A0440B697D}"/>
              </a:ext>
            </a:extLst>
          </p:cNvPr>
          <p:cNvSpPr txBox="1"/>
          <p:nvPr/>
        </p:nvSpPr>
        <p:spPr>
          <a:xfrm>
            <a:off x="399748" y="1092896"/>
            <a:ext cx="7011650" cy="6275051"/>
          </a:xfrm>
          <a:prstGeom prst="rect">
            <a:avLst/>
          </a:prstGeom>
          <a:noFill/>
        </p:spPr>
        <p:txBody>
          <a:bodyPr wrap="square">
            <a:spAutoFit/>
          </a:bodyPr>
          <a:lstStyle/>
          <a:p>
            <a:pPr marL="285750" indent="-285750" algn="just">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Antenna is an electrical device which converts electric currents into radio waves &amp; vice versa. An antenna is generally used with a radio transmitter or radio receiver.</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Electrical conductor or systems of conductors used to radiate or collect electromagnetic energy.</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Radio frequency, electrical energy from the transmitter is converted into electromagnetic energy by the antenna and radiate into the surrounding environment</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two-way communication, the same antenna can be used for both transmission and reception</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336550" indent="0" algn="just" defTabSz="144463">
              <a:lnSpc>
                <a:spcPct val="150000"/>
              </a:lnSpc>
              <a:spcBef>
                <a:spcPts val="0"/>
              </a:spcBef>
              <a:buNone/>
              <a:tabLst>
                <a:tab pos="223838" algn="l"/>
                <a:tab pos="288925" algn="l"/>
              </a:tabLst>
            </a:pPr>
            <a:r>
              <a:rPr lang="en-US"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9892571B-A3B6-4E0A-A793-597CF40228E4}"/>
              </a:ext>
            </a:extLst>
          </p:cNvPr>
          <p:cNvPicPr>
            <a:picLocks noChangeAspect="1"/>
          </p:cNvPicPr>
          <p:nvPr/>
        </p:nvPicPr>
        <p:blipFill rotWithShape="1">
          <a:blip r:embed="rId3">
            <a:extLst>
              <a:ext uri="{28A0092B-C50C-407E-A947-70E740481C1C}">
                <a14:useLocalDpi xmlns:a14="http://schemas.microsoft.com/office/drawing/2010/main" val="0"/>
              </a:ext>
            </a:extLst>
          </a:blip>
          <a:srcRect l="4835" r="7049"/>
          <a:stretch/>
        </p:blipFill>
        <p:spPr>
          <a:xfrm>
            <a:off x="9740901" y="2452562"/>
            <a:ext cx="1812268" cy="2662361"/>
          </a:xfrm>
          <a:prstGeom prst="rect">
            <a:avLst/>
          </a:prstGeom>
        </p:spPr>
      </p:pic>
    </p:spTree>
    <p:extLst>
      <p:ext uri="{BB962C8B-B14F-4D97-AF65-F5344CB8AC3E}">
        <p14:creationId xmlns:p14="http://schemas.microsoft.com/office/powerpoint/2010/main" val="55581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7" y="191930"/>
            <a:ext cx="1058471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The First Antenna - History</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4" name="TextBox 3">
            <a:extLst>
              <a:ext uri="{FF2B5EF4-FFF2-40B4-BE49-F238E27FC236}">
                <a16:creationId xmlns:a16="http://schemas.microsoft.com/office/drawing/2014/main" id="{68C4CE1A-C997-456B-B000-2603F0471FD4}"/>
              </a:ext>
            </a:extLst>
          </p:cNvPr>
          <p:cNvSpPr txBox="1"/>
          <p:nvPr/>
        </p:nvSpPr>
        <p:spPr>
          <a:xfrm>
            <a:off x="298147" y="1647050"/>
            <a:ext cx="6419762"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first antennas were built by German physicist Heinrich Hertz in 1888. That is to prove the existence of electromagnetic waves predicted by the theory of James Clerk Maxwell.</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567AA91E-77C6-4FB5-AB14-FBC5FDDCD3D3}"/>
              </a:ext>
            </a:extLst>
          </p:cNvPr>
          <p:cNvGrpSpPr/>
          <p:nvPr/>
        </p:nvGrpSpPr>
        <p:grpSpPr>
          <a:xfrm>
            <a:off x="7646494" y="1559094"/>
            <a:ext cx="2635417" cy="3561264"/>
            <a:chOff x="6941719" y="1524000"/>
            <a:chExt cx="2635417" cy="3561264"/>
          </a:xfrm>
        </p:grpSpPr>
        <p:pic>
          <p:nvPicPr>
            <p:cNvPr id="15" name="Picture 14">
              <a:extLst>
                <a:ext uri="{FF2B5EF4-FFF2-40B4-BE49-F238E27FC236}">
                  <a16:creationId xmlns:a16="http://schemas.microsoft.com/office/drawing/2014/main" id="{F85DADF1-1318-4DFF-956C-645ED16C3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719" y="1524000"/>
              <a:ext cx="2635417" cy="3047917"/>
            </a:xfrm>
            <a:prstGeom prst="rect">
              <a:avLst/>
            </a:prstGeom>
          </p:spPr>
        </p:pic>
        <p:sp>
          <p:nvSpPr>
            <p:cNvPr id="16" name="TextBox 15">
              <a:extLst>
                <a:ext uri="{FF2B5EF4-FFF2-40B4-BE49-F238E27FC236}">
                  <a16:creationId xmlns:a16="http://schemas.microsoft.com/office/drawing/2014/main" id="{F08C5342-A352-43EB-899D-77AAFC728ED3}"/>
                </a:ext>
              </a:extLst>
            </p:cNvPr>
            <p:cNvSpPr txBox="1"/>
            <p:nvPr/>
          </p:nvSpPr>
          <p:spPr>
            <a:xfrm>
              <a:off x="7377111" y="4716379"/>
              <a:ext cx="1764631" cy="368885"/>
            </a:xfrm>
            <a:prstGeom prst="rect">
              <a:avLst/>
            </a:prstGeom>
            <a:noFill/>
          </p:spPr>
          <p:txBody>
            <a:bodyPr wrap="square" rtlCol="0">
              <a:spAutoFit/>
            </a:bodyPr>
            <a:lstStyle/>
            <a:p>
              <a:pPr algn="ctr"/>
              <a:r>
                <a:rPr lang="en-US" dirty="0"/>
                <a:t>Heinrich Hertz</a:t>
              </a:r>
            </a:p>
          </p:txBody>
        </p:sp>
      </p:grpSp>
    </p:spTree>
    <p:extLst>
      <p:ext uri="{BB962C8B-B14F-4D97-AF65-F5344CB8AC3E}">
        <p14:creationId xmlns:p14="http://schemas.microsoft.com/office/powerpoint/2010/main" val="171008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What is an Antenna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7" name="Content Placeholder 2">
            <a:extLst>
              <a:ext uri="{FF2B5EF4-FFF2-40B4-BE49-F238E27FC236}">
                <a16:creationId xmlns:a16="http://schemas.microsoft.com/office/drawing/2014/main" id="{22D6D23C-E0CA-4F99-923F-FB06F267B735}"/>
              </a:ext>
            </a:extLst>
          </p:cNvPr>
          <p:cNvSpPr>
            <a:spLocks noGrp="1"/>
          </p:cNvSpPr>
          <p:nvPr>
            <p:ph idx="1"/>
          </p:nvPr>
        </p:nvSpPr>
        <p:spPr>
          <a:xfrm>
            <a:off x="1671941" y="1524001"/>
            <a:ext cx="2531087" cy="609599"/>
          </a:xfrm>
        </p:spPr>
        <p:txBody>
          <a:bodyPr>
            <a:noAutofit/>
          </a:bodyPr>
          <a:lstStyle/>
          <a:p>
            <a:pPr marL="0" indent="0" algn="ctr">
              <a:lnSpc>
                <a:spcPct val="150000"/>
              </a:lnSpc>
              <a:spcBef>
                <a:spcPts val="0"/>
              </a:spcBef>
              <a:buNone/>
            </a:pPr>
            <a:r>
              <a:rPr lang="en-US" dirty="0"/>
              <a:t>Transmitter Antenna</a:t>
            </a:r>
          </a:p>
        </p:txBody>
      </p:sp>
      <p:grpSp>
        <p:nvGrpSpPr>
          <p:cNvPr id="8" name="Group 7">
            <a:extLst>
              <a:ext uri="{FF2B5EF4-FFF2-40B4-BE49-F238E27FC236}">
                <a16:creationId xmlns:a16="http://schemas.microsoft.com/office/drawing/2014/main" id="{4CC3E844-63B6-472A-B0AA-0B53930F807E}"/>
              </a:ext>
            </a:extLst>
          </p:cNvPr>
          <p:cNvGrpSpPr/>
          <p:nvPr/>
        </p:nvGrpSpPr>
        <p:grpSpPr>
          <a:xfrm>
            <a:off x="1198701" y="2133600"/>
            <a:ext cx="3469549" cy="4604084"/>
            <a:chOff x="524935" y="2133600"/>
            <a:chExt cx="3469549" cy="4604084"/>
          </a:xfrm>
        </p:grpSpPr>
        <p:pic>
          <p:nvPicPr>
            <p:cNvPr id="9" name="Picture 8">
              <a:extLst>
                <a:ext uri="{FF2B5EF4-FFF2-40B4-BE49-F238E27FC236}">
                  <a16:creationId xmlns:a16="http://schemas.microsoft.com/office/drawing/2014/main" id="{769D4CFF-ADD7-4954-B48F-C0AC6BAB07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316" y="2133600"/>
              <a:ext cx="1860379" cy="2608934"/>
            </a:xfrm>
            <a:prstGeom prst="rect">
              <a:avLst/>
            </a:prstGeom>
          </p:spPr>
        </p:pic>
        <p:sp>
          <p:nvSpPr>
            <p:cNvPr id="11" name="Content Placeholder 2">
              <a:extLst>
                <a:ext uri="{FF2B5EF4-FFF2-40B4-BE49-F238E27FC236}">
                  <a16:creationId xmlns:a16="http://schemas.microsoft.com/office/drawing/2014/main" id="{0B993B5D-1A7D-4059-A643-5247A8DB48A5}"/>
                </a:ext>
              </a:extLst>
            </p:cNvPr>
            <p:cNvSpPr txBox="1">
              <a:spLocks/>
            </p:cNvSpPr>
            <p:nvPr/>
          </p:nvSpPr>
          <p:spPr>
            <a:xfrm>
              <a:off x="524935" y="4772527"/>
              <a:ext cx="3469549" cy="19651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Font typeface="Wingdings 3" charset="2"/>
                <a:buNone/>
              </a:pPr>
              <a:r>
                <a:rPr lang="en-US" dirty="0"/>
                <a:t>An Antenna which converts light, sound or electrical signal into microwave, radio or other electrical signals</a:t>
              </a:r>
            </a:p>
          </p:txBody>
        </p:sp>
      </p:grpSp>
      <p:grpSp>
        <p:nvGrpSpPr>
          <p:cNvPr id="12" name="Group 11">
            <a:extLst>
              <a:ext uri="{FF2B5EF4-FFF2-40B4-BE49-F238E27FC236}">
                <a16:creationId xmlns:a16="http://schemas.microsoft.com/office/drawing/2014/main" id="{3A1A3DDF-4677-4014-A657-F04A059F6440}"/>
              </a:ext>
            </a:extLst>
          </p:cNvPr>
          <p:cNvGrpSpPr/>
          <p:nvPr/>
        </p:nvGrpSpPr>
        <p:grpSpPr>
          <a:xfrm>
            <a:off x="5708341" y="1524001"/>
            <a:ext cx="3469549" cy="5197641"/>
            <a:chOff x="4992658" y="1532023"/>
            <a:chExt cx="3469549" cy="5197641"/>
          </a:xfrm>
        </p:grpSpPr>
        <p:sp>
          <p:nvSpPr>
            <p:cNvPr id="13" name="Content Placeholder 2">
              <a:extLst>
                <a:ext uri="{FF2B5EF4-FFF2-40B4-BE49-F238E27FC236}">
                  <a16:creationId xmlns:a16="http://schemas.microsoft.com/office/drawing/2014/main" id="{23BDC4D8-B179-4278-B97D-E1259DE15585}"/>
                </a:ext>
              </a:extLst>
            </p:cNvPr>
            <p:cNvSpPr txBox="1">
              <a:spLocks/>
            </p:cNvSpPr>
            <p:nvPr/>
          </p:nvSpPr>
          <p:spPr>
            <a:xfrm>
              <a:off x="5273398" y="1532023"/>
              <a:ext cx="2507023" cy="6015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50000"/>
                </a:lnSpc>
                <a:spcBef>
                  <a:spcPts val="0"/>
                </a:spcBef>
                <a:buFont typeface="Wingdings 3" charset="2"/>
                <a:buNone/>
              </a:pPr>
              <a:r>
                <a:rPr lang="en-US" dirty="0"/>
                <a:t>Receiver Antenna</a:t>
              </a:r>
            </a:p>
          </p:txBody>
        </p:sp>
        <p:pic>
          <p:nvPicPr>
            <p:cNvPr id="14" name="Picture 13">
              <a:extLst>
                <a:ext uri="{FF2B5EF4-FFF2-40B4-BE49-F238E27FC236}">
                  <a16:creationId xmlns:a16="http://schemas.microsoft.com/office/drawing/2014/main" id="{E9AC202B-DED8-47CB-BA58-A608419DB4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178" y="2133600"/>
              <a:ext cx="2290763" cy="2608934"/>
            </a:xfrm>
            <a:prstGeom prst="rect">
              <a:avLst/>
            </a:prstGeom>
          </p:spPr>
        </p:pic>
        <p:sp>
          <p:nvSpPr>
            <p:cNvPr id="15" name="Content Placeholder 2">
              <a:extLst>
                <a:ext uri="{FF2B5EF4-FFF2-40B4-BE49-F238E27FC236}">
                  <a16:creationId xmlns:a16="http://schemas.microsoft.com/office/drawing/2014/main" id="{C2D5A27E-7870-430F-B15A-3F88B0DEFF48}"/>
                </a:ext>
              </a:extLst>
            </p:cNvPr>
            <p:cNvSpPr txBox="1">
              <a:spLocks/>
            </p:cNvSpPr>
            <p:nvPr/>
          </p:nvSpPr>
          <p:spPr>
            <a:xfrm>
              <a:off x="4992658" y="4764507"/>
              <a:ext cx="3469549" cy="19651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Font typeface="Wingdings 3" charset="2"/>
                <a:buNone/>
              </a:pPr>
              <a:r>
                <a:rPr lang="en-US" dirty="0"/>
                <a:t>An Antenna which converts electromagnetic signal into electrical energy</a:t>
              </a:r>
            </a:p>
          </p:txBody>
        </p:sp>
      </p:grpSp>
    </p:spTree>
    <p:extLst>
      <p:ext uri="{BB962C8B-B14F-4D97-AF65-F5344CB8AC3E}">
        <p14:creationId xmlns:p14="http://schemas.microsoft.com/office/powerpoint/2010/main" val="365287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A02C-5AB1-4432-AD2E-EC85C10BBB62}"/>
              </a:ext>
            </a:extLst>
          </p:cNvPr>
          <p:cNvSpPr>
            <a:spLocks noGrp="1"/>
          </p:cNvSpPr>
          <p:nvPr>
            <p:ph type="title"/>
          </p:nvPr>
        </p:nvSpPr>
        <p:spPr>
          <a:xfrm>
            <a:off x="298148" y="191930"/>
            <a:ext cx="7728252" cy="683582"/>
          </a:xfrm>
        </p:spPr>
        <p:txBody>
          <a:bodyPr vert="horz" lIns="91440" tIns="45720" rIns="91440" bIns="45720" rtlCol="0" anchor="b">
            <a:normAutofit fontScale="90000"/>
          </a:bodyPr>
          <a:lstStyle/>
          <a:p>
            <a:r>
              <a:rPr lang="en-US" sz="4400" kern="1200" dirty="0">
                <a:solidFill>
                  <a:schemeClr val="accent1"/>
                </a:solidFill>
                <a:latin typeface="Times New Roman" panose="02020603050405020304" pitchFamily="18" charset="0"/>
                <a:cs typeface="Times New Roman" panose="02020603050405020304" pitchFamily="18" charset="0"/>
              </a:rPr>
              <a:t>How it Works ?</a:t>
            </a:r>
          </a:p>
        </p:txBody>
      </p:sp>
      <p:sp>
        <p:nvSpPr>
          <p:cNvPr id="73" name="Freeform: Shape 72">
            <a:extLst>
              <a:ext uri="{FF2B5EF4-FFF2-40B4-BE49-F238E27FC236}">
                <a16:creationId xmlns:a16="http://schemas.microsoft.com/office/drawing/2014/main" id="{182BDAA6-044B-4985-A14D-DEC9985E884E}"/>
              </a:ext>
            </a:extLst>
          </p:cNvPr>
          <p:cNvSpPr/>
          <p:nvPr/>
        </p:nvSpPr>
        <p:spPr>
          <a:xfrm>
            <a:off x="399748" y="875512"/>
            <a:ext cx="7531158"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3FAF46"/>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sp>
        <p:nvSpPr>
          <p:cNvPr id="74" name="Freeform: Shape 73">
            <a:extLst>
              <a:ext uri="{FF2B5EF4-FFF2-40B4-BE49-F238E27FC236}">
                <a16:creationId xmlns:a16="http://schemas.microsoft.com/office/drawing/2014/main" id="{A272EFEB-22AE-4FF3-A465-3771595BB497}"/>
              </a:ext>
            </a:extLst>
          </p:cNvPr>
          <p:cNvSpPr/>
          <p:nvPr/>
        </p:nvSpPr>
        <p:spPr>
          <a:xfrm>
            <a:off x="399750" y="984204"/>
            <a:ext cx="7626650" cy="45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2A6099"/>
              </a:gs>
              <a:gs pos="100000">
                <a:srgbClr val="FFFFFF"/>
              </a:gs>
            </a:gsLst>
            <a:lin ang="2460000"/>
          </a:gradFill>
          <a:ln>
            <a:noFill/>
            <a:prstDash val="solid"/>
          </a:ln>
        </p:spPr>
        <p:txBody>
          <a:bodyPr lIns="0" tIns="0" rIns="0" bIns="0" anchor="ctr" anchorCtr="0">
            <a:noAutofit/>
          </a:bodyPr>
          <a:lstStyle/>
          <a:p>
            <a:pPr marL="0" marR="0" lvl="0" indent="0" algn="l" defTabSz="457063" rtl="0" eaLnBrk="1" fontAlgn="auto" latinLnBrk="0" hangingPunct="0">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Liberation Serif" pitchFamily="18"/>
              <a:ea typeface="DejaVu Sans" pitchFamily="2"/>
              <a:cs typeface="DejaVu Sans" pitchFamily="2"/>
            </a:endParaRPr>
          </a:p>
        </p:txBody>
      </p:sp>
      <p:pic>
        <p:nvPicPr>
          <p:cNvPr id="75" name="Picture 74">
            <a:extLst>
              <a:ext uri="{FF2B5EF4-FFF2-40B4-BE49-F238E27FC236}">
                <a16:creationId xmlns:a16="http://schemas.microsoft.com/office/drawing/2014/main" id="{993ECF2C-57C8-45D2-9121-FFD795D5399B}"/>
              </a:ext>
            </a:extLst>
          </p:cNvPr>
          <p:cNvPicPr>
            <a:picLocks noChangeAspect="1"/>
          </p:cNvPicPr>
          <p:nvPr/>
        </p:nvPicPr>
        <p:blipFill>
          <a:blip r:embed="rId2">
            <a:lum/>
            <a:alphaModFix/>
          </a:blip>
          <a:srcRect/>
          <a:stretch>
            <a:fillRect/>
          </a:stretch>
        </p:blipFill>
        <p:spPr>
          <a:xfrm>
            <a:off x="10281911" y="5811537"/>
            <a:ext cx="1719189" cy="771041"/>
          </a:xfrm>
          <a:prstGeom prst="rect">
            <a:avLst/>
          </a:prstGeom>
          <a:noFill/>
          <a:ln>
            <a:noFill/>
          </a:ln>
        </p:spPr>
      </p:pic>
      <p:sp>
        <p:nvSpPr>
          <p:cNvPr id="9" name="TextBox 8">
            <a:extLst>
              <a:ext uri="{FF2B5EF4-FFF2-40B4-BE49-F238E27FC236}">
                <a16:creationId xmlns:a16="http://schemas.microsoft.com/office/drawing/2014/main" id="{D2C21A63-6E3C-4F62-95C0-804A3E4AE5A9}"/>
              </a:ext>
            </a:extLst>
          </p:cNvPr>
          <p:cNvSpPr txBox="1"/>
          <p:nvPr/>
        </p:nvSpPr>
        <p:spPr>
          <a:xfrm>
            <a:off x="399748" y="1402969"/>
            <a:ext cx="8579360"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Transmitter</a:t>
            </a:r>
          </a:p>
          <a:p>
            <a:r>
              <a:rPr lang="en-US" sz="2000" dirty="0">
                <a:latin typeface="Times New Roman" panose="02020603050405020304" pitchFamily="18" charset="0"/>
                <a:cs typeface="Times New Roman" panose="02020603050405020304" pitchFamily="18" charset="0"/>
              </a:rPr>
              <a:t>	An oscillating current of electrons forced through the antenna by a transmitter	generates an oscillating magnetic field around the antenna elements (metallic conductors). In the meantime the charge of the electrons also generates an 	oscillating electric field along the elements. Above noted time varying fields 	radiates away from the antenna as a moving electromagnetic wave into the space.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Receiver</a:t>
            </a:r>
          </a:p>
          <a:p>
            <a:r>
              <a:rPr lang="en-US" sz="2000" dirty="0">
                <a:latin typeface="Times New Roman" panose="02020603050405020304" pitchFamily="18" charset="0"/>
                <a:cs typeface="Times New Roman" panose="02020603050405020304" pitchFamily="18" charset="0"/>
              </a:rPr>
              <a:t>	In reception, the oscillating electric &amp; magnetic fields of an incoming radio wave 	apply force on the electrons in the antenna elements. It cause them to move back 	&amp; forth which generates oscillating currents in the antenna.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493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851</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Liberation Serif</vt:lpstr>
      <vt:lpstr>Times New Roman</vt:lpstr>
      <vt:lpstr>Wingdings 3</vt:lpstr>
      <vt:lpstr>Office Theme</vt:lpstr>
      <vt:lpstr>PowerPoint Presentation</vt:lpstr>
      <vt:lpstr>Unguided Media</vt:lpstr>
      <vt:lpstr>Infrared Transmissions</vt:lpstr>
      <vt:lpstr>PowerPoint Presentation</vt:lpstr>
      <vt:lpstr>What is an Antenna ?</vt:lpstr>
      <vt:lpstr>What is an Antenna ?</vt:lpstr>
      <vt:lpstr>The First Antenna - History</vt:lpstr>
      <vt:lpstr>What is an Antenna ?</vt:lpstr>
      <vt:lpstr>How it Works ?</vt:lpstr>
      <vt:lpstr>Why it is Required ?</vt:lpstr>
      <vt:lpstr>Antenna Applications</vt:lpstr>
      <vt:lpstr>Radiation Patterns</vt:lpstr>
      <vt:lpstr>Antenna Types</vt:lpstr>
      <vt:lpstr>Antenna Types</vt:lpstr>
      <vt:lpstr>Yagi – Uda Antenna</vt:lpstr>
      <vt:lpstr>Parabolic Antenna</vt:lpstr>
      <vt:lpstr>Helix Antenna</vt:lpstr>
      <vt:lpstr>Loop Antenna</vt:lpstr>
      <vt:lpstr>Horn Antenna</vt:lpstr>
      <vt:lpstr>Horn Antenna Transmissions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Isuru Sri Bandara</dc:creator>
  <cp:lastModifiedBy>Isuru Sri Bandara</cp:lastModifiedBy>
  <cp:revision>4</cp:revision>
  <dcterms:created xsi:type="dcterms:W3CDTF">2021-09-25T12:56:39Z</dcterms:created>
  <dcterms:modified xsi:type="dcterms:W3CDTF">2021-12-15T14:30:32Z</dcterms:modified>
</cp:coreProperties>
</file>