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4" r:id="rId5"/>
    <p:sldId id="309" r:id="rId6"/>
    <p:sldId id="310" r:id="rId7"/>
    <p:sldId id="306" r:id="rId8"/>
    <p:sldId id="312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9" r:id="rId26"/>
    <p:sldId id="330" r:id="rId27"/>
    <p:sldId id="328" r:id="rId28"/>
    <p:sldId id="331" r:id="rId29"/>
    <p:sldId id="333" r:id="rId30"/>
    <p:sldId id="3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9D1B1-6A3F-4131-9223-B6DACCAEC16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CBB18F-BC94-41FA-82FF-3FE7D10587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Stop and Wait Flow Control</a:t>
          </a:r>
        </a:p>
      </dgm:t>
    </dgm:pt>
    <dgm:pt modelId="{C95D5482-4A04-47AD-BC31-245BC4BFB8F1}" type="parTrans" cxnId="{7C46E240-6388-4E79-8D91-25E393715E5D}">
      <dgm:prSet/>
      <dgm:spPr/>
      <dgm:t>
        <a:bodyPr/>
        <a:lstStyle/>
        <a:p>
          <a:endParaRPr lang="en-US"/>
        </a:p>
      </dgm:t>
    </dgm:pt>
    <dgm:pt modelId="{09273B5D-9240-49D7-826F-B69DB4B1DDC8}" type="sibTrans" cxnId="{7C46E240-6388-4E79-8D91-25E393715E5D}">
      <dgm:prSet/>
      <dgm:spPr/>
      <dgm:t>
        <a:bodyPr/>
        <a:lstStyle/>
        <a:p>
          <a:endParaRPr lang="en-US"/>
        </a:p>
      </dgm:t>
    </dgm:pt>
    <dgm:pt modelId="{5DEBBDCF-0640-461F-89A9-F737082481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Sliding Window Flow Control</a:t>
          </a:r>
        </a:p>
      </dgm:t>
    </dgm:pt>
    <dgm:pt modelId="{58D657E9-6BB1-49DA-A277-5D735618CC4D}" type="parTrans" cxnId="{C0341878-EB71-420B-82D4-85A6A668B099}">
      <dgm:prSet/>
      <dgm:spPr/>
      <dgm:t>
        <a:bodyPr/>
        <a:lstStyle/>
        <a:p>
          <a:endParaRPr lang="en-US"/>
        </a:p>
      </dgm:t>
    </dgm:pt>
    <dgm:pt modelId="{C98E9B9D-82AA-4C08-90DF-7B0BA366650B}" type="sibTrans" cxnId="{C0341878-EB71-420B-82D4-85A6A668B099}">
      <dgm:prSet/>
      <dgm:spPr/>
      <dgm:t>
        <a:bodyPr/>
        <a:lstStyle/>
        <a:p>
          <a:endParaRPr lang="en-US"/>
        </a:p>
      </dgm:t>
    </dgm:pt>
    <dgm:pt modelId="{06BC9155-E770-4787-9681-370F37CCE75C}" type="pres">
      <dgm:prSet presAssocID="{0F39D1B1-6A3F-4131-9223-B6DACCAEC169}" presName="root" presStyleCnt="0">
        <dgm:presLayoutVars>
          <dgm:dir/>
          <dgm:resizeHandles val="exact"/>
        </dgm:presLayoutVars>
      </dgm:prSet>
      <dgm:spPr/>
    </dgm:pt>
    <dgm:pt modelId="{DCF53AF4-BCEB-4E07-A8AE-2AB4ACC54879}" type="pres">
      <dgm:prSet presAssocID="{66CBB18F-BC94-41FA-82FF-3FE7D105878D}" presName="compNode" presStyleCnt="0"/>
      <dgm:spPr/>
    </dgm:pt>
    <dgm:pt modelId="{437EA198-CD38-4301-A865-B14CF4EA2A2B}" type="pres">
      <dgm:prSet presAssocID="{66CBB18F-BC94-41FA-82FF-3FE7D105878D}" presName="iconBgRect" presStyleLbl="bgShp" presStyleIdx="0" presStyleCnt="2"/>
      <dgm:spPr/>
    </dgm:pt>
    <dgm:pt modelId="{EC9C5436-0B72-4AED-A7B3-CA06155610D3}" type="pres">
      <dgm:prSet presAssocID="{66CBB18F-BC94-41FA-82FF-3FE7D10587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68F6485C-F286-4A8F-BB3B-8B55388A73C4}" type="pres">
      <dgm:prSet presAssocID="{66CBB18F-BC94-41FA-82FF-3FE7D105878D}" presName="spaceRect" presStyleCnt="0"/>
      <dgm:spPr/>
    </dgm:pt>
    <dgm:pt modelId="{C370C5D6-BE0D-465A-B6B8-E1DA18D6030C}" type="pres">
      <dgm:prSet presAssocID="{66CBB18F-BC94-41FA-82FF-3FE7D105878D}" presName="textRect" presStyleLbl="revTx" presStyleIdx="0" presStyleCnt="2">
        <dgm:presLayoutVars>
          <dgm:chMax val="1"/>
          <dgm:chPref val="1"/>
        </dgm:presLayoutVars>
      </dgm:prSet>
      <dgm:spPr/>
    </dgm:pt>
    <dgm:pt modelId="{82C481B9-1084-4294-AB9D-5DDAEA2D2D95}" type="pres">
      <dgm:prSet presAssocID="{09273B5D-9240-49D7-826F-B69DB4B1DDC8}" presName="sibTrans" presStyleCnt="0"/>
      <dgm:spPr/>
    </dgm:pt>
    <dgm:pt modelId="{8498403F-7CD6-4BF6-9AF4-C8E2B4541816}" type="pres">
      <dgm:prSet presAssocID="{5DEBBDCF-0640-461F-89A9-F7370824812C}" presName="compNode" presStyleCnt="0"/>
      <dgm:spPr/>
    </dgm:pt>
    <dgm:pt modelId="{45D8D3B2-DC17-4469-9646-FD0E7304D6B0}" type="pres">
      <dgm:prSet presAssocID="{5DEBBDCF-0640-461F-89A9-F7370824812C}" presName="iconBgRect" presStyleLbl="bgShp" presStyleIdx="1" presStyleCnt="2"/>
      <dgm:spPr/>
    </dgm:pt>
    <dgm:pt modelId="{4C19CE4B-8975-45B3-83F8-3CA95AFF3CA8}" type="pres">
      <dgm:prSet presAssocID="{5DEBBDCF-0640-461F-89A9-F737082481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C673787E-852E-43E3-AC00-7110077EB13D}" type="pres">
      <dgm:prSet presAssocID="{5DEBBDCF-0640-461F-89A9-F7370824812C}" presName="spaceRect" presStyleCnt="0"/>
      <dgm:spPr/>
    </dgm:pt>
    <dgm:pt modelId="{769347EF-D000-40AF-8AAD-E71A0F1E7848}" type="pres">
      <dgm:prSet presAssocID="{5DEBBDCF-0640-461F-89A9-F737082481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1903938-1B10-4AA3-8E5F-C74CD83CE31D}" type="presOf" srcId="{0F39D1B1-6A3F-4131-9223-B6DACCAEC169}" destId="{06BC9155-E770-4787-9681-370F37CCE75C}" srcOrd="0" destOrd="0" presId="urn:microsoft.com/office/officeart/2018/5/layout/IconCircleLabelList"/>
    <dgm:cxn modelId="{7C46E240-6388-4E79-8D91-25E393715E5D}" srcId="{0F39D1B1-6A3F-4131-9223-B6DACCAEC169}" destId="{66CBB18F-BC94-41FA-82FF-3FE7D105878D}" srcOrd="0" destOrd="0" parTransId="{C95D5482-4A04-47AD-BC31-245BC4BFB8F1}" sibTransId="{09273B5D-9240-49D7-826F-B69DB4B1DDC8}"/>
    <dgm:cxn modelId="{C0341878-EB71-420B-82D4-85A6A668B099}" srcId="{0F39D1B1-6A3F-4131-9223-B6DACCAEC169}" destId="{5DEBBDCF-0640-461F-89A9-F7370824812C}" srcOrd="1" destOrd="0" parTransId="{58D657E9-6BB1-49DA-A277-5D735618CC4D}" sibTransId="{C98E9B9D-82AA-4C08-90DF-7B0BA366650B}"/>
    <dgm:cxn modelId="{5E3D657C-9FF7-4E2C-BFF9-11BFB33E4545}" type="presOf" srcId="{5DEBBDCF-0640-461F-89A9-F7370824812C}" destId="{769347EF-D000-40AF-8AAD-E71A0F1E7848}" srcOrd="0" destOrd="0" presId="urn:microsoft.com/office/officeart/2018/5/layout/IconCircleLabelList"/>
    <dgm:cxn modelId="{A1D2C29F-BC6F-4878-B7B2-5C503219B033}" type="presOf" srcId="{66CBB18F-BC94-41FA-82FF-3FE7D105878D}" destId="{C370C5D6-BE0D-465A-B6B8-E1DA18D6030C}" srcOrd="0" destOrd="0" presId="urn:microsoft.com/office/officeart/2018/5/layout/IconCircleLabelList"/>
    <dgm:cxn modelId="{9A0C570C-A9CE-4383-BF1F-7E378792EFC9}" type="presParOf" srcId="{06BC9155-E770-4787-9681-370F37CCE75C}" destId="{DCF53AF4-BCEB-4E07-A8AE-2AB4ACC54879}" srcOrd="0" destOrd="0" presId="urn:microsoft.com/office/officeart/2018/5/layout/IconCircleLabelList"/>
    <dgm:cxn modelId="{227AC86C-EAB3-400F-B97F-60913CE8D344}" type="presParOf" srcId="{DCF53AF4-BCEB-4E07-A8AE-2AB4ACC54879}" destId="{437EA198-CD38-4301-A865-B14CF4EA2A2B}" srcOrd="0" destOrd="0" presId="urn:microsoft.com/office/officeart/2018/5/layout/IconCircleLabelList"/>
    <dgm:cxn modelId="{09BEFBF7-DE66-4CB3-AD1B-78B46A7D793D}" type="presParOf" srcId="{DCF53AF4-BCEB-4E07-A8AE-2AB4ACC54879}" destId="{EC9C5436-0B72-4AED-A7B3-CA06155610D3}" srcOrd="1" destOrd="0" presId="urn:microsoft.com/office/officeart/2018/5/layout/IconCircleLabelList"/>
    <dgm:cxn modelId="{2BE1D1FE-7336-4768-A400-DCE31DF230C2}" type="presParOf" srcId="{DCF53AF4-BCEB-4E07-A8AE-2AB4ACC54879}" destId="{68F6485C-F286-4A8F-BB3B-8B55388A73C4}" srcOrd="2" destOrd="0" presId="urn:microsoft.com/office/officeart/2018/5/layout/IconCircleLabelList"/>
    <dgm:cxn modelId="{88D9C989-ACF3-49BB-A83A-D0E459282C46}" type="presParOf" srcId="{DCF53AF4-BCEB-4E07-A8AE-2AB4ACC54879}" destId="{C370C5D6-BE0D-465A-B6B8-E1DA18D6030C}" srcOrd="3" destOrd="0" presId="urn:microsoft.com/office/officeart/2018/5/layout/IconCircleLabelList"/>
    <dgm:cxn modelId="{25EEBAF1-8770-4410-A1AC-2472378305CB}" type="presParOf" srcId="{06BC9155-E770-4787-9681-370F37CCE75C}" destId="{82C481B9-1084-4294-AB9D-5DDAEA2D2D95}" srcOrd="1" destOrd="0" presId="urn:microsoft.com/office/officeart/2018/5/layout/IconCircleLabelList"/>
    <dgm:cxn modelId="{406EB19C-6359-4669-82C5-190A7EAA528D}" type="presParOf" srcId="{06BC9155-E770-4787-9681-370F37CCE75C}" destId="{8498403F-7CD6-4BF6-9AF4-C8E2B4541816}" srcOrd="2" destOrd="0" presId="urn:microsoft.com/office/officeart/2018/5/layout/IconCircleLabelList"/>
    <dgm:cxn modelId="{63B7FB6B-8C1A-4541-9EFA-5C4DB72AC28D}" type="presParOf" srcId="{8498403F-7CD6-4BF6-9AF4-C8E2B4541816}" destId="{45D8D3B2-DC17-4469-9646-FD0E7304D6B0}" srcOrd="0" destOrd="0" presId="urn:microsoft.com/office/officeart/2018/5/layout/IconCircleLabelList"/>
    <dgm:cxn modelId="{121A7747-C78A-4424-B033-8EC6732FF0DC}" type="presParOf" srcId="{8498403F-7CD6-4BF6-9AF4-C8E2B4541816}" destId="{4C19CE4B-8975-45B3-83F8-3CA95AFF3CA8}" srcOrd="1" destOrd="0" presId="urn:microsoft.com/office/officeart/2018/5/layout/IconCircleLabelList"/>
    <dgm:cxn modelId="{05E059C0-D1D6-43FB-9EA3-BADE2C6BF713}" type="presParOf" srcId="{8498403F-7CD6-4BF6-9AF4-C8E2B4541816}" destId="{C673787E-852E-43E3-AC00-7110077EB13D}" srcOrd="2" destOrd="0" presId="urn:microsoft.com/office/officeart/2018/5/layout/IconCircleLabelList"/>
    <dgm:cxn modelId="{1FBF816D-11C7-42B7-BE20-438B08231BBF}" type="presParOf" srcId="{8498403F-7CD6-4BF6-9AF4-C8E2B4541816}" destId="{769347EF-D000-40AF-8AAD-E71A0F1E78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A198-CD38-4301-A865-B14CF4EA2A2B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C5436-0B72-4AED-A7B3-CA06155610D3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0C5D6-BE0D-465A-B6B8-E1DA18D6030C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Stop and Wait Flow Control</a:t>
          </a:r>
        </a:p>
      </dsp:txBody>
      <dsp:txXfrm>
        <a:off x="1342800" y="3255669"/>
        <a:ext cx="3600000" cy="720000"/>
      </dsp:txXfrm>
    </dsp:sp>
    <dsp:sp modelId="{45D8D3B2-DC17-4469-9646-FD0E7304D6B0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9CE4B-8975-45B3-83F8-3CA95AFF3CA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347EF-D000-40AF-8AAD-E71A0F1E784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Sliding Window Flow Control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A052-8FC2-4322-8E39-D55B96028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6E10D-5DB8-4F98-9A6B-CC51C8C3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A900-BE82-4D06-A9E5-98C27E2D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7097-095E-4D7F-9A53-12627854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A70B-6196-439C-AC1F-879FBD23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1CE0-58A6-46A6-9A74-94F7DC07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1FC47-3CCA-4634-98B8-C1B3B47A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F860-9C4F-40A7-9095-A2B311DD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6838-6C1E-4904-8CFB-11B2AFB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04CE-6C2A-48E0-B0DA-C326D00D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C625F-36AC-40A3-937E-BC37FD6B2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6E060-B074-44C4-BBF0-F2772DB8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3B0E-4C30-46FB-B5DC-9BB92DE4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59D7-5841-406D-B3DD-FA16DD24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414E-652D-47EF-84A1-A1DD82F3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E604-4E5C-4A02-AFBB-78DBE5B4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8BC3-9F5E-4A6C-8834-97A33019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9997-C3D2-436A-99B6-9805B528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2BE8-D29D-4B9F-BC37-B6CFAF74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440F-2C71-4DB7-9D71-69DEF578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A334-7549-41F9-A813-7EB2B0DD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415BC-23F1-437C-80A1-F00726A4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711D-48D2-49C4-8FC7-80A6EBDD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B94B-28E8-4AE5-BFDF-DC0DEA89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2F47-BD12-4562-AFC6-99A768A2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BCF8-4AA6-4B62-8F82-5092D0FA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E2A2-ED74-42B4-831B-A26D9EA93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AC13-6335-4293-905F-5949E1A20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E657-30E1-455D-BA2B-49A0B6D8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DA133-3B60-40B3-978F-76BA0D5E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94748-3DFF-4F3F-8CA6-44154487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D80-B2CA-478F-A271-74E90CE3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1B66D-F66A-4F8C-A3EC-FDF6F682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7A082-EABB-48CA-B06A-111A91A3C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F827F-B8A9-440A-A590-8DF89AD43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EEE42-243B-459F-8221-452263BB0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90D42-264A-421B-B8DD-2DC25DAD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A1720-5623-42F4-AEEE-BAAFEC58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901BC-47D1-4356-A966-416DBB85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4E55-0B79-462D-A263-B1A35044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0B106-C98A-4B54-9387-62189DDE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DBBD-D4BF-4D74-ABE2-CFAFBF01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11A43-554D-47EC-BCE1-5FE07F41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9A3AD-6B21-42E9-A0FD-E2F3AE1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19A3E-DEBA-473C-AF9D-4BCB34A0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A2B63-7D73-41F3-B46D-BDB0D063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AF71-F9CA-4517-A6E3-02E46912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4AE1-9137-433E-A123-36D1EA84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B1E6-FEEE-4360-B23D-B5D473D1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93165-CBA2-4310-89E5-2AE47AF1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1F3F5-0899-43CA-9701-0384AF2A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83EA4-75BF-4A76-B90E-B65F8AC4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66C9-31C6-4C0C-8D60-85EE356D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57D17-8FA9-4C65-B432-A2CC7CF1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04C4D-632E-485D-A785-5DD3FB8DF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E04E3-1791-4849-9685-253549A4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1507-8274-432B-809A-97070F33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6F3A-F17F-4E44-BAC5-B62580BB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8C1A7-AC55-455B-9DE3-780CBDD1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6448-E581-40A5-B6C7-CBD4504B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AA7B-9E4B-4C5E-A324-1CDD49E06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2407-2AEC-45AF-A819-023BFFFF1D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8A191-8D35-4D37-92C0-F689DB75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10A4-2AE6-41DC-BE58-04A0BF47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221B-ED32-4FFC-B857-DA41E4ED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83FCECE-E681-4C8D-9B97-1D6AFF77A1B1}"/>
              </a:ext>
            </a:extLst>
          </p:cNvPr>
          <p:cNvSpPr txBox="1">
            <a:spLocks/>
          </p:cNvSpPr>
          <p:nvPr/>
        </p:nvSpPr>
        <p:spPr>
          <a:xfrm>
            <a:off x="1446551" y="284470"/>
            <a:ext cx="9298898" cy="3430626"/>
          </a:xfrm>
          <a:prstGeom prst="rect">
            <a:avLst/>
          </a:prstGeom>
          <a:solidFill>
            <a:srgbClr val="FFFFFF"/>
          </a:solidFill>
        </p:spPr>
        <p:txBody>
          <a:bodyPr vert="horz" lIns="91416" tIns="45708" rIns="91416" bIns="4570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CN101.3 - Data Communication and Network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Network and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AEE2-B90B-46B9-8DD6-2C160BB8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4763864"/>
            <a:ext cx="3172214" cy="14227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ED98F5B-916A-43F0-A8C7-FE3D41741ACD}"/>
              </a:ext>
            </a:extLst>
          </p:cNvPr>
          <p:cNvSpPr/>
          <p:nvPr/>
        </p:nvSpPr>
        <p:spPr>
          <a:xfrm>
            <a:off x="6198452" y="5734479"/>
            <a:ext cx="5506566" cy="741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53AF0F-AB6B-4E67-9074-1C2ACC6781A6}"/>
              </a:ext>
            </a:extLst>
          </p:cNvPr>
          <p:cNvSpPr/>
          <p:nvPr/>
        </p:nvSpPr>
        <p:spPr>
          <a:xfrm>
            <a:off x="6198454" y="5843171"/>
            <a:ext cx="5576387" cy="165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561F14-3C46-4B47-A5C3-2FB2F9DE8F1E}"/>
              </a:ext>
            </a:extLst>
          </p:cNvPr>
          <p:cNvSpPr txBox="1">
            <a:spLocks/>
          </p:cNvSpPr>
          <p:nvPr/>
        </p:nvSpPr>
        <p:spPr>
          <a:xfrm>
            <a:off x="3276643" y="4674937"/>
            <a:ext cx="7764913" cy="1096613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           	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Isuru Sri Bandara</a:t>
            </a:r>
          </a:p>
          <a:p>
            <a:pPr marL="0" marR="0" lvl="0" indent="0" algn="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isuru.s@nsbm.ac.lk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E3B7D-4DF3-4E3D-8EDA-3667BA01CE05}"/>
              </a:ext>
            </a:extLst>
          </p:cNvPr>
          <p:cNvSpPr txBox="1"/>
          <p:nvPr/>
        </p:nvSpPr>
        <p:spPr>
          <a:xfrm>
            <a:off x="2438400" y="2880694"/>
            <a:ext cx="6858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all" dirty="0">
                <a:solidFill>
                  <a:srgbClr val="001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43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1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and Wait Flow Control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388944"/>
            <a:ext cx="10534431" cy="3679326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flow control mechanism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the sender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transmitting a data frame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and wait until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acknowledgement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data-frame sent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098" name="Picture 2" descr="Stop Wait Stock Illustrations – 3,220 Stop Wait Stock Illustrations,  Vectors &amp; Clipart - Dreamstime">
            <a:extLst>
              <a:ext uri="{FF2B5EF4-FFF2-40B4-BE49-F238E27FC236}">
                <a16:creationId xmlns:a16="http://schemas.microsoft.com/office/drawing/2014/main" id="{4326B481-7F70-41F9-9B6D-825F7FC7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51" y="2659306"/>
            <a:ext cx="3313015" cy="33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7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59" y="146369"/>
            <a:ext cx="9463415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and Wait Flow Control Cont.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388944"/>
            <a:ext cx="10534431" cy="3679326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form of flow control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transmits frame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receive frame and replies with acknowledgement (ACK)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waits for ACK before sending next frame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can stop flow by not sending ACK</a:t>
            </a:r>
          </a:p>
        </p:txBody>
      </p:sp>
      <p:pic>
        <p:nvPicPr>
          <p:cNvPr id="8" name="Picture 2" descr="Stop Wait Stock Illustrations – 3,220 Stop Wait Stock Illustrations,  Vectors &amp; Clipart - Dreamstime">
            <a:extLst>
              <a:ext uri="{FF2B5EF4-FFF2-40B4-BE49-F238E27FC236}">
                <a16:creationId xmlns:a16="http://schemas.microsoft.com/office/drawing/2014/main" id="{B22B6929-9BA0-4171-99FA-3CBF4EA7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08" y="3537913"/>
            <a:ext cx="2814236" cy="28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4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59" y="146369"/>
            <a:ext cx="9463415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and Wait Flow Control Cont.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Picture 2" descr="Stop Wait Stock Illustrations – 3,220 Stop Wait Stock Illustrations,  Vectors &amp; Clipart - Dreamstime">
            <a:extLst>
              <a:ext uri="{FF2B5EF4-FFF2-40B4-BE49-F238E27FC236}">
                <a16:creationId xmlns:a16="http://schemas.microsoft.com/office/drawing/2014/main" id="{B22B6929-9BA0-4171-99FA-3CBF4EA7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259" y="3995223"/>
            <a:ext cx="1934894" cy="193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60D8D-C081-4A16-B85E-054B2F32E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23" y="1169303"/>
            <a:ext cx="5869785" cy="5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3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Flow Control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388944"/>
            <a:ext cx="10534431" cy="3679326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flow control mechanism, both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and receiver agree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number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data-frames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which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should be sent.</a:t>
            </a:r>
          </a:p>
        </p:txBody>
      </p:sp>
      <p:pic>
        <p:nvPicPr>
          <p:cNvPr id="5122" name="Picture 2" descr="Children Sliding With Clipping Path Royalty Free Cliparts, Vectors, And  Stock Illustration. Image 3289257.">
            <a:extLst>
              <a:ext uri="{FF2B5EF4-FFF2-40B4-BE49-F238E27FC236}">
                <a16:creationId xmlns:a16="http://schemas.microsoft.com/office/drawing/2014/main" id="{F2DF1F8E-2FE2-4120-BFFA-0F0820B4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75" y="3429000"/>
            <a:ext cx="3023454" cy="26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2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Flow Control Cont.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388944"/>
            <a:ext cx="10534431" cy="367932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has buffer n long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up to n frames without ACK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includes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frame expected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can ACK frames without permitting further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 (Receive not Ready)</a:t>
            </a:r>
          </a:p>
        </p:txBody>
      </p:sp>
      <p:pic>
        <p:nvPicPr>
          <p:cNvPr id="7170" name="Picture 2" descr="Slide Clip Art - Royalty Free - GoGraph">
            <a:extLst>
              <a:ext uri="{FF2B5EF4-FFF2-40B4-BE49-F238E27FC236}">
                <a16:creationId xmlns:a16="http://schemas.microsoft.com/office/drawing/2014/main" id="{65B2A6E7-F14D-493C-8640-9159F98E2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0"/>
          <a:stretch/>
        </p:blipFill>
        <p:spPr bwMode="auto">
          <a:xfrm>
            <a:off x="9311423" y="2714739"/>
            <a:ext cx="2393595" cy="296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5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Flow Control Cont.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60B71C-A60D-4554-BF51-84861B3D9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1399735"/>
            <a:ext cx="8615918" cy="42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388944"/>
            <a:ext cx="10534431" cy="367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frame is transmitted, there is a possibility that data frame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lost in the transit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it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corrupted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Opposite words with right and wrong 1762005 Vector Art at Vecteezy">
            <a:extLst>
              <a:ext uri="{FF2B5EF4-FFF2-40B4-BE49-F238E27FC236}">
                <a16:creationId xmlns:a16="http://schemas.microsoft.com/office/drawing/2014/main" id="{AE367892-1D9A-4677-8F91-8700FBF2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7" y="3228607"/>
            <a:ext cx="2959934" cy="28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3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Techniques Cont.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124978"/>
            <a:ext cx="10588259" cy="4181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error control mechanism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– The sender and receiver, either both or any, must ascertain that there is some error in the transit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 after timeout – If an ACK of a data-frame previously transmitted does not arrive before the timeout the sender retransmits the frame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ACK -  When the receiver receives a correct frame, it should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acknowledge it.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ACK – When the receiver receives a damaged frame or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 duplicate frame, it sends a NACK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196" name="Picture 4" descr="Opposite words with right and wrong 1762005 Vector Art at Vecteezy">
            <a:extLst>
              <a:ext uri="{FF2B5EF4-FFF2-40B4-BE49-F238E27FC236}">
                <a16:creationId xmlns:a16="http://schemas.microsoft.com/office/drawing/2014/main" id="{AE367892-1D9A-4677-8F91-8700FBF2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07" y="3368201"/>
            <a:ext cx="2959934" cy="28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7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Techniques Cont.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124978"/>
            <a:ext cx="10950052" cy="4181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error control mechanism</a:t>
            </a:r>
          </a:p>
          <a:p>
            <a:pPr marL="0" indent="0">
              <a:buNone/>
            </a:pP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sender and receiver, either both or any, must ascertain that there is some error in the transit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 after timeout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If an ACK of a data-frame previously transmitted does not arrive before the timeout the sender retransmits the frame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ACK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When the receiver receives a correct frame, it should                          		 	acknowledge it.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ACK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When the receiver receives a damaged frame or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 duplicate frame, it sends a NACK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196" name="Picture 4" descr="Opposite words with right and wrong 1762005 Vector Art at Vecteezy">
            <a:extLst>
              <a:ext uri="{FF2B5EF4-FFF2-40B4-BE49-F238E27FC236}">
                <a16:creationId xmlns:a16="http://schemas.microsoft.com/office/drawing/2014/main" id="{AE367892-1D9A-4677-8F91-8700FBF2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05" y="3757317"/>
            <a:ext cx="2551273" cy="24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2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332238" y="264284"/>
            <a:ext cx="7911430" cy="65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Repeat Request ARQ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124978"/>
            <a:ext cx="10950052" cy="4181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Name for error control mechanism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ARQ,</a:t>
            </a:r>
          </a:p>
          <a:p>
            <a:pPr lvl="1" indent="317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and wait ARQ</a:t>
            </a:r>
          </a:p>
          <a:p>
            <a:pPr marL="688975" inden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Go-Back-N ARQ</a:t>
            </a:r>
          </a:p>
          <a:p>
            <a:pPr marL="633413" lvl="1" indent="5556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Reject ARQ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509 Automatic Transmission Illustrations &amp; Clip Art - iStock">
            <a:extLst>
              <a:ext uri="{FF2B5EF4-FFF2-40B4-BE49-F238E27FC236}">
                <a16:creationId xmlns:a16="http://schemas.microsoft.com/office/drawing/2014/main" id="{1D35AF34-453D-41FA-AABD-586D34D2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52" y="3420279"/>
            <a:ext cx="2289957" cy="252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11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a Protocol ?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" y="1736206"/>
            <a:ext cx="10556630" cy="1819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 or procedures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transmitting data between electronic devices.</a:t>
            </a:r>
          </a:p>
          <a:p>
            <a:pPr marL="0" indent="0">
              <a:buNone/>
            </a:pPr>
            <a:r>
              <a:rPr lang="en-US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TCP, UDP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here is No Questioning the Power of the Question - Business 2 Community">
            <a:extLst>
              <a:ext uri="{FF2B5EF4-FFF2-40B4-BE49-F238E27FC236}">
                <a16:creationId xmlns:a16="http://schemas.microsoft.com/office/drawing/2014/main" id="{89412270-DF18-4FA8-B4A5-A261CD180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72" y="3450332"/>
            <a:ext cx="2736241" cy="273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CB Design Rules Reference | Altium Designer 21 User Manual | Documentation">
            <a:extLst>
              <a:ext uri="{FF2B5EF4-FFF2-40B4-BE49-F238E27FC236}">
                <a16:creationId xmlns:a16="http://schemas.microsoft.com/office/drawing/2014/main" id="{9C00F476-2306-47F8-BB77-9FBE74A4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17" y="4315613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4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332238" y="264284"/>
            <a:ext cx="7911430" cy="65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Stop-and-wait ARQ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8AA67-31C6-4FC0-85AD-09C7A702D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78" y="1321442"/>
            <a:ext cx="4486328" cy="50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77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332238" y="264284"/>
            <a:ext cx="7911430" cy="65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Stop-and-wait ARQ Cont.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124978"/>
            <a:ext cx="10950052" cy="4181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transition may occur in Stop-and-Wait ARQ: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sender maintains a timeout counter.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frame is sent, the sender starts the timeout counter.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acknowledgement of frame comes in time, the sender transmits the next frame in queue.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acknowledgement does not come in time, the sender assumes that either the frame or its acknowledgement is lost in transit. Sender retransmits the frame and starts the timeout counter.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negative acknowledgement is received, the sender retransmits the frame.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top Wait Stock Illustrations – 3,220 Stop Wait Stock Illustrations,  Vectors &amp; Clipart - Dreamstime">
            <a:extLst>
              <a:ext uri="{FF2B5EF4-FFF2-40B4-BE49-F238E27FC236}">
                <a16:creationId xmlns:a16="http://schemas.microsoft.com/office/drawing/2014/main" id="{1E339AAB-7F48-4B45-8C1D-68D728923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9"/>
          <a:stretch/>
        </p:blipFill>
        <p:spPr bwMode="auto">
          <a:xfrm>
            <a:off x="9628568" y="4292727"/>
            <a:ext cx="2076450" cy="20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321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332238" y="264284"/>
            <a:ext cx="7911430" cy="65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Go-Back-N ARQ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5855A-FB6B-4D70-84B2-26EC132A7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62" y="1540848"/>
            <a:ext cx="3734248" cy="46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06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332238" y="264284"/>
            <a:ext cx="7911430" cy="65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Go-Back-N ARQ Cont.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124978"/>
            <a:ext cx="10950052" cy="418186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and wait ARQ mechanism does not utilize the resources at their best, When the acknowledgement is received, the sender sits idle and does nothing.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Go-Back-N ARQ method, both sender and receiver maintain a window.</a:t>
            </a:r>
          </a:p>
        </p:txBody>
      </p:sp>
      <p:pic>
        <p:nvPicPr>
          <p:cNvPr id="11266" name="Picture 2" descr="Complete Brochure - Go Back 2 Spaces Clipart (#805562) - PinClipart">
            <a:extLst>
              <a:ext uri="{FF2B5EF4-FFF2-40B4-BE49-F238E27FC236}">
                <a16:creationId xmlns:a16="http://schemas.microsoft.com/office/drawing/2014/main" id="{13018872-D731-44EC-8035-AE425A40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74" y="4167273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0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332238" y="264284"/>
            <a:ext cx="7911430" cy="65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Selective-Reject ARQ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D8EC1-189F-4644-8B91-EE47D3813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0" y="1117514"/>
            <a:ext cx="5033376" cy="55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332238" y="264284"/>
            <a:ext cx="7911430" cy="65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Selective-Reject ARQ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124978"/>
            <a:ext cx="10950052" cy="418186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selective retransmission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rejected frames are retransmitted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frames are accepted by the receiver and buffered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retransmission</a:t>
            </a:r>
          </a:p>
        </p:txBody>
      </p:sp>
      <p:pic>
        <p:nvPicPr>
          <p:cNvPr id="12290" name="Picture 2" descr="Selective Sorting Stock Illustrations – 114 Selective Sorting Stock  Illustrations, Vectors &amp; Clipart - Dreamstime">
            <a:extLst>
              <a:ext uri="{FF2B5EF4-FFF2-40B4-BE49-F238E27FC236}">
                <a16:creationId xmlns:a16="http://schemas.microsoft.com/office/drawing/2014/main" id="{9EDD3DDE-5BB2-4A3F-8C5B-E45A149A1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435932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2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32238" y="5873796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332238" y="264284"/>
            <a:ext cx="7911430" cy="65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D8EC1-189F-4644-8B91-EE47D3813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24" y="1321001"/>
            <a:ext cx="3803522" cy="4661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5433C-5B04-4FCE-AFBA-F20CE005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76" y="1219063"/>
            <a:ext cx="3734248" cy="476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D02D5-C739-4091-B10F-EDDF0BD247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5"/>
          <a:stretch/>
        </p:blipFill>
        <p:spPr>
          <a:xfrm>
            <a:off x="189651" y="1361199"/>
            <a:ext cx="2735426" cy="4512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1F8040-8047-41F1-BEF2-DAFA641FD032}"/>
              </a:ext>
            </a:extLst>
          </p:cNvPr>
          <p:cNvSpPr txBox="1"/>
          <p:nvPr/>
        </p:nvSpPr>
        <p:spPr>
          <a:xfrm>
            <a:off x="855678" y="1029923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and Wait ARQ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01BE5-F43E-4F49-BB97-2E0C2A52A83B}"/>
              </a:ext>
            </a:extLst>
          </p:cNvPr>
          <p:cNvSpPr txBox="1"/>
          <p:nvPr/>
        </p:nvSpPr>
        <p:spPr>
          <a:xfrm>
            <a:off x="8050170" y="921231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Selective ARQ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AE3A6-E960-4CFA-B363-C6D34B32AB84}"/>
              </a:ext>
            </a:extLst>
          </p:cNvPr>
          <p:cNvSpPr txBox="1"/>
          <p:nvPr/>
        </p:nvSpPr>
        <p:spPr>
          <a:xfrm>
            <a:off x="4226654" y="957389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back-n ARQ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96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2087873" y="4026675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2087873" y="427604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087873" y="2560320"/>
            <a:ext cx="5114785" cy="1466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8091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Examples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" y="1736206"/>
            <a:ext cx="10556630" cy="32859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else ? </a:t>
            </a:r>
          </a:p>
        </p:txBody>
      </p:sp>
      <p:pic>
        <p:nvPicPr>
          <p:cNvPr id="1026" name="Picture 2" descr="Instagram-audience - Effective Communication Communication Clipart  Transparent PNG - 890x630 - Free Download on NicePNG">
            <a:extLst>
              <a:ext uri="{FF2B5EF4-FFF2-40B4-BE49-F238E27FC236}">
                <a16:creationId xmlns:a16="http://schemas.microsoft.com/office/drawing/2014/main" id="{26954EBB-565A-4CA6-A21B-05FC30450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412" y="3794931"/>
            <a:ext cx="2654252" cy="20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Model- Data Link Layer</a:t>
            </a:r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366F5F1-E4FC-4732-B2BC-0757151A8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3"/>
          <a:stretch/>
        </p:blipFill>
        <p:spPr>
          <a:xfrm>
            <a:off x="4529441" y="1221417"/>
            <a:ext cx="3984398" cy="4878596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5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Responsible for ?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" y="1736206"/>
            <a:ext cx="10534431" cy="36793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is responsible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point-to-point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Some requirements and objectives for effective data communication between two directly connected transmitting </a:t>
            </a:r>
            <a:r>
              <a:rPr lang="mr-IN" dirty="0"/>
              <a:t>–</a:t>
            </a:r>
            <a:r>
              <a:rPr lang="en-US" dirty="0"/>
              <a:t> receiving stations are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Flow Control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Frame Synchronization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Error Control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stagram-audience - Effective Communication Communication Clipart  Transparent PNG - 890x630 - Free Download on NicePNG">
            <a:extLst>
              <a:ext uri="{FF2B5EF4-FFF2-40B4-BE49-F238E27FC236}">
                <a16:creationId xmlns:a16="http://schemas.microsoft.com/office/drawing/2014/main" id="{26954EBB-565A-4CA6-A21B-05FC30450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412" y="3794931"/>
            <a:ext cx="2654252" cy="20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388944"/>
            <a:ext cx="10534431" cy="36793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for assuring that a transmitting entity does not over- whelm a receiving entity data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receiving entity typically allocates a data buffer of some maximum length for a transfer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low Control Stock Illustrations – 5,364 Flow Control Stock Illustrations,  Vectors &amp; Clipart - Dreamstime">
            <a:extLst>
              <a:ext uri="{FF2B5EF4-FFF2-40B4-BE49-F238E27FC236}">
                <a16:creationId xmlns:a16="http://schemas.microsoft.com/office/drawing/2014/main" id="{69002446-CFD4-49DE-8016-E35D50B1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003" y="3228607"/>
            <a:ext cx="2705572" cy="27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5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Cont.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388944"/>
            <a:ext cx="10534431" cy="3679326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are received the receiver must do a certain amount of processing before passing the data to the higher-level software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absence of flow control, the receiver’s buffer may fill up and overflow while it is processing old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low Control Stock Illustrations – 5,364 Flow Control Stock Illustrations,  Vectors &amp; Clipart - Dreamstime">
            <a:extLst>
              <a:ext uri="{FF2B5EF4-FFF2-40B4-BE49-F238E27FC236}">
                <a16:creationId xmlns:a16="http://schemas.microsoft.com/office/drawing/2014/main" id="{69002446-CFD4-49DE-8016-E35D50B1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003" y="3228607"/>
            <a:ext cx="2705572" cy="27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5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Frame Transmission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48258A-25F5-4FEC-90AE-23A3947BB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41" y="1092896"/>
            <a:ext cx="6114150" cy="52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5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59" y="146369"/>
            <a:ext cx="9393077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to control the flow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1" name="Text Placeholder 4">
            <a:extLst>
              <a:ext uri="{FF2B5EF4-FFF2-40B4-BE49-F238E27FC236}">
                <a16:creationId xmlns:a16="http://schemas.microsoft.com/office/drawing/2014/main" id="{FDB3D84D-EFED-4CBB-9716-8A6ED2E49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631763"/>
              </p:ext>
            </p:extLst>
          </p:nvPr>
        </p:nvGraphicFramePr>
        <p:xfrm>
          <a:off x="838200" y="144971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082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99E85D1583A46BE07A2B9B6178866" ma:contentTypeVersion="14" ma:contentTypeDescription="Create a new document." ma:contentTypeScope="" ma:versionID="36c632e93b01bd33c6534eb21156bbdc">
  <xsd:schema xmlns:xsd="http://www.w3.org/2001/XMLSchema" xmlns:xs="http://www.w3.org/2001/XMLSchema" xmlns:p="http://schemas.microsoft.com/office/2006/metadata/properties" xmlns:ns3="6d961f66-4d6b-442e-853b-a9d45a1d29cb" xmlns:ns4="add1c797-b6b0-4e1c-baac-b0ea9771bd54" targetNamespace="http://schemas.microsoft.com/office/2006/metadata/properties" ma:root="true" ma:fieldsID="c0a63cac79c73825114ffb04aeeaeb68" ns3:_="" ns4:_="">
    <xsd:import namespace="6d961f66-4d6b-442e-853b-a9d45a1d29cb"/>
    <xsd:import namespace="add1c797-b6b0-4e1c-baac-b0ea9771b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61f66-4d6b-442e-853b-a9d45a1d2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1c797-b6b0-4e1c-baac-b0ea9771b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11260-6F20-46A6-933F-F5FB147C24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64E379-D664-4093-9DBC-B00D61CA0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61f66-4d6b-442e-853b-a9d45a1d29cb"/>
    <ds:schemaRef ds:uri="add1c797-b6b0-4e1c-baac-b0ea9771b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FA5B1A-603B-42F9-A79B-B3F2D5A34FB5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add1c797-b6b0-4e1c-baac-b0ea9771bd54"/>
    <ds:schemaRef ds:uri="6d961f66-4d6b-442e-853b-a9d45a1d29c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793</Words>
  <Application>Microsoft Office PowerPoint</Application>
  <PresentationFormat>Widescreen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Liberation Serif</vt:lpstr>
      <vt:lpstr>Times New Roman</vt:lpstr>
      <vt:lpstr>Office Theme</vt:lpstr>
      <vt:lpstr>PowerPoint Presentation</vt:lpstr>
      <vt:lpstr>PowerPoint Presentation</vt:lpstr>
      <vt:lpstr>PowerPoint Presentation</vt:lpstr>
      <vt:lpstr>OSI Model- Data Link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Isuru Sri Bandara</dc:creator>
  <cp:lastModifiedBy>Isuru Sri Bandara</cp:lastModifiedBy>
  <cp:revision>10</cp:revision>
  <dcterms:created xsi:type="dcterms:W3CDTF">2021-07-14T17:01:09Z</dcterms:created>
  <dcterms:modified xsi:type="dcterms:W3CDTF">2022-06-07T15:53:16Z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0x01010021D99E85D1583A46BE07A2B9B6178866</vt:lpwstr>
  </property>
</Properties>
</file>