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04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31" r:id="rId14"/>
    <p:sldId id="314" r:id="rId15"/>
    <p:sldId id="333" r:id="rId16"/>
    <p:sldId id="315" r:id="rId17"/>
    <p:sldId id="316" r:id="rId18"/>
    <p:sldId id="317" r:id="rId19"/>
    <p:sldId id="330" r:id="rId20"/>
    <p:sldId id="332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uru Sri Bandara" initials="ISB" lastIdx="1" clrIdx="0">
    <p:extLst>
      <p:ext uri="{19B8F6BF-5375-455C-9EA6-DF929625EA0E}">
        <p15:presenceInfo xmlns:p15="http://schemas.microsoft.com/office/powerpoint/2012/main" userId="Isuru Sri Band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8AA-401C-40A2-B6DB-2FAB0307DC2A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FE4DC-E54B-4D23-8ABE-8342730C6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6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  10010101    10111101 = 11001100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  11110110    11100110 = 00100010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11110111    10111101 = 01001010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11011101    10000101 = 10011100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10011111    10110100 = 10101011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FE4DC-E54B-4D23-8ABE-8342730C6FE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2B1B-8F5A-430A-970C-7FEE3C7D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2CCF-6FB0-4353-9F2C-0ECBEFEBF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8AF8-5A25-47D8-8D94-39CCF1A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B963-5B05-4E1F-918B-D8EE015A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0D7A-0946-4430-827E-E45B17F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873-91F6-44B4-9E45-CA91A80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D3037-21F3-4F01-B91B-A5EADD6B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49C4-3EEE-4D3B-AFD5-9320A87D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7C9F-9F84-475F-8E91-9E2A205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0E1D-E4AE-4BE7-AE2B-04375B54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C21C2-0CE7-4E5F-B8F0-6E24E903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27A5A-D6CC-4262-A879-E550BBFC7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6AD9-52F1-4027-ACED-CD68DA3D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51BB-C31D-4BEF-9CD6-3E43C2B5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016D-CB6F-462A-AD50-124E324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2D24-61D1-42EE-BC5E-F665CAD7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0E28-9671-4BA8-A4F0-24D275E7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3A81-1CA6-4631-967D-1F374302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611A-383E-41BC-BF33-8C2A1B5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FE6F-956E-43C3-A49C-703D01E2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21D3-C98E-441C-8A6E-3A995F7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DE7-87BA-42DD-9F02-0C279590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3A0D-BD68-4062-90B6-0E10A4F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0079-3D31-45E7-8C85-D52EE97C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D33-7478-4167-A72B-BB116CD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0EA4-AC34-4D93-B8FB-7121A40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B5AF-08DE-4744-8DDA-A7CCC9CF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6D34A-0FD5-425E-BE1A-C157FE88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0AB6-8CE6-459E-8C82-FFF7B79D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BDB2-6333-4E21-9A30-319B72AE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95FE-5CEE-48DD-A679-973C8D52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A3A3-D379-4A7E-8F23-779B90D2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5BB5-0E24-4285-9E87-F3EF7C92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932E-0B70-4747-8DF0-3876398B5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7E663-19A6-42BA-951F-1ABE572E6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D1AE9-1D64-414A-A84E-9EEABC18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37A09-1D0A-4B04-8FF2-F0DFDDAF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EB5AC-9C0F-4CFC-A542-9FE92D4A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15013-FA8E-4B5C-B40E-7ABC1D2D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5E0-A428-4E19-8E2C-7D84F16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FC4E-F3C1-43C8-9F0D-B66B2378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C06A-7481-4807-AE70-55113FD2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15262-C37A-44ED-AB96-CFF68917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94FE7-B3E7-463E-88D0-390FD1A6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4A0F7-AE2B-437E-A0FD-56DF5789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BFC2-56E8-4E85-BFAF-498B5BAD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B4AC-F4A0-4F1A-8553-E75AF635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0285-9C0E-4D64-A14C-E6DCF3B1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1D363-0E1A-4B52-864B-1BAB550B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BACF-D133-4F5D-94EF-53B22137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0897D-D78F-4043-8318-6D5660F2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09CC-8FE8-488E-BC28-C228C8E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2489-39EA-4F28-8386-122F731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4875-B704-4BB6-893E-897599297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69F1-CACD-4B17-A980-ADBAE96F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E22BA-AF5D-4DA4-ABB5-92B5855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23EE-5A07-4574-8604-D5C4F8DA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5B8B-08A5-495B-A71C-1FA5F8D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93FDC-F09E-41F5-8066-EED0CAE8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C2E3-A165-47AB-B905-81721084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2AAD-3555-43F0-AFF1-5BBE41AD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D0BB-6ED1-46FC-AA77-D129C3A3EF1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46C9-9CFD-4297-BC17-76F309E1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1DDE-EB23-4D4A-A573-080A307A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48B5-E5B6-4A41-B2C0-9644E07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83FCECE-E681-4C8D-9B97-1D6AFF77A1B1}"/>
              </a:ext>
            </a:extLst>
          </p:cNvPr>
          <p:cNvSpPr txBox="1">
            <a:spLocks/>
          </p:cNvSpPr>
          <p:nvPr/>
        </p:nvSpPr>
        <p:spPr>
          <a:xfrm>
            <a:off x="1446551" y="284470"/>
            <a:ext cx="9298898" cy="3430626"/>
          </a:xfrm>
          <a:prstGeom prst="rect">
            <a:avLst/>
          </a:prstGeom>
          <a:solidFill>
            <a:srgbClr val="FFFFFF"/>
          </a:solidFill>
        </p:spPr>
        <p:txBody>
          <a:bodyPr vert="horz" lIns="91416" tIns="45708" rIns="91416" bIns="4570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CN101.3 - Data Communication and Network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531" marR="0" lvl="0" indent="-228531" algn="ct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Department of Network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AEE2-B90B-46B9-8DD6-2C160BB8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982" y="4763864"/>
            <a:ext cx="3172214" cy="142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D98F5B-916A-43F0-A8C7-FE3D41741ACD}"/>
              </a:ext>
            </a:extLst>
          </p:cNvPr>
          <p:cNvSpPr/>
          <p:nvPr/>
        </p:nvSpPr>
        <p:spPr>
          <a:xfrm>
            <a:off x="6198452" y="5734479"/>
            <a:ext cx="5506566" cy="741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53AF0F-AB6B-4E67-9074-1C2ACC6781A6}"/>
              </a:ext>
            </a:extLst>
          </p:cNvPr>
          <p:cNvSpPr/>
          <p:nvPr/>
        </p:nvSpPr>
        <p:spPr>
          <a:xfrm>
            <a:off x="6198454" y="5843171"/>
            <a:ext cx="5576387" cy="1655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561F14-3C46-4B47-A5C3-2FB2F9DE8F1E}"/>
              </a:ext>
            </a:extLst>
          </p:cNvPr>
          <p:cNvSpPr txBox="1">
            <a:spLocks/>
          </p:cNvSpPr>
          <p:nvPr/>
        </p:nvSpPr>
        <p:spPr>
          <a:xfrm>
            <a:off x="3276643" y="4674937"/>
            <a:ext cx="7764913" cy="1096613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           	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Isuru Sri Bandara</a:t>
            </a:r>
          </a:p>
          <a:p>
            <a:pPr marL="0" marR="0" lvl="0" indent="0" algn="r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isuru.s@nsbm.ac.lk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E3B7D-4DF3-4E3D-8EDA-3667BA01CE05}"/>
              </a:ext>
            </a:extLst>
          </p:cNvPr>
          <p:cNvSpPr txBox="1"/>
          <p:nvPr/>
        </p:nvSpPr>
        <p:spPr>
          <a:xfrm>
            <a:off x="2438400" y="2880694"/>
            <a:ext cx="6858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43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41254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56314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do you think about this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EE627-BEDD-4402-82AA-8BC0B4154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14" y="1451529"/>
            <a:ext cx="5992743" cy="39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2426" y="571000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Error Detecting Codes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79F94-7906-48B9-8138-29717BD45214}"/>
              </a:ext>
            </a:extLst>
          </p:cNvPr>
          <p:cNvSpPr txBox="1"/>
          <p:nvPr/>
        </p:nvSpPr>
        <p:spPr>
          <a:xfrm>
            <a:off x="257360" y="1284614"/>
            <a:ext cx="10546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Whenever a </a:t>
            </a: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message is transmitted</a:t>
            </a:r>
            <a:r>
              <a:rPr lang="en-US" sz="28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it may get scrambled by </a:t>
            </a: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noise</a:t>
            </a:r>
            <a:r>
              <a:rPr lang="en-US" sz="28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or data </a:t>
            </a: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may get corrupted</a:t>
            </a:r>
            <a:r>
              <a:rPr lang="en-US" sz="28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. </a:t>
            </a:r>
          </a:p>
          <a:p>
            <a:endParaRPr lang="en-US" sz="28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To avoid this, we use </a:t>
            </a:r>
            <a:r>
              <a:rPr lang="en-US" sz="2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error-detecting codes </a:t>
            </a:r>
            <a:r>
              <a:rPr lang="en-US" sz="28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which are additional data added to a given digital message to help us detect if an error occurred during transmission of the message.</a:t>
            </a:r>
          </a:p>
          <a:p>
            <a:endParaRPr lang="en-US" sz="28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A simple example of error-detecting code is 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parity check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21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2426" y="571000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error detecting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125A6-FEBC-60E4-3964-04035537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6" y="1736206"/>
            <a:ext cx="10050441" cy="27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59403" y="580105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Parity Checking of Error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E0E85-2CCE-4B4B-AA37-EBA439511A41}"/>
              </a:ext>
            </a:extLst>
          </p:cNvPr>
          <p:cNvSpPr txBox="1"/>
          <p:nvPr/>
        </p:nvSpPr>
        <p:spPr>
          <a:xfrm>
            <a:off x="257360" y="869701"/>
            <a:ext cx="11172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It is the simplest technique for detecting and correcting errors.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 Most Significant Bit (MSB) of an </a:t>
            </a: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8-bits </a:t>
            </a: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word is used as </a:t>
            </a: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 parity bit </a:t>
            </a: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and the remaining 7 bits are used as data or message bits.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 parity of 8-bits transmitted word can be either even </a:t>
            </a: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parity or odd parity</a:t>
            </a: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06B51-D0DF-445E-903E-F7235DB61174}"/>
              </a:ext>
            </a:extLst>
          </p:cNvPr>
          <p:cNvSpPr txBox="1"/>
          <p:nvPr/>
        </p:nvSpPr>
        <p:spPr>
          <a:xfrm>
            <a:off x="460573" y="4919008"/>
            <a:ext cx="10758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Even parity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 -- Even parity means the number of 1's in the given word including 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                            the parity bit should be even (2,4,6,....).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Odd parity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 -- Odd parity means the number of 1's in the given word including 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                           the parity bit should be odd (1,3,5,....).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85868-9781-48D1-92AD-1F552160C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66" y="3094782"/>
            <a:ext cx="4165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49436" y="577199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of Parity Bit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C1609-F34E-4646-BD0A-99A57ABD2D2C}"/>
              </a:ext>
            </a:extLst>
          </p:cNvPr>
          <p:cNvSpPr txBox="1"/>
          <p:nvPr/>
        </p:nvSpPr>
        <p:spPr>
          <a:xfrm>
            <a:off x="724046" y="1209822"/>
            <a:ext cx="10315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parity bit can be set to 0 and 1 depending on the type of the parity required.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even parity, this bit is set to 1 or 0 such that the no. of "1 bits" in the entire word is even. Shown in fig. (a).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odd parity, this bit is set to 1 or 0 such that the no. of "1 bits" in the entire word is odd. Shown in fig. (b).</a:t>
            </a: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 descr="Fig (a)">
            <a:extLst>
              <a:ext uri="{FF2B5EF4-FFF2-40B4-BE49-F238E27FC236}">
                <a16:creationId xmlns:a16="http://schemas.microsoft.com/office/drawing/2014/main" id="{D9051F7D-9E81-4355-84B5-09F846D4A8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70" y="4127888"/>
            <a:ext cx="2231913" cy="123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4D4F8-1CBF-4758-A9B8-F46A18F0A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66" y="4072144"/>
            <a:ext cx="2284413" cy="1163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C67149-F754-464D-BD62-5048C9A569E7}"/>
              </a:ext>
            </a:extLst>
          </p:cNvPr>
          <p:cNvSpPr txBox="1"/>
          <p:nvPr/>
        </p:nvSpPr>
        <p:spPr>
          <a:xfrm>
            <a:off x="3492404" y="5271213"/>
            <a:ext cx="144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B4121-C990-44BC-ADB8-89614881A6BF}"/>
              </a:ext>
            </a:extLst>
          </p:cNvPr>
          <p:cNvSpPr txBox="1"/>
          <p:nvPr/>
        </p:nvSpPr>
        <p:spPr>
          <a:xfrm>
            <a:off x="8309437" y="5273738"/>
            <a:ext cx="144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(b)</a:t>
            </a:r>
          </a:p>
        </p:txBody>
      </p:sp>
    </p:spTree>
    <p:extLst>
      <p:ext uri="{BB962C8B-B14F-4D97-AF65-F5344CB8AC3E}">
        <p14:creationId xmlns:p14="http://schemas.microsoft.com/office/powerpoint/2010/main" val="402286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7296" y="5774989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Does Error Detection Take Place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B9253-97E7-478F-99C9-7AA6744B286B}"/>
              </a:ext>
            </a:extLst>
          </p:cNvPr>
          <p:cNvSpPr txBox="1"/>
          <p:nvPr/>
        </p:nvSpPr>
        <p:spPr>
          <a:xfrm>
            <a:off x="44721" y="1146630"/>
            <a:ext cx="12147279" cy="49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Parity checking at the </a:t>
            </a:r>
            <a:r>
              <a:rPr lang="en-US" sz="2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receiver can detect the presence of an error </a:t>
            </a: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if the parity of the receiver signal is </a:t>
            </a:r>
            <a:r>
              <a:rPr lang="en-US" sz="2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different from the expected parity</a:t>
            </a: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That means, if it is known that the parity of the transmitted signal is always going to be "</a:t>
            </a:r>
            <a:r>
              <a:rPr lang="en-US" sz="2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" and if the received signal has an </a:t>
            </a:r>
            <a:r>
              <a:rPr lang="en-US" sz="2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odd parity</a:t>
            </a: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, then the receiver can conclude that the received </a:t>
            </a:r>
            <a:r>
              <a:rPr lang="en-US" sz="2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signal is not correct</a:t>
            </a: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If an error is detected, then the receiver will ignore the received byte and request for retransmission of the same byte to the transmitter.</a:t>
            </a:r>
          </a:p>
          <a:p>
            <a:b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5A5F4E-510B-43A1-95B3-358871916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11" y="3739749"/>
            <a:ext cx="5209271" cy="24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Does Error Detection Take Place ?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BB66030-C627-3B1A-BF2E-BFBCA290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3" y="1203118"/>
            <a:ext cx="10200595" cy="50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147296" y="5774989"/>
            <a:ext cx="1719189" cy="77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51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Does Error Detection Take Place ?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7296" y="5774989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Error Detection">
            <a:extLst>
              <a:ext uri="{FF2B5EF4-FFF2-40B4-BE49-F238E27FC236}">
                <a16:creationId xmlns:a16="http://schemas.microsoft.com/office/drawing/2014/main" id="{9D13B69D-092C-17D2-90FB-371BD621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36" y="1454469"/>
            <a:ext cx="7616878" cy="470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7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73063" y="585458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Internet Checksum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8331-A1DE-45D3-9C23-CBED754112B4}"/>
              </a:ext>
            </a:extLst>
          </p:cNvPr>
          <p:cNvSpPr txBox="1"/>
          <p:nvPr/>
        </p:nvSpPr>
        <p:spPr>
          <a:xfrm>
            <a:off x="257360" y="813817"/>
            <a:ext cx="10315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Error detecting code used in many internet standard protocols, including </a:t>
            </a: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IP, TCP and UDP</a:t>
            </a:r>
          </a:p>
          <a:p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Ones Complement addition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The two numbers are treated as unsigned binary integers and added</a:t>
            </a:r>
          </a:p>
          <a:p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	If there is a carry out from the leftmost bit, add 1 to the sum</a:t>
            </a:r>
          </a:p>
          <a:p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     (end- around carry)</a:t>
            </a:r>
          </a:p>
          <a:p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Ones Complement Operation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Replace 0 digits with 1 digits and 1 digits with 0 digits</a:t>
            </a:r>
          </a:p>
          <a:p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8DFA6-5876-4E86-8C7C-403716D0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8" y="4001765"/>
            <a:ext cx="7275611" cy="26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19917" y="5663505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2C2FD6-FBEB-4C52-ACA6-5BCFF5C3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82" y="1029923"/>
            <a:ext cx="11029615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internet checksum for following binary packet sequence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10010101	10111101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2.  11110110    11100110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11110111    10111101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11011101    10000101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10011111    10110100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Measurements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0" y="5864983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What is Kilobyte,Megabyte,Gigabyte,Terabyte &amp; how to convert them into each  other - in English - YouTube">
            <a:extLst>
              <a:ext uri="{FF2B5EF4-FFF2-40B4-BE49-F238E27FC236}">
                <a16:creationId xmlns:a16="http://schemas.microsoft.com/office/drawing/2014/main" id="{080395C9-0D15-4EF6-B378-7FFED7F7D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8" t="20014"/>
          <a:stretch/>
        </p:blipFill>
        <p:spPr bwMode="auto">
          <a:xfrm>
            <a:off x="2872042" y="1138615"/>
            <a:ext cx="6447916" cy="532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1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78549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Multiplexing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B839537A-1CD9-479D-A044-9467A2D2C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0792" y="1055444"/>
            <a:ext cx="4745608" cy="47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28406" y="5725498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Multiplexing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A22FE-0864-4DED-B69F-7A1DF811609D}"/>
              </a:ext>
            </a:extLst>
          </p:cNvPr>
          <p:cNvSpPr txBox="1"/>
          <p:nvPr/>
        </p:nvSpPr>
        <p:spPr>
          <a:xfrm>
            <a:off x="857702" y="998723"/>
            <a:ext cx="10715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(or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way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sending multiple signals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streams of information over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 at the same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a single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Complex signal.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recovers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signals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demultiplexing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demuxing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6A13F-2E82-49C3-8B90-A2D49DDE4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55" y="2999681"/>
            <a:ext cx="6455999" cy="2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56012" y="582110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Simple Example for Multiplexing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1776E-6BF3-4715-8484-E4941AEDE220}"/>
              </a:ext>
            </a:extLst>
          </p:cNvPr>
          <p:cNvSpPr txBox="1"/>
          <p:nvPr/>
        </p:nvSpPr>
        <p:spPr>
          <a:xfrm>
            <a:off x="257360" y="899025"/>
            <a:ext cx="10699941" cy="525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calls are a good example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telecommunication. That is, more than one phone call is transmitted over a single medium.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49024-79A0-40E7-A71D-C9DA85967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99" y="2680711"/>
            <a:ext cx="8451105" cy="31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19917" y="5740996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Multiplexing Techniques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C4C2B-9FF1-4B44-89F6-9E8E62F5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71" y="1398499"/>
            <a:ext cx="9543670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7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66413" y="561935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Frequency Division Multiplexing (FDM)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C50DB-C384-4B1A-9C45-70789C556B25}"/>
              </a:ext>
            </a:extLst>
          </p:cNvPr>
          <p:cNvSpPr txBox="1"/>
          <p:nvPr/>
        </p:nvSpPr>
        <p:spPr>
          <a:xfrm>
            <a:off x="206398" y="869280"/>
            <a:ext cx="117282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users use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common channel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 (for full time).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are allotted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frequencies to prevent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kind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interference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So, the Bandwidth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among users not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1ED18-B59F-41B5-B3A3-F11FEBE2D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" t="48994" r="1905" b="3070"/>
          <a:stretch/>
        </p:blipFill>
        <p:spPr>
          <a:xfrm>
            <a:off x="1614382" y="2709830"/>
            <a:ext cx="7911430" cy="2909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E47150-DD3D-4944-B9D3-25A6EF8D3646}"/>
              </a:ext>
            </a:extLst>
          </p:cNvPr>
          <p:cNvSpPr txBox="1"/>
          <p:nvPr/>
        </p:nvSpPr>
        <p:spPr>
          <a:xfrm>
            <a:off x="2400839" y="5871358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-  There is possibility of crosstalk in FDM since all the signals are transmitted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82441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02049" y="589574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10606952" cy="7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Frequency Division Multiplexing (FDM)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4283D-740D-4B45-AB3C-2525B45A9D02}"/>
              </a:ext>
            </a:extLst>
          </p:cNvPr>
          <p:cNvSpPr txBox="1"/>
          <p:nvPr/>
        </p:nvSpPr>
        <p:spPr>
          <a:xfrm>
            <a:off x="257359" y="1061113"/>
            <a:ext cx="1087042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FDM is an analog technique that can be applied when the bandwidth is of a link (in hertz) is greater than the combined Bandwidths of the signals to be transmitted.</a:t>
            </a:r>
          </a:p>
          <a:p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FDM is an analog multiplexing technique that combines analog signals.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CB6B60-2BF5-44BB-BCE7-3A0D5E303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9" y="2869024"/>
            <a:ext cx="8755968" cy="29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2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02049" y="589574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10606952" cy="7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Frequency Division Multiplexing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B81E8-1A5C-48FD-9012-5243DADF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8" y="1259425"/>
            <a:ext cx="6396498" cy="2663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92120-A566-4D7F-AA2D-3953B0C0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8" y="3959325"/>
            <a:ext cx="6396498" cy="27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02049" y="589574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10606952" cy="7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 Division Multiplexing (TDM)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C4206-60F4-463B-B9AD-59185D7EDF39}"/>
              </a:ext>
            </a:extLst>
          </p:cNvPr>
          <p:cNvSpPr txBox="1"/>
          <p:nvPr/>
        </p:nvSpPr>
        <p:spPr>
          <a:xfrm>
            <a:off x="170762" y="1100135"/>
            <a:ext cx="1101234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In TDM, the complete channel Bandwidth is allotted to one user for a fixed time slot.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It means each user can use the full available Bandwidth but for a fixed time (its own time slot).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Note -  There is NO possibility of crosstalk in TDM since all users are using the full Bandwidth separately.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10A82-3E61-4159-8562-3F6E6543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5" y="3077230"/>
            <a:ext cx="7886841" cy="3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02049" y="589574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10606952" cy="7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 Division Multiplexing (TDM)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E035C-2148-4BBD-BF17-B6AF5946E3A3}"/>
              </a:ext>
            </a:extLst>
          </p:cNvPr>
          <p:cNvSpPr txBox="1"/>
          <p:nvPr/>
        </p:nvSpPr>
        <p:spPr>
          <a:xfrm>
            <a:off x="399747" y="1172169"/>
            <a:ext cx="1080552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TDM is digital multiplexing technique for combining several low rate channels into one high rate channel.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54C85-B878-4812-8B1B-644D3459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6" y="2584496"/>
            <a:ext cx="8750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15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02049" y="5895740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10606952" cy="7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Wavelength Division Multiplexing (WDM)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32D95-85F7-4910-A8FB-2BBDAF4C854D}"/>
              </a:ext>
            </a:extLst>
          </p:cNvPr>
          <p:cNvSpPr txBox="1"/>
          <p:nvPr/>
        </p:nvSpPr>
        <p:spPr>
          <a:xfrm>
            <a:off x="399748" y="842079"/>
            <a:ext cx="964315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Wavelength Division Multiplexing (WDM) is an optical (fiber-optic) transmission technique that enables the use of multiple light wavelengths (or colors) to send data over the same medium.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To utilize the high data rate capability of fiber-optic cable, WDM has been devised.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WDM is an analog multiplexing technique to combine optical signals.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3C0C6C-65BB-4D7F-8369-380A0149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0" y="3201085"/>
            <a:ext cx="8661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2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Data transmission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81911" y="5811537"/>
            <a:ext cx="1719189" cy="77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753DAC5-ACFD-489D-81CE-63DDAA92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08" y="1092896"/>
            <a:ext cx="10138229" cy="40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2C-5AB1-4432-AD2E-EC85C10B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8" y="191930"/>
            <a:ext cx="7728252" cy="6835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KB, kB and KiB Deference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310153" y="5942474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472F3-4D88-4540-8683-4611AF9E67EF}"/>
              </a:ext>
            </a:extLst>
          </p:cNvPr>
          <p:cNvSpPr txBox="1"/>
          <p:nvPr/>
        </p:nvSpPr>
        <p:spPr>
          <a:xfrm>
            <a:off x="984738" y="1674053"/>
            <a:ext cx="1018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 KB" means 1024 bytes (as Windows would report it, traditional usage)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 kB" means 1000 bytes (as Mac OS would report it, IEC usage)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 KiB" means 1024 bytes (unambiguous, but perhaps unfamiliar terminology)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63073" y="591073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an Error 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294853"/>
            <a:ext cx="10556630" cy="181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Error is a condition when the output information does not match with the input information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During Transmission, Digital signals suffer from noise that can introduce errors in the binary bits travelling from one system to other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That means a 0 bit may changes to 1 or a 1 bit may change to 0</a:t>
            </a:r>
          </a:p>
        </p:txBody>
      </p:sp>
      <p:pic>
        <p:nvPicPr>
          <p:cNvPr id="1028" name="Picture 4" descr="There is No Questioning the Power of the Question - Business 2 Community">
            <a:extLst>
              <a:ext uri="{FF2B5EF4-FFF2-40B4-BE49-F238E27FC236}">
                <a16:creationId xmlns:a16="http://schemas.microsoft.com/office/drawing/2014/main" id="{89412270-DF18-4FA8-B4A5-A261CD18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695" y="2781786"/>
            <a:ext cx="2180967" cy="218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9BC30-A0E0-4F70-992E-887FAACBA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2" y="3629253"/>
            <a:ext cx="6172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867192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noise in communication 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294853"/>
            <a:ext cx="10556630" cy="181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Noise essentially is anything that distorts a message by interfering with the communication process.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E.g</a:t>
            </a: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: -  *  radio playing in the background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      * any other distractions that prevent the receiver from paying  attention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0E8B3-7852-4770-A741-29738366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931" y="3378965"/>
            <a:ext cx="4927200" cy="31386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739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42427" y="5771993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Errors ?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2" descr="Type of error">
            <a:extLst>
              <a:ext uri="{FF2B5EF4-FFF2-40B4-BE49-F238E27FC236}">
                <a16:creationId xmlns:a16="http://schemas.microsoft.com/office/drawing/2014/main" id="{1DEDC1D0-54E3-47D1-B729-4C01BD72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39" y="1736206"/>
            <a:ext cx="9569987" cy="35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2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982488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Bit Error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294853"/>
            <a:ext cx="10556630" cy="181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It means only one bit of data unit is changed from 1 to 0 or from 0 to 1 as shown in following figure.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Single bit errors can happen in parallel transmission,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    where all the data bits are transmitted using separate  wires.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AF48B-F21F-4BD4-BC51-4236EA17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72" y="2975090"/>
            <a:ext cx="5679501" cy="3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82BDAA6-044B-4985-A14D-DEC9985E884E}"/>
              </a:ext>
            </a:extLst>
          </p:cNvPr>
          <p:cNvSpPr/>
          <p:nvPr/>
        </p:nvSpPr>
        <p:spPr>
          <a:xfrm>
            <a:off x="399748" y="875512"/>
            <a:ext cx="7531158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3FAF46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272EFEB-22AE-4FF3-A465-3771595BB497}"/>
              </a:ext>
            </a:extLst>
          </p:cNvPr>
          <p:cNvSpPr/>
          <p:nvPr/>
        </p:nvSpPr>
        <p:spPr>
          <a:xfrm>
            <a:off x="399750" y="984204"/>
            <a:ext cx="7626650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246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0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93ECF2C-57C8-45D2-9121-FFD795D5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290149" y="5563147"/>
            <a:ext cx="1719189" cy="771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DA92A1-0650-43F4-9AD4-BFAF1C737C0E}"/>
              </a:ext>
            </a:extLst>
          </p:cNvPr>
          <p:cNvSpPr txBox="1">
            <a:spLocks/>
          </p:cNvSpPr>
          <p:nvPr/>
        </p:nvSpPr>
        <p:spPr>
          <a:xfrm>
            <a:off x="257360" y="146369"/>
            <a:ext cx="7911430" cy="86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Burst Error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163784-3158-4DAF-B042-FDCC20A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294853"/>
            <a:ext cx="10556630" cy="181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It means two or more bits in data unit are changed from 1 to 0 or from 0 to 1 as shown in following figure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53647-8DDC-46B3-9AC7-8D326C861E47}"/>
              </a:ext>
            </a:extLst>
          </p:cNvPr>
          <p:cNvSpPr txBox="1"/>
          <p:nvPr/>
        </p:nvSpPr>
        <p:spPr>
          <a:xfrm>
            <a:off x="5555275" y="2350727"/>
            <a:ext cx="60436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In Burst error, it is not necessary that only consecutive bits are changed.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 length of burst error is measured from first changed bit to last changed bit.</a:t>
            </a:r>
          </a:p>
          <a:p>
            <a:endParaRPr lang="en-US" sz="2000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As shown in fig. length of burst error is 8, although some bits are unchanged in between.</a:t>
            </a:r>
          </a:p>
        </p:txBody>
      </p:sp>
      <p:pic>
        <p:nvPicPr>
          <p:cNvPr id="2050" name="Picture 2" descr="Error Detection">
            <a:extLst>
              <a:ext uri="{FF2B5EF4-FFF2-40B4-BE49-F238E27FC236}">
                <a16:creationId xmlns:a16="http://schemas.microsoft.com/office/drawing/2014/main" id="{CF1E0E73-4297-E755-195F-578FC9DC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4" y="2392175"/>
            <a:ext cx="53244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2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99E85D1583A46BE07A2B9B6178866" ma:contentTypeVersion="14" ma:contentTypeDescription="Create a new document." ma:contentTypeScope="" ma:versionID="36c632e93b01bd33c6534eb21156bbdc">
  <xsd:schema xmlns:xsd="http://www.w3.org/2001/XMLSchema" xmlns:xs="http://www.w3.org/2001/XMLSchema" xmlns:p="http://schemas.microsoft.com/office/2006/metadata/properties" xmlns:ns3="6d961f66-4d6b-442e-853b-a9d45a1d29cb" xmlns:ns4="add1c797-b6b0-4e1c-baac-b0ea9771bd54" targetNamespace="http://schemas.microsoft.com/office/2006/metadata/properties" ma:root="true" ma:fieldsID="c0a63cac79c73825114ffb04aeeaeb68" ns3:_="" ns4:_="">
    <xsd:import namespace="6d961f66-4d6b-442e-853b-a9d45a1d29cb"/>
    <xsd:import namespace="add1c797-b6b0-4e1c-baac-b0ea9771b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61f66-4d6b-442e-853b-a9d45a1d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1c797-b6b0-4e1c-baac-b0ea9771b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CB64F-6CFA-4D4C-BCE0-69B8B8D7C9C2}">
  <ds:schemaRefs>
    <ds:schemaRef ds:uri="http://purl.org/dc/elements/1.1/"/>
    <ds:schemaRef ds:uri="http://schemas.microsoft.com/office/2006/documentManagement/types"/>
    <ds:schemaRef ds:uri="http://purl.org/dc/dcmitype/"/>
    <ds:schemaRef ds:uri="6d961f66-4d6b-442e-853b-a9d45a1d29cb"/>
    <ds:schemaRef ds:uri="http://purl.org/dc/terms/"/>
    <ds:schemaRef ds:uri="add1c797-b6b0-4e1c-baac-b0ea9771bd54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5EBCE4-7AAE-4F25-AD68-230ABA923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FF173-0981-43FE-A9EF-9678EA88E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61f66-4d6b-442e-853b-a9d45a1d29cb"/>
    <ds:schemaRef ds:uri="add1c797-b6b0-4e1c-baac-b0ea9771b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1255</Words>
  <Application>Microsoft Office PowerPoint</Application>
  <PresentationFormat>Widescreen</PresentationFormat>
  <Paragraphs>212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Liberation Serif</vt:lpstr>
      <vt:lpstr>Times New Roman</vt:lpstr>
      <vt:lpstr>Wingdings</vt:lpstr>
      <vt:lpstr>Office Theme</vt:lpstr>
      <vt:lpstr>PowerPoint Presentation</vt:lpstr>
      <vt:lpstr>Data Storage Measurements</vt:lpstr>
      <vt:lpstr>Speed of Data transmission</vt:lpstr>
      <vt:lpstr>KB, kB and KiB Deference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Isuru Sri Bandara</dc:creator>
  <cp:lastModifiedBy>Isuru Sri Bandara</cp:lastModifiedBy>
  <cp:revision>8</cp:revision>
  <dcterms:created xsi:type="dcterms:W3CDTF">2021-08-02T04:04:32Z</dcterms:created>
  <dcterms:modified xsi:type="dcterms:W3CDTF">2022-05-25T15:10:56Z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0x01010021D99E85D1583A46BE07A2B9B6178866</vt:lpwstr>
  </property>
</Properties>
</file>