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04" r:id="rId5"/>
    <p:sldId id="308" r:id="rId6"/>
    <p:sldId id="306" r:id="rId7"/>
    <p:sldId id="318" r:id="rId8"/>
    <p:sldId id="307" r:id="rId9"/>
    <p:sldId id="309" r:id="rId10"/>
    <p:sldId id="310" r:id="rId11"/>
    <p:sldId id="311" r:id="rId12"/>
    <p:sldId id="319" r:id="rId13"/>
    <p:sldId id="312" r:id="rId14"/>
    <p:sldId id="313" r:id="rId15"/>
    <p:sldId id="314" r:id="rId16"/>
    <p:sldId id="315" r:id="rId17"/>
    <p:sldId id="316" r:id="rId18"/>
    <p:sldId id="317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uru Sri Bandara" initials="ISB" lastIdx="1" clrIdx="0">
    <p:extLst>
      <p:ext uri="{19B8F6BF-5375-455C-9EA6-DF929625EA0E}">
        <p15:presenceInfo xmlns:p15="http://schemas.microsoft.com/office/powerpoint/2012/main" userId="Isuru Sri Banda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2B1B-8F5A-430A-970C-7FEE3C7DC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D2CCF-6FB0-4353-9F2C-0ECBEFEBF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C8AF8-5A25-47D8-8D94-39CCF1A1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0BB-6ED1-46FC-AA77-D129C3A3EF1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FB963-5B05-4E1F-918B-D8EE015A5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00D7A-0946-4430-827E-E45B17F9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8B5-E5B6-4A41-B2C0-9644E07C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8873-91F6-44B4-9E45-CA91A803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D3037-21F3-4F01-B91B-A5EADD6B9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349C4-3EEE-4D3B-AFD5-9320A87D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0BB-6ED1-46FC-AA77-D129C3A3EF1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F7C9F-9F84-475F-8E91-9E2A2051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C0E1D-E4AE-4BE7-AE2B-04375B54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8B5-E5B6-4A41-B2C0-9644E07C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9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C21C2-0CE7-4E5F-B8F0-6E24E9039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27A5A-D6CC-4262-A879-E550BBFC7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6AD9-52F1-4027-ACED-CD68DA3D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0BB-6ED1-46FC-AA77-D129C3A3EF1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B51BB-C31D-4BEF-9CD6-3E43C2B5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F016D-CB6F-462A-AD50-124E324B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8B5-E5B6-4A41-B2C0-9644E07C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6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2D24-61D1-42EE-BC5E-F665CAD7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0E28-9671-4BA8-A4F0-24D275E7D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83A81-1CA6-4631-967D-1F374302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0BB-6ED1-46FC-AA77-D129C3A3EF1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3611A-383E-41BC-BF33-8C2A1B59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FE6F-956E-43C3-A49C-703D01E2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8B5-E5B6-4A41-B2C0-9644E07C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21D3-C98E-441C-8A6E-3A995F78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01DE7-87BA-42DD-9F02-0C2795900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F3A0D-BD68-4062-90B6-0E10A4FC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0BB-6ED1-46FC-AA77-D129C3A3EF1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70079-3D31-45E7-8C85-D52EE97C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C5D33-7478-4167-A72B-BB116CDA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8B5-E5B6-4A41-B2C0-9644E07C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5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0EA4-AC34-4D93-B8FB-7121A401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DB5AF-08DE-4744-8DDA-A7CCC9CF1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6D34A-0FD5-425E-BE1A-C157FE88D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40AB6-8CE6-459E-8C82-FFF7B79D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0BB-6ED1-46FC-AA77-D129C3A3EF1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0BDB2-6333-4E21-9A30-319B72AE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895FE-5CEE-48DD-A679-973C8D52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8B5-E5B6-4A41-B2C0-9644E07C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2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A3A3-D379-4A7E-8F23-779B90D2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A5BB5-0E24-4285-9E87-F3EF7C92D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9932E-0B70-4747-8DF0-3876398B5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57E663-19A6-42BA-951F-1ABE572E6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D1AE9-1D64-414A-A84E-9EEABC18C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37A09-1D0A-4B04-8FF2-F0DFDDAF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0BB-6ED1-46FC-AA77-D129C3A3EF1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EB5AC-9C0F-4CFC-A542-9FE92D4A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15013-FA8E-4B5C-B40E-7ABC1D2D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8B5-E5B6-4A41-B2C0-9644E07C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D5E0-A428-4E19-8E2C-7D84F16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DFC4E-F3C1-43C8-9F0D-B66B2378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0BB-6ED1-46FC-AA77-D129C3A3EF1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BC06A-7481-4807-AE70-55113FD2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15262-C37A-44ED-AB96-CFF68917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8B5-E5B6-4A41-B2C0-9644E07C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1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94FE7-B3E7-463E-88D0-390FD1A6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0BB-6ED1-46FC-AA77-D129C3A3EF1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4A0F7-AE2B-437E-A0FD-56DF5789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ABFC2-56E8-4E85-BFAF-498B5BAD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8B5-E5B6-4A41-B2C0-9644E07C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1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B4AC-F4A0-4F1A-8553-E75AF635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50285-9C0E-4D64-A14C-E6DCF3B11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1D363-0E1A-4B52-864B-1BAB550B4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1BACF-D133-4F5D-94EF-53B22137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0BB-6ED1-46FC-AA77-D129C3A3EF1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0897D-D78F-4043-8318-6D5660F2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709CC-8FE8-488E-BC28-C228C8EE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8B5-E5B6-4A41-B2C0-9644E07C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2489-39EA-4F28-8386-122F731B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34875-B704-4BB6-893E-897599297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A69F1-CACD-4B17-A980-ADBAE96FB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E22BA-AF5D-4DA4-ABB5-92B58553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0BB-6ED1-46FC-AA77-D129C3A3EF1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F23EE-5A07-4574-8604-D5C4F8DA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45B8B-08A5-495B-A71C-1FA5F8DC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8B5-E5B6-4A41-B2C0-9644E07C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3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93FDC-F09E-41F5-8066-EED0CAE8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2C2E3-A165-47AB-B905-817210841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D2AAD-3555-43F0-AFF1-5BBE41AD0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D0BB-6ED1-46FC-AA77-D129C3A3EF1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46C9-9CFD-4297-BC17-76F309E17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A1DDE-EB23-4D4A-A573-080A307AC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748B5-E5B6-4A41-B2C0-9644E07C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1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183FCECE-E681-4C8D-9B97-1D6AFF77A1B1}"/>
              </a:ext>
            </a:extLst>
          </p:cNvPr>
          <p:cNvSpPr txBox="1">
            <a:spLocks/>
          </p:cNvSpPr>
          <p:nvPr/>
        </p:nvSpPr>
        <p:spPr>
          <a:xfrm>
            <a:off x="1446551" y="284470"/>
            <a:ext cx="9298898" cy="3430626"/>
          </a:xfrm>
          <a:prstGeom prst="rect">
            <a:avLst/>
          </a:prstGeom>
          <a:solidFill>
            <a:srgbClr val="FFFFFF"/>
          </a:solidFill>
        </p:spPr>
        <p:txBody>
          <a:bodyPr vert="horz" lIns="91416" tIns="45708" rIns="91416" bIns="45708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31" marR="0" lvl="0" indent="-228531" algn="ctr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1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CN101.3 - Data Communication and Network</a:t>
            </a:r>
            <a:endParaRPr kumimoji="0" lang="en-US" sz="27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531" marR="0" lvl="0" indent="-228531" algn="ctr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Network and Security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AAEE2-B90B-46B9-8DD6-2C160BB8669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4763864"/>
            <a:ext cx="3172214" cy="14227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ED98F5B-916A-43F0-A8C7-FE3D41741ACD}"/>
              </a:ext>
            </a:extLst>
          </p:cNvPr>
          <p:cNvSpPr/>
          <p:nvPr/>
        </p:nvSpPr>
        <p:spPr>
          <a:xfrm>
            <a:off x="6198452" y="5734479"/>
            <a:ext cx="5506566" cy="741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253AF0F-AB6B-4E67-9074-1C2ACC6781A6}"/>
              </a:ext>
            </a:extLst>
          </p:cNvPr>
          <p:cNvSpPr/>
          <p:nvPr/>
        </p:nvSpPr>
        <p:spPr>
          <a:xfrm>
            <a:off x="6198454" y="5843171"/>
            <a:ext cx="5576387" cy="16555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561F14-3C46-4B47-A5C3-2FB2F9DE8F1E}"/>
              </a:ext>
            </a:extLst>
          </p:cNvPr>
          <p:cNvSpPr txBox="1">
            <a:spLocks/>
          </p:cNvSpPr>
          <p:nvPr/>
        </p:nvSpPr>
        <p:spPr>
          <a:xfrm>
            <a:off x="3276643" y="4674937"/>
            <a:ext cx="7764913" cy="1096613"/>
          </a:xfrm>
          <a:prstGeom prst="rect">
            <a:avLst/>
          </a:prstGeom>
        </p:spPr>
        <p:txBody>
          <a:bodyPr vert="horz" lIns="91416" tIns="45708" rIns="91416" bIns="45708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	           	</a:t>
            </a: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Isuru Sri Bandara</a:t>
            </a:r>
          </a:p>
          <a:p>
            <a:pPr marL="0" marR="0" lvl="0" indent="0" algn="r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        isuru.s@nsbm.ac.lk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E3B7D-4DF3-4E3D-8EDA-3667BA01CE05}"/>
              </a:ext>
            </a:extLst>
          </p:cNvPr>
          <p:cNvSpPr txBox="1"/>
          <p:nvPr/>
        </p:nvSpPr>
        <p:spPr>
          <a:xfrm>
            <a:off x="2438400" y="2880694"/>
            <a:ext cx="6858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>
                <a:ln>
                  <a:noFill/>
                </a:ln>
                <a:solidFill>
                  <a:srgbClr val="00143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WAN Technology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143D50B-36E3-4B17-AE54-4149D079379D}"/>
              </a:ext>
            </a:extLst>
          </p:cNvPr>
          <p:cNvSpPr/>
          <p:nvPr/>
        </p:nvSpPr>
        <p:spPr>
          <a:xfrm>
            <a:off x="3159832" y="3294088"/>
            <a:ext cx="5506566" cy="741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 flip="none" rotWithShape="1">
            <a:gsLst>
              <a:gs pos="0">
                <a:srgbClr val="3FAF46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defTabSz="457063" hangingPunct="0"/>
            <a:endParaRPr lang="en-US" sz="2399">
              <a:solidFill>
                <a:prstClr val="black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8C7F1E5-EE67-4EBD-B85E-0FB2188FE6E1}"/>
              </a:ext>
            </a:extLst>
          </p:cNvPr>
          <p:cNvSpPr/>
          <p:nvPr/>
        </p:nvSpPr>
        <p:spPr>
          <a:xfrm>
            <a:off x="3159834" y="3402780"/>
            <a:ext cx="5576387" cy="16555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 flip="none" rotWithShape="1">
            <a:gsLst>
              <a:gs pos="0">
                <a:srgbClr val="2A6099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defTabSz="457063" hangingPunct="0"/>
            <a:endParaRPr lang="en-US" sz="2399">
              <a:solidFill>
                <a:prstClr val="black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2541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90149" y="5982488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Packet Switching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24BCE12-1319-47C3-8AF6-E86E5DE3203B}"/>
              </a:ext>
            </a:extLst>
          </p:cNvPr>
          <p:cNvSpPr txBox="1">
            <a:spLocks/>
          </p:cNvSpPr>
          <p:nvPr/>
        </p:nvSpPr>
        <p:spPr>
          <a:xfrm>
            <a:off x="520505" y="1498209"/>
            <a:ext cx="8753497" cy="4543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packet switching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does not require the use of a dedicated channel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Packet-based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networks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break down a message into smaller data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packets which then look for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most efficient route available. 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Packet switching is defined as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connectionless</a:t>
            </a:r>
          </a:p>
          <a:p>
            <a:pPr>
              <a:buClr>
                <a:srgbClr val="90C226"/>
              </a:buClr>
              <a:buFont typeface="Arial" panose="020B0604020202020204" pitchFamily="34" charset="0"/>
              <a:buChar char="•"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Packet contain user data and control information</a:t>
            </a:r>
          </a:p>
          <a:p>
            <a:pPr lvl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User data may be part of a larger message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Control information includes routing (Addressing)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90149" y="5563147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Packet Switching Cont.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F93065-7FDA-47F8-866F-C2C7682054D4}"/>
              </a:ext>
            </a:extLst>
          </p:cNvPr>
          <p:cNvGrpSpPr/>
          <p:nvPr/>
        </p:nvGrpSpPr>
        <p:grpSpPr>
          <a:xfrm>
            <a:off x="1672884" y="1055990"/>
            <a:ext cx="7697377" cy="1011455"/>
            <a:chOff x="1456005" y="311468"/>
            <a:chExt cx="7697377" cy="101145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E9F943-042D-4D26-B1A1-96F965EAA970}"/>
                </a:ext>
              </a:extLst>
            </p:cNvPr>
            <p:cNvSpPr txBox="1"/>
            <p:nvPr/>
          </p:nvSpPr>
          <p:spPr>
            <a:xfrm>
              <a:off x="3854546" y="311468"/>
              <a:ext cx="3516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Packet Switching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E9EE32-1836-4A04-ABC8-643D04296AC9}"/>
                </a:ext>
              </a:extLst>
            </p:cNvPr>
            <p:cNvSpPr txBox="1"/>
            <p:nvPr/>
          </p:nvSpPr>
          <p:spPr>
            <a:xfrm>
              <a:off x="1456005" y="953591"/>
              <a:ext cx="257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Datagram</a:t>
              </a:r>
              <a:r>
                <a:rPr lang="en-US" sz="1800" dirty="0"/>
                <a:t>	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37ADAE-3430-4C75-A86E-29495A4C5FCF}"/>
                </a:ext>
              </a:extLst>
            </p:cNvPr>
            <p:cNvSpPr txBox="1"/>
            <p:nvPr/>
          </p:nvSpPr>
          <p:spPr>
            <a:xfrm>
              <a:off x="6578994" y="953591"/>
              <a:ext cx="257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Virtual Circuit </a:t>
              </a:r>
              <a:r>
                <a:rPr lang="en-US" sz="1800" dirty="0"/>
                <a:t>	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9A46F9-6D9F-4DE3-B5A2-40BF43635469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 flipH="1">
              <a:off x="2743199" y="834688"/>
              <a:ext cx="2869809" cy="118903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423F7B1-067A-4540-A708-FF9D188D3B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5613008" y="834688"/>
              <a:ext cx="2253180" cy="118903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42426E3-F1F6-4BEF-AD36-D175153A9F9E}"/>
              </a:ext>
            </a:extLst>
          </p:cNvPr>
          <p:cNvSpPr txBox="1"/>
          <p:nvPr/>
        </p:nvSpPr>
        <p:spPr>
          <a:xfrm>
            <a:off x="984739" y="2019376"/>
            <a:ext cx="3935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packet is treated independently with no reference to the previous packet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56556-EFEE-498D-A011-1CAB8EF02D4E}"/>
              </a:ext>
            </a:extLst>
          </p:cNvPr>
          <p:cNvSpPr txBox="1"/>
          <p:nvPr/>
        </p:nvSpPr>
        <p:spPr>
          <a:xfrm>
            <a:off x="6465427" y="2019376"/>
            <a:ext cx="3406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preplanned route is established before any packets are sent.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6DE1691-7976-43AD-A31E-8111960AA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76" y="2823490"/>
            <a:ext cx="3406726" cy="40331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C8564AC-6EFB-4EAA-99E2-2D0BF17EC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04" y="2742971"/>
            <a:ext cx="3406726" cy="407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2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142426" y="5710000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Packet Switching Cont.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52309A0E-5FE5-41AC-90BC-557E0851E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2244" y="1290056"/>
            <a:ext cx="7728534" cy="45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17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359403" y="580105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Packet Switching Cont.</a:t>
            </a:r>
          </a:p>
        </p:txBody>
      </p:sp>
      <p:pic>
        <p:nvPicPr>
          <p:cNvPr id="11" name="Picture 2" descr="Computer Network | Switching Techniques - javatpoint">
            <a:extLst>
              <a:ext uri="{FF2B5EF4-FFF2-40B4-BE49-F238E27FC236}">
                <a16:creationId xmlns:a16="http://schemas.microsoft.com/office/drawing/2014/main" id="{13225587-6097-4629-848A-D73211912D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179" y="1650374"/>
            <a:ext cx="9427050" cy="347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09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049436" y="5771993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Advantages &amp;  Disadvantages 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6FC2F6AD-E103-461A-90BE-0E5B8D4F53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141989"/>
              </p:ext>
            </p:extLst>
          </p:nvPr>
        </p:nvGraphicFramePr>
        <p:xfrm>
          <a:off x="599049" y="1277620"/>
          <a:ext cx="105156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3577732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10157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5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efficient than circuit switching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ideal for applications that are in constant use, such as high volume voice calls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0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packets are able to find the destination without the use of a dedicated channel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a lack of security protocols for data packets during transmission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492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Reduces lost data packets because packet switching allows for resending of packets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High-volume networks can lose data packets during high-traffic times; those data packets cannot be recovered or resent during transmission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26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cost-effective since there is no need for a dedicated channel for voice or data traffic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2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865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147296" y="5774989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Circuit Switching vs Packet Switching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20D325D-8A86-4D8A-809F-0DA30DF7F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3757" y="1036958"/>
            <a:ext cx="7245208" cy="4968582"/>
          </a:xfrm>
        </p:spPr>
      </p:pic>
    </p:spTree>
    <p:extLst>
      <p:ext uri="{BB962C8B-B14F-4D97-AF65-F5344CB8AC3E}">
        <p14:creationId xmlns:p14="http://schemas.microsoft.com/office/powerpoint/2010/main" val="43294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7A1EC-E72A-4D16-B378-B5C8AD84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BD56E91-9D5B-4C9A-9434-CB10A20B6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772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-193432"/>
            <a:ext cx="11893852" cy="1068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Switched Communications Networks Terminologies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0" y="5864983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E230B3-DB8C-4EED-A9A3-63D713C71921}"/>
              </a:ext>
            </a:extLst>
          </p:cNvPr>
          <p:cNvSpPr txBox="1"/>
          <p:nvPr/>
        </p:nvSpPr>
        <p:spPr>
          <a:xfrm>
            <a:off x="633046" y="1420837"/>
            <a:ext cx="869383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– Switching devices that provide communication</a:t>
            </a:r>
          </a:p>
          <a:p>
            <a:pPr lvl="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Stations – Devices attached to the network</a:t>
            </a:r>
          </a:p>
          <a:p>
            <a:pPr lvl="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 Network – Collection of nodes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31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191930"/>
            <a:ext cx="7728252" cy="6835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Switching Networks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1" y="5811537"/>
            <a:ext cx="1719189" cy="7710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58B9AB9-F177-41EB-9957-B850B47FFBEA}"/>
              </a:ext>
            </a:extLst>
          </p:cNvPr>
          <p:cNvGrpSpPr/>
          <p:nvPr/>
        </p:nvGrpSpPr>
        <p:grpSpPr>
          <a:xfrm>
            <a:off x="910295" y="1604813"/>
            <a:ext cx="10371409" cy="2422035"/>
            <a:chOff x="910295" y="1604813"/>
            <a:chExt cx="10371409" cy="242203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A119CC-6B69-4537-9B9D-E5C60EF99062}"/>
                </a:ext>
              </a:extLst>
            </p:cNvPr>
            <p:cNvSpPr txBox="1"/>
            <p:nvPr/>
          </p:nvSpPr>
          <p:spPr>
            <a:xfrm>
              <a:off x="3858650" y="1604813"/>
              <a:ext cx="46282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Switching Networks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EE3DA1-AF71-407E-A024-4972FF6D27D7}"/>
                </a:ext>
              </a:extLst>
            </p:cNvPr>
            <p:cNvSpPr txBox="1"/>
            <p:nvPr/>
          </p:nvSpPr>
          <p:spPr>
            <a:xfrm>
              <a:off x="910295" y="3442073"/>
              <a:ext cx="34747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Circuit Switching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5697E8-EF74-4509-9D23-A5373852F9B0}"/>
                </a:ext>
              </a:extLst>
            </p:cNvPr>
            <p:cNvSpPr txBox="1"/>
            <p:nvPr/>
          </p:nvSpPr>
          <p:spPr>
            <a:xfrm>
              <a:off x="6653434" y="3442073"/>
              <a:ext cx="46282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       Packet Switching 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8B4B8E-9EFD-4810-9B99-6E4159205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8283" y="2189588"/>
              <a:ext cx="2570284" cy="10741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31D5EDC-ED15-4013-86B9-A2202E53C1E6}"/>
                </a:ext>
              </a:extLst>
            </p:cNvPr>
            <p:cNvCxnSpPr>
              <a:cxnSpLocks/>
            </p:cNvCxnSpPr>
            <p:nvPr/>
          </p:nvCxnSpPr>
          <p:spPr>
            <a:xfrm>
              <a:off x="5899052" y="2215237"/>
              <a:ext cx="2485293" cy="10484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155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1" y="5811537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FB19B2-BEAB-49A9-9459-B1D2742DBC66}"/>
              </a:ext>
            </a:extLst>
          </p:cNvPr>
          <p:cNvSpPr txBox="1"/>
          <p:nvPr/>
        </p:nvSpPr>
        <p:spPr>
          <a:xfrm>
            <a:off x="3274254" y="1255929"/>
            <a:ext cx="626364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Circuit Switching 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ADA63CA-E1B0-4E53-9552-FF146C73ED3F}"/>
              </a:ext>
            </a:extLst>
          </p:cNvPr>
          <p:cNvGrpSpPr/>
          <p:nvPr/>
        </p:nvGrpSpPr>
        <p:grpSpPr>
          <a:xfrm>
            <a:off x="2906613" y="2134009"/>
            <a:ext cx="5956033" cy="398176"/>
            <a:chOff x="2906613" y="2134009"/>
            <a:chExt cx="5576389" cy="27424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140ACC-17D6-4641-AA9A-C4A55854CE24}"/>
                </a:ext>
              </a:extLst>
            </p:cNvPr>
            <p:cNvSpPr/>
            <p:nvPr/>
          </p:nvSpPr>
          <p:spPr>
            <a:xfrm>
              <a:off x="2906613" y="2134009"/>
              <a:ext cx="5506566" cy="7414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AF46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  <a:prstDash val="solid"/>
            </a:ln>
          </p:spPr>
          <p:txBody>
            <a:bodyPr lIns="0" tIns="0" rIns="0" bIns="0" anchor="ctr" anchorCtr="0">
              <a:noAutofit/>
            </a:bodyPr>
            <a:lstStyle/>
            <a:p>
              <a:pPr defTabSz="457063" hangingPunct="0"/>
              <a:endParaRPr lang="en-US" sz="2399">
                <a:solidFill>
                  <a:prstClr val="black"/>
                </a:solidFill>
                <a:latin typeface="Liberation Serif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6D2C3A-6166-4035-91E1-C88013A6CB0A}"/>
                </a:ext>
              </a:extLst>
            </p:cNvPr>
            <p:cNvSpPr/>
            <p:nvPr/>
          </p:nvSpPr>
          <p:spPr>
            <a:xfrm>
              <a:off x="2906615" y="2242701"/>
              <a:ext cx="5576387" cy="16555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A6099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  <a:prstDash val="solid"/>
            </a:ln>
          </p:spPr>
          <p:txBody>
            <a:bodyPr lIns="0" tIns="0" rIns="0" bIns="0" anchor="ctr" anchorCtr="0">
              <a:noAutofit/>
            </a:bodyPr>
            <a:lstStyle/>
            <a:p>
              <a:pPr defTabSz="457063" hangingPunct="0"/>
              <a:endParaRPr lang="en-US" sz="2399">
                <a:solidFill>
                  <a:prstClr val="black"/>
                </a:solidFill>
                <a:latin typeface="Liberation Serif" pitchFamily="18"/>
                <a:ea typeface="DejaVu Sans" pitchFamily="2"/>
                <a:cs typeface="DejaVu Sans" pitchFamily="2"/>
              </a:endParaRPr>
            </a:p>
          </p:txBody>
        </p:sp>
      </p:grpSp>
      <p:pic>
        <p:nvPicPr>
          <p:cNvPr id="18" name="Picture 4" descr="There is No Questioning the Power of the Question - Business 2 Community">
            <a:extLst>
              <a:ext uri="{FF2B5EF4-FFF2-40B4-BE49-F238E27FC236}">
                <a16:creationId xmlns:a16="http://schemas.microsoft.com/office/drawing/2014/main" id="{82286396-BE3E-467D-99D1-B2FF956DC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518" y="2774774"/>
            <a:ext cx="2651814" cy="265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93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191930"/>
            <a:ext cx="7728252" cy="6835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Circuit Switching 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310153" y="5942474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C472F3-4D88-4540-8683-4611AF9E67EF}"/>
              </a:ext>
            </a:extLst>
          </p:cNvPr>
          <p:cNvSpPr txBox="1"/>
          <p:nvPr/>
        </p:nvSpPr>
        <p:spPr>
          <a:xfrm>
            <a:off x="984738" y="1674053"/>
            <a:ext cx="1018501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use for establishing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physical dedicated communication path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sender and the receiver.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switching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connection-oriented.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Switching has three phases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Establish ------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Transfer ------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Disconnect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26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063073" y="59107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Circuit Switching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163784-3158-4DAF-B042-FDCC20AC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14" y="1294853"/>
            <a:ext cx="10556630" cy="1819182"/>
          </a:xfrm>
        </p:spPr>
        <p:txBody>
          <a:bodyPr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Need to have physical path &amp; Dedicated path, in order to establish the connection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Ordinary voice phone service is circuit switched.</a:t>
            </a:r>
          </a:p>
          <a:p>
            <a:pPr marL="285750" indent="-285750">
              <a:buFont typeface="Arial" charset="0"/>
              <a:buChar char="•"/>
            </a:pPr>
            <a:endParaRPr lang="en-US" sz="1800" b="1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CBC1F3-6D5C-44F2-93C3-80C858C5F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518" y="2928433"/>
            <a:ext cx="7216773" cy="305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7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90149" y="586719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Circuit Switching Cont.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EF8BD-8046-4FA3-895B-A278AE64422A}"/>
              </a:ext>
            </a:extLst>
          </p:cNvPr>
          <p:cNvSpPr txBox="1"/>
          <p:nvPr/>
        </p:nvSpPr>
        <p:spPr>
          <a:xfrm>
            <a:off x="-651733" y="22819"/>
            <a:ext cx="1180147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+mn-ea"/>
                <a:cs typeface="+mn-cs"/>
              </a:rPr>
              <a:t>Circuit Switching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+mn-ea"/>
                <a:cs typeface="+mn-cs"/>
              </a:rPr>
              <a:t>			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+mn-ea"/>
                <a:cs typeface="+mn-cs"/>
              </a:rPr>
              <a:t>				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+mn-ea"/>
                <a:cs typeface="+mn-cs"/>
              </a:rPr>
              <a:t>Space Division Switching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+mn-ea"/>
                <a:cs typeface="+mn-cs"/>
              </a:rPr>
              <a:t>						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+mn-ea"/>
                <a:cs typeface="+mn-cs"/>
              </a:rPr>
              <a:t>Time Division Switching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+mn-ea"/>
                <a:cs typeface="+mn-cs"/>
              </a:rPr>
              <a:t>					Signal paths are physically separated			Use digital time division techniques					from one another								to set up and maintain virtual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+mn-ea"/>
                <a:cs typeface="+mn-cs"/>
              </a:rPr>
              <a:t>																	circuits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+mn-ea"/>
                <a:cs typeface="+mn-cs"/>
              </a:rPr>
              <a:t>					Originally designed for analog networks,			It comes under Digital switching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+mn-ea"/>
                <a:cs typeface="+mn-cs"/>
              </a:rPr>
              <a:t>					but it is being used for both analog and 			technique.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+mn-ea"/>
                <a:cs typeface="+mn-cs"/>
              </a:rPr>
              <a:t>					digital switching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39AF45-E51B-4AA1-8390-971E17DE4A94}"/>
              </a:ext>
            </a:extLst>
          </p:cNvPr>
          <p:cNvCxnSpPr>
            <a:cxnSpLocks/>
          </p:cNvCxnSpPr>
          <p:nvPr/>
        </p:nvCxnSpPr>
        <p:spPr>
          <a:xfrm flipH="1">
            <a:off x="3488788" y="1369877"/>
            <a:ext cx="1022627" cy="7378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BCB7DC-67C1-4A6D-BDBE-E56FCCCBAC1A}"/>
              </a:ext>
            </a:extLst>
          </p:cNvPr>
          <p:cNvCxnSpPr>
            <a:cxnSpLocks/>
          </p:cNvCxnSpPr>
          <p:nvPr/>
        </p:nvCxnSpPr>
        <p:spPr>
          <a:xfrm>
            <a:off x="6185095" y="1364722"/>
            <a:ext cx="1082178" cy="6047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E4AB874-A1A4-4782-9973-DC4621FB3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851" y="4596510"/>
            <a:ext cx="3198804" cy="22791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550E74-B69B-4D34-91BC-37B668B41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147" y="4371767"/>
            <a:ext cx="38100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9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142427" y="5771993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Advantages &amp;  Disadvantages 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FE411097-0083-4AC0-ADF0-BDE2E7128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035610"/>
              </p:ext>
            </p:extLst>
          </p:nvPr>
        </p:nvGraphicFramePr>
        <p:xfrm>
          <a:off x="597615" y="1345805"/>
          <a:ext cx="9939086" cy="400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9543">
                  <a:extLst>
                    <a:ext uri="{9D8B030D-6E8A-4147-A177-3AD203B41FA5}">
                      <a16:colId xmlns:a16="http://schemas.microsoft.com/office/drawing/2014/main" val="155378605"/>
                    </a:ext>
                  </a:extLst>
                </a:gridCol>
                <a:gridCol w="4969543">
                  <a:extLst>
                    <a:ext uri="{9D8B030D-6E8A-4147-A177-3AD203B41FA5}">
                      <a16:colId xmlns:a16="http://schemas.microsoft.com/office/drawing/2014/main" val="3251072586"/>
                    </a:ext>
                  </a:extLst>
                </a:gridCol>
              </a:tblGrid>
              <a:tr h="425610">
                <a:tc>
                  <a:txBody>
                    <a:bodyPr/>
                    <a:lstStyle/>
                    <a:p>
                      <a:r>
                        <a:rPr lang="en-US" sz="1600" dirty="0"/>
                        <a:t>Advantages </a:t>
                      </a:r>
                    </a:p>
                  </a:txBody>
                  <a:tcPr marL="79598" marR="79598" marT="39799" marB="3979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Disadvantages  </a:t>
                      </a:r>
                    </a:p>
                  </a:txBody>
                  <a:tcPr marL="79598" marR="79598" marT="39799" marB="39799"/>
                </a:tc>
                <a:extLst>
                  <a:ext uri="{0D108BD9-81ED-4DB2-BD59-A6C34878D82A}">
                    <a16:rowId xmlns:a16="http://schemas.microsoft.com/office/drawing/2014/main" val="718576216"/>
                  </a:ext>
                </a:extLst>
              </a:tr>
              <a:tr h="715799">
                <a:tc>
                  <a:txBody>
                    <a:bodyPr/>
                    <a:lstStyle/>
                    <a:p>
                      <a:r>
                        <a:rPr lang="en-US" sz="1600"/>
                        <a:t>The bandwidth used is fixed.</a:t>
                      </a:r>
                    </a:p>
                  </a:txBody>
                  <a:tcPr marL="79598" marR="79598" marT="39799" marB="39799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Since dedicated channels are used, the bandwidth required is more.</a:t>
                      </a:r>
                    </a:p>
                  </a:txBody>
                  <a:tcPr marL="79598" marR="79598" marT="39799" marB="39799"/>
                </a:tc>
                <a:extLst>
                  <a:ext uri="{0D108BD9-81ED-4DB2-BD59-A6C34878D82A}">
                    <a16:rowId xmlns:a16="http://schemas.microsoft.com/office/drawing/2014/main" val="795193468"/>
                  </a:ext>
                </a:extLst>
              </a:tr>
              <a:tr h="715799">
                <a:tc>
                  <a:txBody>
                    <a:bodyPr/>
                    <a:lstStyle/>
                    <a:p>
                      <a:r>
                        <a:rPr lang="en-US" sz="1600" dirty="0"/>
                        <a:t>The quality of communication is increased as a dedicated communication channel is used.</a:t>
                      </a:r>
                    </a:p>
                  </a:txBody>
                  <a:tcPr marL="79598" marR="79598" marT="39799" marB="3979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utilization of resources is not full.</a:t>
                      </a:r>
                    </a:p>
                  </a:txBody>
                  <a:tcPr marL="79598" marR="79598" marT="39799" marB="39799"/>
                </a:tc>
                <a:extLst>
                  <a:ext uri="{0D108BD9-81ED-4DB2-BD59-A6C34878D82A}">
                    <a16:rowId xmlns:a16="http://schemas.microsoft.com/office/drawing/2014/main" val="1612213500"/>
                  </a:ext>
                </a:extLst>
              </a:tr>
              <a:tr h="715799">
                <a:tc>
                  <a:txBody>
                    <a:bodyPr/>
                    <a:lstStyle/>
                    <a:p>
                      <a:r>
                        <a:rPr lang="en-US" sz="1600"/>
                        <a:t>The rate at which the data is transmitted is fixed.</a:t>
                      </a:r>
                    </a:p>
                  </a:txBody>
                  <a:tcPr marL="79598" marR="79598" marT="39799" marB="39799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Since a dedicated channel has been used, the transmission of other data becomes impossible.</a:t>
                      </a:r>
                    </a:p>
                  </a:txBody>
                  <a:tcPr marL="79598" marR="79598" marT="39799" marB="39799"/>
                </a:tc>
                <a:extLst>
                  <a:ext uri="{0D108BD9-81ED-4DB2-BD59-A6C34878D82A}">
                    <a16:rowId xmlns:a16="http://schemas.microsoft.com/office/drawing/2014/main" val="1695803238"/>
                  </a:ext>
                </a:extLst>
              </a:tr>
              <a:tr h="715799">
                <a:tc>
                  <a:txBody>
                    <a:bodyPr/>
                    <a:lstStyle/>
                    <a:p>
                      <a:r>
                        <a:rPr lang="en-US" sz="1600"/>
                        <a:t>While switching, no time is wasted in waiting.</a:t>
                      </a:r>
                    </a:p>
                  </a:txBody>
                  <a:tcPr marL="79598" marR="79598" marT="39799" marB="39799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Circuit switching is expensive because every connection uses a dedicated path establishment.</a:t>
                      </a:r>
                    </a:p>
                  </a:txBody>
                  <a:tcPr marL="79598" marR="79598" marT="39799" marB="39799"/>
                </a:tc>
                <a:extLst>
                  <a:ext uri="{0D108BD9-81ED-4DB2-BD59-A6C34878D82A}">
                    <a16:rowId xmlns:a16="http://schemas.microsoft.com/office/drawing/2014/main" val="1357664663"/>
                  </a:ext>
                </a:extLst>
              </a:tr>
              <a:tr h="7157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preferred when the communication is long and continuous.</a:t>
                      </a:r>
                    </a:p>
                  </a:txBody>
                  <a:tcPr marL="79598" marR="79598" marT="39799" marB="3979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Great for only voice communication</a:t>
                      </a:r>
                    </a:p>
                  </a:txBody>
                  <a:tcPr marL="79598" marR="79598" marT="39799" marB="39799"/>
                </a:tc>
                <a:extLst>
                  <a:ext uri="{0D108BD9-81ED-4DB2-BD59-A6C34878D82A}">
                    <a16:rowId xmlns:a16="http://schemas.microsoft.com/office/drawing/2014/main" val="3855140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32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1" y="5811537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FB19B2-BEAB-49A9-9459-B1D2742DBC66}"/>
              </a:ext>
            </a:extLst>
          </p:cNvPr>
          <p:cNvSpPr txBox="1"/>
          <p:nvPr/>
        </p:nvSpPr>
        <p:spPr>
          <a:xfrm>
            <a:off x="3274254" y="1255929"/>
            <a:ext cx="626364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Packet Switching 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ADA63CA-E1B0-4E53-9552-FF146C73ED3F}"/>
              </a:ext>
            </a:extLst>
          </p:cNvPr>
          <p:cNvGrpSpPr/>
          <p:nvPr/>
        </p:nvGrpSpPr>
        <p:grpSpPr>
          <a:xfrm>
            <a:off x="2906613" y="2134009"/>
            <a:ext cx="5956033" cy="398176"/>
            <a:chOff x="2906613" y="2134009"/>
            <a:chExt cx="5576389" cy="27424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140ACC-17D6-4641-AA9A-C4A55854CE24}"/>
                </a:ext>
              </a:extLst>
            </p:cNvPr>
            <p:cNvSpPr/>
            <p:nvPr/>
          </p:nvSpPr>
          <p:spPr>
            <a:xfrm>
              <a:off x="2906613" y="2134009"/>
              <a:ext cx="5506566" cy="7414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AF46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  <a:prstDash val="solid"/>
            </a:ln>
          </p:spPr>
          <p:txBody>
            <a:bodyPr lIns="0" tIns="0" rIns="0" bIns="0" anchor="ctr" anchorCtr="0">
              <a:noAutofit/>
            </a:bodyPr>
            <a:lstStyle/>
            <a:p>
              <a:pPr defTabSz="457063" hangingPunct="0"/>
              <a:endParaRPr lang="en-US" sz="2399">
                <a:solidFill>
                  <a:prstClr val="black"/>
                </a:solidFill>
                <a:latin typeface="Liberation Serif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6D2C3A-6166-4035-91E1-C88013A6CB0A}"/>
                </a:ext>
              </a:extLst>
            </p:cNvPr>
            <p:cNvSpPr/>
            <p:nvPr/>
          </p:nvSpPr>
          <p:spPr>
            <a:xfrm>
              <a:off x="2906615" y="2242701"/>
              <a:ext cx="5576387" cy="16555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A6099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  <a:prstDash val="solid"/>
            </a:ln>
          </p:spPr>
          <p:txBody>
            <a:bodyPr lIns="0" tIns="0" rIns="0" bIns="0" anchor="ctr" anchorCtr="0">
              <a:noAutofit/>
            </a:bodyPr>
            <a:lstStyle/>
            <a:p>
              <a:pPr defTabSz="457063" hangingPunct="0"/>
              <a:endParaRPr lang="en-US" sz="2399">
                <a:solidFill>
                  <a:prstClr val="black"/>
                </a:solidFill>
                <a:latin typeface="Liberation Serif" pitchFamily="18"/>
                <a:ea typeface="DejaVu Sans" pitchFamily="2"/>
                <a:cs typeface="DejaVu Sans" pitchFamily="2"/>
              </a:endParaRPr>
            </a:p>
          </p:txBody>
        </p:sp>
      </p:grpSp>
      <p:pic>
        <p:nvPicPr>
          <p:cNvPr id="18" name="Picture 4" descr="There is No Questioning the Power of the Question - Business 2 Community">
            <a:extLst>
              <a:ext uri="{FF2B5EF4-FFF2-40B4-BE49-F238E27FC236}">
                <a16:creationId xmlns:a16="http://schemas.microsoft.com/office/drawing/2014/main" id="{82286396-BE3E-467D-99D1-B2FF956DC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518" y="2774774"/>
            <a:ext cx="2651814" cy="265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35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D99E85D1583A46BE07A2B9B6178866" ma:contentTypeVersion="14" ma:contentTypeDescription="Create a new document." ma:contentTypeScope="" ma:versionID="36c632e93b01bd33c6534eb21156bbdc">
  <xsd:schema xmlns:xsd="http://www.w3.org/2001/XMLSchema" xmlns:xs="http://www.w3.org/2001/XMLSchema" xmlns:p="http://schemas.microsoft.com/office/2006/metadata/properties" xmlns:ns3="6d961f66-4d6b-442e-853b-a9d45a1d29cb" xmlns:ns4="add1c797-b6b0-4e1c-baac-b0ea9771bd54" targetNamespace="http://schemas.microsoft.com/office/2006/metadata/properties" ma:root="true" ma:fieldsID="c0a63cac79c73825114ffb04aeeaeb68" ns3:_="" ns4:_="">
    <xsd:import namespace="6d961f66-4d6b-442e-853b-a9d45a1d29cb"/>
    <xsd:import namespace="add1c797-b6b0-4e1c-baac-b0ea9771bd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61f66-4d6b-442e-853b-a9d45a1d29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1c797-b6b0-4e1c-baac-b0ea9771bd5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9FF173-0981-43FE-A9EF-9678EA88E2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61f66-4d6b-442e-853b-a9d45a1d29cb"/>
    <ds:schemaRef ds:uri="add1c797-b6b0-4e1c-baac-b0ea9771bd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DCB64F-6CFA-4D4C-BCE0-69B8B8D7C9C2}">
  <ds:schemaRefs>
    <ds:schemaRef ds:uri="http://purl.org/dc/elements/1.1/"/>
    <ds:schemaRef ds:uri="http://schemas.microsoft.com/office/2006/documentManagement/types"/>
    <ds:schemaRef ds:uri="http://purl.org/dc/dcmitype/"/>
    <ds:schemaRef ds:uri="6d961f66-4d6b-442e-853b-a9d45a1d29cb"/>
    <ds:schemaRef ds:uri="http://purl.org/dc/terms/"/>
    <ds:schemaRef ds:uri="add1c797-b6b0-4e1c-baac-b0ea9771bd54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15EBCE4-7AAE-4F25-AD68-230ABA9230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592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Liberation Serif</vt:lpstr>
      <vt:lpstr>Times New Roman</vt:lpstr>
      <vt:lpstr>Wingdings 3</vt:lpstr>
      <vt:lpstr>Office Theme</vt:lpstr>
      <vt:lpstr>PowerPoint Presentation</vt:lpstr>
      <vt:lpstr>Switched Communications Networks Terminologies</vt:lpstr>
      <vt:lpstr>Switching Networks</vt:lpstr>
      <vt:lpstr>PowerPoint Presentation</vt:lpstr>
      <vt:lpstr>What is Circuit Switching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Isuru Sri Bandara</dc:creator>
  <cp:lastModifiedBy>Isuru Sri Bandara</cp:lastModifiedBy>
  <cp:revision>10</cp:revision>
  <dcterms:created xsi:type="dcterms:W3CDTF">2021-08-02T04:04:32Z</dcterms:created>
  <dcterms:modified xsi:type="dcterms:W3CDTF">2023-07-04T10:13:13Z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0x01010021D99E85D1583A46BE07A2B9B6178866</vt:lpwstr>
  </property>
</Properties>
</file>