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74" r:id="rId2"/>
    <p:sldId id="326" r:id="rId3"/>
    <p:sldId id="449" r:id="rId4"/>
    <p:sldId id="451" r:id="rId5"/>
    <p:sldId id="455" r:id="rId6"/>
    <p:sldId id="457" r:id="rId7"/>
    <p:sldId id="456" r:id="rId8"/>
    <p:sldId id="459" r:id="rId9"/>
    <p:sldId id="462" r:id="rId10"/>
    <p:sldId id="460" r:id="rId11"/>
    <p:sldId id="458" r:id="rId12"/>
    <p:sldId id="465" r:id="rId13"/>
    <p:sldId id="464" r:id="rId14"/>
    <p:sldId id="466" r:id="rId15"/>
    <p:sldId id="467" r:id="rId16"/>
    <p:sldId id="473" r:id="rId17"/>
    <p:sldId id="461" r:id="rId18"/>
    <p:sldId id="472" r:id="rId19"/>
    <p:sldId id="468" r:id="rId20"/>
    <p:sldId id="469" r:id="rId21"/>
    <p:sldId id="470" r:id="rId22"/>
    <p:sldId id="4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E7FC4-9CDF-4224-B5AD-76A8B9784C74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E2B7F-098E-4345-AE91-7D4076D40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4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(Sliding window)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27BC1-2818-4871-AF74-ED0B42BBA5A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1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D171-6019-E050-FD58-03B8A15C4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80438-262C-B568-A4BB-436D80917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8F95-A41B-79DB-0900-37964B9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AB6-AB2C-B8AF-AAB2-77E8549E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3D1E-4158-B913-DE43-3BF5A44F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BFEF-0957-8B6F-A05F-276F0F6E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37013-2C2A-9F51-02BA-6CC6B7BA0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B6AD-9146-09AA-A82B-F3B3D209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DCE1-4E75-4FB3-FBE9-18632D57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44F5-BD65-4C6B-D4DB-7EDFA678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40D02-84C9-1B4C-37B7-72249FE38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58D1A-52BF-7B5B-BAEB-EDC50949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6825-A58A-75F1-44F6-F54B7ACB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26AC-3B04-D9FD-205B-EFAFF875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DDB4-DB90-00F1-FF57-BCD94248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8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BF97-88F2-02FB-2466-AD1CB34A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9F93-324F-888F-CBD1-E85F6FF9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6D8C-D699-BF00-C367-5AD86323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8AC4-7EFF-4AB5-CD79-81B5C025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F624-16C7-B6A4-BCD2-EF5242A2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C900-8C3A-C0DB-756A-82C512ED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BB046-254B-616A-EF0A-522C5AE8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8EF47-1819-8083-6022-DCBF9F9F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E178-93D2-522D-0BF2-209FDED4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6B46-2168-C419-5039-56C18FDB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9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34DB-4FBF-D24A-3B86-E145C99D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1B18-A159-8812-B086-4C07DC7C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C8789-1EC5-2A5D-C4AA-B095EC3B5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7E9DD-C4D1-1DD9-D65F-8FC846C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25F19-422E-6E75-1F1B-3612495B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F68E7-F0B9-D040-78F8-0CE2211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5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3BAE-6617-28EE-AC1A-6968D368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9E9FF-AD0B-1D8F-7277-3304B62F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FECE2-C088-3907-F55B-25F1F6128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B9636-B886-BABB-A816-456412C00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C15D5-F1F3-C429-38CE-360544364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5D8E4-6E4D-688C-D9B1-849CB910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78550-1A2A-D392-C50D-3A8CBA7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AB98B-99B7-3800-EB77-EB197B5A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2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8116-AE46-A300-9E21-D79F1ECC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5899D-CD2A-C37C-4700-E01B70EA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DF52-7558-F351-9C6D-4A402916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7111E-E15B-DFB3-99B0-F20AE652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2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74D2-A3EE-72AE-0340-457C60B7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BBF37-F609-ABB9-A002-090C516A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0E29E-C941-9A13-F09D-C02B00B2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8D44-34B5-DD0B-4A14-2E47D32A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7B02-A238-416B-6FBD-55EF4AF4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2289-A7B0-F1AC-55D4-D9D31B38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001A2-C475-95FD-8E46-C985D0E8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46D09-2E12-7695-FF9F-39A88681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B3775-5340-4C8F-BC32-984CE10C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4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9DCA-B360-2186-242A-F7D3E2AE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21F79-EEF3-661A-E954-5AA2BBA02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F8CEB-94E5-85E9-4425-B79C3801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B407-4D0E-D400-8197-487ACBA2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AEABD-B708-5F60-0BFB-92757301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6721-895F-167F-E0EC-A1E3B899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5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8351B-BAAB-AD89-0AF4-276FA2C9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0D235-CE1C-0619-CB51-8DA389FB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96B6-43F3-EF88-709A-9671BAC12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F8ABC-8576-4228-9BC5-D4E66D1956A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452EE-17B9-39ED-A7E9-05AB4B052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BB15-7C2F-74C2-9BC7-A3E804853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D7F8-5C97-44DD-B886-4B82504AF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1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83FCECE-E681-4C8D-9B97-1D6AFF77A1B1}"/>
              </a:ext>
            </a:extLst>
          </p:cNvPr>
          <p:cNvSpPr txBox="1">
            <a:spLocks/>
          </p:cNvSpPr>
          <p:nvPr/>
        </p:nvSpPr>
        <p:spPr>
          <a:xfrm>
            <a:off x="1446551" y="284470"/>
            <a:ext cx="9298898" cy="3430626"/>
          </a:xfrm>
          <a:prstGeom prst="rect">
            <a:avLst/>
          </a:prstGeom>
          <a:solidFill>
            <a:srgbClr val="FFFFFF"/>
          </a:solidFill>
        </p:spPr>
        <p:txBody>
          <a:bodyPr vert="horz" lIns="91416" tIns="45708" rIns="91416" bIns="4570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CN101.3 - Data Communication and Network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Network and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AEE2-B90B-46B9-8DD6-2C160BB8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4763864"/>
            <a:ext cx="3172214" cy="14227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ED98F5B-916A-43F0-A8C7-FE3D41741ACD}"/>
              </a:ext>
            </a:extLst>
          </p:cNvPr>
          <p:cNvSpPr/>
          <p:nvPr/>
        </p:nvSpPr>
        <p:spPr>
          <a:xfrm>
            <a:off x="6198452" y="5734479"/>
            <a:ext cx="5506566" cy="741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53AF0F-AB6B-4E67-9074-1C2ACC6781A6}"/>
              </a:ext>
            </a:extLst>
          </p:cNvPr>
          <p:cNvSpPr/>
          <p:nvPr/>
        </p:nvSpPr>
        <p:spPr>
          <a:xfrm>
            <a:off x="6198454" y="5843171"/>
            <a:ext cx="5576387" cy="165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561F14-3C46-4B47-A5C3-2FB2F9DE8F1E}"/>
              </a:ext>
            </a:extLst>
          </p:cNvPr>
          <p:cNvSpPr txBox="1">
            <a:spLocks/>
          </p:cNvSpPr>
          <p:nvPr/>
        </p:nvSpPr>
        <p:spPr>
          <a:xfrm>
            <a:off x="3276643" y="4674937"/>
            <a:ext cx="7764913" cy="1096613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           	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Isuru Sri Bandara</a:t>
            </a:r>
          </a:p>
          <a:p>
            <a:pPr marL="0" marR="0" lvl="0" indent="0" algn="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isuru.s@nsbm.ac.lk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E3B7D-4DF3-4E3D-8EDA-3667BA01CE05}"/>
              </a:ext>
            </a:extLst>
          </p:cNvPr>
          <p:cNvSpPr txBox="1"/>
          <p:nvPr/>
        </p:nvSpPr>
        <p:spPr>
          <a:xfrm>
            <a:off x="2438400" y="2880694"/>
            <a:ext cx="6858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all" dirty="0">
                <a:solidFill>
                  <a:srgbClr val="001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and UDP Basics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43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43D50B-36E3-4B17-AE54-4149D079379D}"/>
              </a:ext>
            </a:extLst>
          </p:cNvPr>
          <p:cNvSpPr/>
          <p:nvPr/>
        </p:nvSpPr>
        <p:spPr>
          <a:xfrm>
            <a:off x="3159832" y="3294088"/>
            <a:ext cx="5506566" cy="741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 flip="none" rotWithShape="1">
            <a:gsLst>
              <a:gs pos="0">
                <a:srgbClr val="3FAF46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defTabSz="457063" hangingPunct="0"/>
            <a:endParaRPr lang="en-US" sz="2399">
              <a:solidFill>
                <a:prstClr val="black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C7F1E5-EE67-4EBD-B85E-0FB2188FE6E1}"/>
              </a:ext>
            </a:extLst>
          </p:cNvPr>
          <p:cNvSpPr/>
          <p:nvPr/>
        </p:nvSpPr>
        <p:spPr>
          <a:xfrm>
            <a:off x="3159834" y="3402780"/>
            <a:ext cx="5576387" cy="165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 flip="none" rotWithShape="1">
            <a:gsLst>
              <a:gs pos="0">
                <a:srgbClr val="2A6099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defTabSz="457063" hangingPunct="0"/>
            <a:endParaRPr lang="en-US" sz="2399">
              <a:solidFill>
                <a:prstClr val="black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2325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Communication  Structure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Chapter 6] 6.3 What Does a Packet Look Like?">
            <a:extLst>
              <a:ext uri="{FF2B5EF4-FFF2-40B4-BE49-F238E27FC236}">
                <a16:creationId xmlns:a16="http://schemas.microsoft.com/office/drawing/2014/main" id="{58F933FA-DB59-E367-DC98-D38492ED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8" y="1610674"/>
            <a:ext cx="7543800" cy="36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4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terms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257826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Port Address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Port Address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Number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Length (HLEN)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flags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size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 pointer</a:t>
            </a:r>
          </a:p>
        </p:txBody>
      </p:sp>
    </p:spTree>
    <p:extLst>
      <p:ext uri="{BB962C8B-B14F-4D97-AF65-F5344CB8AC3E}">
        <p14:creationId xmlns:p14="http://schemas.microsoft.com/office/powerpoint/2010/main" val="306194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A0FB19B2-BEAB-49A9-9459-B1D2742DBC66}"/>
              </a:ext>
            </a:extLst>
          </p:cNvPr>
          <p:cNvSpPr txBox="1"/>
          <p:nvPr/>
        </p:nvSpPr>
        <p:spPr>
          <a:xfrm>
            <a:off x="2438400" y="1372893"/>
            <a:ext cx="815421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b="1" dirty="0">
                <a:solidFill>
                  <a:srgbClr val="4472C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Why do we need Ports 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DA63CA-E1B0-4E53-9552-FF146C73ED3F}"/>
              </a:ext>
            </a:extLst>
          </p:cNvPr>
          <p:cNvGrpSpPr/>
          <p:nvPr/>
        </p:nvGrpSpPr>
        <p:grpSpPr>
          <a:xfrm>
            <a:off x="2527142" y="2221759"/>
            <a:ext cx="5956033" cy="398177"/>
            <a:chOff x="2906613" y="2134009"/>
            <a:chExt cx="5576389" cy="27424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140ACC-17D6-4641-AA9A-C4A55854CE24}"/>
                </a:ext>
              </a:extLst>
            </p:cNvPr>
            <p:cNvSpPr/>
            <p:nvPr/>
          </p:nvSpPr>
          <p:spPr>
            <a:xfrm>
              <a:off x="2906613" y="2134009"/>
              <a:ext cx="5506566" cy="741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AF46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6D2C3A-6166-4035-91E1-C88013A6CB0A}"/>
                </a:ext>
              </a:extLst>
            </p:cNvPr>
            <p:cNvSpPr/>
            <p:nvPr/>
          </p:nvSpPr>
          <p:spPr>
            <a:xfrm>
              <a:off x="2906615" y="2242701"/>
              <a:ext cx="5576387" cy="16555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6099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</p:grpSp>
      <p:pic>
        <p:nvPicPr>
          <p:cNvPr id="9" name="Picture 8" descr="There is No Questioning the Power of the Question - Business 2 Community">
            <a:extLst>
              <a:ext uri="{FF2B5EF4-FFF2-40B4-BE49-F238E27FC236}">
                <a16:creationId xmlns:a16="http://schemas.microsoft.com/office/drawing/2014/main" id="{82286396-BE3E-467D-99D1-B2FF956D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46" y="2862515"/>
            <a:ext cx="2651814" cy="265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210801" y="5715001"/>
            <a:ext cx="1719189" cy="77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8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terms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257826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Port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16-bit field that holds the port address of the application that is sending the data segment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Port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16-bit field that holds the port address of the application in the host that is receiving the data segment.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Range : 0 - 65,535 (2^16)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 port : 0 – 1023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numbers are for communication not for security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port numbers aren’t the same as UDP port numbers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1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terms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257826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initiating a TCP connection must choose a random initial sequence number, which is then incremented according to the number of transmitted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receiving device maintains an acknowledgment number starting with zero. It increments this number according to the number of bytes received.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0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terms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257826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Length (HLEN)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length of the datagram header in 4-byte word.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flags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uses nine control flags to manage data flow in specific situations, such as the initiating of a reset.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size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window size indicates the size of the receive buffer.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 pointer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URG control flag is set, this value indicates an offset from the sequence number, indicating the last urgent data byte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5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A0FB19B2-BEAB-49A9-9459-B1D2742DBC66}"/>
              </a:ext>
            </a:extLst>
          </p:cNvPr>
          <p:cNvSpPr txBox="1"/>
          <p:nvPr/>
        </p:nvSpPr>
        <p:spPr>
          <a:xfrm>
            <a:off x="1534886" y="1454138"/>
            <a:ext cx="9362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b="1" dirty="0">
                <a:solidFill>
                  <a:srgbClr val="4472C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Does the TCP use three-way handshake 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DA63CA-E1B0-4E53-9552-FF146C73ED3F}"/>
              </a:ext>
            </a:extLst>
          </p:cNvPr>
          <p:cNvGrpSpPr/>
          <p:nvPr/>
        </p:nvGrpSpPr>
        <p:grpSpPr>
          <a:xfrm>
            <a:off x="2527142" y="2221759"/>
            <a:ext cx="5956033" cy="398177"/>
            <a:chOff x="2906613" y="2134009"/>
            <a:chExt cx="5576389" cy="27424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140ACC-17D6-4641-AA9A-C4A55854CE24}"/>
                </a:ext>
              </a:extLst>
            </p:cNvPr>
            <p:cNvSpPr/>
            <p:nvPr/>
          </p:nvSpPr>
          <p:spPr>
            <a:xfrm>
              <a:off x="2906613" y="2134009"/>
              <a:ext cx="5506566" cy="741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AF46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6D2C3A-6166-4035-91E1-C88013A6CB0A}"/>
                </a:ext>
              </a:extLst>
            </p:cNvPr>
            <p:cNvSpPr/>
            <p:nvPr/>
          </p:nvSpPr>
          <p:spPr>
            <a:xfrm>
              <a:off x="2906615" y="2242701"/>
              <a:ext cx="5576387" cy="16555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6099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</p:grpSp>
      <p:pic>
        <p:nvPicPr>
          <p:cNvPr id="9" name="Picture 8" descr="There is No Questioning the Power of the Question - Business 2 Community">
            <a:extLst>
              <a:ext uri="{FF2B5EF4-FFF2-40B4-BE49-F238E27FC236}">
                <a16:creationId xmlns:a16="http://schemas.microsoft.com/office/drawing/2014/main" id="{82286396-BE3E-467D-99D1-B2FF956D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46" y="2862515"/>
            <a:ext cx="2651814" cy="265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210801" y="5715001"/>
            <a:ext cx="1719189" cy="77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Three-way Handshake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B7CAE-2691-DB4C-8AE5-C48DB03E24C6}"/>
              </a:ext>
            </a:extLst>
          </p:cNvPr>
          <p:cNvSpPr txBox="1"/>
          <p:nvPr/>
        </p:nvSpPr>
        <p:spPr>
          <a:xfrm>
            <a:off x="642257" y="1480456"/>
            <a:ext cx="9470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A three-way handshake is also known as a </a:t>
            </a:r>
            <a:r>
              <a:rPr lang="en-US" sz="2000" b="1" dirty="0"/>
              <a:t>TCP handshake </a:t>
            </a:r>
            <a:r>
              <a:rPr lang="en-US" sz="2000" dirty="0"/>
              <a:t>or </a:t>
            </a:r>
            <a:r>
              <a:rPr lang="en-US" sz="2000" b="1" dirty="0"/>
              <a:t>SYN-SYN-ACK</a:t>
            </a:r>
            <a:r>
              <a:rPr lang="en-US" sz="2000" dirty="0"/>
              <a:t>, and requires both the client and server to exchange SYN (synchronization) and ACK (acknowledgment) packets before actual data communication begins.</a:t>
            </a:r>
            <a:endParaRPr lang="en-GB" sz="2000" dirty="0"/>
          </a:p>
        </p:txBody>
      </p:sp>
      <p:pic>
        <p:nvPicPr>
          <p:cNvPr id="1028" name="Picture 4" descr="diagram of three-way handshake in a TCP/IP network">
            <a:extLst>
              <a:ext uri="{FF2B5EF4-FFF2-40B4-BE49-F238E27FC236}">
                <a16:creationId xmlns:a16="http://schemas.microsoft.com/office/drawing/2014/main" id="{4249AE1D-BAE5-C7E9-045D-9756E126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6" y="2621124"/>
            <a:ext cx="3781313" cy="348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6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01 - Initiation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25782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computers want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over TCP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first need to establish a connection using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three-way handshake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38256-8557-09F0-C5E3-EBE4E65A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37" y="2218820"/>
            <a:ext cx="7538920" cy="26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01 - Initiation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257826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initiator  sends a packet 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set to 1 (SYN = "synchronize?").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computer sends back a packet 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set to 111 (ACK = "acknowledge!") plus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bit set to 111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computer replies back with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- During the handshake does not include any data of the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290AD-7411-0F0D-CB68-D1F48ECF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31" y="2915755"/>
            <a:ext cx="5398538" cy="27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A0FB19B2-BEAB-49A9-9459-B1D2742DBC66}"/>
              </a:ext>
            </a:extLst>
          </p:cNvPr>
          <p:cNvSpPr txBox="1"/>
          <p:nvPr/>
        </p:nvSpPr>
        <p:spPr>
          <a:xfrm>
            <a:off x="2438400" y="1372893"/>
            <a:ext cx="815421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b="1" dirty="0">
                <a:solidFill>
                  <a:srgbClr val="4472C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TCP and UDP 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DA63CA-E1B0-4E53-9552-FF146C73ED3F}"/>
              </a:ext>
            </a:extLst>
          </p:cNvPr>
          <p:cNvGrpSpPr/>
          <p:nvPr/>
        </p:nvGrpSpPr>
        <p:grpSpPr>
          <a:xfrm>
            <a:off x="2527142" y="2221759"/>
            <a:ext cx="5956033" cy="398177"/>
            <a:chOff x="2906613" y="2134009"/>
            <a:chExt cx="5576389" cy="27424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140ACC-17D6-4641-AA9A-C4A55854CE24}"/>
                </a:ext>
              </a:extLst>
            </p:cNvPr>
            <p:cNvSpPr/>
            <p:nvPr/>
          </p:nvSpPr>
          <p:spPr>
            <a:xfrm>
              <a:off x="2906613" y="2134009"/>
              <a:ext cx="5506566" cy="741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AF46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6D2C3A-6166-4035-91E1-C88013A6CB0A}"/>
                </a:ext>
              </a:extLst>
            </p:cNvPr>
            <p:cNvSpPr/>
            <p:nvPr/>
          </p:nvSpPr>
          <p:spPr>
            <a:xfrm>
              <a:off x="2906615" y="2242701"/>
              <a:ext cx="5576387" cy="16555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6099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prstDash val="solid"/>
            </a:ln>
          </p:spPr>
          <p:txBody>
            <a:bodyPr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063" hangingPunct="0"/>
              <a:endParaRPr lang="en-US" sz="2399">
                <a:solidFill>
                  <a:prstClr val="black"/>
                </a:solidFill>
                <a:latin typeface="Liberation Serif" pitchFamily="18"/>
                <a:ea typeface="DejaVu Sans" pitchFamily="2"/>
                <a:cs typeface="DejaVu Sans" pitchFamily="2"/>
              </a:endParaRPr>
            </a:p>
          </p:txBody>
        </p:sp>
      </p:grpSp>
      <p:pic>
        <p:nvPicPr>
          <p:cNvPr id="9" name="Picture 8" descr="There is No Questioning the Power of the Question - Business 2 Community">
            <a:extLst>
              <a:ext uri="{FF2B5EF4-FFF2-40B4-BE49-F238E27FC236}">
                <a16:creationId xmlns:a16="http://schemas.microsoft.com/office/drawing/2014/main" id="{82286396-BE3E-467D-99D1-B2FF956D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46" y="2862515"/>
            <a:ext cx="2651814" cy="265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210801" y="5715001"/>
            <a:ext cx="1719189" cy="77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7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02 – Data Communication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257826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computer sends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packet with data and a sequence 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computer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acknowledges it by setting the ACK bit and increasing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acknowledgement number by the length of the received data.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DC61F-4BFA-03D4-EB05-4C9F5BD3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39" y="3272067"/>
            <a:ext cx="5988632" cy="19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23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02 – Data Communication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C612E-20D2-D6D2-6212-D9C10429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299" y="1559094"/>
            <a:ext cx="8115660" cy="41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5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03 – Closing the connection 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49410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initiates closing the connection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 packet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bit set to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(FIN = finish).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computer replies with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and another FIN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one more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from the initiating computer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connection is closed.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DC61F-4BFA-03D4-EB05-4C9F5BD3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39" y="3272067"/>
            <a:ext cx="5988632" cy="19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A1EC-E72A-4D16-B378-B5C8AD84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BD56E91-9D5B-4C9A-9434-CB10A20B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772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84394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 - TCP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257826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oriented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delivery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manage out of order massagers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damaged or missing data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Retransmissions available  </a:t>
            </a:r>
          </a:p>
        </p:txBody>
      </p:sp>
      <p:pic>
        <p:nvPicPr>
          <p:cNvPr id="1026" name="Picture 2" descr="Three-Way Handshake - an overview | ScienceDirect Topics">
            <a:extLst>
              <a:ext uri="{FF2B5EF4-FFF2-40B4-BE49-F238E27FC236}">
                <a16:creationId xmlns:a16="http://schemas.microsoft.com/office/drawing/2014/main" id="{F6F0B757-B218-923E-9F7F-234C2E012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34" y="1804059"/>
            <a:ext cx="33813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A6F858-FBA1-E70D-845A-5BE16FE9F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439" y="3786620"/>
            <a:ext cx="4881832" cy="2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 - UDP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8F5C4-3472-442F-ACA5-35A0440B697D}"/>
              </a:ext>
            </a:extLst>
          </p:cNvPr>
          <p:cNvSpPr txBox="1"/>
          <p:nvPr/>
        </p:nvSpPr>
        <p:spPr>
          <a:xfrm>
            <a:off x="298148" y="889435"/>
            <a:ext cx="11257826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 delivery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Check for damaged or missing data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Retransmissions is not available  </a:t>
            </a:r>
          </a:p>
        </p:txBody>
      </p:sp>
      <p:pic>
        <p:nvPicPr>
          <p:cNvPr id="2050" name="Picture 2" descr="TCP Vs UDP - What Is The Difference Between TCP And UDP">
            <a:extLst>
              <a:ext uri="{FF2B5EF4-FFF2-40B4-BE49-F238E27FC236}">
                <a16:creationId xmlns:a16="http://schemas.microsoft.com/office/drawing/2014/main" id="{9563469F-0251-8243-7D64-A6005F6A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10" y="1137010"/>
            <a:ext cx="5072834" cy="26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93EE791-4B4A-C7E1-8B80-4A1160FF4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3798169"/>
            <a:ext cx="8645387" cy="26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vs UDP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B669639-5154-AAE7-5264-08A3E2DD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1303565"/>
            <a:ext cx="7239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vs UDP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 descr="What's the Difference between IP/TCP &amp; UDP?">
            <a:extLst>
              <a:ext uri="{FF2B5EF4-FFF2-40B4-BE49-F238E27FC236}">
                <a16:creationId xmlns:a16="http://schemas.microsoft.com/office/drawing/2014/main" id="{2EE71E64-7363-68EB-065F-A1CBBB4D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0" y="1790700"/>
            <a:ext cx="6986313" cy="41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0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vs UDP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BF7695D0-54B8-62D3-6A4D-22D51E9C5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4" y="1783999"/>
            <a:ext cx="5702755" cy="43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2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Communication  Structure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80505-B094-490E-8AA0-9F243809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1" y="1244487"/>
            <a:ext cx="10846357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Communication  Structure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Network TCP and IP packet">
            <a:extLst>
              <a:ext uri="{FF2B5EF4-FFF2-40B4-BE49-F238E27FC236}">
                <a16:creationId xmlns:a16="http://schemas.microsoft.com/office/drawing/2014/main" id="{B28D7112-64A2-95CA-749D-2AE353FF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22" y="1243006"/>
            <a:ext cx="47625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Lightbox">
            <a:extLst>
              <a:ext uri="{FF2B5EF4-FFF2-40B4-BE49-F238E27FC236}">
                <a16:creationId xmlns:a16="http://schemas.microsoft.com/office/drawing/2014/main" id="{68D17D73-EFCA-5B40-2CA4-4F0D6315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38" y="1155992"/>
            <a:ext cx="5057597" cy="4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607</Words>
  <Application>Microsoft Office PowerPoint</Application>
  <PresentationFormat>Widescreen</PresentationFormat>
  <Paragraphs>89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Liberation Serif</vt:lpstr>
      <vt:lpstr>Times New Roman</vt:lpstr>
      <vt:lpstr>Office Theme</vt:lpstr>
      <vt:lpstr>PowerPoint Presentation</vt:lpstr>
      <vt:lpstr>PowerPoint Presentation</vt:lpstr>
      <vt:lpstr>Transmission Control Protocol - TCP </vt:lpstr>
      <vt:lpstr>User Datagram Protocol - UDP</vt:lpstr>
      <vt:lpstr>TCP vs UDP</vt:lpstr>
      <vt:lpstr>TCP vs UDP</vt:lpstr>
      <vt:lpstr>TCP vs UDP</vt:lpstr>
      <vt:lpstr>TCP/IP Communication  Structure </vt:lpstr>
      <vt:lpstr>TCP/IP Communication  Structure </vt:lpstr>
      <vt:lpstr>TCP/IP Communication  Structure </vt:lpstr>
      <vt:lpstr>Key terms</vt:lpstr>
      <vt:lpstr>PowerPoint Presentation</vt:lpstr>
      <vt:lpstr>Key terms</vt:lpstr>
      <vt:lpstr>Key terms</vt:lpstr>
      <vt:lpstr>Key terms</vt:lpstr>
      <vt:lpstr>PowerPoint Presentation</vt:lpstr>
      <vt:lpstr>TCP Three-way Handshake </vt:lpstr>
      <vt:lpstr>Step 01 - Initiation</vt:lpstr>
      <vt:lpstr>Step 01 - Initiation</vt:lpstr>
      <vt:lpstr>Step 02 – Data Communication </vt:lpstr>
      <vt:lpstr>Step 02 – Data Communication </vt:lpstr>
      <vt:lpstr>Step 03 – Closing the connection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Isuru Sri Bandara</dc:creator>
  <cp:lastModifiedBy>Isuru Sri Bandara</cp:lastModifiedBy>
  <cp:revision>2</cp:revision>
  <dcterms:created xsi:type="dcterms:W3CDTF">2023-07-11T09:05:02Z</dcterms:created>
  <dcterms:modified xsi:type="dcterms:W3CDTF">2023-07-26T10:41:28Z</dcterms:modified>
</cp:coreProperties>
</file>