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12FA-DBF6-4703-BABD-EE4C5A5D49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8C4C68-294A-42BE-A0C8-272D335624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DD95EE-FA60-4504-8EFF-A06F0897096A}"/>
              </a:ext>
            </a:extLst>
          </p:cNvPr>
          <p:cNvSpPr>
            <a:spLocks noGrp="1"/>
          </p:cNvSpPr>
          <p:nvPr>
            <p:ph type="dt" sz="half" idx="10"/>
          </p:nvPr>
        </p:nvSpPr>
        <p:spPr/>
        <p:txBody>
          <a:bodyPr/>
          <a:lstStyle/>
          <a:p>
            <a:fld id="{C23C076F-6866-4A92-AF08-5E0672B00F4B}" type="datetimeFigureOut">
              <a:rPr lang="en-US" smtClean="0"/>
              <a:t>4/20/2023</a:t>
            </a:fld>
            <a:endParaRPr lang="en-US"/>
          </a:p>
        </p:txBody>
      </p:sp>
      <p:sp>
        <p:nvSpPr>
          <p:cNvPr id="5" name="Footer Placeholder 4">
            <a:extLst>
              <a:ext uri="{FF2B5EF4-FFF2-40B4-BE49-F238E27FC236}">
                <a16:creationId xmlns:a16="http://schemas.microsoft.com/office/drawing/2014/main" id="{CC4016CD-8A29-41C2-A984-A66C380A1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4A4F9-C4A9-4831-8EC0-8C34E783B320}"/>
              </a:ext>
            </a:extLst>
          </p:cNvPr>
          <p:cNvSpPr>
            <a:spLocks noGrp="1"/>
          </p:cNvSpPr>
          <p:nvPr>
            <p:ph type="sldNum" sz="quarter" idx="12"/>
          </p:nvPr>
        </p:nvSpPr>
        <p:spPr/>
        <p:txBody>
          <a:bodyPr/>
          <a:lstStyle/>
          <a:p>
            <a:fld id="{A7B379CC-C9E5-420B-AE21-FAEFE78178B1}" type="slidenum">
              <a:rPr lang="en-US" smtClean="0"/>
              <a:t>‹#›</a:t>
            </a:fld>
            <a:endParaRPr lang="en-US"/>
          </a:p>
        </p:txBody>
      </p:sp>
    </p:spTree>
    <p:extLst>
      <p:ext uri="{BB962C8B-B14F-4D97-AF65-F5344CB8AC3E}">
        <p14:creationId xmlns:p14="http://schemas.microsoft.com/office/powerpoint/2010/main" val="288917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EF683-8A9B-450C-91D9-ABEB3FC490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CD8F7C-193A-44C8-863A-B0E97C1330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0B1C5-D7FA-4BEA-B4B8-B82C6442664A}"/>
              </a:ext>
            </a:extLst>
          </p:cNvPr>
          <p:cNvSpPr>
            <a:spLocks noGrp="1"/>
          </p:cNvSpPr>
          <p:nvPr>
            <p:ph type="dt" sz="half" idx="10"/>
          </p:nvPr>
        </p:nvSpPr>
        <p:spPr/>
        <p:txBody>
          <a:bodyPr/>
          <a:lstStyle/>
          <a:p>
            <a:fld id="{C23C076F-6866-4A92-AF08-5E0672B00F4B}" type="datetimeFigureOut">
              <a:rPr lang="en-US" smtClean="0"/>
              <a:t>4/20/2023</a:t>
            </a:fld>
            <a:endParaRPr lang="en-US"/>
          </a:p>
        </p:txBody>
      </p:sp>
      <p:sp>
        <p:nvSpPr>
          <p:cNvPr id="5" name="Footer Placeholder 4">
            <a:extLst>
              <a:ext uri="{FF2B5EF4-FFF2-40B4-BE49-F238E27FC236}">
                <a16:creationId xmlns:a16="http://schemas.microsoft.com/office/drawing/2014/main" id="{26BE8568-0D51-4F7C-8DBB-50A55096D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71EC4-EEF4-45CF-B35E-CD46CC52F832}"/>
              </a:ext>
            </a:extLst>
          </p:cNvPr>
          <p:cNvSpPr>
            <a:spLocks noGrp="1"/>
          </p:cNvSpPr>
          <p:nvPr>
            <p:ph type="sldNum" sz="quarter" idx="12"/>
          </p:nvPr>
        </p:nvSpPr>
        <p:spPr/>
        <p:txBody>
          <a:bodyPr/>
          <a:lstStyle/>
          <a:p>
            <a:fld id="{A7B379CC-C9E5-420B-AE21-FAEFE78178B1}" type="slidenum">
              <a:rPr lang="en-US" smtClean="0"/>
              <a:t>‹#›</a:t>
            </a:fld>
            <a:endParaRPr lang="en-US"/>
          </a:p>
        </p:txBody>
      </p:sp>
    </p:spTree>
    <p:extLst>
      <p:ext uri="{BB962C8B-B14F-4D97-AF65-F5344CB8AC3E}">
        <p14:creationId xmlns:p14="http://schemas.microsoft.com/office/powerpoint/2010/main" val="90043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92E2F9-E6C8-4432-BC46-08813839B8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6C1C24-7E72-4E1A-8501-7DC435E8CD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7A38F3-5A70-4C3D-A5CE-CCE83F87C3BF}"/>
              </a:ext>
            </a:extLst>
          </p:cNvPr>
          <p:cNvSpPr>
            <a:spLocks noGrp="1"/>
          </p:cNvSpPr>
          <p:nvPr>
            <p:ph type="dt" sz="half" idx="10"/>
          </p:nvPr>
        </p:nvSpPr>
        <p:spPr/>
        <p:txBody>
          <a:bodyPr/>
          <a:lstStyle/>
          <a:p>
            <a:fld id="{C23C076F-6866-4A92-AF08-5E0672B00F4B}" type="datetimeFigureOut">
              <a:rPr lang="en-US" smtClean="0"/>
              <a:t>4/20/2023</a:t>
            </a:fld>
            <a:endParaRPr lang="en-US"/>
          </a:p>
        </p:txBody>
      </p:sp>
      <p:sp>
        <p:nvSpPr>
          <p:cNvPr id="5" name="Footer Placeholder 4">
            <a:extLst>
              <a:ext uri="{FF2B5EF4-FFF2-40B4-BE49-F238E27FC236}">
                <a16:creationId xmlns:a16="http://schemas.microsoft.com/office/drawing/2014/main" id="{A0BB2226-87F0-4603-834B-E8C54CB64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AB2EE-7B95-4BCB-B7FA-7437D8BF1C37}"/>
              </a:ext>
            </a:extLst>
          </p:cNvPr>
          <p:cNvSpPr>
            <a:spLocks noGrp="1"/>
          </p:cNvSpPr>
          <p:nvPr>
            <p:ph type="sldNum" sz="quarter" idx="12"/>
          </p:nvPr>
        </p:nvSpPr>
        <p:spPr/>
        <p:txBody>
          <a:bodyPr/>
          <a:lstStyle/>
          <a:p>
            <a:fld id="{A7B379CC-C9E5-420B-AE21-FAEFE78178B1}" type="slidenum">
              <a:rPr lang="en-US" smtClean="0"/>
              <a:t>‹#›</a:t>
            </a:fld>
            <a:endParaRPr lang="en-US"/>
          </a:p>
        </p:txBody>
      </p:sp>
    </p:spTree>
    <p:extLst>
      <p:ext uri="{BB962C8B-B14F-4D97-AF65-F5344CB8AC3E}">
        <p14:creationId xmlns:p14="http://schemas.microsoft.com/office/powerpoint/2010/main" val="133039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FB03-D0B5-478A-B2F7-8B0EBF976A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0B6D5C-632F-4F8C-ACD4-DC3AC59AD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11AC07-DA64-45C5-8E9B-4642FF4C5A96}"/>
              </a:ext>
            </a:extLst>
          </p:cNvPr>
          <p:cNvSpPr>
            <a:spLocks noGrp="1"/>
          </p:cNvSpPr>
          <p:nvPr>
            <p:ph type="dt" sz="half" idx="10"/>
          </p:nvPr>
        </p:nvSpPr>
        <p:spPr/>
        <p:txBody>
          <a:bodyPr/>
          <a:lstStyle/>
          <a:p>
            <a:fld id="{C23C076F-6866-4A92-AF08-5E0672B00F4B}" type="datetimeFigureOut">
              <a:rPr lang="en-US" smtClean="0"/>
              <a:t>4/20/2023</a:t>
            </a:fld>
            <a:endParaRPr lang="en-US"/>
          </a:p>
        </p:txBody>
      </p:sp>
      <p:sp>
        <p:nvSpPr>
          <p:cNvPr id="5" name="Footer Placeholder 4">
            <a:extLst>
              <a:ext uri="{FF2B5EF4-FFF2-40B4-BE49-F238E27FC236}">
                <a16:creationId xmlns:a16="http://schemas.microsoft.com/office/drawing/2014/main" id="{87AE1650-6AB9-49FB-AF93-5278AAA6A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4F1ED-38DE-41AC-B0F5-C217D1704EB8}"/>
              </a:ext>
            </a:extLst>
          </p:cNvPr>
          <p:cNvSpPr>
            <a:spLocks noGrp="1"/>
          </p:cNvSpPr>
          <p:nvPr>
            <p:ph type="sldNum" sz="quarter" idx="12"/>
          </p:nvPr>
        </p:nvSpPr>
        <p:spPr/>
        <p:txBody>
          <a:bodyPr/>
          <a:lstStyle/>
          <a:p>
            <a:fld id="{A7B379CC-C9E5-420B-AE21-FAEFE78178B1}" type="slidenum">
              <a:rPr lang="en-US" smtClean="0"/>
              <a:t>‹#›</a:t>
            </a:fld>
            <a:endParaRPr lang="en-US"/>
          </a:p>
        </p:txBody>
      </p:sp>
    </p:spTree>
    <p:extLst>
      <p:ext uri="{BB962C8B-B14F-4D97-AF65-F5344CB8AC3E}">
        <p14:creationId xmlns:p14="http://schemas.microsoft.com/office/powerpoint/2010/main" val="3693427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DB02-E879-49E6-905F-06F8A7E5CD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4C9C0F-5654-4156-AC35-5FF1B8B60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726FB6-B392-4F9F-822A-088CBE7732CD}"/>
              </a:ext>
            </a:extLst>
          </p:cNvPr>
          <p:cNvSpPr>
            <a:spLocks noGrp="1"/>
          </p:cNvSpPr>
          <p:nvPr>
            <p:ph type="dt" sz="half" idx="10"/>
          </p:nvPr>
        </p:nvSpPr>
        <p:spPr/>
        <p:txBody>
          <a:bodyPr/>
          <a:lstStyle/>
          <a:p>
            <a:fld id="{C23C076F-6866-4A92-AF08-5E0672B00F4B}" type="datetimeFigureOut">
              <a:rPr lang="en-US" smtClean="0"/>
              <a:t>4/20/2023</a:t>
            </a:fld>
            <a:endParaRPr lang="en-US"/>
          </a:p>
        </p:txBody>
      </p:sp>
      <p:sp>
        <p:nvSpPr>
          <p:cNvPr id="5" name="Footer Placeholder 4">
            <a:extLst>
              <a:ext uri="{FF2B5EF4-FFF2-40B4-BE49-F238E27FC236}">
                <a16:creationId xmlns:a16="http://schemas.microsoft.com/office/drawing/2014/main" id="{0F057376-EAE1-4323-B3A1-80E1A2EF4E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FBF68-C255-4DD7-8C7B-9BEAB7CEE35D}"/>
              </a:ext>
            </a:extLst>
          </p:cNvPr>
          <p:cNvSpPr>
            <a:spLocks noGrp="1"/>
          </p:cNvSpPr>
          <p:nvPr>
            <p:ph type="sldNum" sz="quarter" idx="12"/>
          </p:nvPr>
        </p:nvSpPr>
        <p:spPr/>
        <p:txBody>
          <a:bodyPr/>
          <a:lstStyle/>
          <a:p>
            <a:fld id="{A7B379CC-C9E5-420B-AE21-FAEFE78178B1}" type="slidenum">
              <a:rPr lang="en-US" smtClean="0"/>
              <a:t>‹#›</a:t>
            </a:fld>
            <a:endParaRPr lang="en-US"/>
          </a:p>
        </p:txBody>
      </p:sp>
    </p:spTree>
    <p:extLst>
      <p:ext uri="{BB962C8B-B14F-4D97-AF65-F5344CB8AC3E}">
        <p14:creationId xmlns:p14="http://schemas.microsoft.com/office/powerpoint/2010/main" val="412001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0AB2-A502-4CDB-973C-7C285EB16E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A9E4D0-D222-496B-8041-D1EFCB55E4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B53A0D-8B23-4478-8C8D-A4E870613F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2D32DB-9196-440F-943A-898D2391E804}"/>
              </a:ext>
            </a:extLst>
          </p:cNvPr>
          <p:cNvSpPr>
            <a:spLocks noGrp="1"/>
          </p:cNvSpPr>
          <p:nvPr>
            <p:ph type="dt" sz="half" idx="10"/>
          </p:nvPr>
        </p:nvSpPr>
        <p:spPr/>
        <p:txBody>
          <a:bodyPr/>
          <a:lstStyle/>
          <a:p>
            <a:fld id="{C23C076F-6866-4A92-AF08-5E0672B00F4B}" type="datetimeFigureOut">
              <a:rPr lang="en-US" smtClean="0"/>
              <a:t>4/20/2023</a:t>
            </a:fld>
            <a:endParaRPr lang="en-US"/>
          </a:p>
        </p:txBody>
      </p:sp>
      <p:sp>
        <p:nvSpPr>
          <p:cNvPr id="6" name="Footer Placeholder 5">
            <a:extLst>
              <a:ext uri="{FF2B5EF4-FFF2-40B4-BE49-F238E27FC236}">
                <a16:creationId xmlns:a16="http://schemas.microsoft.com/office/drawing/2014/main" id="{D68AA7D6-3F27-46A8-B411-F399FB8FC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220E5-2488-45DD-B82A-78CFCD0BAEC8}"/>
              </a:ext>
            </a:extLst>
          </p:cNvPr>
          <p:cNvSpPr>
            <a:spLocks noGrp="1"/>
          </p:cNvSpPr>
          <p:nvPr>
            <p:ph type="sldNum" sz="quarter" idx="12"/>
          </p:nvPr>
        </p:nvSpPr>
        <p:spPr/>
        <p:txBody>
          <a:bodyPr/>
          <a:lstStyle/>
          <a:p>
            <a:fld id="{A7B379CC-C9E5-420B-AE21-FAEFE78178B1}" type="slidenum">
              <a:rPr lang="en-US" smtClean="0"/>
              <a:t>‹#›</a:t>
            </a:fld>
            <a:endParaRPr lang="en-US"/>
          </a:p>
        </p:txBody>
      </p:sp>
    </p:spTree>
    <p:extLst>
      <p:ext uri="{BB962C8B-B14F-4D97-AF65-F5344CB8AC3E}">
        <p14:creationId xmlns:p14="http://schemas.microsoft.com/office/powerpoint/2010/main" val="3509381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46760-7A8E-4F16-98C5-C4403B912A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E0A325-B84E-47A2-9514-CD392F383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A63CB9-F64D-44D4-84BD-FC9EA17BA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371A53-1856-4A95-B77B-BD12F82683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65CB56-D749-4866-AFA1-0801447EE0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886426-E6C7-4117-9DEA-490C6D9463BE}"/>
              </a:ext>
            </a:extLst>
          </p:cNvPr>
          <p:cNvSpPr>
            <a:spLocks noGrp="1"/>
          </p:cNvSpPr>
          <p:nvPr>
            <p:ph type="dt" sz="half" idx="10"/>
          </p:nvPr>
        </p:nvSpPr>
        <p:spPr/>
        <p:txBody>
          <a:bodyPr/>
          <a:lstStyle/>
          <a:p>
            <a:fld id="{C23C076F-6866-4A92-AF08-5E0672B00F4B}" type="datetimeFigureOut">
              <a:rPr lang="en-US" smtClean="0"/>
              <a:t>4/20/2023</a:t>
            </a:fld>
            <a:endParaRPr lang="en-US"/>
          </a:p>
        </p:txBody>
      </p:sp>
      <p:sp>
        <p:nvSpPr>
          <p:cNvPr id="8" name="Footer Placeholder 7">
            <a:extLst>
              <a:ext uri="{FF2B5EF4-FFF2-40B4-BE49-F238E27FC236}">
                <a16:creationId xmlns:a16="http://schemas.microsoft.com/office/drawing/2014/main" id="{3BCEE668-E4A3-4034-8D91-8D173EAB62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C6BB15-41D8-4D26-9235-A724E906DC7C}"/>
              </a:ext>
            </a:extLst>
          </p:cNvPr>
          <p:cNvSpPr>
            <a:spLocks noGrp="1"/>
          </p:cNvSpPr>
          <p:nvPr>
            <p:ph type="sldNum" sz="quarter" idx="12"/>
          </p:nvPr>
        </p:nvSpPr>
        <p:spPr/>
        <p:txBody>
          <a:bodyPr/>
          <a:lstStyle/>
          <a:p>
            <a:fld id="{A7B379CC-C9E5-420B-AE21-FAEFE78178B1}" type="slidenum">
              <a:rPr lang="en-US" smtClean="0"/>
              <a:t>‹#›</a:t>
            </a:fld>
            <a:endParaRPr lang="en-US"/>
          </a:p>
        </p:txBody>
      </p:sp>
    </p:spTree>
    <p:extLst>
      <p:ext uri="{BB962C8B-B14F-4D97-AF65-F5344CB8AC3E}">
        <p14:creationId xmlns:p14="http://schemas.microsoft.com/office/powerpoint/2010/main" val="274920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F6A4-533F-4464-9DAF-1C1838B19F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E87D03-AFEA-49CE-A735-8B750168A776}"/>
              </a:ext>
            </a:extLst>
          </p:cNvPr>
          <p:cNvSpPr>
            <a:spLocks noGrp="1"/>
          </p:cNvSpPr>
          <p:nvPr>
            <p:ph type="dt" sz="half" idx="10"/>
          </p:nvPr>
        </p:nvSpPr>
        <p:spPr/>
        <p:txBody>
          <a:bodyPr/>
          <a:lstStyle/>
          <a:p>
            <a:fld id="{C23C076F-6866-4A92-AF08-5E0672B00F4B}" type="datetimeFigureOut">
              <a:rPr lang="en-US" smtClean="0"/>
              <a:t>4/20/2023</a:t>
            </a:fld>
            <a:endParaRPr lang="en-US"/>
          </a:p>
        </p:txBody>
      </p:sp>
      <p:sp>
        <p:nvSpPr>
          <p:cNvPr id="4" name="Footer Placeholder 3">
            <a:extLst>
              <a:ext uri="{FF2B5EF4-FFF2-40B4-BE49-F238E27FC236}">
                <a16:creationId xmlns:a16="http://schemas.microsoft.com/office/drawing/2014/main" id="{357B0E26-7191-45C0-A717-CEC6D01500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A1DAFB-E5F3-4C12-8907-3D746E726FE3}"/>
              </a:ext>
            </a:extLst>
          </p:cNvPr>
          <p:cNvSpPr>
            <a:spLocks noGrp="1"/>
          </p:cNvSpPr>
          <p:nvPr>
            <p:ph type="sldNum" sz="quarter" idx="12"/>
          </p:nvPr>
        </p:nvSpPr>
        <p:spPr/>
        <p:txBody>
          <a:bodyPr/>
          <a:lstStyle/>
          <a:p>
            <a:fld id="{A7B379CC-C9E5-420B-AE21-FAEFE78178B1}" type="slidenum">
              <a:rPr lang="en-US" smtClean="0"/>
              <a:t>‹#›</a:t>
            </a:fld>
            <a:endParaRPr lang="en-US"/>
          </a:p>
        </p:txBody>
      </p:sp>
    </p:spTree>
    <p:extLst>
      <p:ext uri="{BB962C8B-B14F-4D97-AF65-F5344CB8AC3E}">
        <p14:creationId xmlns:p14="http://schemas.microsoft.com/office/powerpoint/2010/main" val="1992169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06464-129D-4DAC-AEB6-33372F3BCDF1}"/>
              </a:ext>
            </a:extLst>
          </p:cNvPr>
          <p:cNvSpPr>
            <a:spLocks noGrp="1"/>
          </p:cNvSpPr>
          <p:nvPr>
            <p:ph type="dt" sz="half" idx="10"/>
          </p:nvPr>
        </p:nvSpPr>
        <p:spPr/>
        <p:txBody>
          <a:bodyPr/>
          <a:lstStyle/>
          <a:p>
            <a:fld id="{C23C076F-6866-4A92-AF08-5E0672B00F4B}" type="datetimeFigureOut">
              <a:rPr lang="en-US" smtClean="0"/>
              <a:t>4/20/2023</a:t>
            </a:fld>
            <a:endParaRPr lang="en-US"/>
          </a:p>
        </p:txBody>
      </p:sp>
      <p:sp>
        <p:nvSpPr>
          <p:cNvPr id="3" name="Footer Placeholder 2">
            <a:extLst>
              <a:ext uri="{FF2B5EF4-FFF2-40B4-BE49-F238E27FC236}">
                <a16:creationId xmlns:a16="http://schemas.microsoft.com/office/drawing/2014/main" id="{580104F7-3D6E-4D00-8A7D-813BDF5BA2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CE6C16-71F7-4F6A-9A17-10636111692B}"/>
              </a:ext>
            </a:extLst>
          </p:cNvPr>
          <p:cNvSpPr>
            <a:spLocks noGrp="1"/>
          </p:cNvSpPr>
          <p:nvPr>
            <p:ph type="sldNum" sz="quarter" idx="12"/>
          </p:nvPr>
        </p:nvSpPr>
        <p:spPr/>
        <p:txBody>
          <a:bodyPr/>
          <a:lstStyle/>
          <a:p>
            <a:fld id="{A7B379CC-C9E5-420B-AE21-FAEFE78178B1}" type="slidenum">
              <a:rPr lang="en-US" smtClean="0"/>
              <a:t>‹#›</a:t>
            </a:fld>
            <a:endParaRPr lang="en-US"/>
          </a:p>
        </p:txBody>
      </p:sp>
    </p:spTree>
    <p:extLst>
      <p:ext uri="{BB962C8B-B14F-4D97-AF65-F5344CB8AC3E}">
        <p14:creationId xmlns:p14="http://schemas.microsoft.com/office/powerpoint/2010/main" val="1690606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EB1FB-09C8-4A63-9B21-600229E861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902F82-396B-4248-8C88-82BFF9A26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876A9F-1642-4F3D-92BF-E8CE2A99B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93D59A-04B3-4F1C-B4A1-38D3320F3B71}"/>
              </a:ext>
            </a:extLst>
          </p:cNvPr>
          <p:cNvSpPr>
            <a:spLocks noGrp="1"/>
          </p:cNvSpPr>
          <p:nvPr>
            <p:ph type="dt" sz="half" idx="10"/>
          </p:nvPr>
        </p:nvSpPr>
        <p:spPr/>
        <p:txBody>
          <a:bodyPr/>
          <a:lstStyle/>
          <a:p>
            <a:fld id="{C23C076F-6866-4A92-AF08-5E0672B00F4B}" type="datetimeFigureOut">
              <a:rPr lang="en-US" smtClean="0"/>
              <a:t>4/20/2023</a:t>
            </a:fld>
            <a:endParaRPr lang="en-US"/>
          </a:p>
        </p:txBody>
      </p:sp>
      <p:sp>
        <p:nvSpPr>
          <p:cNvPr id="6" name="Footer Placeholder 5">
            <a:extLst>
              <a:ext uri="{FF2B5EF4-FFF2-40B4-BE49-F238E27FC236}">
                <a16:creationId xmlns:a16="http://schemas.microsoft.com/office/drawing/2014/main" id="{F91193A4-C9F5-4177-9031-FF474A58DA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C611E9-5C2B-4C51-84B2-D5F1A749F8F7}"/>
              </a:ext>
            </a:extLst>
          </p:cNvPr>
          <p:cNvSpPr>
            <a:spLocks noGrp="1"/>
          </p:cNvSpPr>
          <p:nvPr>
            <p:ph type="sldNum" sz="quarter" idx="12"/>
          </p:nvPr>
        </p:nvSpPr>
        <p:spPr/>
        <p:txBody>
          <a:bodyPr/>
          <a:lstStyle/>
          <a:p>
            <a:fld id="{A7B379CC-C9E5-420B-AE21-FAEFE78178B1}" type="slidenum">
              <a:rPr lang="en-US" smtClean="0"/>
              <a:t>‹#›</a:t>
            </a:fld>
            <a:endParaRPr lang="en-US"/>
          </a:p>
        </p:txBody>
      </p:sp>
    </p:spTree>
    <p:extLst>
      <p:ext uri="{BB962C8B-B14F-4D97-AF65-F5344CB8AC3E}">
        <p14:creationId xmlns:p14="http://schemas.microsoft.com/office/powerpoint/2010/main" val="229555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99F0-5142-4CB8-807D-593B73FD2C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2CC9B4-43CF-4260-AAE2-2E641DCA97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FEC633-6224-4353-8C74-A575FD7AE5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F461CB-59B8-4C69-A1FC-05BB3785D699}"/>
              </a:ext>
            </a:extLst>
          </p:cNvPr>
          <p:cNvSpPr>
            <a:spLocks noGrp="1"/>
          </p:cNvSpPr>
          <p:nvPr>
            <p:ph type="dt" sz="half" idx="10"/>
          </p:nvPr>
        </p:nvSpPr>
        <p:spPr/>
        <p:txBody>
          <a:bodyPr/>
          <a:lstStyle/>
          <a:p>
            <a:fld id="{C23C076F-6866-4A92-AF08-5E0672B00F4B}" type="datetimeFigureOut">
              <a:rPr lang="en-US" smtClean="0"/>
              <a:t>4/20/2023</a:t>
            </a:fld>
            <a:endParaRPr lang="en-US"/>
          </a:p>
        </p:txBody>
      </p:sp>
      <p:sp>
        <p:nvSpPr>
          <p:cNvPr id="6" name="Footer Placeholder 5">
            <a:extLst>
              <a:ext uri="{FF2B5EF4-FFF2-40B4-BE49-F238E27FC236}">
                <a16:creationId xmlns:a16="http://schemas.microsoft.com/office/drawing/2014/main" id="{38D26377-5B40-441C-8123-AF74477FCE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89EC8D-8919-4EDB-A1CB-D1687F6676A7}"/>
              </a:ext>
            </a:extLst>
          </p:cNvPr>
          <p:cNvSpPr>
            <a:spLocks noGrp="1"/>
          </p:cNvSpPr>
          <p:nvPr>
            <p:ph type="sldNum" sz="quarter" idx="12"/>
          </p:nvPr>
        </p:nvSpPr>
        <p:spPr/>
        <p:txBody>
          <a:bodyPr/>
          <a:lstStyle/>
          <a:p>
            <a:fld id="{A7B379CC-C9E5-420B-AE21-FAEFE78178B1}" type="slidenum">
              <a:rPr lang="en-US" smtClean="0"/>
              <a:t>‹#›</a:t>
            </a:fld>
            <a:endParaRPr lang="en-US"/>
          </a:p>
        </p:txBody>
      </p:sp>
    </p:spTree>
    <p:extLst>
      <p:ext uri="{BB962C8B-B14F-4D97-AF65-F5344CB8AC3E}">
        <p14:creationId xmlns:p14="http://schemas.microsoft.com/office/powerpoint/2010/main" val="937801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E2C124-304B-45DE-95EC-B5459E0B87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EE11F4-5CF4-47E6-B9A9-B4B22C578A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959C7-0197-473C-923E-7CE6D0E46A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C076F-6866-4A92-AF08-5E0672B00F4B}" type="datetimeFigureOut">
              <a:rPr lang="en-US" smtClean="0"/>
              <a:t>4/20/2023</a:t>
            </a:fld>
            <a:endParaRPr lang="en-US"/>
          </a:p>
        </p:txBody>
      </p:sp>
      <p:sp>
        <p:nvSpPr>
          <p:cNvPr id="5" name="Footer Placeholder 4">
            <a:extLst>
              <a:ext uri="{FF2B5EF4-FFF2-40B4-BE49-F238E27FC236}">
                <a16:creationId xmlns:a16="http://schemas.microsoft.com/office/drawing/2014/main" id="{6EDA7EB2-44FC-437A-8B92-38DCA4ADD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90E5FD-194B-403C-9117-D09B0D692D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B379CC-C9E5-420B-AE21-FAEFE78178B1}" type="slidenum">
              <a:rPr lang="en-US" smtClean="0"/>
              <a:t>‹#›</a:t>
            </a:fld>
            <a:endParaRPr lang="en-US"/>
          </a:p>
        </p:txBody>
      </p:sp>
    </p:spTree>
    <p:extLst>
      <p:ext uri="{BB962C8B-B14F-4D97-AF65-F5344CB8AC3E}">
        <p14:creationId xmlns:p14="http://schemas.microsoft.com/office/powerpoint/2010/main" val="2115712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esk with technical drawings, pencil and tools">
            <a:extLst>
              <a:ext uri="{FF2B5EF4-FFF2-40B4-BE49-F238E27FC236}">
                <a16:creationId xmlns:a16="http://schemas.microsoft.com/office/drawing/2014/main" id="{BAF5C1A3-3AF4-4C9F-AC9B-1152EB35BE89}"/>
              </a:ext>
            </a:extLst>
          </p:cNvPr>
          <p:cNvPicPr>
            <a:picLocks noChangeAspect="1"/>
          </p:cNvPicPr>
          <p:nvPr/>
        </p:nvPicPr>
        <p:blipFill rotWithShape="1">
          <a:blip r:embed="rId2"/>
          <a:srcRect r="5882" b="-1"/>
          <a:stretch/>
        </p:blipFill>
        <p:spPr>
          <a:xfrm>
            <a:off x="2522358" y="10"/>
            <a:ext cx="9669642" cy="6857990"/>
          </a:xfrm>
          <a:prstGeom prst="rect">
            <a:avLst/>
          </a:prstGeom>
        </p:spPr>
      </p:pic>
      <p:sp>
        <p:nvSpPr>
          <p:cNvPr id="21" name="Rectangle 2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95D1ED-D4DD-4B47-B406-D524E7E1D39E}"/>
              </a:ext>
            </a:extLst>
          </p:cNvPr>
          <p:cNvSpPr>
            <a:spLocks noGrp="1"/>
          </p:cNvSpPr>
          <p:nvPr>
            <p:ph type="title"/>
          </p:nvPr>
        </p:nvSpPr>
        <p:spPr>
          <a:xfrm>
            <a:off x="695053" y="1123950"/>
            <a:ext cx="3973385" cy="2806700"/>
          </a:xfrm>
          <a:noFill/>
        </p:spPr>
        <p:txBody>
          <a:bodyPr vert="horz" lIns="91440" tIns="45720" rIns="91440" bIns="45720" rtlCol="0" anchor="b">
            <a:normAutofit/>
          </a:bodyPr>
          <a:lstStyle/>
          <a:p>
            <a:r>
              <a:rPr lang="en-US" sz="5400" b="1" dirty="0"/>
              <a:t>Computer Architecture  </a:t>
            </a:r>
          </a:p>
        </p:txBody>
      </p:sp>
      <p:sp>
        <p:nvSpPr>
          <p:cNvPr id="13" name="TextBox 12">
            <a:extLst>
              <a:ext uri="{FF2B5EF4-FFF2-40B4-BE49-F238E27FC236}">
                <a16:creationId xmlns:a16="http://schemas.microsoft.com/office/drawing/2014/main" id="{30AE04F5-B560-40D4-9F20-88935BAEB571}"/>
              </a:ext>
            </a:extLst>
          </p:cNvPr>
          <p:cNvSpPr txBox="1"/>
          <p:nvPr/>
        </p:nvSpPr>
        <p:spPr>
          <a:xfrm>
            <a:off x="695053" y="4193995"/>
            <a:ext cx="6096000" cy="1200329"/>
          </a:xfrm>
          <a:prstGeom prst="rect">
            <a:avLst/>
          </a:prstGeom>
          <a:noFill/>
        </p:spPr>
        <p:txBody>
          <a:bodyPr wrap="square">
            <a:spAutoFit/>
          </a:bodyPr>
          <a:lstStyle/>
          <a:p>
            <a:r>
              <a:rPr lang="en-US" dirty="0"/>
              <a:t>Gayan Perera,</a:t>
            </a:r>
          </a:p>
          <a:p>
            <a:r>
              <a:rPr lang="en-US" dirty="0"/>
              <a:t>Lecturer Faculty of Computing</a:t>
            </a:r>
          </a:p>
          <a:p>
            <a:r>
              <a:rPr lang="en-US" dirty="0"/>
              <a:t>Dept. of Computer Science &amp; SE</a:t>
            </a:r>
          </a:p>
          <a:p>
            <a:r>
              <a:rPr lang="en-US" dirty="0"/>
              <a:t>NSBM Green University Town </a:t>
            </a:r>
          </a:p>
        </p:txBody>
      </p:sp>
    </p:spTree>
    <p:extLst>
      <p:ext uri="{BB962C8B-B14F-4D97-AF65-F5344CB8AC3E}">
        <p14:creationId xmlns:p14="http://schemas.microsoft.com/office/powerpoint/2010/main" val="364899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D0BF7B1-6F5F-4AA0-985E-42AF89EDB5FD}"/>
              </a:ext>
            </a:extLst>
          </p:cNvPr>
          <p:cNvSpPr txBox="1">
            <a:spLocks/>
          </p:cNvSpPr>
          <p:nvPr/>
        </p:nvSpPr>
        <p:spPr>
          <a:xfrm>
            <a:off x="643278" y="226034"/>
            <a:ext cx="3429000" cy="171907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kern="1200" dirty="0">
                <a:solidFill>
                  <a:schemeClr val="tx1"/>
                </a:solidFill>
                <a:latin typeface="+mj-lt"/>
                <a:ea typeface="+mj-ea"/>
                <a:cs typeface="+mj-cs"/>
              </a:rPr>
              <a:t>Data Lake </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5DC14C6-CF44-45F3-BDE6-3FBACFC363AC}"/>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t>Cater to large volumes of data: companies have large volumes of data that it is either costly and/or sometimes RDBMS/DW can not handle </a:t>
            </a:r>
          </a:p>
          <a:p>
            <a:pPr>
              <a:lnSpc>
                <a:spcPct val="90000"/>
              </a:lnSpc>
              <a:spcAft>
                <a:spcPts val="600"/>
              </a:spcAft>
            </a:pPr>
            <a:r>
              <a:rPr lang="en-US" sz="2000" dirty="0"/>
              <a:t>• Seamlessly integrate diverse data source and formats: rigid structures/architectures of traditional systems cannot cater to different, changing data formats</a:t>
            </a:r>
          </a:p>
        </p:txBody>
      </p:sp>
      <p:pic>
        <p:nvPicPr>
          <p:cNvPr id="6" name="Picture 5">
            <a:extLst>
              <a:ext uri="{FF2B5EF4-FFF2-40B4-BE49-F238E27FC236}">
                <a16:creationId xmlns:a16="http://schemas.microsoft.com/office/drawing/2014/main" id="{27A824CC-D02E-4684-A8C8-3BBE8B3E4609}"/>
              </a:ext>
            </a:extLst>
          </p:cNvPr>
          <p:cNvPicPr>
            <a:picLocks noChangeAspect="1"/>
          </p:cNvPicPr>
          <p:nvPr/>
        </p:nvPicPr>
        <p:blipFill>
          <a:blip r:embed="rId2"/>
          <a:stretch>
            <a:fillRect/>
          </a:stretch>
        </p:blipFill>
        <p:spPr>
          <a:xfrm>
            <a:off x="4654296" y="1124884"/>
            <a:ext cx="6903720" cy="4608232"/>
          </a:xfrm>
          <a:prstGeom prst="rect">
            <a:avLst/>
          </a:prstGeom>
        </p:spPr>
      </p:pic>
    </p:spTree>
    <p:extLst>
      <p:ext uri="{BB962C8B-B14F-4D97-AF65-F5344CB8AC3E}">
        <p14:creationId xmlns:p14="http://schemas.microsoft.com/office/powerpoint/2010/main" val="3396867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7DDD01D-93E0-422E-8590-B185481524A0}"/>
              </a:ext>
            </a:extLst>
          </p:cNvPr>
          <p:cNvSpPr>
            <a:spLocks noGrp="1"/>
          </p:cNvSpPr>
          <p:nvPr>
            <p:ph type="title"/>
          </p:nvPr>
        </p:nvSpPr>
        <p:spPr>
          <a:xfrm>
            <a:off x="612648" y="365125"/>
            <a:ext cx="6986015" cy="1776484"/>
          </a:xfrm>
        </p:spPr>
        <p:txBody>
          <a:bodyPr anchor="b">
            <a:normAutofit/>
          </a:bodyPr>
          <a:lstStyle/>
          <a:p>
            <a:r>
              <a:rPr lang="en-US" sz="5400"/>
              <a:t>What is data to the computer </a:t>
            </a:r>
          </a:p>
        </p:txBody>
      </p:sp>
      <p:pic>
        <p:nvPicPr>
          <p:cNvPr id="8" name="Picture 4" descr="Colors.png">
            <a:extLst>
              <a:ext uri="{FF2B5EF4-FFF2-40B4-BE49-F238E27FC236}">
                <a16:creationId xmlns:a16="http://schemas.microsoft.com/office/drawing/2014/main" id="{244E0DE3-1FBD-4325-8A03-07627E9BF161}"/>
              </a:ext>
            </a:extLst>
          </p:cNvPr>
          <p:cNvPicPr>
            <a:picLocks noChangeAspect="1"/>
          </p:cNvPicPr>
          <p:nvPr/>
        </p:nvPicPr>
        <p:blipFill rotWithShape="1">
          <a:blip r:embed="rId2">
            <a:extLst>
              <a:ext uri="{28A0092B-C50C-407E-A947-70E740481C1C}">
                <a14:useLocalDpi xmlns:a14="http://schemas.microsoft.com/office/drawing/2010/main" val="0"/>
              </a:ext>
            </a:extLst>
          </a:blip>
          <a:srcRect l="16700" r="22849" b="4"/>
          <a:stretch/>
        </p:blipFill>
        <p:spPr bwMode="auto">
          <a:xfrm>
            <a:off x="8853034" y="261991"/>
            <a:ext cx="2584786" cy="18902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03B4B121-365E-403E-952B-453F8D2B0F14}"/>
              </a:ext>
            </a:extLst>
          </p:cNvPr>
          <p:cNvSpPr>
            <a:spLocks noGrp="1"/>
          </p:cNvSpPr>
          <p:nvPr>
            <p:ph idx="1"/>
          </p:nvPr>
        </p:nvSpPr>
        <p:spPr>
          <a:xfrm>
            <a:off x="612648" y="2504819"/>
            <a:ext cx="6986016" cy="3672144"/>
          </a:xfrm>
        </p:spPr>
        <p:txBody>
          <a:bodyPr>
            <a:normAutofit/>
          </a:bodyPr>
          <a:lstStyle/>
          <a:p>
            <a:r>
              <a:rPr lang="en-GB" altLang="en-US" sz="2200"/>
              <a:t>Data may be numbers in a spreadsheet, characters of text in a document, dots of color in an image, waveforms of sound, or the state of some system, such as an air conditioner or a CD player. </a:t>
            </a:r>
          </a:p>
          <a:p>
            <a:r>
              <a:rPr lang="en-GB" altLang="en-US" sz="2200"/>
              <a:t>The computer manipulates the data by performing operations on the numbers. </a:t>
            </a:r>
          </a:p>
          <a:p>
            <a:r>
              <a:rPr lang="en-GB" altLang="en-US" sz="2200"/>
              <a:t>Displaying an image on a screen is accomplished by moving an array of numbers to the video memory, each number representing a pixel of color. </a:t>
            </a:r>
          </a:p>
          <a:p>
            <a:endParaRPr lang="en-GB" altLang="en-US" sz="2200"/>
          </a:p>
          <a:p>
            <a:endParaRPr lang="en-US" sz="2200"/>
          </a:p>
        </p:txBody>
      </p:sp>
      <p:pic>
        <p:nvPicPr>
          <p:cNvPr id="7" name="Picture 3" descr="Colors in Pixels.gif">
            <a:extLst>
              <a:ext uri="{FF2B5EF4-FFF2-40B4-BE49-F238E27FC236}">
                <a16:creationId xmlns:a16="http://schemas.microsoft.com/office/drawing/2014/main" id="{3E2F975A-15D0-41BB-B2F8-722FCFEF8571}"/>
              </a:ext>
            </a:extLst>
          </p:cNvPr>
          <p:cNvPicPr>
            <a:picLocks noChangeAspect="1"/>
          </p:cNvPicPr>
          <p:nvPr/>
        </p:nvPicPr>
        <p:blipFill rotWithShape="1">
          <a:blip r:embed="rId3">
            <a:extLst>
              <a:ext uri="{28A0092B-C50C-407E-A947-70E740481C1C}">
                <a14:useLocalDpi xmlns:a14="http://schemas.microsoft.com/office/drawing/2010/main" val="0"/>
              </a:ext>
            </a:extLst>
          </a:blip>
          <a:srcRect t="11989" r="-2" b="-2"/>
          <a:stretch/>
        </p:blipFill>
        <p:spPr bwMode="auto">
          <a:xfrm>
            <a:off x="8853901" y="2310086"/>
            <a:ext cx="2584778" cy="18902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mage Colors.gif">
            <a:extLst>
              <a:ext uri="{FF2B5EF4-FFF2-40B4-BE49-F238E27FC236}">
                <a16:creationId xmlns:a16="http://schemas.microsoft.com/office/drawing/2014/main" id="{FBDDE205-6F07-49F7-8F38-2BD0C0136CE8}"/>
              </a:ext>
            </a:extLst>
          </p:cNvPr>
          <p:cNvPicPr>
            <a:picLocks noChangeAspect="1"/>
          </p:cNvPicPr>
          <p:nvPr/>
        </p:nvPicPr>
        <p:blipFill rotWithShape="1">
          <a:blip r:embed="rId4">
            <a:extLst>
              <a:ext uri="{28A0092B-C50C-407E-A947-70E740481C1C}">
                <a14:useLocalDpi xmlns:a14="http://schemas.microsoft.com/office/drawing/2010/main" val="0"/>
              </a:ext>
            </a:extLst>
          </a:blip>
          <a:srcRect r="-2" b="8186"/>
          <a:stretch/>
        </p:blipFill>
        <p:spPr bwMode="auto">
          <a:xfrm>
            <a:off x="8508616" y="4358181"/>
            <a:ext cx="3275348" cy="18902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28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4700-C871-4214-AAC2-09D529CB3ACA}"/>
              </a:ext>
            </a:extLst>
          </p:cNvPr>
          <p:cNvSpPr>
            <a:spLocks noGrp="1"/>
          </p:cNvSpPr>
          <p:nvPr>
            <p:ph type="title"/>
          </p:nvPr>
        </p:nvSpPr>
        <p:spPr/>
        <p:txBody>
          <a:bodyPr/>
          <a:lstStyle/>
          <a:p>
            <a:r>
              <a:rPr lang="en-US" b="1"/>
              <a:t>Images </a:t>
            </a:r>
            <a:endParaRPr lang="en-US" b="1" dirty="0"/>
          </a:p>
        </p:txBody>
      </p:sp>
      <p:sp>
        <p:nvSpPr>
          <p:cNvPr id="5" name="TextBox 4">
            <a:extLst>
              <a:ext uri="{FF2B5EF4-FFF2-40B4-BE49-F238E27FC236}">
                <a16:creationId xmlns:a16="http://schemas.microsoft.com/office/drawing/2014/main" id="{C558DE1E-4BA0-4200-BB6E-EBE9E70E9A91}"/>
              </a:ext>
            </a:extLst>
          </p:cNvPr>
          <p:cNvSpPr txBox="1"/>
          <p:nvPr/>
        </p:nvSpPr>
        <p:spPr>
          <a:xfrm>
            <a:off x="838200" y="1650230"/>
            <a:ext cx="10685016" cy="646331"/>
          </a:xfrm>
          <a:prstGeom prst="rect">
            <a:avLst/>
          </a:prstGeom>
          <a:noFill/>
        </p:spPr>
        <p:txBody>
          <a:bodyPr wrap="square">
            <a:spAutoFit/>
          </a:bodyPr>
          <a:lstStyle/>
          <a:p>
            <a:r>
              <a:rPr lang="en-US" b="0" i="0">
                <a:solidFill>
                  <a:srgbClr val="292929"/>
                </a:solidFill>
                <a:effectLst/>
              </a:rPr>
              <a:t>To store an image on a computer, the image is first broken down into tiny elements called </a:t>
            </a:r>
            <a:r>
              <a:rPr lang="en-US" b="1" i="0">
                <a:solidFill>
                  <a:srgbClr val="292929"/>
                </a:solidFill>
                <a:effectLst/>
              </a:rPr>
              <a:t>PIXELS. </a:t>
            </a:r>
            <a:r>
              <a:rPr lang="en-US" b="0" i="0">
                <a:solidFill>
                  <a:srgbClr val="292929"/>
                </a:solidFill>
                <a:effectLst/>
              </a:rPr>
              <a:t>The</a:t>
            </a:r>
            <a:r>
              <a:rPr lang="en-US" b="1" i="0">
                <a:solidFill>
                  <a:srgbClr val="292929"/>
                </a:solidFill>
                <a:effectLst/>
              </a:rPr>
              <a:t> smallest</a:t>
            </a:r>
            <a:r>
              <a:rPr lang="en-US" b="0" i="0">
                <a:solidFill>
                  <a:srgbClr val="292929"/>
                </a:solidFill>
                <a:effectLst/>
              </a:rPr>
              <a:t> element in a picture or image is called Pixel(in short of </a:t>
            </a:r>
            <a:r>
              <a:rPr lang="en-US" b="1" i="0">
                <a:solidFill>
                  <a:srgbClr val="292929"/>
                </a:solidFill>
                <a:effectLst/>
              </a:rPr>
              <a:t>Pic</a:t>
            </a:r>
            <a:r>
              <a:rPr lang="en-US" b="0" i="0">
                <a:solidFill>
                  <a:srgbClr val="292929"/>
                </a:solidFill>
                <a:effectLst/>
              </a:rPr>
              <a:t>ture </a:t>
            </a:r>
            <a:r>
              <a:rPr lang="en-US" b="1" i="0">
                <a:solidFill>
                  <a:srgbClr val="292929"/>
                </a:solidFill>
                <a:effectLst/>
              </a:rPr>
              <a:t>El</a:t>
            </a:r>
            <a:r>
              <a:rPr lang="en-US" b="0" i="0">
                <a:solidFill>
                  <a:srgbClr val="292929"/>
                </a:solidFill>
                <a:effectLst/>
              </a:rPr>
              <a:t>ement =</a:t>
            </a:r>
            <a:r>
              <a:rPr lang="en-US" b="1" i="0">
                <a:solidFill>
                  <a:srgbClr val="292929"/>
                </a:solidFill>
                <a:effectLst/>
              </a:rPr>
              <a:t> Pixel</a:t>
            </a:r>
            <a:r>
              <a:rPr lang="en-US" b="0" i="0">
                <a:solidFill>
                  <a:srgbClr val="292929"/>
                </a:solidFill>
                <a:effectLst/>
              </a:rPr>
              <a:t>).</a:t>
            </a:r>
            <a:endParaRPr lang="en-US" dirty="0"/>
          </a:p>
        </p:txBody>
      </p:sp>
      <p:sp>
        <p:nvSpPr>
          <p:cNvPr id="7" name="TextBox 6">
            <a:extLst>
              <a:ext uri="{FF2B5EF4-FFF2-40B4-BE49-F238E27FC236}">
                <a16:creationId xmlns:a16="http://schemas.microsoft.com/office/drawing/2014/main" id="{70FF0F4B-8E82-4F2D-9A4B-1830D6036811}"/>
              </a:ext>
            </a:extLst>
          </p:cNvPr>
          <p:cNvSpPr txBox="1"/>
          <p:nvPr/>
        </p:nvSpPr>
        <p:spPr>
          <a:xfrm>
            <a:off x="838200" y="2652627"/>
            <a:ext cx="6094520" cy="646331"/>
          </a:xfrm>
          <a:prstGeom prst="rect">
            <a:avLst/>
          </a:prstGeom>
          <a:noFill/>
        </p:spPr>
        <p:txBody>
          <a:bodyPr wrap="square">
            <a:spAutoFit/>
          </a:bodyPr>
          <a:lstStyle/>
          <a:p>
            <a:r>
              <a:rPr lang="en-US" b="0" i="0">
                <a:solidFill>
                  <a:srgbClr val="292929"/>
                </a:solidFill>
                <a:effectLst/>
              </a:rPr>
              <a:t>Ex: If your image resolution is 1020 x 800(width x height), the total number of pixels is 816,000.</a:t>
            </a:r>
            <a:endParaRPr lang="en-US" dirty="0"/>
          </a:p>
        </p:txBody>
      </p:sp>
      <p:pic>
        <p:nvPicPr>
          <p:cNvPr id="6146" name="Picture 2" descr="How images are stored on a computer? | by Alekya Ragipally | Medium">
            <a:extLst>
              <a:ext uri="{FF2B5EF4-FFF2-40B4-BE49-F238E27FC236}">
                <a16:creationId xmlns:a16="http://schemas.microsoft.com/office/drawing/2014/main" id="{F505C506-8B64-409E-906F-E526161C3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690" y="3040062"/>
            <a:ext cx="4384460" cy="3290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153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2FF1-7AE5-4F71-BD30-0ED96CEAC973}"/>
              </a:ext>
            </a:extLst>
          </p:cNvPr>
          <p:cNvSpPr>
            <a:spLocks noGrp="1"/>
          </p:cNvSpPr>
          <p:nvPr>
            <p:ph type="title"/>
          </p:nvPr>
        </p:nvSpPr>
        <p:spPr/>
        <p:txBody>
          <a:bodyPr/>
          <a:lstStyle/>
          <a:p>
            <a:r>
              <a:rPr lang="en-US" dirty="0"/>
              <a:t>Quick Question </a:t>
            </a:r>
          </a:p>
        </p:txBody>
      </p:sp>
      <p:sp>
        <p:nvSpPr>
          <p:cNvPr id="4" name="TextBox 3">
            <a:extLst>
              <a:ext uri="{FF2B5EF4-FFF2-40B4-BE49-F238E27FC236}">
                <a16:creationId xmlns:a16="http://schemas.microsoft.com/office/drawing/2014/main" id="{18A49384-F1DE-4ECC-B806-69239D7F7EE1}"/>
              </a:ext>
            </a:extLst>
          </p:cNvPr>
          <p:cNvSpPr txBox="1"/>
          <p:nvPr/>
        </p:nvSpPr>
        <p:spPr>
          <a:xfrm>
            <a:off x="838200" y="1827646"/>
            <a:ext cx="7647544" cy="3970318"/>
          </a:xfrm>
          <a:prstGeom prst="rect">
            <a:avLst/>
          </a:prstGeom>
          <a:noFill/>
        </p:spPr>
        <p:txBody>
          <a:bodyPr wrap="square" rtlCol="0">
            <a:spAutoFit/>
          </a:bodyPr>
          <a:lstStyle/>
          <a:p>
            <a:r>
              <a:rPr lang="en-US" sz="2400" dirty="0"/>
              <a:t>An image is 3072 pixels by 2304 pixels. Calculate following </a:t>
            </a:r>
          </a:p>
          <a:p>
            <a:pPr marL="400050" indent="-400050">
              <a:buFont typeface="+mj-lt"/>
              <a:buAutoNum type="romanUcPeriod"/>
            </a:pPr>
            <a:r>
              <a:rPr lang="en-US" sz="2400" dirty="0"/>
              <a:t>The total number of pixels in the original image</a:t>
            </a:r>
          </a:p>
          <a:p>
            <a:pPr marL="400050" indent="-400050">
              <a:buFont typeface="+mj-lt"/>
              <a:buAutoNum type="romanUcPeriod"/>
            </a:pPr>
            <a:r>
              <a:rPr lang="en-US" sz="2400" dirty="0"/>
              <a:t>Number of bytes occupied by this file</a:t>
            </a:r>
          </a:p>
          <a:p>
            <a:pPr marL="400050" indent="-400050">
              <a:buFont typeface="+mj-lt"/>
              <a:buAutoNum type="romanUcPeriod"/>
            </a:pPr>
            <a:r>
              <a:rPr lang="en-US" sz="2400" dirty="0"/>
              <a:t>If the file size of the jpeg image (in Mb) if the original image was reduced by a factor of 5.</a:t>
            </a:r>
          </a:p>
          <a:p>
            <a:pPr marL="400050" indent="-400050">
              <a:buFont typeface="+mj-lt"/>
              <a:buAutoNum type="romanUcPeriod"/>
            </a:pPr>
            <a:r>
              <a:rPr lang="en-US" sz="2400" dirty="0"/>
              <a:t>How many uncompressed files of the size calculated in part 2 could be stored in in a 4 Gb memory card.</a:t>
            </a:r>
          </a:p>
          <a:p>
            <a:pPr marL="400050" indent="-400050">
              <a:buFont typeface="+mj-lt"/>
              <a:buAutoNum type="romanUcPeriod"/>
            </a:pPr>
            <a:r>
              <a:rPr lang="en-US" sz="2400" dirty="0"/>
              <a:t>How many compressed files of the size calculated in part 2 could be stored in in a 4 Gb memory card.</a:t>
            </a:r>
          </a:p>
          <a:p>
            <a:endParaRPr lang="en-US" dirty="0"/>
          </a:p>
          <a:p>
            <a:endParaRPr lang="en-US" dirty="0"/>
          </a:p>
        </p:txBody>
      </p:sp>
    </p:spTree>
    <p:extLst>
      <p:ext uri="{BB962C8B-B14F-4D97-AF65-F5344CB8AC3E}">
        <p14:creationId xmlns:p14="http://schemas.microsoft.com/office/powerpoint/2010/main" val="1487953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0CF57E-E135-4C82-87B0-7169EF4D60BC}"/>
              </a:ext>
            </a:extLst>
          </p:cNvPr>
          <p:cNvSpPr>
            <a:spLocks noGrp="1"/>
          </p:cNvSpPr>
          <p:nvPr>
            <p:ph type="title"/>
          </p:nvPr>
        </p:nvSpPr>
        <p:spPr>
          <a:xfrm>
            <a:off x="612648" y="365125"/>
            <a:ext cx="6986015" cy="1776484"/>
          </a:xfrm>
        </p:spPr>
        <p:txBody>
          <a:bodyPr anchor="b">
            <a:normAutofit/>
          </a:bodyPr>
          <a:lstStyle/>
          <a:p>
            <a:r>
              <a:rPr lang="en-US" altLang="en-US" sz="5400"/>
              <a:t>What is Data (Sound)</a:t>
            </a:r>
          </a:p>
        </p:txBody>
      </p:sp>
      <p:pic>
        <p:nvPicPr>
          <p:cNvPr id="9" name="Picture 4" descr="Sound as wave of numbers.jpg">
            <a:extLst>
              <a:ext uri="{FF2B5EF4-FFF2-40B4-BE49-F238E27FC236}">
                <a16:creationId xmlns:a16="http://schemas.microsoft.com/office/drawing/2014/main" id="{D48CDD85-701E-41DB-BAC9-1F7CF68D0816}"/>
              </a:ext>
            </a:extLst>
          </p:cNvPr>
          <p:cNvPicPr>
            <a:picLocks noChangeAspect="1"/>
          </p:cNvPicPr>
          <p:nvPr/>
        </p:nvPicPr>
        <p:blipFill rotWithShape="1">
          <a:blip r:embed="rId2">
            <a:extLst>
              <a:ext uri="{28A0092B-C50C-407E-A947-70E740481C1C}">
                <a14:useLocalDpi xmlns:a14="http://schemas.microsoft.com/office/drawing/2010/main" val="0"/>
              </a:ext>
            </a:extLst>
          </a:blip>
          <a:srcRect l="41419" r="30549" b="-1"/>
          <a:stretch/>
        </p:blipFill>
        <p:spPr bwMode="auto">
          <a:xfrm>
            <a:off x="8853083" y="261991"/>
            <a:ext cx="2584688" cy="18902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BB7E44-6A51-4549-91EC-DB3758D4E102}"/>
              </a:ext>
            </a:extLst>
          </p:cNvPr>
          <p:cNvSpPr>
            <a:spLocks noGrp="1"/>
          </p:cNvSpPr>
          <p:nvPr>
            <p:ph idx="1"/>
          </p:nvPr>
        </p:nvSpPr>
        <p:spPr>
          <a:xfrm>
            <a:off x="612648" y="2504819"/>
            <a:ext cx="6986016" cy="3672144"/>
          </a:xfrm>
        </p:spPr>
        <p:txBody>
          <a:bodyPr>
            <a:normAutofit/>
          </a:bodyPr>
          <a:lstStyle/>
          <a:p>
            <a:r>
              <a:rPr lang="en-GB" altLang="en-US" sz="2200"/>
              <a:t>To play an MP3 audio file, the computer reads an array of numbers from disk and into memory, manipulates those numbers to convert the compressed audio data into raw audio data, and then outputs the new set of numbers (the raw audio data) to the audio chip.</a:t>
            </a:r>
          </a:p>
          <a:p>
            <a:r>
              <a:rPr lang="en-GB" altLang="en-US" sz="2200"/>
              <a:t>The computer manipulates the data by performing operations on the numbers. </a:t>
            </a:r>
          </a:p>
          <a:p>
            <a:endParaRPr lang="en-US" altLang="en-US" sz="2200"/>
          </a:p>
          <a:p>
            <a:endParaRPr lang="en-US" altLang="en-US" sz="2200"/>
          </a:p>
        </p:txBody>
      </p:sp>
      <p:pic>
        <p:nvPicPr>
          <p:cNvPr id="6" name="Picture 3" descr="Sound As image.jpg">
            <a:extLst>
              <a:ext uri="{FF2B5EF4-FFF2-40B4-BE49-F238E27FC236}">
                <a16:creationId xmlns:a16="http://schemas.microsoft.com/office/drawing/2014/main" id="{00764F8A-C183-4CAA-BB5B-1439970D0A22}"/>
              </a:ext>
            </a:extLst>
          </p:cNvPr>
          <p:cNvPicPr>
            <a:picLocks noChangeAspect="1"/>
          </p:cNvPicPr>
          <p:nvPr/>
        </p:nvPicPr>
        <p:blipFill rotWithShape="1">
          <a:blip r:embed="rId3">
            <a:extLst>
              <a:ext uri="{28A0092B-C50C-407E-A947-70E740481C1C}">
                <a14:useLocalDpi xmlns:a14="http://schemas.microsoft.com/office/drawing/2010/main" val="0"/>
              </a:ext>
            </a:extLst>
          </a:blip>
          <a:srcRect t="20627" r="-2" b="3436"/>
          <a:stretch/>
        </p:blipFill>
        <p:spPr bwMode="auto">
          <a:xfrm>
            <a:off x="8097012" y="2315691"/>
            <a:ext cx="3869958" cy="223339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 audio data.jpg">
            <a:extLst>
              <a:ext uri="{FF2B5EF4-FFF2-40B4-BE49-F238E27FC236}">
                <a16:creationId xmlns:a16="http://schemas.microsoft.com/office/drawing/2014/main" id="{FD2EBFE7-BE4C-4406-97A2-52D6EA2ECC61}"/>
              </a:ext>
            </a:extLst>
          </p:cNvPr>
          <p:cNvPicPr>
            <a:picLocks noChangeAspect="1"/>
          </p:cNvPicPr>
          <p:nvPr/>
        </p:nvPicPr>
        <p:blipFill rotWithShape="1">
          <a:blip r:embed="rId4">
            <a:extLst>
              <a:ext uri="{28A0092B-C50C-407E-A947-70E740481C1C}">
                <a14:useLocalDpi xmlns:a14="http://schemas.microsoft.com/office/drawing/2010/main" val="0"/>
              </a:ext>
            </a:extLst>
          </a:blip>
          <a:srcRect l="14801" r="8280" b="-1"/>
          <a:stretch/>
        </p:blipFill>
        <p:spPr bwMode="auto">
          <a:xfrm>
            <a:off x="7309054" y="4815381"/>
            <a:ext cx="2584753" cy="18902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1959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94842B0-684D-44CC-B4BC-D13331CFD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F0F17C6-63B6-4D6F-9502-BF4E3316844A}"/>
              </a:ext>
            </a:extLst>
          </p:cNvPr>
          <p:cNvSpPr>
            <a:spLocks noGrp="1"/>
          </p:cNvSpPr>
          <p:nvPr>
            <p:ph type="title"/>
          </p:nvPr>
        </p:nvSpPr>
        <p:spPr>
          <a:xfrm>
            <a:off x="640080" y="329184"/>
            <a:ext cx="6894576" cy="1783080"/>
          </a:xfrm>
        </p:spPr>
        <p:txBody>
          <a:bodyPr anchor="b">
            <a:normAutofit/>
          </a:bodyPr>
          <a:lstStyle/>
          <a:p>
            <a:r>
              <a:rPr lang="en-US" sz="6100"/>
              <a:t>Composition of Computer System</a:t>
            </a:r>
          </a:p>
        </p:txBody>
      </p:sp>
      <p:sp>
        <p:nvSpPr>
          <p:cNvPr id="23" name="sketch line">
            <a:extLst>
              <a:ext uri="{FF2B5EF4-FFF2-40B4-BE49-F238E27FC236}">
                <a16:creationId xmlns:a16="http://schemas.microsoft.com/office/drawing/2014/main" id="{4C2A3DC3-F495-4B99-9FF3-3FB30D632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9">
            <a:extLst>
              <a:ext uri="{FF2B5EF4-FFF2-40B4-BE49-F238E27FC236}">
                <a16:creationId xmlns:a16="http://schemas.microsoft.com/office/drawing/2014/main" id="{BD1A55FE-3935-430C-B158-C050B5EA632B}"/>
              </a:ext>
            </a:extLst>
          </p:cNvPr>
          <p:cNvSpPr>
            <a:spLocks noGrp="1"/>
          </p:cNvSpPr>
          <p:nvPr>
            <p:ph idx="1"/>
          </p:nvPr>
        </p:nvSpPr>
        <p:spPr>
          <a:xfrm>
            <a:off x="640080" y="2706624"/>
            <a:ext cx="6894576" cy="3483864"/>
          </a:xfrm>
        </p:spPr>
        <p:txBody>
          <a:bodyPr>
            <a:normAutofit/>
          </a:bodyPr>
          <a:lstStyle/>
          <a:p>
            <a:r>
              <a:rPr lang="en-GB" altLang="en-US" sz="2200"/>
              <a:t>The computer also has memory, often several different types in one system. </a:t>
            </a:r>
          </a:p>
          <a:p>
            <a:r>
              <a:rPr lang="en-GB" altLang="en-US" sz="2200"/>
              <a:t>The memory is used to store programs while the processor is running them, as well as store the data that the programs are manipulating. The computer also has devices for storing data, or exchanging data with the outside world. </a:t>
            </a:r>
          </a:p>
          <a:p>
            <a:r>
              <a:rPr lang="en-GB" altLang="en-US" sz="2200"/>
              <a:t>These may allow the input of text via a keyboard, the display of information on a screen, or the movement of programs and data to or from a disk drive.</a:t>
            </a:r>
            <a:endParaRPr lang="en-US" altLang="en-US" sz="2200"/>
          </a:p>
          <a:p>
            <a:endParaRPr lang="en-US" sz="2200"/>
          </a:p>
        </p:txBody>
      </p:sp>
      <p:pic>
        <p:nvPicPr>
          <p:cNvPr id="6" name="Content Placeholder 3" descr="Input Output Functioning.png">
            <a:extLst>
              <a:ext uri="{FF2B5EF4-FFF2-40B4-BE49-F238E27FC236}">
                <a16:creationId xmlns:a16="http://schemas.microsoft.com/office/drawing/2014/main" id="{B123A945-211D-4245-9B38-FF1C2F3A904D}"/>
              </a:ext>
            </a:extLst>
          </p:cNvPr>
          <p:cNvPicPr>
            <a:picLocks noChangeAspect="1"/>
          </p:cNvPicPr>
          <p:nvPr/>
        </p:nvPicPr>
        <p:blipFill rotWithShape="1">
          <a:blip r:embed="rId2">
            <a:extLst>
              <a:ext uri="{28A0092B-C50C-407E-A947-70E740481C1C}">
                <a14:useLocalDpi xmlns:a14="http://schemas.microsoft.com/office/drawing/2010/main" val="0"/>
              </a:ext>
            </a:extLst>
          </a:blip>
          <a:srcRect t="12367" r="1" b="17053"/>
          <a:stretch/>
        </p:blipFill>
        <p:spPr bwMode="auto">
          <a:xfrm>
            <a:off x="7844030" y="485768"/>
            <a:ext cx="4035547" cy="4178808"/>
          </a:xfrm>
          <a:custGeom>
            <a:avLst/>
            <a:gdLst/>
            <a:ahLst/>
            <a:cxnLst/>
            <a:rect l="l" t="t" r="r" b="b"/>
            <a:pathLst>
              <a:path w="4035547" h="4178808">
                <a:moveTo>
                  <a:pt x="14988" y="0"/>
                </a:moveTo>
                <a:lnTo>
                  <a:pt x="4035547" y="0"/>
                </a:lnTo>
                <a:lnTo>
                  <a:pt x="4035547" y="4161794"/>
                </a:lnTo>
                <a:lnTo>
                  <a:pt x="3918602" y="4164199"/>
                </a:lnTo>
                <a:cubicBezTo>
                  <a:pt x="3673497" y="4178956"/>
                  <a:pt x="3428120" y="4172295"/>
                  <a:pt x="3183014" y="4175560"/>
                </a:cubicBezTo>
                <a:cubicBezTo>
                  <a:pt x="2855121" y="4180001"/>
                  <a:pt x="2527499" y="4168639"/>
                  <a:pt x="2199742" y="4167595"/>
                </a:cubicBezTo>
                <a:cubicBezTo>
                  <a:pt x="2132562" y="4167334"/>
                  <a:pt x="2065110" y="4170729"/>
                  <a:pt x="1998202" y="4175952"/>
                </a:cubicBezTo>
                <a:cubicBezTo>
                  <a:pt x="1905507" y="4183005"/>
                  <a:pt x="1814033" y="4174124"/>
                  <a:pt x="1722153" y="4165766"/>
                </a:cubicBezTo>
                <a:cubicBezTo>
                  <a:pt x="1611407" y="4155711"/>
                  <a:pt x="1500933" y="4164591"/>
                  <a:pt x="1390867" y="4176214"/>
                </a:cubicBezTo>
                <a:lnTo>
                  <a:pt x="1348076" y="4178808"/>
                </a:lnTo>
                <a:lnTo>
                  <a:pt x="597587" y="4178808"/>
                </a:lnTo>
                <a:lnTo>
                  <a:pt x="507890" y="4175773"/>
                </a:lnTo>
                <a:cubicBezTo>
                  <a:pt x="403218" y="4174810"/>
                  <a:pt x="298546" y="4175691"/>
                  <a:pt x="193840" y="4176214"/>
                </a:cubicBezTo>
                <a:lnTo>
                  <a:pt x="2757" y="4175742"/>
                </a:lnTo>
                <a:lnTo>
                  <a:pt x="2810" y="4034870"/>
                </a:lnTo>
                <a:cubicBezTo>
                  <a:pt x="5629" y="3979851"/>
                  <a:pt x="10539" y="3924896"/>
                  <a:pt x="15416" y="3870068"/>
                </a:cubicBezTo>
                <a:cubicBezTo>
                  <a:pt x="23018" y="3799731"/>
                  <a:pt x="25045" y="3728899"/>
                  <a:pt x="21498" y="3658244"/>
                </a:cubicBezTo>
                <a:cubicBezTo>
                  <a:pt x="17063" y="3602147"/>
                  <a:pt x="10095" y="3546050"/>
                  <a:pt x="8828" y="3489953"/>
                </a:cubicBezTo>
                <a:cubicBezTo>
                  <a:pt x="6548" y="3389688"/>
                  <a:pt x="7434" y="3289424"/>
                  <a:pt x="13262" y="3189160"/>
                </a:cubicBezTo>
                <a:cubicBezTo>
                  <a:pt x="16176" y="3138901"/>
                  <a:pt x="20864" y="3089150"/>
                  <a:pt x="22891" y="3038510"/>
                </a:cubicBezTo>
                <a:cubicBezTo>
                  <a:pt x="24918" y="2987870"/>
                  <a:pt x="28973" y="2936723"/>
                  <a:pt x="17444" y="2887098"/>
                </a:cubicBezTo>
                <a:cubicBezTo>
                  <a:pt x="-2068" y="2802699"/>
                  <a:pt x="12249" y="2718680"/>
                  <a:pt x="16430" y="2634534"/>
                </a:cubicBezTo>
                <a:cubicBezTo>
                  <a:pt x="18964" y="2582244"/>
                  <a:pt x="34168" y="2528685"/>
                  <a:pt x="20738" y="2477919"/>
                </a:cubicBezTo>
                <a:cubicBezTo>
                  <a:pt x="-421" y="2398342"/>
                  <a:pt x="13389" y="2320415"/>
                  <a:pt x="20738" y="2242107"/>
                </a:cubicBezTo>
                <a:cubicBezTo>
                  <a:pt x="29213" y="2168001"/>
                  <a:pt x="27718" y="2093082"/>
                  <a:pt x="16303" y="2019369"/>
                </a:cubicBezTo>
                <a:cubicBezTo>
                  <a:pt x="1986" y="1946239"/>
                  <a:pt x="1986" y="1871028"/>
                  <a:pt x="16303" y="1797899"/>
                </a:cubicBezTo>
                <a:cubicBezTo>
                  <a:pt x="28162" y="1737537"/>
                  <a:pt x="29530" y="1675589"/>
                  <a:pt x="20357" y="1614758"/>
                </a:cubicBezTo>
                <a:cubicBezTo>
                  <a:pt x="14149" y="1571226"/>
                  <a:pt x="3000" y="1527947"/>
                  <a:pt x="1480" y="1484415"/>
                </a:cubicBezTo>
                <a:cubicBezTo>
                  <a:pt x="-1662" y="1393377"/>
                  <a:pt x="200" y="1302238"/>
                  <a:pt x="7055" y="1211417"/>
                </a:cubicBezTo>
                <a:cubicBezTo>
                  <a:pt x="15036" y="1107980"/>
                  <a:pt x="30366" y="1004923"/>
                  <a:pt x="19724" y="900725"/>
                </a:cubicBezTo>
                <a:cubicBezTo>
                  <a:pt x="16050" y="864934"/>
                  <a:pt x="8575" y="829270"/>
                  <a:pt x="7815" y="793353"/>
                </a:cubicBezTo>
                <a:cubicBezTo>
                  <a:pt x="6168" y="726087"/>
                  <a:pt x="5407" y="659710"/>
                  <a:pt x="9208" y="590286"/>
                </a:cubicBezTo>
                <a:cubicBezTo>
                  <a:pt x="13009" y="520863"/>
                  <a:pt x="27452" y="450424"/>
                  <a:pt x="17697" y="382270"/>
                </a:cubicBezTo>
                <a:cubicBezTo>
                  <a:pt x="7941" y="314115"/>
                  <a:pt x="14276" y="247103"/>
                  <a:pt x="20611" y="180218"/>
                </a:cubicBezTo>
                <a:cubicBezTo>
                  <a:pt x="23652" y="148426"/>
                  <a:pt x="25711" y="116982"/>
                  <a:pt x="25156" y="85665"/>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Content Placeholder 4" descr="A close up of electronics&#10;&#10;Description automatically generated">
            <a:extLst>
              <a:ext uri="{FF2B5EF4-FFF2-40B4-BE49-F238E27FC236}">
                <a16:creationId xmlns:a16="http://schemas.microsoft.com/office/drawing/2014/main" id="{E402F961-2BB8-44E8-AAC8-8EA073DA1EB6}"/>
              </a:ext>
            </a:extLst>
          </p:cNvPr>
          <p:cNvPicPr>
            <a:picLocks noChangeAspect="1"/>
          </p:cNvPicPr>
          <p:nvPr/>
        </p:nvPicPr>
        <p:blipFill rotWithShape="1">
          <a:blip r:embed="rId3"/>
          <a:srcRect r="-1" b="7901"/>
          <a:stretch/>
        </p:blipFill>
        <p:spPr>
          <a:xfrm>
            <a:off x="8630132" y="4664576"/>
            <a:ext cx="3057044" cy="1956746"/>
          </a:xfrm>
          <a:custGeom>
            <a:avLst/>
            <a:gdLst/>
            <a:ahLst/>
            <a:cxnLst/>
            <a:rect l="l" t="t" r="r" b="b"/>
            <a:pathLst>
              <a:path w="4047645" h="2495811">
                <a:moveTo>
                  <a:pt x="2441891" y="4"/>
                </a:moveTo>
                <a:cubicBezTo>
                  <a:pt x="2489381" y="-78"/>
                  <a:pt x="2536882" y="1163"/>
                  <a:pt x="2584383" y="4428"/>
                </a:cubicBezTo>
                <a:cubicBezTo>
                  <a:pt x="2744314" y="17813"/>
                  <a:pt x="2904989" y="21079"/>
                  <a:pt x="3065367" y="14222"/>
                </a:cubicBezTo>
                <a:cubicBezTo>
                  <a:pt x="3194244" y="5694"/>
                  <a:pt x="3323514" y="4206"/>
                  <a:pt x="3452568" y="9782"/>
                </a:cubicBezTo>
                <a:cubicBezTo>
                  <a:pt x="3572813" y="16442"/>
                  <a:pt x="3693059" y="23233"/>
                  <a:pt x="3813712" y="19315"/>
                </a:cubicBezTo>
                <a:cubicBezTo>
                  <a:pt x="3861755" y="17748"/>
                  <a:pt x="3909121" y="15789"/>
                  <a:pt x="3956758" y="13177"/>
                </a:cubicBezTo>
                <a:lnTo>
                  <a:pt x="4047645" y="9696"/>
                </a:lnTo>
                <a:lnTo>
                  <a:pt x="4047645" y="2495811"/>
                </a:lnTo>
                <a:lnTo>
                  <a:pt x="28177" y="2495811"/>
                </a:lnTo>
                <a:lnTo>
                  <a:pt x="28782" y="2485852"/>
                </a:lnTo>
                <a:cubicBezTo>
                  <a:pt x="31911" y="2365446"/>
                  <a:pt x="35027" y="2245002"/>
                  <a:pt x="38157" y="2124521"/>
                </a:cubicBezTo>
                <a:cubicBezTo>
                  <a:pt x="38284" y="2119444"/>
                  <a:pt x="39171" y="2114494"/>
                  <a:pt x="39171" y="2109417"/>
                </a:cubicBezTo>
                <a:cubicBezTo>
                  <a:pt x="48166" y="1995573"/>
                  <a:pt x="53107" y="1881729"/>
                  <a:pt x="18899" y="1770550"/>
                </a:cubicBezTo>
                <a:cubicBezTo>
                  <a:pt x="15871" y="1760104"/>
                  <a:pt x="14262" y="1749304"/>
                  <a:pt x="14084" y="1738440"/>
                </a:cubicBezTo>
                <a:cubicBezTo>
                  <a:pt x="12413" y="1641514"/>
                  <a:pt x="16644" y="1544587"/>
                  <a:pt x="26754" y="1448181"/>
                </a:cubicBezTo>
                <a:cubicBezTo>
                  <a:pt x="31949" y="1389038"/>
                  <a:pt x="26754" y="1329006"/>
                  <a:pt x="43478" y="1270498"/>
                </a:cubicBezTo>
                <a:cubicBezTo>
                  <a:pt x="50864" y="1241421"/>
                  <a:pt x="55109" y="1211634"/>
                  <a:pt x="56147" y="1181656"/>
                </a:cubicBezTo>
                <a:cubicBezTo>
                  <a:pt x="59948" y="1109060"/>
                  <a:pt x="38537" y="1040779"/>
                  <a:pt x="18139" y="972244"/>
                </a:cubicBezTo>
                <a:cubicBezTo>
                  <a:pt x="7370" y="935945"/>
                  <a:pt x="-5426" y="898886"/>
                  <a:pt x="2429" y="860811"/>
                </a:cubicBezTo>
                <a:cubicBezTo>
                  <a:pt x="16707" y="802251"/>
                  <a:pt x="24854" y="742359"/>
                  <a:pt x="26754" y="682112"/>
                </a:cubicBezTo>
                <a:cubicBezTo>
                  <a:pt x="26754" y="639468"/>
                  <a:pt x="16365" y="597712"/>
                  <a:pt x="20039" y="555195"/>
                </a:cubicBezTo>
                <a:cubicBezTo>
                  <a:pt x="28211" y="472712"/>
                  <a:pt x="30238" y="389734"/>
                  <a:pt x="26121" y="306946"/>
                </a:cubicBezTo>
                <a:cubicBezTo>
                  <a:pt x="26095" y="273846"/>
                  <a:pt x="29846" y="240848"/>
                  <a:pt x="37270" y="208585"/>
                </a:cubicBezTo>
                <a:cubicBezTo>
                  <a:pt x="46506" y="151651"/>
                  <a:pt x="48419" y="93777"/>
                  <a:pt x="42971" y="36360"/>
                </a:cubicBezTo>
                <a:lnTo>
                  <a:pt x="38853" y="8429"/>
                </a:lnTo>
                <a:lnTo>
                  <a:pt x="56649" y="7824"/>
                </a:lnTo>
                <a:cubicBezTo>
                  <a:pt x="210497" y="-156"/>
                  <a:pt x="364754" y="3162"/>
                  <a:pt x="518087" y="17748"/>
                </a:cubicBezTo>
                <a:cubicBezTo>
                  <a:pt x="626567" y="25440"/>
                  <a:pt x="735534" y="24213"/>
                  <a:pt x="843809" y="14092"/>
                </a:cubicBezTo>
                <a:cubicBezTo>
                  <a:pt x="1042499" y="-1711"/>
                  <a:pt x="1240782" y="10958"/>
                  <a:pt x="1439065" y="21666"/>
                </a:cubicBezTo>
                <a:cubicBezTo>
                  <a:pt x="1631105" y="32113"/>
                  <a:pt x="1823010" y="24408"/>
                  <a:pt x="2015050" y="17487"/>
                </a:cubicBezTo>
                <a:cubicBezTo>
                  <a:pt x="2157045" y="12394"/>
                  <a:pt x="2299420" y="249"/>
                  <a:pt x="2441891" y="4"/>
                </a:cubicBezTo>
                <a:close/>
              </a:path>
            </a:pathLst>
          </a:custGeom>
        </p:spPr>
      </p:pic>
    </p:spTree>
    <p:extLst>
      <p:ext uri="{BB962C8B-B14F-4D97-AF65-F5344CB8AC3E}">
        <p14:creationId xmlns:p14="http://schemas.microsoft.com/office/powerpoint/2010/main" val="2099124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0A2274-93A7-42FD-9DC9-7719043D19B8}"/>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Next Topic </a:t>
            </a:r>
          </a:p>
        </p:txBody>
      </p:sp>
      <p:sp>
        <p:nvSpPr>
          <p:cNvPr id="3" name="Content Placeholder 2">
            <a:extLst>
              <a:ext uri="{FF2B5EF4-FFF2-40B4-BE49-F238E27FC236}">
                <a16:creationId xmlns:a16="http://schemas.microsoft.com/office/drawing/2014/main" id="{986C9D8C-4A4E-4CC5-B8F2-DC33A7B0F773}"/>
              </a:ext>
            </a:extLst>
          </p:cNvPr>
          <p:cNvSpPr>
            <a:spLocks noGrp="1"/>
          </p:cNvSpPr>
          <p:nvPr>
            <p:ph idx="1"/>
          </p:nvPr>
        </p:nvSpPr>
        <p:spPr>
          <a:xfrm>
            <a:off x="890339" y="4636008"/>
            <a:ext cx="3734014" cy="1572768"/>
          </a:xfrm>
        </p:spPr>
        <p:txBody>
          <a:bodyPr vert="horz" lIns="91440" tIns="45720" rIns="91440" bIns="45720" rtlCol="0">
            <a:normAutofit/>
          </a:bodyPr>
          <a:lstStyle/>
          <a:p>
            <a:pPr marL="0" indent="0">
              <a:buNone/>
            </a:pPr>
            <a:r>
              <a:rPr lang="en-US" sz="2400"/>
              <a:t>Computer Organization</a:t>
            </a:r>
          </a:p>
        </p:txBody>
      </p:sp>
      <p:sp>
        <p:nvSpPr>
          <p:cNvPr id="1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Metallic spheres connected in mesh">
            <a:extLst>
              <a:ext uri="{FF2B5EF4-FFF2-40B4-BE49-F238E27FC236}">
                <a16:creationId xmlns:a16="http://schemas.microsoft.com/office/drawing/2014/main" id="{4B38581C-2809-4A91-8D5B-6C390CF372DA}"/>
              </a:ext>
            </a:extLst>
          </p:cNvPr>
          <p:cNvPicPr>
            <a:picLocks noChangeAspect="1"/>
          </p:cNvPicPr>
          <p:nvPr/>
        </p:nvPicPr>
        <p:blipFill rotWithShape="1">
          <a:blip r:embed="rId2"/>
          <a:srcRect l="15298" r="17749"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198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4E8F-1C04-4AEA-9D4B-2992C858D279}"/>
              </a:ext>
            </a:extLst>
          </p:cNvPr>
          <p:cNvSpPr>
            <a:spLocks noGrp="1"/>
          </p:cNvSpPr>
          <p:nvPr>
            <p:ph type="title"/>
          </p:nvPr>
        </p:nvSpPr>
        <p:spPr>
          <a:xfrm>
            <a:off x="4467225" y="2870993"/>
            <a:ext cx="4038600" cy="1325563"/>
          </a:xfrm>
        </p:spPr>
        <p:txBody>
          <a:bodyPr/>
          <a:lstStyle/>
          <a:p>
            <a:r>
              <a:rPr lang="en-US" dirty="0"/>
              <a:t>Thank You !</a:t>
            </a:r>
          </a:p>
        </p:txBody>
      </p:sp>
    </p:spTree>
    <p:extLst>
      <p:ext uri="{BB962C8B-B14F-4D97-AF65-F5344CB8AC3E}">
        <p14:creationId xmlns:p14="http://schemas.microsoft.com/office/powerpoint/2010/main" val="399109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D02F1-D701-4DEA-ADF1-4684A5808D0B}"/>
              </a:ext>
            </a:extLst>
          </p:cNvPr>
          <p:cNvSpPr>
            <a:spLocks noGrp="1"/>
          </p:cNvSpPr>
          <p:nvPr>
            <p:ph type="title"/>
          </p:nvPr>
        </p:nvSpPr>
        <p:spPr>
          <a:xfrm>
            <a:off x="5524499" y="173567"/>
            <a:ext cx="5621062" cy="1807305"/>
          </a:xfrm>
        </p:spPr>
        <p:txBody>
          <a:bodyPr vert="horz" lIns="91440" tIns="45720" rIns="91440" bIns="45720" rtlCol="0" anchor="ctr">
            <a:normAutofit/>
          </a:bodyPr>
          <a:lstStyle/>
          <a:p>
            <a:r>
              <a:rPr lang="en-US" b="1" dirty="0"/>
              <a:t>What is an Architecture </a:t>
            </a:r>
          </a:p>
        </p:txBody>
      </p:sp>
      <p:pic>
        <p:nvPicPr>
          <p:cNvPr id="1026" name="Picture 2" descr="PCB Processing On CNC Machine,Production Of Electronic Components.. Stock  Photo, Picture And Royalty Free Image. Image 82166812.">
            <a:extLst>
              <a:ext uri="{FF2B5EF4-FFF2-40B4-BE49-F238E27FC236}">
                <a16:creationId xmlns:a16="http://schemas.microsoft.com/office/drawing/2014/main" id="{3D42AEC5-801A-4F14-848A-4160FC420B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8237"/>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953A3FF-CD33-4C1D-9410-03944B62D89D}"/>
              </a:ext>
            </a:extLst>
          </p:cNvPr>
          <p:cNvSpPr txBox="1"/>
          <p:nvPr/>
        </p:nvSpPr>
        <p:spPr>
          <a:xfrm>
            <a:off x="5524499" y="1980872"/>
            <a:ext cx="6581775" cy="4458028"/>
          </a:xfrm>
          <a:prstGeom prst="rect">
            <a:avLst/>
          </a:prstGeom>
        </p:spPr>
        <p:txBody>
          <a:bodyPr vert="horz" lIns="91440" tIns="45720" rIns="91440" bIns="45720" rtlCol="0">
            <a:normAutofit fontScale="92500"/>
          </a:bodyPr>
          <a:lstStyle/>
          <a:p>
            <a:pPr>
              <a:lnSpc>
                <a:spcPct val="90000"/>
              </a:lnSpc>
              <a:spcAft>
                <a:spcPts val="600"/>
              </a:spcAft>
            </a:pPr>
            <a:r>
              <a:rPr lang="en-US" sz="2400" b="0" i="0" dirty="0">
                <a:effectLst/>
              </a:rPr>
              <a:t>In computer manufacturing, computer engineering is a set of rules and methods that describe the functionality, organization, and utilization of computer systems. </a:t>
            </a:r>
          </a:p>
          <a:p>
            <a:pPr>
              <a:lnSpc>
                <a:spcPct val="90000"/>
              </a:lnSpc>
              <a:spcAft>
                <a:spcPts val="600"/>
              </a:spcAft>
            </a:pPr>
            <a:endParaRPr lang="en-US" sz="2400" b="0" i="0" dirty="0">
              <a:effectLst/>
            </a:endParaRPr>
          </a:p>
          <a:p>
            <a:pPr>
              <a:lnSpc>
                <a:spcPct val="90000"/>
              </a:lnSpc>
              <a:spcAft>
                <a:spcPts val="600"/>
              </a:spcAft>
            </a:pPr>
            <a:r>
              <a:rPr lang="en-US" sz="2400" b="0" i="0" dirty="0">
                <a:effectLst/>
              </a:rPr>
              <a:t>Some definitions of engineering define it as describing the where physical and programming model of a computer but not a particular utilization. </a:t>
            </a:r>
          </a:p>
          <a:p>
            <a:pPr indent="-228600">
              <a:lnSpc>
                <a:spcPct val="90000"/>
              </a:lnSpc>
              <a:spcAft>
                <a:spcPts val="600"/>
              </a:spcAft>
              <a:buFont typeface="Arial" panose="020B0604020202020204" pitchFamily="34" charset="0"/>
              <a:buChar char="•"/>
            </a:pPr>
            <a:endParaRPr lang="en-US" sz="2400" dirty="0"/>
          </a:p>
          <a:p>
            <a:pPr>
              <a:lnSpc>
                <a:spcPct val="90000"/>
              </a:lnSpc>
              <a:spcAft>
                <a:spcPts val="600"/>
              </a:spcAft>
            </a:pPr>
            <a:r>
              <a:rPr lang="en-US" sz="2400" b="0" i="0" dirty="0">
                <a:effectLst/>
              </a:rPr>
              <a:t>In other definitions computer architecture proves instruction set architecture design, microarchitecture design, logic design, and utilization.</a:t>
            </a:r>
            <a:endParaRPr lang="en-US" sz="2400" dirty="0"/>
          </a:p>
        </p:txBody>
      </p:sp>
    </p:spTree>
    <p:extLst>
      <p:ext uri="{BB962C8B-B14F-4D97-AF65-F5344CB8AC3E}">
        <p14:creationId xmlns:p14="http://schemas.microsoft.com/office/powerpoint/2010/main" val="262100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3C05-B77E-4200-B41D-F6D7CCEBD4FD}"/>
              </a:ext>
            </a:extLst>
          </p:cNvPr>
          <p:cNvSpPr>
            <a:spLocks noGrp="1"/>
          </p:cNvSpPr>
          <p:nvPr>
            <p:ph type="title"/>
          </p:nvPr>
        </p:nvSpPr>
        <p:spPr>
          <a:xfrm>
            <a:off x="650287" y="335220"/>
            <a:ext cx="10515600" cy="1325563"/>
          </a:xfrm>
        </p:spPr>
        <p:txBody>
          <a:bodyPr/>
          <a:lstStyle/>
          <a:p>
            <a:r>
              <a:rPr lang="en-US" b="1" dirty="0"/>
              <a:t>Computer Architecture </a:t>
            </a:r>
          </a:p>
        </p:txBody>
      </p:sp>
      <p:sp>
        <p:nvSpPr>
          <p:cNvPr id="5" name="TextBox 4">
            <a:extLst>
              <a:ext uri="{FF2B5EF4-FFF2-40B4-BE49-F238E27FC236}">
                <a16:creationId xmlns:a16="http://schemas.microsoft.com/office/drawing/2014/main" id="{55052D15-9215-4E82-9E52-D7ACFED15024}"/>
              </a:ext>
            </a:extLst>
          </p:cNvPr>
          <p:cNvSpPr txBox="1"/>
          <p:nvPr/>
        </p:nvSpPr>
        <p:spPr>
          <a:xfrm>
            <a:off x="650287" y="1690688"/>
            <a:ext cx="11210280" cy="4832092"/>
          </a:xfrm>
          <a:prstGeom prst="rect">
            <a:avLst/>
          </a:prstGeom>
          <a:noFill/>
        </p:spPr>
        <p:txBody>
          <a:bodyPr wrap="square">
            <a:spAutoFit/>
          </a:bodyPr>
          <a:lstStyle/>
          <a:p>
            <a:pPr marL="457200" indent="-457200">
              <a:spcBef>
                <a:spcPct val="50000"/>
              </a:spcBef>
            </a:pPr>
            <a:r>
              <a:rPr lang="en-US" altLang="en-US" sz="3200" dirty="0"/>
              <a:t>Computer Architecture   = Computer Organization + </a:t>
            </a:r>
          </a:p>
          <a:p>
            <a:pPr marL="457200" indent="-457200">
              <a:spcBef>
                <a:spcPct val="50000"/>
              </a:spcBef>
            </a:pPr>
            <a:r>
              <a:rPr lang="en-US" altLang="en-US" sz="3200" dirty="0"/>
              <a:t>					        Instruction Set Architecture  </a:t>
            </a:r>
          </a:p>
          <a:p>
            <a:pPr marL="457200" indent="-457200">
              <a:spcBef>
                <a:spcPct val="50000"/>
              </a:spcBef>
            </a:pPr>
            <a:r>
              <a:rPr lang="en-US" altLang="en-US" sz="3200" dirty="0"/>
              <a:t>Computer Organization</a:t>
            </a:r>
          </a:p>
          <a:p>
            <a:pPr marL="914400" lvl="1" indent="-342900">
              <a:spcBef>
                <a:spcPct val="50000"/>
              </a:spcBef>
            </a:pPr>
            <a:r>
              <a:rPr lang="en-US" altLang="en-US" sz="2800" dirty="0">
                <a:solidFill>
                  <a:schemeClr val="hlink"/>
                </a:solidFill>
              </a:rPr>
              <a:t>HOW</a:t>
            </a:r>
            <a:r>
              <a:rPr lang="en-US" altLang="en-US" sz="2800" dirty="0"/>
              <a:t> the ISA is implemented (physical view)</a:t>
            </a:r>
            <a:endParaRPr lang="en-US" altLang="en-US" sz="3200" dirty="0"/>
          </a:p>
          <a:p>
            <a:pPr marL="457200" indent="-457200">
              <a:spcBef>
                <a:spcPct val="50000"/>
              </a:spcBef>
            </a:pPr>
            <a:r>
              <a:rPr lang="en-US" altLang="en-US" sz="3200" dirty="0"/>
              <a:t>Instruction Set Architecture (ISA)</a:t>
            </a:r>
          </a:p>
          <a:p>
            <a:pPr marL="914400" lvl="1" indent="-342900">
              <a:spcBef>
                <a:spcPct val="50000"/>
              </a:spcBef>
            </a:pPr>
            <a:r>
              <a:rPr lang="en-US" altLang="en-US" sz="2800" dirty="0">
                <a:solidFill>
                  <a:schemeClr val="hlink"/>
                </a:solidFill>
              </a:rPr>
              <a:t>WHAT</a:t>
            </a:r>
            <a:r>
              <a:rPr lang="en-US" altLang="en-US" sz="2800" dirty="0"/>
              <a:t> the computer does (logical view)</a:t>
            </a:r>
          </a:p>
          <a:p>
            <a:pPr marL="457200" indent="-457200">
              <a:spcBef>
                <a:spcPct val="50000"/>
              </a:spcBef>
            </a:pPr>
            <a:r>
              <a:rPr lang="en-US" altLang="en-US" sz="3200" dirty="0"/>
              <a:t>We will study both in this course</a:t>
            </a:r>
          </a:p>
        </p:txBody>
      </p:sp>
    </p:spTree>
    <p:extLst>
      <p:ext uri="{BB962C8B-B14F-4D97-AF65-F5344CB8AC3E}">
        <p14:creationId xmlns:p14="http://schemas.microsoft.com/office/powerpoint/2010/main" val="2257290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F18C37-FAA7-42B0-8AC3-082D202F5F3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LO 1 : Introduction to the Computer </a:t>
            </a:r>
          </a:p>
        </p:txBody>
      </p:sp>
      <p:sp>
        <p:nvSpPr>
          <p:cNvPr id="7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EBF681A-5CF0-4253-9EFE-9376767B1420}"/>
              </a:ext>
            </a:extLst>
          </p:cNvPr>
          <p:cNvSpPr txBox="1"/>
          <p:nvPr/>
        </p:nvSpPr>
        <p:spPr>
          <a:xfrm>
            <a:off x="630936" y="2807208"/>
            <a:ext cx="3429000" cy="3410712"/>
          </a:xfrm>
          <a:prstGeom prst="rect">
            <a:avLst/>
          </a:prstGeom>
        </p:spPr>
        <p:txBody>
          <a:bodyPr vert="horz" lIns="91440" tIns="45720" rIns="91440" bIns="45720" rtlCol="0" anchor="t">
            <a:normAutofit/>
          </a:bodyPr>
          <a:lstStyle/>
          <a:p>
            <a:pPr lvl="1" indent="-228600">
              <a:lnSpc>
                <a:spcPct val="90000"/>
              </a:lnSpc>
              <a:spcAft>
                <a:spcPts val="600"/>
              </a:spcAft>
              <a:buFont typeface="Arial" panose="020B0604020202020204" pitchFamily="34" charset="0"/>
              <a:buChar char="•"/>
            </a:pPr>
            <a:r>
              <a:rPr lang="en-US" altLang="en-US" sz="2200" b="1"/>
              <a:t>Computer is an electronical machine designed to process, store, move, and retrieve data.</a:t>
            </a:r>
          </a:p>
        </p:txBody>
      </p:sp>
      <p:pic>
        <p:nvPicPr>
          <p:cNvPr id="3074" name="Picture 2" descr="Introduction to Computer Science Awareness Basics and Systems">
            <a:extLst>
              <a:ext uri="{FF2B5EF4-FFF2-40B4-BE49-F238E27FC236}">
                <a16:creationId xmlns:a16="http://schemas.microsoft.com/office/drawing/2014/main" id="{567217EA-1A64-4BA9-9B1F-F160348F3B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96116" y="1838324"/>
            <a:ext cx="5420080" cy="3181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327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806BC8B-E139-4C46-84C4-EB0AD830A307}"/>
              </a:ext>
            </a:extLst>
          </p:cNvPr>
          <p:cNvSpPr txBox="1"/>
          <p:nvPr/>
        </p:nvSpPr>
        <p:spPr>
          <a:xfrm>
            <a:off x="606639" y="1401243"/>
            <a:ext cx="10552591" cy="4893647"/>
          </a:xfrm>
          <a:prstGeom prst="rect">
            <a:avLst/>
          </a:prstGeom>
          <a:noFill/>
        </p:spPr>
        <p:txBody>
          <a:bodyPr wrap="square">
            <a:spAutoFit/>
          </a:bodyPr>
          <a:lstStyle/>
          <a:p>
            <a:pPr marL="285750" indent="-285750">
              <a:buFont typeface="Arial" panose="020B0604020202020204" pitchFamily="34" charset="0"/>
              <a:buChar char="•"/>
            </a:pPr>
            <a:r>
              <a:rPr lang="en-US" sz="2400" dirty="0"/>
              <a:t>Things known or accepted as facts which makes the basis of reasoning and calculation</a:t>
            </a:r>
          </a:p>
          <a:p>
            <a:pPr marL="285750" indent="-285750">
              <a:buFont typeface="Arial" panose="020B0604020202020204" pitchFamily="34" charset="0"/>
              <a:buChar char="•"/>
            </a:pPr>
            <a:r>
              <a:rPr lang="en-US" sz="2400" dirty="0"/>
              <a:t>Information in raw or unorganized form (such as alphabets, numbers, or symbols) that refer to, or represent, conditions, ideas, or objects.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“What’s the point of all this data? </a:t>
            </a:r>
          </a:p>
          <a:p>
            <a:pPr marL="285750" indent="-285750">
              <a:buFont typeface="Arial" panose="020B0604020202020204" pitchFamily="34" charset="0"/>
              <a:buChar char="•"/>
            </a:pPr>
            <a:r>
              <a:rPr lang="en-US" sz="2400" dirty="0"/>
              <a:t>	Estimates show that we created about 1.8 trillion gigabytes of data in 2011 (take a moment to just 	think about how much that is). Just one year later, in 2012, we created over 2.8 trillion gigabytes of 	data! This number is only going to explode further to hit an estimated 40 trillion gigabytes of data creation in just one year by 2020.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Why use valuable resources to generate and collect it</a:t>
            </a:r>
          </a:p>
        </p:txBody>
      </p:sp>
      <p:sp>
        <p:nvSpPr>
          <p:cNvPr id="7" name="Title 1">
            <a:extLst>
              <a:ext uri="{FF2B5EF4-FFF2-40B4-BE49-F238E27FC236}">
                <a16:creationId xmlns:a16="http://schemas.microsoft.com/office/drawing/2014/main" id="{CFE4040F-8C1D-4715-8DA2-ED05F5FF9552}"/>
              </a:ext>
            </a:extLst>
          </p:cNvPr>
          <p:cNvSpPr>
            <a:spLocks noGrp="1"/>
          </p:cNvSpPr>
          <p:nvPr>
            <p:ph type="title"/>
          </p:nvPr>
        </p:nvSpPr>
        <p:spPr>
          <a:xfrm>
            <a:off x="606639" y="202055"/>
            <a:ext cx="10515600" cy="1325563"/>
          </a:xfrm>
        </p:spPr>
        <p:txBody>
          <a:bodyPr/>
          <a:lstStyle/>
          <a:p>
            <a:r>
              <a:rPr lang="en-US" b="1" dirty="0"/>
              <a:t>Data</a:t>
            </a:r>
          </a:p>
        </p:txBody>
      </p:sp>
    </p:spTree>
    <p:extLst>
      <p:ext uri="{BB962C8B-B14F-4D97-AF65-F5344CB8AC3E}">
        <p14:creationId xmlns:p14="http://schemas.microsoft.com/office/powerpoint/2010/main" val="199513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4F4B9-AC74-4D84-ADFF-E2E45D5835F6}"/>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dirty="0">
                <a:solidFill>
                  <a:schemeClr val="tx1"/>
                </a:solidFill>
                <a:latin typeface="+mj-lt"/>
                <a:ea typeface="+mj-ea"/>
                <a:cs typeface="+mj-cs"/>
              </a:rPr>
              <a:t>What is Data?</a:t>
            </a:r>
          </a:p>
        </p:txBody>
      </p:sp>
      <p:sp>
        <p:nvSpPr>
          <p:cNvPr id="7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27693FB-A805-4D94-918B-098CFAC8B7CB}"/>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a:t>Has quantitative and qualitative aspects </a:t>
            </a:r>
          </a:p>
          <a:p>
            <a:pPr marL="285750" indent="-228600">
              <a:lnSpc>
                <a:spcPct val="90000"/>
              </a:lnSpc>
              <a:spcAft>
                <a:spcPts val="600"/>
              </a:spcAft>
              <a:buFont typeface="Arial" panose="020B0604020202020204" pitchFamily="34" charset="0"/>
              <a:buChar char="•"/>
            </a:pPr>
            <a:r>
              <a:rPr lang="en-US" sz="2200"/>
              <a:t>Can be generated from multiple sources such as  </a:t>
            </a:r>
          </a:p>
          <a:p>
            <a:pPr lvl="2" indent="-228600">
              <a:lnSpc>
                <a:spcPct val="90000"/>
              </a:lnSpc>
              <a:spcAft>
                <a:spcPts val="600"/>
              </a:spcAft>
              <a:buFont typeface="Arial" panose="020B0604020202020204" pitchFamily="34" charset="0"/>
              <a:buChar char="•"/>
            </a:pPr>
            <a:r>
              <a:rPr lang="en-US" sz="2200"/>
              <a:t>Forms </a:t>
            </a:r>
          </a:p>
          <a:p>
            <a:pPr lvl="2" indent="-228600">
              <a:lnSpc>
                <a:spcPct val="90000"/>
              </a:lnSpc>
              <a:spcAft>
                <a:spcPts val="600"/>
              </a:spcAft>
              <a:buFont typeface="Arial" panose="020B0604020202020204" pitchFamily="34" charset="0"/>
              <a:buChar char="•"/>
            </a:pPr>
            <a:r>
              <a:rPr lang="en-US" sz="2200"/>
              <a:t>Observations </a:t>
            </a:r>
          </a:p>
          <a:p>
            <a:pPr lvl="2" indent="-228600">
              <a:lnSpc>
                <a:spcPct val="90000"/>
              </a:lnSpc>
              <a:spcAft>
                <a:spcPts val="600"/>
              </a:spcAft>
              <a:buFont typeface="Arial" panose="020B0604020202020204" pitchFamily="34" charset="0"/>
              <a:buChar char="•"/>
            </a:pPr>
            <a:r>
              <a:rPr lang="en-US" sz="2200"/>
              <a:t>Occurrences </a:t>
            </a:r>
          </a:p>
          <a:p>
            <a:pPr lvl="2" indent="-228600">
              <a:lnSpc>
                <a:spcPct val="90000"/>
              </a:lnSpc>
              <a:spcAft>
                <a:spcPts val="600"/>
              </a:spcAft>
              <a:buFont typeface="Arial" panose="020B0604020202020204" pitchFamily="34" charset="0"/>
              <a:buChar char="•"/>
            </a:pPr>
            <a:r>
              <a:rPr lang="en-US" sz="2200"/>
              <a:t>etc.</a:t>
            </a:r>
          </a:p>
        </p:txBody>
      </p:sp>
      <p:pic>
        <p:nvPicPr>
          <p:cNvPr id="5124" name="Picture 4" descr="What is the Difference Between Data Integrity and Data Redundancy -  Pediaa.Com">
            <a:extLst>
              <a:ext uri="{FF2B5EF4-FFF2-40B4-BE49-F238E27FC236}">
                <a16:creationId xmlns:a16="http://schemas.microsoft.com/office/drawing/2014/main" id="{BA7594E3-11EA-474C-98A7-36932DB589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8793" y="640080"/>
            <a:ext cx="5354726"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86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78A7E7-B02F-4BD6-A3A8-FFFA09BD7191}"/>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mj-lt"/>
                <a:ea typeface="+mj-ea"/>
                <a:cs typeface="+mj-cs"/>
              </a:rPr>
              <a:t>Data Processing</a:t>
            </a:r>
          </a:p>
        </p:txBody>
      </p:sp>
      <p:pic>
        <p:nvPicPr>
          <p:cNvPr id="7" name="Picture 6">
            <a:extLst>
              <a:ext uri="{FF2B5EF4-FFF2-40B4-BE49-F238E27FC236}">
                <a16:creationId xmlns:a16="http://schemas.microsoft.com/office/drawing/2014/main" id="{F57EF5EA-CA49-406E-85DF-1C6B14638C7B}"/>
              </a:ext>
            </a:extLst>
          </p:cNvPr>
          <p:cNvPicPr>
            <a:picLocks noChangeAspect="1"/>
          </p:cNvPicPr>
          <p:nvPr/>
        </p:nvPicPr>
        <p:blipFill>
          <a:blip r:embed="rId2"/>
          <a:stretch>
            <a:fillRect/>
          </a:stretch>
        </p:blipFill>
        <p:spPr>
          <a:xfrm>
            <a:off x="1762123" y="1592195"/>
            <a:ext cx="8667752" cy="4983958"/>
          </a:xfrm>
          <a:prstGeom prst="rect">
            <a:avLst/>
          </a:prstGeom>
        </p:spPr>
      </p:pic>
    </p:spTree>
    <p:extLst>
      <p:ext uri="{BB962C8B-B14F-4D97-AF65-F5344CB8AC3E}">
        <p14:creationId xmlns:p14="http://schemas.microsoft.com/office/powerpoint/2010/main" val="2741934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FF54F9A1-CDC6-433F-B98A-229DC186FFF4}"/>
              </a:ext>
            </a:extLst>
          </p:cNvPr>
          <p:cNvSpPr txBox="1">
            <a:spLocks/>
          </p:cNvSpPr>
          <p:nvPr/>
        </p:nvSpPr>
        <p:spPr>
          <a:xfrm>
            <a:off x="638881" y="417576"/>
            <a:ext cx="10909640" cy="12493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600" kern="1200">
                <a:solidFill>
                  <a:schemeClr val="tx1"/>
                </a:solidFill>
                <a:latin typeface="+mj-lt"/>
                <a:ea typeface="+mj-ea"/>
                <a:cs typeface="+mj-cs"/>
              </a:rPr>
              <a:t>Data Storing &amp; Retrieving </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31C5B0B-E048-4AC4-B2F5-56E7EDD29944}"/>
              </a:ext>
            </a:extLst>
          </p:cNvPr>
          <p:cNvPicPr>
            <a:picLocks noChangeAspect="1"/>
          </p:cNvPicPr>
          <p:nvPr/>
        </p:nvPicPr>
        <p:blipFill>
          <a:blip r:embed="rId2"/>
          <a:stretch>
            <a:fillRect/>
          </a:stretch>
        </p:blipFill>
        <p:spPr>
          <a:xfrm>
            <a:off x="2153429" y="2633472"/>
            <a:ext cx="7882094" cy="3586353"/>
          </a:xfrm>
          <a:prstGeom prst="rect">
            <a:avLst/>
          </a:prstGeom>
        </p:spPr>
      </p:pic>
    </p:spTree>
    <p:extLst>
      <p:ext uri="{BB962C8B-B14F-4D97-AF65-F5344CB8AC3E}">
        <p14:creationId xmlns:p14="http://schemas.microsoft.com/office/powerpoint/2010/main" val="2603898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644C9DC6-2EEE-414D-80B2-0E46B4B1F1A1}"/>
              </a:ext>
            </a:extLst>
          </p:cNvPr>
          <p:cNvSpPr txBox="1">
            <a:spLocks/>
          </p:cNvSpPr>
          <p:nvPr/>
        </p:nvSpPr>
        <p:spPr>
          <a:xfrm>
            <a:off x="638881" y="417576"/>
            <a:ext cx="10909640" cy="12493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600" kern="1200">
                <a:solidFill>
                  <a:schemeClr val="tx1"/>
                </a:solidFill>
                <a:latin typeface="+mj-lt"/>
                <a:ea typeface="+mj-ea"/>
                <a:cs typeface="+mj-cs"/>
              </a:rPr>
              <a:t>No SQL Databases</a:t>
            </a: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D8E7F92-AC31-45B4-8564-F12FCDDEDB90}"/>
              </a:ext>
            </a:extLst>
          </p:cNvPr>
          <p:cNvPicPr>
            <a:picLocks noChangeAspect="1"/>
          </p:cNvPicPr>
          <p:nvPr/>
        </p:nvPicPr>
        <p:blipFill>
          <a:blip r:embed="rId2"/>
          <a:stretch>
            <a:fillRect/>
          </a:stretch>
        </p:blipFill>
        <p:spPr>
          <a:xfrm>
            <a:off x="3029217" y="2633472"/>
            <a:ext cx="6130518" cy="3586353"/>
          </a:xfrm>
          <a:prstGeom prst="rect">
            <a:avLst/>
          </a:prstGeom>
        </p:spPr>
      </p:pic>
    </p:spTree>
    <p:extLst>
      <p:ext uri="{BB962C8B-B14F-4D97-AF65-F5344CB8AC3E}">
        <p14:creationId xmlns:p14="http://schemas.microsoft.com/office/powerpoint/2010/main" val="1049750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806</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Computer Architecture  </vt:lpstr>
      <vt:lpstr>What is an Architecture </vt:lpstr>
      <vt:lpstr>Computer Architecture </vt:lpstr>
      <vt:lpstr>LO 1 : Introduction to the Computer </vt:lpstr>
      <vt:lpstr>Data</vt:lpstr>
      <vt:lpstr>What is Data?</vt:lpstr>
      <vt:lpstr>Data Processing</vt:lpstr>
      <vt:lpstr>PowerPoint Presentation</vt:lpstr>
      <vt:lpstr>PowerPoint Presentation</vt:lpstr>
      <vt:lpstr>PowerPoint Presentation</vt:lpstr>
      <vt:lpstr>What is data to the computer </vt:lpstr>
      <vt:lpstr>Images </vt:lpstr>
      <vt:lpstr>Quick Question </vt:lpstr>
      <vt:lpstr>What is Data (Sound)</vt:lpstr>
      <vt:lpstr>Composition of Computer System</vt:lpstr>
      <vt:lpstr>Next Topic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dc:title>
  <dc:creator>Gayan Perera</dc:creator>
  <cp:lastModifiedBy>Gayan Perera</cp:lastModifiedBy>
  <cp:revision>13</cp:revision>
  <dcterms:created xsi:type="dcterms:W3CDTF">2021-06-02T04:56:16Z</dcterms:created>
  <dcterms:modified xsi:type="dcterms:W3CDTF">2023-04-20T04:04:43Z</dcterms:modified>
</cp:coreProperties>
</file>