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8" r:id="rId5"/>
  </p:sldMasterIdLst>
  <p:notesMasterIdLst>
    <p:notesMasterId r:id="rId30"/>
  </p:notesMasterIdLst>
  <p:sldIdLst>
    <p:sldId id="256" r:id="rId6"/>
    <p:sldId id="311" r:id="rId7"/>
    <p:sldId id="316" r:id="rId8"/>
    <p:sldId id="257" r:id="rId9"/>
    <p:sldId id="314" r:id="rId10"/>
    <p:sldId id="260" r:id="rId11"/>
    <p:sldId id="261" r:id="rId12"/>
    <p:sldId id="291" r:id="rId13"/>
    <p:sldId id="292" r:id="rId14"/>
    <p:sldId id="293" r:id="rId15"/>
    <p:sldId id="297" r:id="rId16"/>
    <p:sldId id="298" r:id="rId17"/>
    <p:sldId id="294" r:id="rId18"/>
    <p:sldId id="295" r:id="rId19"/>
    <p:sldId id="296" r:id="rId20"/>
    <p:sldId id="313" r:id="rId21"/>
    <p:sldId id="315" r:id="rId22"/>
    <p:sldId id="273" r:id="rId23"/>
    <p:sldId id="276" r:id="rId24"/>
    <p:sldId id="277" r:id="rId25"/>
    <p:sldId id="279" r:id="rId26"/>
    <p:sldId id="274" r:id="rId27"/>
    <p:sldId id="282" r:id="rId28"/>
    <p:sldId id="310" r:id="rId2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4" autoAdjust="0"/>
  </p:normalViewPr>
  <p:slideViewPr>
    <p:cSldViewPr>
      <p:cViewPr varScale="1">
        <p:scale>
          <a:sx n="76" d="100"/>
          <a:sy n="76" d="100"/>
        </p:scale>
        <p:origin x="9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4DD1E-7735-4120-9E1D-13547C038F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05CBD0-AD75-4A2A-92CC-B0C39DF7B6D3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F74FBCF0-C37A-4C72-8045-CB2427EBE47E}" type="parTrans" cxnId="{5F11AD7A-2AB0-418F-9B01-8F28B90A1260}">
      <dgm:prSet/>
      <dgm:spPr/>
      <dgm:t>
        <a:bodyPr/>
        <a:lstStyle/>
        <a:p>
          <a:endParaRPr lang="en-US"/>
        </a:p>
      </dgm:t>
    </dgm:pt>
    <dgm:pt modelId="{0D374B6E-CBA8-495E-9244-0B3EEC793E97}" type="sibTrans" cxnId="{5F11AD7A-2AB0-418F-9B01-8F28B90A1260}">
      <dgm:prSet/>
      <dgm:spPr/>
      <dgm:t>
        <a:bodyPr/>
        <a:lstStyle/>
        <a:p>
          <a:endParaRPr lang="en-US"/>
        </a:p>
      </dgm:t>
    </dgm:pt>
    <dgm:pt modelId="{05D62C3F-03C5-4B92-B406-4C167BCD03B0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11304AD5-AC39-4721-AE49-3BD1159A77E1}" type="parTrans" cxnId="{CD7300DD-2793-46CC-A3E6-8BA9589C95EE}">
      <dgm:prSet/>
      <dgm:spPr/>
      <dgm:t>
        <a:bodyPr/>
        <a:lstStyle/>
        <a:p>
          <a:endParaRPr lang="en-US"/>
        </a:p>
      </dgm:t>
    </dgm:pt>
    <dgm:pt modelId="{0754B4AC-3E28-47B1-94B9-47CDA8F64210}" type="sibTrans" cxnId="{CD7300DD-2793-46CC-A3E6-8BA9589C95EE}">
      <dgm:prSet/>
      <dgm:spPr/>
      <dgm:t>
        <a:bodyPr/>
        <a:lstStyle/>
        <a:p>
          <a:endParaRPr lang="en-US"/>
        </a:p>
      </dgm:t>
    </dgm:pt>
    <dgm:pt modelId="{DFBF95AE-9306-4E2D-81F4-A6A33A282EBD}">
      <dgm:prSet phldrT="[Text]"/>
      <dgm:spPr/>
      <dgm:t>
        <a:bodyPr/>
        <a:lstStyle/>
        <a:p>
          <a:r>
            <a:rPr lang="en-US" dirty="0"/>
            <a:t>Output Results</a:t>
          </a:r>
        </a:p>
      </dgm:t>
    </dgm:pt>
    <dgm:pt modelId="{DF020BE0-7D41-43FE-871F-7BD771244CCA}" type="parTrans" cxnId="{97B1B86E-C2B6-4B1F-A829-BD8D3918EF01}">
      <dgm:prSet/>
      <dgm:spPr/>
      <dgm:t>
        <a:bodyPr/>
        <a:lstStyle/>
        <a:p>
          <a:endParaRPr lang="en-US"/>
        </a:p>
      </dgm:t>
    </dgm:pt>
    <dgm:pt modelId="{AD6307B5-5747-4AED-B541-355EC39EF3A0}" type="sibTrans" cxnId="{97B1B86E-C2B6-4B1F-A829-BD8D3918EF01}">
      <dgm:prSet/>
      <dgm:spPr/>
      <dgm:t>
        <a:bodyPr/>
        <a:lstStyle/>
        <a:p>
          <a:endParaRPr lang="en-US"/>
        </a:p>
      </dgm:t>
    </dgm:pt>
    <dgm:pt modelId="{BE6DF548-3152-4DE5-89B5-E947DD1AF4F5}" type="pres">
      <dgm:prSet presAssocID="{C034DD1E-7735-4120-9E1D-13547C038F53}" presName="Name0" presStyleCnt="0">
        <dgm:presLayoutVars>
          <dgm:dir/>
          <dgm:resizeHandles val="exact"/>
        </dgm:presLayoutVars>
      </dgm:prSet>
      <dgm:spPr/>
    </dgm:pt>
    <dgm:pt modelId="{9B01AA46-C95F-4000-BC7B-664C5A709308}" type="pres">
      <dgm:prSet presAssocID="{4B05CBD0-AD75-4A2A-92CC-B0C39DF7B6D3}" presName="node" presStyleLbl="node1" presStyleIdx="0" presStyleCnt="3">
        <dgm:presLayoutVars>
          <dgm:bulletEnabled val="1"/>
        </dgm:presLayoutVars>
      </dgm:prSet>
      <dgm:spPr/>
    </dgm:pt>
    <dgm:pt modelId="{5F41BDB8-B112-4A83-9277-00AFD718DA03}" type="pres">
      <dgm:prSet presAssocID="{0D374B6E-CBA8-495E-9244-0B3EEC793E97}" presName="sibTrans" presStyleLbl="sibTrans2D1" presStyleIdx="0" presStyleCnt="2"/>
      <dgm:spPr/>
    </dgm:pt>
    <dgm:pt modelId="{2220DE00-D6C9-41D6-B0FE-00CBA9CB42A7}" type="pres">
      <dgm:prSet presAssocID="{0D374B6E-CBA8-495E-9244-0B3EEC793E97}" presName="connectorText" presStyleLbl="sibTrans2D1" presStyleIdx="0" presStyleCnt="2"/>
      <dgm:spPr/>
    </dgm:pt>
    <dgm:pt modelId="{282A0375-02B1-4F9C-AD81-DC30E6BC8D5E}" type="pres">
      <dgm:prSet presAssocID="{05D62C3F-03C5-4B92-B406-4C167BCD03B0}" presName="node" presStyleLbl="node1" presStyleIdx="1" presStyleCnt="3">
        <dgm:presLayoutVars>
          <dgm:bulletEnabled val="1"/>
        </dgm:presLayoutVars>
      </dgm:prSet>
      <dgm:spPr/>
    </dgm:pt>
    <dgm:pt modelId="{ACDA4F89-1BEB-4FBF-BBA6-226A88ECE1E9}" type="pres">
      <dgm:prSet presAssocID="{0754B4AC-3E28-47B1-94B9-47CDA8F64210}" presName="sibTrans" presStyleLbl="sibTrans2D1" presStyleIdx="1" presStyleCnt="2"/>
      <dgm:spPr/>
    </dgm:pt>
    <dgm:pt modelId="{6886328E-CBD0-4CAD-A46A-2CE51D9E5DF8}" type="pres">
      <dgm:prSet presAssocID="{0754B4AC-3E28-47B1-94B9-47CDA8F64210}" presName="connectorText" presStyleLbl="sibTrans2D1" presStyleIdx="1" presStyleCnt="2"/>
      <dgm:spPr/>
    </dgm:pt>
    <dgm:pt modelId="{6F5A5960-DB6B-4E41-9111-83427FDF7FAC}" type="pres">
      <dgm:prSet presAssocID="{DFBF95AE-9306-4E2D-81F4-A6A33A282EBD}" presName="node" presStyleLbl="node1" presStyleIdx="2" presStyleCnt="3">
        <dgm:presLayoutVars>
          <dgm:bulletEnabled val="1"/>
        </dgm:presLayoutVars>
      </dgm:prSet>
      <dgm:spPr/>
    </dgm:pt>
  </dgm:ptLst>
  <dgm:cxnLst>
    <dgm:cxn modelId="{97B1B86E-C2B6-4B1F-A829-BD8D3918EF01}" srcId="{C034DD1E-7735-4120-9E1D-13547C038F53}" destId="{DFBF95AE-9306-4E2D-81F4-A6A33A282EBD}" srcOrd="2" destOrd="0" parTransId="{DF020BE0-7D41-43FE-871F-7BD771244CCA}" sibTransId="{AD6307B5-5747-4AED-B541-355EC39EF3A0}"/>
    <dgm:cxn modelId="{3E17F24F-BE05-49EC-81D7-FA9BFA07D043}" type="presOf" srcId="{0D374B6E-CBA8-495E-9244-0B3EEC793E97}" destId="{2220DE00-D6C9-41D6-B0FE-00CBA9CB42A7}" srcOrd="1" destOrd="0" presId="urn:microsoft.com/office/officeart/2005/8/layout/process1"/>
    <dgm:cxn modelId="{5F11AD7A-2AB0-418F-9B01-8F28B90A1260}" srcId="{C034DD1E-7735-4120-9E1D-13547C038F53}" destId="{4B05CBD0-AD75-4A2A-92CC-B0C39DF7B6D3}" srcOrd="0" destOrd="0" parTransId="{F74FBCF0-C37A-4C72-8045-CB2427EBE47E}" sibTransId="{0D374B6E-CBA8-495E-9244-0B3EEC793E97}"/>
    <dgm:cxn modelId="{751AA185-4469-4AC4-A4FF-E13B2CF2BDE9}" type="presOf" srcId="{C034DD1E-7735-4120-9E1D-13547C038F53}" destId="{BE6DF548-3152-4DE5-89B5-E947DD1AF4F5}" srcOrd="0" destOrd="0" presId="urn:microsoft.com/office/officeart/2005/8/layout/process1"/>
    <dgm:cxn modelId="{5D055CA9-F036-4533-9012-90ECCAD45E78}" type="presOf" srcId="{0754B4AC-3E28-47B1-94B9-47CDA8F64210}" destId="{ACDA4F89-1BEB-4FBF-BBA6-226A88ECE1E9}" srcOrd="0" destOrd="0" presId="urn:microsoft.com/office/officeart/2005/8/layout/process1"/>
    <dgm:cxn modelId="{F73FB8C2-841D-43DB-995A-98CC8C988114}" type="presOf" srcId="{0D374B6E-CBA8-495E-9244-0B3EEC793E97}" destId="{5F41BDB8-B112-4A83-9277-00AFD718DA03}" srcOrd="0" destOrd="0" presId="urn:microsoft.com/office/officeart/2005/8/layout/process1"/>
    <dgm:cxn modelId="{EF8B3CD1-737F-4546-A206-407FE37682DC}" type="presOf" srcId="{4B05CBD0-AD75-4A2A-92CC-B0C39DF7B6D3}" destId="{9B01AA46-C95F-4000-BC7B-664C5A709308}" srcOrd="0" destOrd="0" presId="urn:microsoft.com/office/officeart/2005/8/layout/process1"/>
    <dgm:cxn modelId="{CD7300DD-2793-46CC-A3E6-8BA9589C95EE}" srcId="{C034DD1E-7735-4120-9E1D-13547C038F53}" destId="{05D62C3F-03C5-4B92-B406-4C167BCD03B0}" srcOrd="1" destOrd="0" parTransId="{11304AD5-AC39-4721-AE49-3BD1159A77E1}" sibTransId="{0754B4AC-3E28-47B1-94B9-47CDA8F64210}"/>
    <dgm:cxn modelId="{FB46DFF2-85C3-42E3-B074-0EA186B354DA}" type="presOf" srcId="{DFBF95AE-9306-4E2D-81F4-A6A33A282EBD}" destId="{6F5A5960-DB6B-4E41-9111-83427FDF7FAC}" srcOrd="0" destOrd="0" presId="urn:microsoft.com/office/officeart/2005/8/layout/process1"/>
    <dgm:cxn modelId="{8D28B1FC-D111-4203-895F-DF35BB91E1B0}" type="presOf" srcId="{0754B4AC-3E28-47B1-94B9-47CDA8F64210}" destId="{6886328E-CBD0-4CAD-A46A-2CE51D9E5DF8}" srcOrd="1" destOrd="0" presId="urn:microsoft.com/office/officeart/2005/8/layout/process1"/>
    <dgm:cxn modelId="{450FB5FC-9CF0-419C-839B-25367C9E2C79}" type="presOf" srcId="{05D62C3F-03C5-4B92-B406-4C167BCD03B0}" destId="{282A0375-02B1-4F9C-AD81-DC30E6BC8D5E}" srcOrd="0" destOrd="0" presId="urn:microsoft.com/office/officeart/2005/8/layout/process1"/>
    <dgm:cxn modelId="{87FEFD50-0CBC-4C9C-897A-97D6155F6844}" type="presParOf" srcId="{BE6DF548-3152-4DE5-89B5-E947DD1AF4F5}" destId="{9B01AA46-C95F-4000-BC7B-664C5A709308}" srcOrd="0" destOrd="0" presId="urn:microsoft.com/office/officeart/2005/8/layout/process1"/>
    <dgm:cxn modelId="{6E3901DE-EF4F-4A76-9F2E-68AE2CA75251}" type="presParOf" srcId="{BE6DF548-3152-4DE5-89B5-E947DD1AF4F5}" destId="{5F41BDB8-B112-4A83-9277-00AFD718DA03}" srcOrd="1" destOrd="0" presId="urn:microsoft.com/office/officeart/2005/8/layout/process1"/>
    <dgm:cxn modelId="{A86C1AB3-074F-416F-B3FD-D88F486D1521}" type="presParOf" srcId="{5F41BDB8-B112-4A83-9277-00AFD718DA03}" destId="{2220DE00-D6C9-41D6-B0FE-00CBA9CB42A7}" srcOrd="0" destOrd="0" presId="urn:microsoft.com/office/officeart/2005/8/layout/process1"/>
    <dgm:cxn modelId="{951D6F99-4BB4-4A9A-8557-F8907D1785E2}" type="presParOf" srcId="{BE6DF548-3152-4DE5-89B5-E947DD1AF4F5}" destId="{282A0375-02B1-4F9C-AD81-DC30E6BC8D5E}" srcOrd="2" destOrd="0" presId="urn:microsoft.com/office/officeart/2005/8/layout/process1"/>
    <dgm:cxn modelId="{C4D645B8-C503-419D-B8E5-748C5C47B600}" type="presParOf" srcId="{BE6DF548-3152-4DE5-89B5-E947DD1AF4F5}" destId="{ACDA4F89-1BEB-4FBF-BBA6-226A88ECE1E9}" srcOrd="3" destOrd="0" presId="urn:microsoft.com/office/officeart/2005/8/layout/process1"/>
    <dgm:cxn modelId="{39C1C973-5DAC-458C-83B9-6291C4B608E9}" type="presParOf" srcId="{ACDA4F89-1BEB-4FBF-BBA6-226A88ECE1E9}" destId="{6886328E-CBD0-4CAD-A46A-2CE51D9E5DF8}" srcOrd="0" destOrd="0" presId="urn:microsoft.com/office/officeart/2005/8/layout/process1"/>
    <dgm:cxn modelId="{8049D128-1965-487A-90A6-EAC216CDA04F}" type="presParOf" srcId="{BE6DF548-3152-4DE5-89B5-E947DD1AF4F5}" destId="{6F5A5960-DB6B-4E41-9111-83427FDF7F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1AA46-C95F-4000-BC7B-664C5A709308}">
      <dsp:nvSpPr>
        <dsp:cNvPr id="0" name=""/>
        <dsp:cNvSpPr/>
      </dsp:nvSpPr>
      <dsp:spPr>
        <a:xfrm>
          <a:off x="5189" y="418729"/>
          <a:ext cx="1551034" cy="93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 Data</a:t>
          </a:r>
        </a:p>
      </dsp:txBody>
      <dsp:txXfrm>
        <a:off x="32446" y="445986"/>
        <a:ext cx="1496520" cy="876106"/>
      </dsp:txXfrm>
    </dsp:sp>
    <dsp:sp modelId="{5F41BDB8-B112-4A83-9277-00AFD718DA03}">
      <dsp:nvSpPr>
        <dsp:cNvPr id="0" name=""/>
        <dsp:cNvSpPr/>
      </dsp:nvSpPr>
      <dsp:spPr>
        <a:xfrm>
          <a:off x="1711326" y="691711"/>
          <a:ext cx="328819" cy="3846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11326" y="768642"/>
        <a:ext cx="230173" cy="230794"/>
      </dsp:txXfrm>
    </dsp:sp>
    <dsp:sp modelId="{282A0375-02B1-4F9C-AD81-DC30E6BC8D5E}">
      <dsp:nvSpPr>
        <dsp:cNvPr id="0" name=""/>
        <dsp:cNvSpPr/>
      </dsp:nvSpPr>
      <dsp:spPr>
        <a:xfrm>
          <a:off x="2176636" y="418729"/>
          <a:ext cx="1551034" cy="93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Processing</a:t>
          </a:r>
        </a:p>
      </dsp:txBody>
      <dsp:txXfrm>
        <a:off x="2203893" y="445986"/>
        <a:ext cx="1496520" cy="876106"/>
      </dsp:txXfrm>
    </dsp:sp>
    <dsp:sp modelId="{ACDA4F89-1BEB-4FBF-BBA6-226A88ECE1E9}">
      <dsp:nvSpPr>
        <dsp:cNvPr id="0" name=""/>
        <dsp:cNvSpPr/>
      </dsp:nvSpPr>
      <dsp:spPr>
        <a:xfrm>
          <a:off x="3882774" y="691711"/>
          <a:ext cx="328819" cy="3846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82774" y="768642"/>
        <a:ext cx="230173" cy="230794"/>
      </dsp:txXfrm>
    </dsp:sp>
    <dsp:sp modelId="{6F5A5960-DB6B-4E41-9111-83427FDF7FAC}">
      <dsp:nvSpPr>
        <dsp:cNvPr id="0" name=""/>
        <dsp:cNvSpPr/>
      </dsp:nvSpPr>
      <dsp:spPr>
        <a:xfrm>
          <a:off x="4348084" y="418729"/>
          <a:ext cx="1551034" cy="93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 Results</a:t>
          </a:r>
        </a:p>
      </dsp:txBody>
      <dsp:txXfrm>
        <a:off x="4375341" y="445986"/>
        <a:ext cx="1496520" cy="876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EC28-3A27-E546-B1A9-E75693D620E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7D50B-EB95-BE4A-8EA2-BAB89E5F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D50B-EB95-BE4A-8EA2-BAB89E5F53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D50B-EB95-BE4A-8EA2-BAB89E5F5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9098" y="1600009"/>
            <a:ext cx="6345803" cy="185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13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05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88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835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0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08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3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64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4/21/2023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88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4753" y="3042932"/>
            <a:ext cx="237449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690" y="1529587"/>
            <a:ext cx="8078618" cy="418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559" y="6387528"/>
            <a:ext cx="204470" cy="27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5608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467406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8902" y="761999"/>
            <a:ext cx="6592726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1966" y="1298448"/>
            <a:ext cx="5390647" cy="2951819"/>
          </a:xfrm>
        </p:spPr>
        <p:txBody>
          <a:bodyPr anchor="b">
            <a:normAutofit/>
          </a:bodyPr>
          <a:lstStyle/>
          <a:p>
            <a:r>
              <a:rPr lang="en-US" sz="5000" b="1"/>
              <a:t>DATA STRUCTURES                                   &amp;                                               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0666" y="4684418"/>
            <a:ext cx="660096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324826"/>
            <a:ext cx="5390647" cy="768116"/>
          </a:xfrm>
        </p:spPr>
        <p:txBody>
          <a:bodyPr anchor="t">
            <a:normAutofit/>
          </a:bodyPr>
          <a:lstStyle/>
          <a:p>
            <a:pPr algn="r"/>
            <a:r>
              <a:rPr lang="en-US" sz="1900" b="1" dirty="0">
                <a:solidFill>
                  <a:schemeClr val="accent1"/>
                </a:solidFill>
              </a:rPr>
              <a:t>By: Manoja Weerasekara</a:t>
            </a:r>
          </a:p>
        </p:txBody>
      </p:sp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847" y="495109"/>
            <a:ext cx="75260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4" dirty="0"/>
              <a:t>Example </a:t>
            </a:r>
            <a:r>
              <a:rPr sz="4000" spc="-160" dirty="0"/>
              <a:t>of </a:t>
            </a:r>
            <a:r>
              <a:rPr sz="4000" spc="-170" dirty="0"/>
              <a:t>Data </a:t>
            </a:r>
            <a:r>
              <a:rPr sz="4000" spc="-240" dirty="0"/>
              <a:t>Structures</a:t>
            </a:r>
            <a:r>
              <a:rPr sz="4000" spc="-720" dirty="0"/>
              <a:t> </a:t>
            </a:r>
            <a:r>
              <a:rPr sz="4000" spc="-204" dirty="0"/>
              <a:t>(Cont…)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4076"/>
            <a:ext cx="697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use stack </a:t>
            </a:r>
            <a:r>
              <a:rPr sz="2400" spc="-5" dirty="0">
                <a:latin typeface="Arial"/>
                <a:cs typeface="Arial"/>
              </a:rPr>
              <a:t>data-structure </a:t>
            </a:r>
            <a:r>
              <a:rPr sz="2400" dirty="0">
                <a:latin typeface="Arial"/>
                <a:cs typeface="Arial"/>
              </a:rPr>
              <a:t>as Hanoi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tower.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2169388"/>
            <a:ext cx="4419600" cy="194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4495800"/>
            <a:ext cx="4419574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61417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504" y="464629"/>
            <a:ext cx="57988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0" dirty="0"/>
              <a:t>Common </a:t>
            </a:r>
            <a:r>
              <a:rPr spc="-270" dirty="0"/>
              <a:t>Examples</a:t>
            </a:r>
            <a:r>
              <a:rPr spc="-459" dirty="0"/>
              <a:t> </a:t>
            </a:r>
            <a:r>
              <a:rPr spc="-270" dirty="0"/>
              <a:t>Stack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524000"/>
            <a:ext cx="16764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3450" y="4191000"/>
            <a:ext cx="417195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1524000"/>
            <a:ext cx="1990725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12" y="1524101"/>
            <a:ext cx="2438387" cy="1773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600" y="3505200"/>
            <a:ext cx="2381250" cy="278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9128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983" y="464629"/>
            <a:ext cx="61118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0" dirty="0"/>
              <a:t>Common </a:t>
            </a:r>
            <a:r>
              <a:rPr spc="-270" dirty="0"/>
              <a:t>Examples</a:t>
            </a:r>
            <a:r>
              <a:rPr spc="-480" dirty="0"/>
              <a:t> </a:t>
            </a:r>
            <a:r>
              <a:rPr spc="-250" dirty="0"/>
              <a:t>Queue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371600"/>
            <a:ext cx="3352800" cy="204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505200"/>
            <a:ext cx="3352800" cy="1730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371600"/>
            <a:ext cx="3657600" cy="2058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1703" y="5333999"/>
            <a:ext cx="2596896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3810000"/>
            <a:ext cx="3581171" cy="198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09120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264" y="464629"/>
            <a:ext cx="5809336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Data </a:t>
            </a:r>
            <a:r>
              <a:rPr spc="-270" dirty="0"/>
              <a:t>Structures</a:t>
            </a:r>
            <a:r>
              <a:rPr spc="-470" dirty="0"/>
              <a:t> </a:t>
            </a:r>
            <a:r>
              <a:rPr spc="-3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076"/>
            <a:ext cx="8077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There are several </a:t>
            </a:r>
            <a:r>
              <a:rPr sz="2400" dirty="0">
                <a:latin typeface="Arial"/>
                <a:cs typeface="Arial"/>
              </a:rPr>
              <a:t>common </a:t>
            </a:r>
            <a:r>
              <a:rPr sz="2400" spc="-5" dirty="0">
                <a:latin typeface="Arial"/>
                <a:cs typeface="Arial"/>
              </a:rPr>
              <a:t>data structures: </a:t>
            </a:r>
            <a:r>
              <a:rPr sz="2400" spc="-10" dirty="0">
                <a:latin typeface="Arial"/>
                <a:cs typeface="Arial"/>
              </a:rPr>
              <a:t>arrays,  </a:t>
            </a:r>
            <a:r>
              <a:rPr sz="2400" spc="-5" dirty="0">
                <a:latin typeface="Arial"/>
                <a:cs typeface="Arial"/>
              </a:rPr>
              <a:t>linked lists, </a:t>
            </a:r>
            <a:r>
              <a:rPr sz="2400" dirty="0">
                <a:latin typeface="Arial"/>
                <a:cs typeface="Arial"/>
              </a:rPr>
              <a:t>queues, stacks, </a:t>
            </a:r>
            <a:r>
              <a:rPr sz="2400" spc="-5" dirty="0">
                <a:latin typeface="Arial"/>
                <a:cs typeface="Arial"/>
              </a:rPr>
              <a:t>binary </a:t>
            </a:r>
            <a:r>
              <a:rPr sz="2400" dirty="0">
                <a:latin typeface="Arial"/>
                <a:cs typeface="Arial"/>
              </a:rPr>
              <a:t>trees, hash </a:t>
            </a:r>
            <a:r>
              <a:rPr sz="2400" spc="-5" dirty="0">
                <a:latin typeface="Arial"/>
                <a:cs typeface="Arial"/>
              </a:rPr>
              <a:t>tables, 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33420"/>
            <a:ext cx="223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1624965" algn="l"/>
              </a:tabLst>
            </a:pP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da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316" y="3233420"/>
            <a:ext cx="544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7839" algn="l"/>
                <a:tab pos="2679065" algn="l"/>
                <a:tab pos="3438525" algn="l"/>
                <a:tab pos="5111750" algn="l"/>
              </a:tabLst>
            </a:pPr>
            <a:r>
              <a:rPr sz="2400" spc="-2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uc</a:t>
            </a:r>
            <a:r>
              <a:rPr sz="2400" spc="-3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2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363" y="3599179"/>
            <a:ext cx="7733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either </a:t>
            </a:r>
            <a:r>
              <a:rPr sz="2400" b="1" i="1" spc="-5" dirty="0">
                <a:latin typeface="Arial"/>
                <a:cs typeface="Arial"/>
              </a:rPr>
              <a:t>linear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b="1" i="1" spc="-10" dirty="0">
                <a:latin typeface="Arial"/>
                <a:cs typeface="Arial"/>
              </a:rPr>
              <a:t>nonlinear </a:t>
            </a:r>
            <a:r>
              <a:rPr sz="2400" dirty="0">
                <a:latin typeface="Arial"/>
                <a:cs typeface="Arial"/>
              </a:rPr>
              <a:t>data </a:t>
            </a:r>
            <a:r>
              <a:rPr sz="2400" spc="-5" dirty="0">
                <a:latin typeface="Arial"/>
                <a:cs typeface="Arial"/>
              </a:rPr>
              <a:t>structures, based </a:t>
            </a:r>
            <a:r>
              <a:rPr sz="2400" dirty="0">
                <a:latin typeface="Arial"/>
                <a:cs typeface="Arial"/>
              </a:rPr>
              <a:t>on how  the data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conceptually </a:t>
            </a:r>
            <a:r>
              <a:rPr sz="2400" spc="-5" dirty="0">
                <a:latin typeface="Arial"/>
                <a:cs typeface="Arial"/>
              </a:rPr>
              <a:t>organized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aggregated.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16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830" y="464629"/>
            <a:ext cx="67691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Data </a:t>
            </a:r>
            <a:r>
              <a:rPr spc="-275" dirty="0"/>
              <a:t>Structures</a:t>
            </a:r>
            <a:r>
              <a:rPr spc="-459" dirty="0"/>
              <a:t> </a:t>
            </a:r>
            <a:r>
              <a:rPr spc="-235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3191" y="3526535"/>
            <a:ext cx="1712976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59" y="3483864"/>
            <a:ext cx="1612392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9" y="3572281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969" y="3572281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7019" y="3549904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0293" y="3117253"/>
            <a:ext cx="633095" cy="593725"/>
          </a:xfrm>
          <a:custGeom>
            <a:avLst/>
            <a:gdLst/>
            <a:ahLst/>
            <a:cxnLst/>
            <a:rect l="l" t="t" r="r" b="b"/>
            <a:pathLst>
              <a:path w="633094" h="593725">
                <a:moveTo>
                  <a:pt x="0" y="593521"/>
                </a:moveTo>
                <a:lnTo>
                  <a:pt x="6329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9088" y="2935223"/>
            <a:ext cx="1709927" cy="40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8855" y="2892551"/>
            <a:ext cx="847344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3210" y="2978759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403" y="274823"/>
                </a:lnTo>
                <a:lnTo>
                  <a:pt x="1574207" y="268889"/>
                </a:lnTo>
                <a:lnTo>
                  <a:pt x="1580142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2" y="16914"/>
                </a:lnTo>
                <a:lnTo>
                  <a:pt x="1574207" y="8110"/>
                </a:lnTo>
                <a:lnTo>
                  <a:pt x="1565403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3210" y="2978759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403" y="2175"/>
                </a:lnTo>
                <a:lnTo>
                  <a:pt x="1574207" y="8110"/>
                </a:lnTo>
                <a:lnTo>
                  <a:pt x="1580142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2" y="260085"/>
                </a:lnTo>
                <a:lnTo>
                  <a:pt x="1574207" y="268889"/>
                </a:lnTo>
                <a:lnTo>
                  <a:pt x="1565403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92260" y="2956382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55528" y="2424493"/>
            <a:ext cx="697865" cy="692785"/>
          </a:xfrm>
          <a:custGeom>
            <a:avLst/>
            <a:gdLst/>
            <a:ahLst/>
            <a:cxnLst/>
            <a:rect l="l" t="t" r="r" b="b"/>
            <a:pathLst>
              <a:path w="697864" h="692785">
                <a:moveTo>
                  <a:pt x="0" y="692759"/>
                </a:moveTo>
                <a:lnTo>
                  <a:pt x="69747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8991" y="2240279"/>
            <a:ext cx="1709927" cy="408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00" y="2197607"/>
            <a:ext cx="1426464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00" y="22860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4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0880" y="2240279"/>
            <a:ext cx="1709927" cy="408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4176" y="2197607"/>
            <a:ext cx="783335" cy="402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4481" y="22860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4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933950" y="2266950"/>
          <a:ext cx="3733799" cy="27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430">
                <a:tc rowSpan="2">
                  <a:txBody>
                    <a:bodyPr/>
                    <a:lstStyle/>
                    <a:p>
                      <a:pPr marL="265430">
                        <a:lnSpc>
                          <a:spcPts val="1850"/>
                        </a:lnSpc>
                      </a:pPr>
                      <a:r>
                        <a:rPr sz="16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Direct</a:t>
                      </a:r>
                      <a:r>
                        <a:rPr sz="16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735" algn="ctr">
                        <a:lnSpc>
                          <a:spcPts val="1850"/>
                        </a:lnSpc>
                      </a:pPr>
                      <a:r>
                        <a:rPr sz="16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Array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255528" y="3117253"/>
            <a:ext cx="659130" cy="465455"/>
          </a:xfrm>
          <a:custGeom>
            <a:avLst/>
            <a:gdLst/>
            <a:ahLst/>
            <a:cxnLst/>
            <a:rect l="l" t="t" r="r" b="b"/>
            <a:pathLst>
              <a:path w="659129" h="465454">
                <a:moveTo>
                  <a:pt x="0" y="0"/>
                </a:moveTo>
                <a:lnTo>
                  <a:pt x="658698" y="4649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9367" y="3398520"/>
            <a:ext cx="1712976" cy="408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0600" y="3355847"/>
            <a:ext cx="1804416" cy="4023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4239" y="34436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403" y="274823"/>
                </a:lnTo>
                <a:lnTo>
                  <a:pt x="1574207" y="268889"/>
                </a:lnTo>
                <a:lnTo>
                  <a:pt x="1580142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2" y="16914"/>
                </a:lnTo>
                <a:lnTo>
                  <a:pt x="1574207" y="8110"/>
                </a:lnTo>
                <a:lnTo>
                  <a:pt x="1565403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4239" y="34436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403" y="2175"/>
                </a:lnTo>
                <a:lnTo>
                  <a:pt x="1574207" y="8110"/>
                </a:lnTo>
                <a:lnTo>
                  <a:pt x="1580142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2" y="260085"/>
                </a:lnTo>
                <a:lnTo>
                  <a:pt x="1574207" y="268889"/>
                </a:lnTo>
                <a:lnTo>
                  <a:pt x="1565403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59553" y="3421316"/>
            <a:ext cx="14890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Sequential</a:t>
            </a:r>
            <a:r>
              <a:rPr sz="16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96558" y="3186506"/>
            <a:ext cx="590550" cy="396240"/>
          </a:xfrm>
          <a:custGeom>
            <a:avLst/>
            <a:gdLst/>
            <a:ahLst/>
            <a:cxnLst/>
            <a:rect l="l" t="t" r="r" b="b"/>
            <a:pathLst>
              <a:path w="590550" h="396239">
                <a:moveTo>
                  <a:pt x="0" y="395681"/>
                </a:moveTo>
                <a:lnTo>
                  <a:pt x="59004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22592" y="3002279"/>
            <a:ext cx="1709927" cy="408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8183" y="2959607"/>
            <a:ext cx="615696" cy="402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6600" y="30480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6600" y="30480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05650" y="3025635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96558" y="3582187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04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22592" y="3398520"/>
            <a:ext cx="1709927" cy="408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23759" y="3355847"/>
            <a:ext cx="1304544" cy="4023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6600" y="34436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0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0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6600" y="34436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0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0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381862" y="3421316"/>
            <a:ext cx="98869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16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(LIFO)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96558" y="3582187"/>
            <a:ext cx="590550" cy="396240"/>
          </a:xfrm>
          <a:custGeom>
            <a:avLst/>
            <a:gdLst/>
            <a:ahLst/>
            <a:cxnLst/>
            <a:rect l="l" t="t" r="r" b="b"/>
            <a:pathLst>
              <a:path w="590550" h="396239">
                <a:moveTo>
                  <a:pt x="0" y="0"/>
                </a:moveTo>
                <a:lnTo>
                  <a:pt x="590042" y="39568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2592" y="3794759"/>
            <a:ext cx="1709927" cy="4053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62800" y="3752088"/>
            <a:ext cx="1429511" cy="4023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6600" y="383937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86600" y="383937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320901" y="3816997"/>
            <a:ext cx="11137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16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(FIFO)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40293" y="3710787"/>
            <a:ext cx="626745" cy="847725"/>
          </a:xfrm>
          <a:custGeom>
            <a:avLst/>
            <a:gdLst/>
            <a:ahLst/>
            <a:cxnLst/>
            <a:rect l="l" t="t" r="r" b="b"/>
            <a:pathLst>
              <a:path w="626744" h="847725">
                <a:moveTo>
                  <a:pt x="0" y="0"/>
                </a:moveTo>
                <a:lnTo>
                  <a:pt x="626706" y="84731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02992" y="4373879"/>
            <a:ext cx="1709928" cy="4084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28544" y="4331208"/>
            <a:ext cx="1255776" cy="4023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67000" y="44196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403" y="274823"/>
                </a:lnTo>
                <a:lnTo>
                  <a:pt x="1574207" y="268889"/>
                </a:lnTo>
                <a:lnTo>
                  <a:pt x="1580142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2" y="16914"/>
                </a:lnTo>
                <a:lnTo>
                  <a:pt x="1574207" y="8110"/>
                </a:lnTo>
                <a:lnTo>
                  <a:pt x="1565403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67000" y="44196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403" y="2175"/>
                </a:lnTo>
                <a:lnTo>
                  <a:pt x="1574207" y="8110"/>
                </a:lnTo>
                <a:lnTo>
                  <a:pt x="1580142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2" y="260085"/>
                </a:lnTo>
                <a:lnTo>
                  <a:pt x="1574207" y="268889"/>
                </a:lnTo>
                <a:lnTo>
                  <a:pt x="1565403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686050" y="4397222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5"/>
              </a:spcBef>
            </a:pP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Non-Linear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49318" y="4253306"/>
            <a:ext cx="704215" cy="304800"/>
          </a:xfrm>
          <a:custGeom>
            <a:avLst/>
            <a:gdLst/>
            <a:ahLst/>
            <a:cxnLst/>
            <a:rect l="l" t="t" r="r" b="b"/>
            <a:pathLst>
              <a:path w="704214" h="304800">
                <a:moveTo>
                  <a:pt x="0" y="304800"/>
                </a:moveTo>
                <a:lnTo>
                  <a:pt x="703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88991" y="4069079"/>
            <a:ext cx="1709927" cy="408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55335" y="4026408"/>
            <a:ext cx="777239" cy="4023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3000" y="41148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53000" y="4114800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72050" y="4092422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Trees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49318" y="4558106"/>
            <a:ext cx="704215" cy="91440"/>
          </a:xfrm>
          <a:custGeom>
            <a:avLst/>
            <a:gdLst/>
            <a:ahLst/>
            <a:cxnLst/>
            <a:rect l="l" t="t" r="r" b="b"/>
            <a:pathLst>
              <a:path w="704214" h="91439">
                <a:moveTo>
                  <a:pt x="0" y="0"/>
                </a:moveTo>
                <a:lnTo>
                  <a:pt x="703694" y="90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88991" y="4465320"/>
            <a:ext cx="1709927" cy="4084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6735" y="4422647"/>
            <a:ext cx="1231391" cy="4023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53000" y="45104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3000" y="451049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972050" y="4488116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5"/>
              </a:spcBef>
            </a:pP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249318" y="4558106"/>
            <a:ext cx="704215" cy="487045"/>
          </a:xfrm>
          <a:custGeom>
            <a:avLst/>
            <a:gdLst/>
            <a:ahLst/>
            <a:cxnLst/>
            <a:rect l="l" t="t" r="r" b="b"/>
            <a:pathLst>
              <a:path w="704214" h="487045">
                <a:moveTo>
                  <a:pt x="0" y="0"/>
                </a:moveTo>
                <a:lnTo>
                  <a:pt x="703694" y="4865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88991" y="4861559"/>
            <a:ext cx="1709927" cy="4053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79135" y="4818888"/>
            <a:ext cx="926591" cy="4023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53000" y="490617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1554619" y="0"/>
                </a:moveTo>
                <a:lnTo>
                  <a:pt x="27698" y="0"/>
                </a:lnTo>
                <a:lnTo>
                  <a:pt x="16919" y="2175"/>
                </a:lnTo>
                <a:lnTo>
                  <a:pt x="8115" y="8110"/>
                </a:lnTo>
                <a:lnTo>
                  <a:pt x="2177" y="16914"/>
                </a:lnTo>
                <a:lnTo>
                  <a:pt x="0" y="27698"/>
                </a:lnTo>
                <a:lnTo>
                  <a:pt x="0" y="249301"/>
                </a:lnTo>
                <a:lnTo>
                  <a:pt x="2177" y="260085"/>
                </a:lnTo>
                <a:lnTo>
                  <a:pt x="8115" y="268889"/>
                </a:lnTo>
                <a:lnTo>
                  <a:pt x="16919" y="274823"/>
                </a:lnTo>
                <a:lnTo>
                  <a:pt x="27698" y="276999"/>
                </a:lnTo>
                <a:lnTo>
                  <a:pt x="1554619" y="276999"/>
                </a:lnTo>
                <a:lnTo>
                  <a:pt x="1565398" y="274823"/>
                </a:lnTo>
                <a:lnTo>
                  <a:pt x="1574203" y="268889"/>
                </a:lnTo>
                <a:lnTo>
                  <a:pt x="1580140" y="260085"/>
                </a:lnTo>
                <a:lnTo>
                  <a:pt x="1582318" y="249301"/>
                </a:lnTo>
                <a:lnTo>
                  <a:pt x="1582318" y="27698"/>
                </a:lnTo>
                <a:lnTo>
                  <a:pt x="1580140" y="16914"/>
                </a:lnTo>
                <a:lnTo>
                  <a:pt x="1574203" y="8110"/>
                </a:lnTo>
                <a:lnTo>
                  <a:pt x="1565398" y="2175"/>
                </a:lnTo>
                <a:lnTo>
                  <a:pt x="155461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53000" y="4906174"/>
            <a:ext cx="1582420" cy="277495"/>
          </a:xfrm>
          <a:custGeom>
            <a:avLst/>
            <a:gdLst/>
            <a:ahLst/>
            <a:cxnLst/>
            <a:rect l="l" t="t" r="r" b="b"/>
            <a:pathLst>
              <a:path w="1582420" h="277495">
                <a:moveTo>
                  <a:pt x="0" y="27698"/>
                </a:moveTo>
                <a:lnTo>
                  <a:pt x="2177" y="16914"/>
                </a:lnTo>
                <a:lnTo>
                  <a:pt x="8115" y="8110"/>
                </a:lnTo>
                <a:lnTo>
                  <a:pt x="16919" y="2175"/>
                </a:lnTo>
                <a:lnTo>
                  <a:pt x="27698" y="0"/>
                </a:lnTo>
                <a:lnTo>
                  <a:pt x="1554619" y="0"/>
                </a:lnTo>
                <a:lnTo>
                  <a:pt x="1565398" y="2175"/>
                </a:lnTo>
                <a:lnTo>
                  <a:pt x="1574203" y="8110"/>
                </a:lnTo>
                <a:lnTo>
                  <a:pt x="1580140" y="16914"/>
                </a:lnTo>
                <a:lnTo>
                  <a:pt x="1582318" y="27698"/>
                </a:lnTo>
                <a:lnTo>
                  <a:pt x="1582318" y="249301"/>
                </a:lnTo>
                <a:lnTo>
                  <a:pt x="1580140" y="260085"/>
                </a:lnTo>
                <a:lnTo>
                  <a:pt x="1574203" y="268889"/>
                </a:lnTo>
                <a:lnTo>
                  <a:pt x="1565398" y="274823"/>
                </a:lnTo>
                <a:lnTo>
                  <a:pt x="1554619" y="276999"/>
                </a:lnTo>
                <a:lnTo>
                  <a:pt x="27698" y="276999"/>
                </a:lnTo>
                <a:lnTo>
                  <a:pt x="16919" y="274823"/>
                </a:lnTo>
                <a:lnTo>
                  <a:pt x="8115" y="268889"/>
                </a:lnTo>
                <a:lnTo>
                  <a:pt x="2177" y="260085"/>
                </a:lnTo>
                <a:lnTo>
                  <a:pt x="0" y="249301"/>
                </a:lnTo>
                <a:lnTo>
                  <a:pt x="0" y="2769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972050" y="4883797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Graphs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36622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384" y="565213"/>
            <a:ext cx="61918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29" dirty="0"/>
              <a:t>Linear </a:t>
            </a:r>
            <a:r>
              <a:rPr sz="3200" spc="-175" dirty="0"/>
              <a:t>Vs </a:t>
            </a:r>
            <a:r>
              <a:rPr sz="3200" spc="-190" dirty="0"/>
              <a:t>Non-Linear </a:t>
            </a:r>
            <a:r>
              <a:rPr sz="3200" spc="-130" dirty="0"/>
              <a:t>Data</a:t>
            </a:r>
            <a:r>
              <a:rPr sz="3200" spc="-380" dirty="0"/>
              <a:t> </a:t>
            </a:r>
            <a:r>
              <a:rPr sz="3200" spc="-204" dirty="0"/>
              <a:t>Structures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390650"/>
          <a:ext cx="7467600" cy="3753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Linear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Structures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Non-Linear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Structures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9">
                <a:tc>
                  <a:txBody>
                    <a:bodyPr/>
                    <a:lstStyle/>
                    <a:p>
                      <a:pPr marL="97155" marR="8509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Array,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list,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queue,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stack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belong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category.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7155" marR="83185" algn="just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18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them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collection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that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stores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entries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sequence.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7155" marR="77470" algn="just">
                        <a:lnSpc>
                          <a:spcPct val="100000"/>
                        </a:lnSpc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18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differ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restrictions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they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place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entries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added,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removed,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accessed.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8425" marR="79375" indent="-635" algn="just">
                        <a:lnSpc>
                          <a:spcPct val="100000"/>
                        </a:lnSpc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Common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restrictions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include 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FIFO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LIFO.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800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Trees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graphs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classical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non-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structures.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7790" marR="80010">
                        <a:lnSpc>
                          <a:spcPct val="100000"/>
                        </a:lnSpc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entries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arranged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sequence,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rules.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10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582" y="495109"/>
            <a:ext cx="56527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10" dirty="0"/>
              <a:t>Definition: </a:t>
            </a:r>
            <a:r>
              <a:rPr sz="4000" spc="-170" dirty="0"/>
              <a:t>Data</a:t>
            </a:r>
            <a:r>
              <a:rPr sz="4000" spc="-490" dirty="0"/>
              <a:t> </a:t>
            </a:r>
            <a:r>
              <a:rPr sz="4000" spc="-240" dirty="0"/>
              <a:t>Structures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4076"/>
            <a:ext cx="807593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A data structure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systematic </a:t>
            </a:r>
            <a:r>
              <a:rPr sz="2400" b="1" spc="15" dirty="0">
                <a:latin typeface="Arial"/>
                <a:cs typeface="Arial"/>
              </a:rPr>
              <a:t>way </a:t>
            </a:r>
            <a:r>
              <a:rPr sz="2400" b="1" spc="-5" dirty="0">
                <a:latin typeface="Arial"/>
                <a:cs typeface="Arial"/>
              </a:rPr>
              <a:t>of organizing and  </a:t>
            </a:r>
            <a:r>
              <a:rPr sz="2400" b="1" dirty="0">
                <a:latin typeface="Arial"/>
                <a:cs typeface="Arial"/>
              </a:rPr>
              <a:t>accessing </a:t>
            </a:r>
            <a:r>
              <a:rPr sz="2400" b="1" spc="-5" dirty="0">
                <a:latin typeface="Arial"/>
                <a:cs typeface="Arial"/>
              </a:rPr>
              <a:t>data </a:t>
            </a:r>
            <a:r>
              <a:rPr sz="2400" b="1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a specific relationship between  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Why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structures?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marR="8255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Main </a:t>
            </a:r>
            <a:r>
              <a:rPr sz="2400" dirty="0">
                <a:latin typeface="Arial"/>
                <a:cs typeface="Arial"/>
              </a:rPr>
              <a:t>purpose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write </a:t>
            </a:r>
            <a:r>
              <a:rPr sz="2400" spc="-5" dirty="0">
                <a:latin typeface="Arial"/>
                <a:cs typeface="Arial"/>
              </a:rPr>
              <a:t>efficient programs. </a:t>
            </a:r>
            <a:r>
              <a:rPr sz="2400" dirty="0">
                <a:latin typeface="Arial"/>
                <a:cs typeface="Arial"/>
              </a:rPr>
              <a:t>In order </a:t>
            </a:r>
            <a:r>
              <a:rPr sz="2400" spc="-20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10" dirty="0">
                <a:latin typeface="Arial"/>
                <a:cs typeface="Arial"/>
              </a:rPr>
              <a:t>that, </a:t>
            </a: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needs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organize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 in </a:t>
            </a:r>
            <a:r>
              <a:rPr sz="2400" dirty="0">
                <a:latin typeface="Arial"/>
                <a:cs typeface="Arial"/>
              </a:rPr>
              <a:t>such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way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can be accessed and manipulated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efficiently.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50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ECBE36-6C1F-298E-0644-F14AC0E2B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25343" r="19167" b="34590"/>
          <a:stretch/>
        </p:blipFill>
        <p:spPr>
          <a:xfrm>
            <a:off x="228600" y="1333500"/>
            <a:ext cx="8686800" cy="38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8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732" y="464629"/>
            <a:ext cx="3684867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30" dirty="0"/>
              <a:t>Al</a:t>
            </a:r>
            <a:r>
              <a:rPr spc="-265" dirty="0"/>
              <a:t>g</a:t>
            </a:r>
            <a:r>
              <a:rPr spc="-140" dirty="0"/>
              <a:t>o</a:t>
            </a:r>
            <a:r>
              <a:rPr spc="-260" dirty="0"/>
              <a:t>ri</a:t>
            </a:r>
            <a:r>
              <a:rPr spc="-295" dirty="0"/>
              <a:t>t</a:t>
            </a:r>
            <a:r>
              <a:rPr spc="-265" dirty="0"/>
              <a:t>h</a:t>
            </a:r>
            <a:r>
              <a:rPr spc="-21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8836"/>
            <a:ext cx="8036559" cy="41921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95" dirty="0">
                <a:latin typeface="Arial"/>
                <a:cs typeface="Arial"/>
              </a:rPr>
              <a:t>An </a:t>
            </a:r>
            <a:r>
              <a:rPr sz="3200" spc="-65" dirty="0">
                <a:latin typeface="Arial"/>
                <a:cs typeface="Arial"/>
              </a:rPr>
              <a:t>algorithm </a:t>
            </a:r>
            <a:r>
              <a:rPr sz="3200" spc="-160" dirty="0">
                <a:latin typeface="Arial"/>
                <a:cs typeface="Arial"/>
              </a:rPr>
              <a:t>is </a:t>
            </a:r>
            <a:r>
              <a:rPr sz="3200" spc="-254" dirty="0">
                <a:latin typeface="Arial"/>
                <a:cs typeface="Arial"/>
              </a:rPr>
              <a:t>a </a:t>
            </a:r>
            <a:r>
              <a:rPr sz="3200" spc="-190" dirty="0">
                <a:latin typeface="Arial"/>
                <a:cs typeface="Arial"/>
              </a:rPr>
              <a:t>sequence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85" dirty="0">
                <a:latin typeface="Arial"/>
                <a:cs typeface="Arial"/>
              </a:rPr>
              <a:t>computational  </a:t>
            </a:r>
            <a:r>
              <a:rPr sz="3200" spc="-185" dirty="0">
                <a:latin typeface="Arial"/>
                <a:cs typeface="Arial"/>
              </a:rPr>
              <a:t>steps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transform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lang="en-US" sz="3200" spc="-40" dirty="0">
                <a:latin typeface="Arial"/>
                <a:cs typeface="Arial"/>
              </a:rPr>
              <a:t>an </a:t>
            </a:r>
            <a:r>
              <a:rPr sz="3200" spc="-20" dirty="0">
                <a:latin typeface="Arial"/>
                <a:cs typeface="Arial"/>
              </a:rPr>
              <a:t>input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into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lang="en-US" sz="3200" spc="-40" dirty="0">
                <a:latin typeface="Arial"/>
                <a:cs typeface="Arial"/>
              </a:rPr>
              <a:t>an </a:t>
            </a:r>
            <a:r>
              <a:rPr sz="3200" spc="-20" dirty="0">
                <a:latin typeface="Arial"/>
                <a:cs typeface="Arial"/>
              </a:rPr>
              <a:t>output.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90" dirty="0">
                <a:latin typeface="Trebuchet MS"/>
                <a:cs typeface="Trebuchet MS"/>
              </a:rPr>
              <a:t>Example</a:t>
            </a:r>
            <a:r>
              <a:rPr sz="3200" spc="-190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6285" algn="l"/>
              </a:tabLst>
            </a:pPr>
            <a:r>
              <a:rPr sz="2800" spc="-110" dirty="0">
                <a:latin typeface="Arial"/>
                <a:cs typeface="Arial"/>
              </a:rPr>
              <a:t>Sorting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Problem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6285" algn="l"/>
              </a:tabLst>
            </a:pPr>
            <a:r>
              <a:rPr sz="2800" spc="-45" dirty="0">
                <a:latin typeface="Arial"/>
                <a:cs typeface="Arial"/>
              </a:rPr>
              <a:t>Input: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lang="en-US" sz="2800" spc="-24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sequence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spc="-85" dirty="0">
                <a:latin typeface="Arial"/>
                <a:cs typeface="Arial"/>
              </a:rPr>
              <a:t>n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numbers</a:t>
            </a:r>
            <a:endParaRPr sz="2800" dirty="0">
              <a:latin typeface="Arial"/>
              <a:cs typeface="Arial"/>
            </a:endParaRPr>
          </a:p>
          <a:p>
            <a:pPr marL="755650" marR="36576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6285" algn="l"/>
              </a:tabLst>
            </a:pPr>
            <a:r>
              <a:rPr sz="2800" spc="-50" dirty="0">
                <a:latin typeface="Arial"/>
                <a:cs typeface="Arial"/>
              </a:rPr>
              <a:t>Output: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lang="en-US" sz="2800" spc="-2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permutation </a:t>
            </a:r>
            <a:r>
              <a:rPr sz="2800" spc="-80" dirty="0">
                <a:latin typeface="Arial"/>
                <a:cs typeface="Arial"/>
              </a:rPr>
              <a:t>(reordering)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input  </a:t>
            </a:r>
            <a:r>
              <a:rPr sz="2800" spc="-170" dirty="0">
                <a:latin typeface="Arial"/>
                <a:cs typeface="Arial"/>
              </a:rPr>
              <a:t>sequence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90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5020" y="911669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568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894" y="495109"/>
            <a:ext cx="80340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60" dirty="0"/>
              <a:t>How </a:t>
            </a:r>
            <a:r>
              <a:rPr sz="4000" spc="-140" dirty="0"/>
              <a:t>do</a:t>
            </a:r>
            <a:r>
              <a:rPr sz="4000" spc="-919" dirty="0"/>
              <a:t> </a:t>
            </a:r>
            <a:r>
              <a:rPr sz="4000" spc="-204" dirty="0"/>
              <a:t>you </a:t>
            </a:r>
            <a:r>
              <a:rPr sz="4000" spc="-235" dirty="0"/>
              <a:t>learn </a:t>
            </a:r>
            <a:r>
              <a:rPr sz="4000" spc="-190" dirty="0"/>
              <a:t>algorithms </a:t>
            </a:r>
            <a:r>
              <a:rPr sz="4000" spc="-180" dirty="0"/>
              <a:t>to </a:t>
            </a:r>
            <a:r>
              <a:rPr sz="4000" spc="-155" dirty="0"/>
              <a:t>cook?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08836"/>
            <a:ext cx="7692390" cy="3341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395" dirty="0">
                <a:latin typeface="Arial"/>
                <a:cs typeface="Arial"/>
              </a:rPr>
              <a:t>To </a:t>
            </a:r>
            <a:r>
              <a:rPr lang="en-US" sz="3200" spc="-39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become </a:t>
            </a:r>
            <a:r>
              <a:rPr sz="3200" spc="-150" dirty="0">
                <a:latin typeface="Arial"/>
                <a:cs typeface="Arial"/>
              </a:rPr>
              <a:t>good </a:t>
            </a:r>
            <a:r>
              <a:rPr sz="3200" spc="-160" dirty="0">
                <a:latin typeface="Arial"/>
                <a:cs typeface="Arial"/>
              </a:rPr>
              <a:t>chef, </a:t>
            </a:r>
            <a:r>
              <a:rPr sz="3200" spc="-140" dirty="0">
                <a:latin typeface="Arial"/>
                <a:cs typeface="Arial"/>
              </a:rPr>
              <a:t>you </a:t>
            </a:r>
            <a:r>
              <a:rPr sz="3200" spc="-10" dirty="0">
                <a:latin typeface="Arial"/>
                <a:cs typeface="Arial"/>
              </a:rPr>
              <a:t>don’t </a:t>
            </a:r>
            <a:r>
              <a:rPr sz="3200" spc="-100" dirty="0">
                <a:latin typeface="Arial"/>
                <a:cs typeface="Arial"/>
              </a:rPr>
              <a:t>learn </a:t>
            </a:r>
            <a:r>
              <a:rPr sz="3200" spc="-60" dirty="0">
                <a:latin typeface="Arial"/>
                <a:cs typeface="Arial"/>
              </a:rPr>
              <a:t>lots </a:t>
            </a:r>
            <a:r>
              <a:rPr sz="3200" spc="-15" dirty="0">
                <a:latin typeface="Arial"/>
                <a:cs typeface="Arial"/>
              </a:rPr>
              <a:t>of  </a:t>
            </a:r>
            <a:r>
              <a:rPr sz="3200" spc="-160" dirty="0">
                <a:latin typeface="Arial"/>
                <a:cs typeface="Arial"/>
              </a:rPr>
              <a:t>recipes </a:t>
            </a:r>
            <a:r>
              <a:rPr sz="3200" spc="-145" dirty="0">
                <a:latin typeface="Arial"/>
                <a:cs typeface="Arial"/>
              </a:rPr>
              <a:t>by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heart.</a:t>
            </a:r>
            <a:endParaRPr sz="3200" dirty="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3200" b="1" spc="-175" dirty="0">
                <a:latin typeface="Trebuchet MS"/>
                <a:cs typeface="Trebuchet MS"/>
              </a:rPr>
              <a:t>study </a:t>
            </a:r>
            <a:r>
              <a:rPr sz="3200" b="1" spc="-195" dirty="0">
                <a:latin typeface="Trebuchet MS"/>
                <a:cs typeface="Trebuchet MS"/>
              </a:rPr>
              <a:t>existing</a:t>
            </a:r>
            <a:r>
              <a:rPr sz="3200" b="1" spc="-250" dirty="0">
                <a:latin typeface="Trebuchet MS"/>
                <a:cs typeface="Trebuchet MS"/>
              </a:rPr>
              <a:t> </a:t>
            </a:r>
            <a:r>
              <a:rPr sz="3200" b="1" spc="-229" dirty="0">
                <a:latin typeface="Trebuchet MS"/>
                <a:cs typeface="Trebuchet MS"/>
              </a:rPr>
              <a:t>recipes.</a:t>
            </a:r>
            <a:endParaRPr sz="3200" dirty="0">
              <a:latin typeface="Trebuchet MS"/>
              <a:cs typeface="Trebuchet MS"/>
            </a:endParaRPr>
          </a:p>
          <a:p>
            <a:pPr marL="357505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3200" b="1" spc="-220" dirty="0">
                <a:latin typeface="Trebuchet MS"/>
                <a:cs typeface="Trebuchet MS"/>
              </a:rPr>
              <a:t>practice </a:t>
            </a:r>
            <a:r>
              <a:rPr sz="3200" b="1" spc="-160" dirty="0">
                <a:latin typeface="Trebuchet MS"/>
                <a:cs typeface="Trebuchet MS"/>
              </a:rPr>
              <a:t>making</a:t>
            </a:r>
            <a:r>
              <a:rPr sz="3200" b="1" spc="-275" dirty="0">
                <a:latin typeface="Trebuchet MS"/>
                <a:cs typeface="Trebuchet MS"/>
              </a:rPr>
              <a:t> </a:t>
            </a:r>
            <a:r>
              <a:rPr sz="3200" b="1" spc="-220" dirty="0">
                <a:latin typeface="Trebuchet MS"/>
                <a:cs typeface="Trebuchet MS"/>
              </a:rPr>
              <a:t>them.</a:t>
            </a:r>
            <a:endParaRPr sz="3200" dirty="0">
              <a:latin typeface="Trebuchet MS"/>
              <a:cs typeface="Trebuchet MS"/>
            </a:endParaRPr>
          </a:p>
          <a:p>
            <a:pPr marL="35814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8140" algn="l"/>
                <a:tab pos="358775" algn="l"/>
              </a:tabLst>
            </a:pPr>
            <a:r>
              <a:rPr sz="3200" b="1" spc="-220" dirty="0">
                <a:latin typeface="Trebuchet MS"/>
                <a:cs typeface="Trebuchet MS"/>
              </a:rPr>
              <a:t>experiment </a:t>
            </a:r>
            <a:r>
              <a:rPr sz="3200" b="1" spc="-165" dirty="0">
                <a:latin typeface="Trebuchet MS"/>
                <a:cs typeface="Trebuchet MS"/>
              </a:rPr>
              <a:t>with </a:t>
            </a:r>
            <a:r>
              <a:rPr sz="3200" b="1" spc="-229" dirty="0">
                <a:latin typeface="Trebuchet MS"/>
                <a:cs typeface="Trebuchet MS"/>
              </a:rPr>
              <a:t>one’s </a:t>
            </a:r>
            <a:r>
              <a:rPr sz="3200" b="1" spc="-135" dirty="0">
                <a:latin typeface="Trebuchet MS"/>
                <a:cs typeface="Trebuchet MS"/>
              </a:rPr>
              <a:t>own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180" dirty="0">
                <a:latin typeface="Trebuchet MS"/>
                <a:cs typeface="Trebuchet MS"/>
              </a:rPr>
              <a:t>variations.</a:t>
            </a:r>
            <a:endParaRPr sz="3200" dirty="0">
              <a:latin typeface="Trebuchet MS"/>
              <a:cs typeface="Trebuchet MS"/>
            </a:endParaRPr>
          </a:p>
          <a:p>
            <a:pPr marL="35814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8140" algn="l"/>
                <a:tab pos="358775" algn="l"/>
              </a:tabLst>
            </a:pPr>
            <a:r>
              <a:rPr sz="3200" spc="-35" dirty="0">
                <a:latin typeface="Arial"/>
                <a:cs typeface="Arial"/>
              </a:rPr>
              <a:t>Until </a:t>
            </a:r>
            <a:r>
              <a:rPr sz="3200" spc="-135" dirty="0">
                <a:latin typeface="Arial"/>
                <a:cs typeface="Arial"/>
              </a:rPr>
              <a:t>one </a:t>
            </a:r>
            <a:r>
              <a:rPr sz="3200" spc="-215" dirty="0">
                <a:latin typeface="Arial"/>
                <a:cs typeface="Arial"/>
              </a:rPr>
              <a:t>can </a:t>
            </a:r>
            <a:r>
              <a:rPr sz="3200" b="1" spc="-204" dirty="0">
                <a:latin typeface="Trebuchet MS"/>
                <a:cs typeface="Trebuchet MS"/>
              </a:rPr>
              <a:t>invent </a:t>
            </a:r>
            <a:r>
              <a:rPr sz="3200" b="1" spc="-200" dirty="0">
                <a:latin typeface="Trebuchet MS"/>
                <a:cs typeface="Trebuchet MS"/>
              </a:rPr>
              <a:t>their </a:t>
            </a:r>
            <a:r>
              <a:rPr sz="3200" b="1" spc="-135" dirty="0">
                <a:latin typeface="Trebuchet MS"/>
                <a:cs typeface="Trebuchet MS"/>
              </a:rPr>
              <a:t>own</a:t>
            </a:r>
            <a:r>
              <a:rPr sz="3200" b="1" spc="-390" dirty="0">
                <a:latin typeface="Trebuchet MS"/>
                <a:cs typeface="Trebuchet MS"/>
              </a:rPr>
              <a:t> </a:t>
            </a:r>
            <a:r>
              <a:rPr sz="3200" b="1" spc="-229" dirty="0">
                <a:latin typeface="Trebuchet MS"/>
                <a:cs typeface="Trebuchet MS"/>
              </a:rPr>
              <a:t>recipes.</a:t>
            </a:r>
            <a:endParaRPr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4291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84753"/>
              </p:ext>
            </p:extLst>
          </p:nvPr>
        </p:nvGraphicFramePr>
        <p:xfrm>
          <a:off x="762000" y="974952"/>
          <a:ext cx="7620000" cy="51210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7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Module Content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01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Introduction to Data structures and algorithms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8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Session 02/03</a:t>
                      </a:r>
                      <a:endParaRPr lang="en-US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Stacks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701287227"/>
                  </a:ext>
                </a:extLst>
              </a:tr>
              <a:tr h="469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03/04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Queues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Session 05/06</a:t>
                      </a: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Linear and Binary Search</a:t>
                      </a:r>
                      <a:endParaRPr lang="en-US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07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Sorting Algorithms: Simple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08/09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Sorting Algorithms: Advance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68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Session 10</a:t>
                      </a:r>
                      <a:endParaRPr lang="en-US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 Time complexity  analysis (Big O notation)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3196360395"/>
                  </a:ext>
                </a:extLst>
              </a:tr>
              <a:tr h="469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11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Recursion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12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Linked Lists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3430971112"/>
                  </a:ext>
                </a:extLst>
              </a:tr>
              <a:tr h="469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Session 13/14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Tree Concepts, Tree Traversal, Binary Search Tree</a:t>
                      </a:r>
                      <a:endParaRPr lang="en-US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284" marR="3628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2"/>
          <p:cNvSpPr txBox="1">
            <a:spLocks/>
          </p:cNvSpPr>
          <p:nvPr/>
        </p:nvSpPr>
        <p:spPr>
          <a:xfrm>
            <a:off x="3505200" y="381000"/>
            <a:ext cx="2956408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3200" b="1" spc="-210" dirty="0"/>
              <a:t>Session Plan</a:t>
            </a:r>
          </a:p>
        </p:txBody>
      </p:sp>
    </p:spTree>
    <p:extLst>
      <p:ext uri="{BB962C8B-B14F-4D97-AF65-F5344CB8AC3E}">
        <p14:creationId xmlns:p14="http://schemas.microsoft.com/office/powerpoint/2010/main" val="168032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475"/>
            <a:ext cx="772033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60" dirty="0"/>
              <a:t>How </a:t>
            </a:r>
            <a:r>
              <a:rPr sz="4000" spc="-140" dirty="0"/>
              <a:t>do </a:t>
            </a:r>
            <a:r>
              <a:rPr sz="4000" spc="-204" dirty="0"/>
              <a:t>you </a:t>
            </a:r>
            <a:r>
              <a:rPr sz="4000" spc="-235" dirty="0"/>
              <a:t>learn </a:t>
            </a:r>
            <a:r>
              <a:rPr sz="4000" spc="-170" dirty="0"/>
              <a:t>about</a:t>
            </a:r>
            <a:r>
              <a:rPr sz="4000" spc="-894" dirty="0"/>
              <a:t> </a:t>
            </a:r>
            <a:r>
              <a:rPr lang="en-US" sz="4000" spc="-894" dirty="0"/>
              <a:t> </a:t>
            </a:r>
            <a:r>
              <a:rPr sz="4000" spc="-160" dirty="0"/>
              <a:t>algorithms?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5684"/>
            <a:ext cx="7977505" cy="449033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5080" indent="-344170">
              <a:lnSpc>
                <a:spcPts val="2590"/>
              </a:lnSpc>
              <a:spcBef>
                <a:spcPts val="74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235" dirty="0">
                <a:latin typeface="Arial"/>
                <a:cs typeface="Arial"/>
              </a:rPr>
              <a:t>A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lang="en-US" sz="2700" spc="-165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good</a:t>
            </a:r>
            <a:r>
              <a:rPr sz="2700" spc="-18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computer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scientist</a:t>
            </a:r>
            <a:r>
              <a:rPr sz="2700" spc="-19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doesn’t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need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to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memorize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204" dirty="0">
                <a:latin typeface="Arial"/>
                <a:cs typeface="Arial"/>
              </a:rPr>
              <a:t>a  </a:t>
            </a:r>
            <a:r>
              <a:rPr sz="2700" spc="-100" dirty="0">
                <a:latin typeface="Arial"/>
                <a:cs typeface="Arial"/>
              </a:rPr>
              <a:t>big </a:t>
            </a:r>
            <a:r>
              <a:rPr sz="2700" spc="-85" dirty="0">
                <a:latin typeface="Arial"/>
                <a:cs typeface="Arial"/>
              </a:rPr>
              <a:t>book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-325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algorithms: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90" dirty="0">
                <a:latin typeface="Arial"/>
                <a:cs typeface="Arial"/>
              </a:rPr>
              <a:t>We </a:t>
            </a:r>
            <a:r>
              <a:rPr sz="2700" spc="15" dirty="0">
                <a:latin typeface="Arial"/>
                <a:cs typeface="Arial"/>
              </a:rPr>
              <a:t>will</a:t>
            </a:r>
            <a:r>
              <a:rPr sz="2700" spc="-54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begin </a:t>
            </a:r>
            <a:r>
              <a:rPr sz="2700" b="1" spc="-125" dirty="0">
                <a:latin typeface="Trebuchet MS"/>
                <a:cs typeface="Trebuchet MS"/>
              </a:rPr>
              <a:t>studying </a:t>
            </a:r>
            <a:r>
              <a:rPr sz="2700" b="1" spc="-114" dirty="0">
                <a:latin typeface="Trebuchet MS"/>
                <a:cs typeface="Trebuchet MS"/>
              </a:rPr>
              <a:t>famous </a:t>
            </a:r>
            <a:r>
              <a:rPr sz="2700" b="1" spc="-135" dirty="0">
                <a:latin typeface="Trebuchet MS"/>
                <a:cs typeface="Trebuchet MS"/>
              </a:rPr>
              <a:t>algorithms.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275" dirty="0">
                <a:latin typeface="Arial"/>
                <a:cs typeface="Arial"/>
              </a:rPr>
              <a:t>You </a:t>
            </a:r>
            <a:r>
              <a:rPr sz="2700" spc="-170" dirty="0">
                <a:latin typeface="Arial"/>
                <a:cs typeface="Arial"/>
              </a:rPr>
              <a:t>can </a:t>
            </a:r>
            <a:r>
              <a:rPr sz="2700" b="1" spc="-180" dirty="0">
                <a:latin typeface="Trebuchet MS"/>
                <a:cs typeface="Trebuchet MS"/>
              </a:rPr>
              <a:t>practice executing </a:t>
            </a:r>
            <a:r>
              <a:rPr sz="2700" b="1" spc="-145" dirty="0">
                <a:latin typeface="Trebuchet MS"/>
                <a:cs typeface="Trebuchet MS"/>
              </a:rPr>
              <a:t>them </a:t>
            </a:r>
            <a:r>
              <a:rPr sz="2700" b="1" spc="-150" dirty="0">
                <a:latin typeface="Trebuchet MS"/>
                <a:cs typeface="Trebuchet MS"/>
              </a:rPr>
              <a:t>by</a:t>
            </a:r>
            <a:r>
              <a:rPr sz="2700" b="1" spc="-390" dirty="0">
                <a:latin typeface="Trebuchet MS"/>
                <a:cs typeface="Trebuchet MS"/>
              </a:rPr>
              <a:t> </a:t>
            </a:r>
            <a:r>
              <a:rPr sz="2700" b="1" spc="-150" dirty="0">
                <a:latin typeface="Trebuchet MS"/>
                <a:cs typeface="Trebuchet MS"/>
              </a:rPr>
              <a:t>hand.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6870" indent="-344170">
              <a:lnSpc>
                <a:spcPts val="2915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185" dirty="0">
                <a:latin typeface="Arial"/>
                <a:cs typeface="Arial"/>
              </a:rPr>
              <a:t>Once </a:t>
            </a:r>
            <a:r>
              <a:rPr sz="2700" spc="-100" dirty="0">
                <a:latin typeface="Arial"/>
                <a:cs typeface="Arial"/>
              </a:rPr>
              <a:t>you </a:t>
            </a:r>
            <a:r>
              <a:rPr sz="2700" spc="-140" dirty="0">
                <a:latin typeface="Arial"/>
                <a:cs typeface="Arial"/>
              </a:rPr>
              <a:t>recognize </a:t>
            </a:r>
            <a:r>
              <a:rPr sz="2700" spc="-75" dirty="0">
                <a:latin typeface="Arial"/>
                <a:cs typeface="Arial"/>
              </a:rPr>
              <a:t>more </a:t>
            </a:r>
            <a:r>
              <a:rPr sz="2700" spc="-125" dirty="0">
                <a:latin typeface="Arial"/>
                <a:cs typeface="Arial"/>
              </a:rPr>
              <a:t>general </a:t>
            </a:r>
            <a:r>
              <a:rPr sz="2700" spc="-75" dirty="0">
                <a:latin typeface="Arial"/>
                <a:cs typeface="Arial"/>
              </a:rPr>
              <a:t>patterns,</a:t>
            </a:r>
            <a:r>
              <a:rPr sz="2700" spc="-55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you </a:t>
            </a:r>
            <a:r>
              <a:rPr sz="2700" spc="-170" dirty="0">
                <a:latin typeface="Arial"/>
                <a:cs typeface="Arial"/>
              </a:rPr>
              <a:t>can</a:t>
            </a:r>
            <a:endParaRPr sz="2700" dirty="0">
              <a:latin typeface="Arial"/>
              <a:cs typeface="Arial"/>
            </a:endParaRPr>
          </a:p>
          <a:p>
            <a:pPr marL="356870">
              <a:lnSpc>
                <a:spcPts val="2915"/>
              </a:lnSpc>
            </a:pPr>
            <a:r>
              <a:rPr sz="2700" b="1" spc="-170" dirty="0">
                <a:latin typeface="Trebuchet MS"/>
                <a:cs typeface="Trebuchet MS"/>
              </a:rPr>
              <a:t>experiment </a:t>
            </a:r>
            <a:r>
              <a:rPr sz="2700" b="1" spc="-130" dirty="0">
                <a:latin typeface="Trebuchet MS"/>
                <a:cs typeface="Trebuchet MS"/>
              </a:rPr>
              <a:t>with </a:t>
            </a:r>
            <a:r>
              <a:rPr sz="2700" b="1" spc="-145" dirty="0">
                <a:latin typeface="Trebuchet MS"/>
                <a:cs typeface="Trebuchet MS"/>
              </a:rPr>
              <a:t>your </a:t>
            </a:r>
            <a:r>
              <a:rPr sz="2700" b="1" spc="-105" dirty="0">
                <a:latin typeface="Trebuchet MS"/>
                <a:cs typeface="Trebuchet MS"/>
              </a:rPr>
              <a:t>own</a:t>
            </a:r>
            <a:r>
              <a:rPr sz="2700" b="1" spc="-550" dirty="0">
                <a:latin typeface="Trebuchet MS"/>
                <a:cs typeface="Trebuchet MS"/>
              </a:rPr>
              <a:t> </a:t>
            </a:r>
            <a:r>
              <a:rPr sz="2700" b="1" spc="-145" dirty="0">
                <a:latin typeface="Trebuchet MS"/>
                <a:cs typeface="Trebuchet MS"/>
              </a:rPr>
              <a:t>variations.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spc="-80" dirty="0">
                <a:latin typeface="Arial"/>
                <a:cs typeface="Arial"/>
              </a:rPr>
              <a:t>At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end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35" dirty="0">
                <a:latin typeface="Arial"/>
                <a:cs typeface="Arial"/>
              </a:rPr>
              <a:t>course,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b="1" spc="-165" dirty="0">
                <a:latin typeface="Trebuchet MS"/>
                <a:cs typeface="Trebuchet MS"/>
              </a:rPr>
              <a:t>invent</a:t>
            </a:r>
            <a:r>
              <a:rPr sz="2700" b="1" spc="-24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Arial"/>
                <a:cs typeface="Arial"/>
              </a:rPr>
              <a:t>algorithms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yourself.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32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269" y="464629"/>
            <a:ext cx="59524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35" dirty="0"/>
              <a:t>Algorithms,</a:t>
            </a:r>
            <a:r>
              <a:rPr spc="-325" dirty="0"/>
              <a:t> </a:t>
            </a:r>
            <a:r>
              <a:rPr spc="-23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8732"/>
            <a:ext cx="807529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17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good </a:t>
            </a:r>
            <a:r>
              <a:rPr sz="2400" spc="-90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algorithms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essential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good  </a:t>
            </a:r>
            <a:r>
              <a:rPr sz="2400" spc="-90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most </a:t>
            </a:r>
            <a:r>
              <a:rPr sz="2400" spc="-145" dirty="0">
                <a:latin typeface="Arial"/>
                <a:cs typeface="Arial"/>
              </a:rPr>
              <a:t>basic </a:t>
            </a:r>
            <a:r>
              <a:rPr sz="2400" spc="-65" dirty="0">
                <a:latin typeface="Arial"/>
                <a:cs typeface="Arial"/>
              </a:rPr>
              <a:t>element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computer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science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i.e.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marR="5080" indent="-344170" algn="just">
              <a:lnSpc>
                <a:spcPct val="100000"/>
              </a:lnSpc>
              <a:buChar char="•"/>
              <a:tabLst>
                <a:tab pos="357505" algn="l"/>
              </a:tabLst>
            </a:pPr>
            <a:r>
              <a:rPr sz="2400" spc="-95" dirty="0">
                <a:latin typeface="Arial"/>
                <a:cs typeface="Arial"/>
              </a:rPr>
              <a:t>Unlike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program, </a:t>
            </a:r>
            <a:r>
              <a:rPr sz="2400" spc="-145" dirty="0">
                <a:latin typeface="Arial"/>
                <a:cs typeface="Arial"/>
              </a:rPr>
              <a:t>an </a:t>
            </a:r>
            <a:r>
              <a:rPr sz="2400" spc="-50" dirty="0">
                <a:latin typeface="Arial"/>
                <a:cs typeface="Arial"/>
              </a:rPr>
              <a:t>algorithm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mathematical </a:t>
            </a:r>
            <a:r>
              <a:rPr sz="2400" spc="-50" dirty="0">
                <a:latin typeface="Arial"/>
                <a:cs typeface="Arial"/>
              </a:rPr>
              <a:t>entity, </a:t>
            </a:r>
            <a:r>
              <a:rPr sz="2400" spc="-5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66FF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0066FF"/>
                </a:solidFill>
                <a:latin typeface="Arial"/>
                <a:cs typeface="Arial"/>
              </a:rPr>
              <a:t>is </a:t>
            </a:r>
            <a:r>
              <a:rPr sz="2400" spc="-70" dirty="0">
                <a:solidFill>
                  <a:srgbClr val="0066FF"/>
                </a:solidFill>
                <a:latin typeface="Arial"/>
                <a:cs typeface="Arial"/>
              </a:rPr>
              <a:t>independent </a:t>
            </a:r>
            <a:r>
              <a:rPr sz="2400" spc="-15" dirty="0">
                <a:solidFill>
                  <a:srgbClr val="0066FF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0066FF"/>
                </a:solidFill>
                <a:latin typeface="Arial"/>
                <a:cs typeface="Arial"/>
              </a:rPr>
              <a:t>a </a:t>
            </a:r>
            <a:r>
              <a:rPr sz="2400" spc="-95" dirty="0">
                <a:solidFill>
                  <a:srgbClr val="0066FF"/>
                </a:solidFill>
                <a:latin typeface="Arial"/>
                <a:cs typeface="Arial"/>
              </a:rPr>
              <a:t>specific programming </a:t>
            </a:r>
            <a:r>
              <a:rPr sz="2400" spc="-130" dirty="0">
                <a:solidFill>
                  <a:srgbClr val="0066FF"/>
                </a:solidFill>
                <a:latin typeface="Arial"/>
                <a:cs typeface="Arial"/>
              </a:rPr>
              <a:t>language,  </a:t>
            </a:r>
            <a:r>
              <a:rPr sz="2400" spc="-100" dirty="0">
                <a:solidFill>
                  <a:srgbClr val="0066FF"/>
                </a:solidFill>
                <a:latin typeface="Arial"/>
                <a:cs typeface="Arial"/>
              </a:rPr>
              <a:t>machine, </a:t>
            </a:r>
            <a:r>
              <a:rPr sz="2400" spc="-15" dirty="0">
                <a:solidFill>
                  <a:srgbClr val="0066FF"/>
                </a:solidFill>
                <a:latin typeface="Arial"/>
                <a:cs typeface="Arial"/>
              </a:rPr>
              <a:t>or</a:t>
            </a:r>
            <a:r>
              <a:rPr sz="2400" spc="-2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66FF"/>
                </a:solidFill>
                <a:latin typeface="Arial"/>
                <a:cs typeface="Arial"/>
              </a:rPr>
              <a:t>compiler</a:t>
            </a:r>
            <a:r>
              <a:rPr sz="2400" spc="-9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7505" algn="l"/>
              </a:tabLst>
            </a:pPr>
            <a:r>
              <a:rPr sz="2400" spc="-155" dirty="0">
                <a:latin typeface="Arial"/>
                <a:cs typeface="Arial"/>
              </a:rPr>
              <a:t>Thus,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165" dirty="0">
                <a:latin typeface="Arial"/>
                <a:cs typeface="Arial"/>
              </a:rPr>
              <a:t>sense, </a:t>
            </a:r>
            <a:r>
              <a:rPr sz="2400" spc="-55" dirty="0">
                <a:latin typeface="Arial"/>
                <a:cs typeface="Arial"/>
              </a:rPr>
              <a:t>algorithm </a:t>
            </a:r>
            <a:r>
              <a:rPr sz="2400" spc="-130" dirty="0">
                <a:latin typeface="Arial"/>
                <a:cs typeface="Arial"/>
              </a:rPr>
              <a:t>design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all about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75" dirty="0">
                <a:latin typeface="Arial"/>
                <a:cs typeface="Arial"/>
              </a:rPr>
              <a:t>mathematical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theory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behind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design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good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programs.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63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732" y="464629"/>
            <a:ext cx="3151467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30" dirty="0"/>
              <a:t>Al</a:t>
            </a:r>
            <a:r>
              <a:rPr spc="-265" dirty="0"/>
              <a:t>g</a:t>
            </a:r>
            <a:r>
              <a:rPr spc="-140" dirty="0"/>
              <a:t>o</a:t>
            </a:r>
            <a:r>
              <a:rPr spc="-260" dirty="0"/>
              <a:t>ri</a:t>
            </a:r>
            <a:r>
              <a:rPr spc="-295" dirty="0"/>
              <a:t>t</a:t>
            </a:r>
            <a:r>
              <a:rPr spc="-265" dirty="0"/>
              <a:t>h</a:t>
            </a:r>
            <a:r>
              <a:rPr spc="-210" dirty="0"/>
              <a:t>m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76400"/>
            <a:ext cx="33782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422" y="464629"/>
            <a:ext cx="3879977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25" dirty="0"/>
              <a:t>Applications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0"/>
              </a:spcBef>
            </a:pPr>
            <a:r>
              <a:rPr spc="-105" dirty="0"/>
              <a:t>Q</a:t>
            </a:r>
            <a:r>
              <a:rPr spc="-254" dirty="0"/>
              <a:t>u</a:t>
            </a:r>
            <a:r>
              <a:rPr spc="-325" dirty="0"/>
              <a:t>e</a:t>
            </a:r>
            <a:r>
              <a:rPr spc="-195" dirty="0"/>
              <a:t>s</a:t>
            </a:r>
            <a:r>
              <a:rPr spc="-240" dirty="0"/>
              <a:t>t</a:t>
            </a:r>
            <a:r>
              <a:rPr spc="-235" dirty="0"/>
              <a:t>i</a:t>
            </a:r>
            <a:r>
              <a:rPr spc="-145" dirty="0"/>
              <a:t>o</a:t>
            </a:r>
            <a:r>
              <a:rPr spc="-254" dirty="0"/>
              <a:t>n</a:t>
            </a:r>
            <a:r>
              <a:rPr spc="-14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638800" y="457200"/>
            <a:ext cx="2333625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7559" y="6463728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A8A8A"/>
                </a:solidFill>
                <a:latin typeface="Arial"/>
                <a:cs typeface="Arial"/>
              </a:rPr>
              <a:t>24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1AD37-EEF1-BB74-DF73-B21CA9E69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71" r="833" b="14444"/>
          <a:stretch/>
        </p:blipFill>
        <p:spPr>
          <a:xfrm>
            <a:off x="38100" y="1295400"/>
            <a:ext cx="9067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15" y="396614"/>
            <a:ext cx="8556685" cy="695325"/>
          </a:xfrm>
        </p:spPr>
        <p:txBody>
          <a:bodyPr/>
          <a:lstStyle/>
          <a:p>
            <a:r>
              <a:rPr lang="en-US" dirty="0"/>
              <a:t>Context of Computing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34483"/>
              </p:ext>
            </p:extLst>
          </p:nvPr>
        </p:nvGraphicFramePr>
        <p:xfrm>
          <a:off x="1859006" y="1760172"/>
          <a:ext cx="5904308" cy="1768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8922" y="3751648"/>
            <a:ext cx="22953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Computer Program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4708616" y="2759807"/>
            <a:ext cx="187522" cy="14037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Brace 6"/>
          <p:cNvSpPr/>
          <p:nvPr/>
        </p:nvSpPr>
        <p:spPr>
          <a:xfrm rot="5400000">
            <a:off x="4176416" y="3506436"/>
            <a:ext cx="187522" cy="14037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3189514" y="4398991"/>
            <a:ext cx="22953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Instructions +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9006" y="5336136"/>
            <a:ext cx="13786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Algorithms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3115" y="5336136"/>
            <a:ext cx="1876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Data Structures</a:t>
            </a:r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2548330" y="4776585"/>
            <a:ext cx="717385" cy="55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3115" y="4791406"/>
            <a:ext cx="713014" cy="48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3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9273D0-AE14-4EE4-A007-DDC503532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2" y="321734"/>
            <a:ext cx="3313390" cy="2905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568E9B-3558-4863-BB9F-F7A2A5836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660338"/>
            <a:ext cx="4070073" cy="2702076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85779-E3AC-432B-8DB9-CBC8129D2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025" y="722344"/>
            <a:ext cx="4070073" cy="52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95325"/>
          </a:xfrm>
        </p:spPr>
        <p:txBody>
          <a:bodyPr/>
          <a:lstStyle/>
          <a:p>
            <a:r>
              <a:rPr lang="en-US" dirty="0"/>
              <a:t>What are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691" y="1447800"/>
            <a:ext cx="8078618" cy="4184650"/>
          </a:xfrm>
        </p:spPr>
        <p:txBody>
          <a:bodyPr>
            <a:normAutofit/>
          </a:bodyPr>
          <a:lstStyle/>
          <a:p>
            <a:r>
              <a:rPr lang="en-US" dirty="0"/>
              <a:t>A program need to store/hold, input, intermediate and output data items.</a:t>
            </a:r>
          </a:p>
          <a:p>
            <a:endParaRPr lang="en-US" dirty="0"/>
          </a:p>
          <a:p>
            <a:r>
              <a:rPr lang="en-US" dirty="0"/>
              <a:t>Programming languages support data storage via</a:t>
            </a:r>
          </a:p>
          <a:p>
            <a:pPr lvl="1"/>
            <a:r>
              <a:rPr lang="en-US" dirty="0"/>
              <a:t>Variables of basic data types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Records/structures</a:t>
            </a:r>
          </a:p>
          <a:p>
            <a:pPr lvl="1"/>
            <a:endParaRPr lang="en-US" dirty="0"/>
          </a:p>
          <a:p>
            <a:r>
              <a:rPr lang="en-US" dirty="0"/>
              <a:t>More complex data structures can be implemented using the basic data types and other language elements available.</a:t>
            </a:r>
          </a:p>
          <a:p>
            <a:pPr lvl="1"/>
            <a:r>
              <a:rPr lang="en-US" dirty="0"/>
              <a:t>Linked lists</a:t>
            </a:r>
          </a:p>
          <a:p>
            <a:pPr lvl="1"/>
            <a:r>
              <a:rPr lang="en-US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65595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5049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95" y="1535479"/>
            <a:ext cx="7886700" cy="276066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float marks[100];</a:t>
            </a:r>
          </a:p>
          <a:p>
            <a:r>
              <a:rPr lang="en-US" dirty="0" err="1"/>
              <a:t>struct</a:t>
            </a:r>
            <a:r>
              <a:rPr lang="en-US" dirty="0"/>
              <a:t> person { 	char name[20];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0" indent="0">
              <a:buNone/>
            </a:pPr>
            <a:r>
              <a:rPr lang="en-US" dirty="0"/>
              <a:t>			char phone[10];	}   </a:t>
            </a:r>
            <a:r>
              <a:rPr lang="en-US" dirty="0" err="1"/>
              <a:t>nimal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388" y="5086350"/>
            <a:ext cx="542925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9577" y="5624810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09858" y="5150961"/>
          <a:ext cx="19335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>
                                <a:alpha val="9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1734" y="5586413"/>
            <a:ext cx="942975" cy="45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24775" y="5426076"/>
            <a:ext cx="347663" cy="320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35189" y="4878705"/>
          <a:ext cx="12126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>
                                <a:alpha val="9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724775" y="5901055"/>
          <a:ext cx="12126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>
                                <a:alpha val="9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7039" y="5336381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1582" y="4829868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5094" y="582525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094" y="4751359"/>
            <a:ext cx="2216031" cy="1614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875" y="4751359"/>
            <a:ext cx="94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nimal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54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341" y="464629"/>
            <a:ext cx="55619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Data </a:t>
            </a:r>
            <a:r>
              <a:rPr spc="-275" dirty="0"/>
              <a:t>Structures</a:t>
            </a:r>
            <a:r>
              <a:rPr spc="-434" dirty="0"/>
              <a:t> </a:t>
            </a:r>
            <a:r>
              <a:rPr spc="-240" dirty="0"/>
              <a:t>(Cont…)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4289" y="2149906"/>
            <a:ext cx="8075930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10795" algn="just">
              <a:lnSpc>
                <a:spcPct val="100000"/>
              </a:lnSpc>
              <a:spcBef>
                <a:spcPts val="575"/>
              </a:spcBef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Suppose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are hired </a:t>
            </a:r>
            <a:r>
              <a:rPr sz="2400" spc="-1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a </a:t>
            </a:r>
            <a:r>
              <a:rPr sz="2400" dirty="0">
                <a:latin typeface="Arial"/>
                <a:cs typeface="Arial"/>
              </a:rPr>
              <a:t>database </a:t>
            </a:r>
            <a:r>
              <a:rPr sz="2400" spc="-15" dirty="0">
                <a:latin typeface="Arial"/>
                <a:cs typeface="Arial"/>
              </a:rPr>
              <a:t>of  </a:t>
            </a:r>
            <a:r>
              <a:rPr sz="2400" spc="5" dirty="0">
                <a:latin typeface="Arial"/>
                <a:cs typeface="Arial"/>
              </a:rPr>
              <a:t>names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company's management 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employees.</a:t>
            </a:r>
          </a:p>
        </p:txBody>
      </p:sp>
    </p:spTree>
    <p:extLst>
      <p:ext uri="{BB962C8B-B14F-4D97-AF65-F5344CB8AC3E}">
        <p14:creationId xmlns:p14="http://schemas.microsoft.com/office/powerpoint/2010/main" val="359518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485" y="464629"/>
            <a:ext cx="63106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85" dirty="0"/>
              <a:t>Example </a:t>
            </a:r>
            <a:r>
              <a:rPr spc="-195" dirty="0"/>
              <a:t>of Data</a:t>
            </a:r>
            <a:r>
              <a:rPr spc="-455" dirty="0"/>
              <a:t> </a:t>
            </a:r>
            <a:r>
              <a:rPr spc="-27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076"/>
            <a:ext cx="667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make </a:t>
            </a:r>
            <a:r>
              <a:rPr sz="2400" spc="-5" dirty="0">
                <a:latin typeface="Arial"/>
                <a:cs typeface="Arial"/>
              </a:rPr>
              <a:t>a list. </a:t>
            </a:r>
            <a:r>
              <a:rPr sz="2400" spc="-8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also </a:t>
            </a:r>
            <a:r>
              <a:rPr sz="2400" dirty="0">
                <a:latin typeface="Arial"/>
                <a:cs typeface="Arial"/>
              </a:rPr>
              <a:t>make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743200"/>
            <a:ext cx="3483500" cy="2660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2743200"/>
            <a:ext cx="3886060" cy="2209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03114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4C56F37FFE964D924F9D6CAD2602B8" ma:contentTypeVersion="0" ma:contentTypeDescription="Create a new document." ma:contentTypeScope="" ma:versionID="f7a2b470c0773642a06b725cf6dcc4d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EEB08-EB24-4A2A-AC1A-393109126D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F1ECC9-3133-4CF9-9DF4-E8C8DD5AA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F54D20-BE25-4596-AB8C-FAD7B507BA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Words>725</Words>
  <Application>Microsoft Office PowerPoint</Application>
  <PresentationFormat>On-screen Show (4:3)</PresentationFormat>
  <Paragraphs>157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Trebuchet MS</vt:lpstr>
      <vt:lpstr>Wingdings 2</vt:lpstr>
      <vt:lpstr>Office Theme</vt:lpstr>
      <vt:lpstr>Frame</vt:lpstr>
      <vt:lpstr>DATA STRUCTURES                                   &amp;                                                ALGORITHMS</vt:lpstr>
      <vt:lpstr>PowerPoint Presentation</vt:lpstr>
      <vt:lpstr>PowerPoint Presentation</vt:lpstr>
      <vt:lpstr>Context of Computing</vt:lpstr>
      <vt:lpstr>PowerPoint Presentation</vt:lpstr>
      <vt:lpstr>What are data structures?</vt:lpstr>
      <vt:lpstr>Examples</vt:lpstr>
      <vt:lpstr>Data Structures (Cont…)</vt:lpstr>
      <vt:lpstr>Example of Data Structures</vt:lpstr>
      <vt:lpstr>Example of Data Structures (Cont…)</vt:lpstr>
      <vt:lpstr>Common Examples Stack</vt:lpstr>
      <vt:lpstr>Common Examples Queue</vt:lpstr>
      <vt:lpstr>Data Structures Types</vt:lpstr>
      <vt:lpstr>Data Structures Classification</vt:lpstr>
      <vt:lpstr>Linear Vs Non-Linear Data Structures</vt:lpstr>
      <vt:lpstr>Definition: Data Structures</vt:lpstr>
      <vt:lpstr>PowerPoint Presentation</vt:lpstr>
      <vt:lpstr>Algorithm</vt:lpstr>
      <vt:lpstr>How do you learn algorithms to cook?</vt:lpstr>
      <vt:lpstr>How do you learn about  algorithms?</vt:lpstr>
      <vt:lpstr>Algorithms, Programming</vt:lpstr>
      <vt:lpstr>Algorithm</vt:lpstr>
      <vt:lpstr>Applications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- 1</dc:title>
  <dc:creator>Kashif</dc:creator>
  <cp:lastModifiedBy>Manoja Weerasekara</cp:lastModifiedBy>
  <cp:revision>27</cp:revision>
  <dcterms:created xsi:type="dcterms:W3CDTF">2018-03-13T00:42:18Z</dcterms:created>
  <dcterms:modified xsi:type="dcterms:W3CDTF">2023-04-21T04:37:10Z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2018-03-13T00:00:00Z</vt:filetime>
  </property>
  <property fmtid="{D5CDD505-2E9C-101B-9397-08002B2CF9AE}" pid="5" name="ContentTypeId">
    <vt:lpwstr>0x010100BF4C56F37FFE964D924F9D6CAD2602B8</vt:lpwstr>
  </property>
</Properties>
</file>