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3"/>
  </p:notesMasterIdLst>
  <p:sldIdLst>
    <p:sldId id="443" r:id="rId2"/>
    <p:sldId id="444" r:id="rId3"/>
    <p:sldId id="430" r:id="rId4"/>
    <p:sldId id="44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1" r:id="rId15"/>
    <p:sldId id="442" r:id="rId16"/>
    <p:sldId id="417" r:id="rId17"/>
    <p:sldId id="418" r:id="rId18"/>
    <p:sldId id="419" r:id="rId19"/>
    <p:sldId id="420" r:id="rId20"/>
    <p:sldId id="421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22" autoAdjust="0"/>
  </p:normalViewPr>
  <p:slideViewPr>
    <p:cSldViewPr>
      <p:cViewPr varScale="1">
        <p:scale>
          <a:sx n="81" d="100"/>
          <a:sy n="81" d="100"/>
        </p:scale>
        <p:origin x="8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3EEC7-3CE3-461A-B84A-66AD13FB8E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2199-8D45-50BE-65F2-4A2E076D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WE DID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C2446-7F88-F475-F266-315627E46A59}"/>
              </a:ext>
            </a:extLst>
          </p:cNvPr>
          <p:cNvSpPr txBox="1"/>
          <p:nvPr/>
        </p:nvSpPr>
        <p:spPr>
          <a:xfrm>
            <a:off x="533400" y="28194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DS</a:t>
            </a:r>
          </a:p>
          <a:p>
            <a:endParaRPr lang="en-US" dirty="0"/>
          </a:p>
          <a:p>
            <a:r>
              <a:rPr lang="en-US" dirty="0"/>
              <a:t>What is an algorithm?</a:t>
            </a:r>
          </a:p>
          <a:p>
            <a:endParaRPr lang="en-US" dirty="0"/>
          </a:p>
          <a:p>
            <a:r>
              <a:rPr lang="en-US" dirty="0"/>
              <a:t>Many data structures and algorithms</a:t>
            </a:r>
          </a:p>
          <a:p>
            <a:endParaRPr lang="en-US" dirty="0"/>
          </a:p>
          <a:p>
            <a:r>
              <a:rPr lang="en-US" dirty="0"/>
              <a:t>Why do we need to choose the optimum/suitable DS/Algo</a:t>
            </a:r>
          </a:p>
          <a:p>
            <a:endParaRPr lang="en-US" dirty="0"/>
          </a:p>
          <a:p>
            <a:r>
              <a:rPr lang="en-US" dirty="0"/>
              <a:t>Real-world applications of DS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24086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81200"/>
            <a:ext cx="647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void push(</a:t>
            </a:r>
            <a:r>
              <a:rPr lang="en-US" sz="2800" dirty="0" err="1"/>
              <a:t>int</a:t>
            </a:r>
            <a:r>
              <a:rPr lang="en-US" sz="2800" dirty="0"/>
              <a:t> item)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	</a:t>
            </a:r>
            <a:r>
              <a:rPr lang="en-US" sz="2800" dirty="0" err="1"/>
              <a:t>st.top</a:t>
            </a:r>
            <a:r>
              <a:rPr lang="en-US" sz="2800" dirty="0"/>
              <a:t>++;</a:t>
            </a:r>
          </a:p>
          <a:p>
            <a:r>
              <a:rPr lang="en-US" sz="2800" dirty="0"/>
              <a:t> 	</a:t>
            </a:r>
            <a:r>
              <a:rPr lang="en-US" sz="2800" dirty="0" err="1"/>
              <a:t>st.s</a:t>
            </a:r>
            <a:r>
              <a:rPr lang="en-US" sz="2800" dirty="0"/>
              <a:t>[</a:t>
            </a:r>
            <a:r>
              <a:rPr lang="en-US" sz="2800" dirty="0" err="1"/>
              <a:t>st.top</a:t>
            </a:r>
            <a:r>
              <a:rPr lang="en-US" sz="2800" dirty="0"/>
              <a:t>] =item;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Added to the top of the stack.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Inserting an Element: Push </a:t>
            </a:r>
          </a:p>
        </p:txBody>
      </p:sp>
    </p:spTree>
    <p:extLst>
      <p:ext uri="{BB962C8B-B14F-4D97-AF65-F5344CB8AC3E}">
        <p14:creationId xmlns:p14="http://schemas.microsoft.com/office/powerpoint/2010/main" val="264215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81200"/>
            <a:ext cx="647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pop()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	</a:t>
            </a:r>
            <a:r>
              <a:rPr lang="en-US" sz="2800" dirty="0" err="1"/>
              <a:t>int</a:t>
            </a:r>
            <a:r>
              <a:rPr lang="en-US" sz="2800" dirty="0"/>
              <a:t> item;</a:t>
            </a:r>
          </a:p>
          <a:p>
            <a:r>
              <a:rPr lang="en-US" sz="2800" dirty="0"/>
              <a:t>	item = </a:t>
            </a:r>
            <a:r>
              <a:rPr lang="en-US" sz="2800" dirty="0" err="1"/>
              <a:t>st.s</a:t>
            </a:r>
            <a:r>
              <a:rPr lang="en-US" sz="2800" dirty="0"/>
              <a:t>[</a:t>
            </a:r>
            <a:r>
              <a:rPr lang="en-US" sz="2800" dirty="0" err="1"/>
              <a:t>st.top</a:t>
            </a:r>
            <a:r>
              <a:rPr lang="en-US" sz="2800" dirty="0"/>
              <a:t>];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st.top</a:t>
            </a:r>
            <a:r>
              <a:rPr lang="en-US" sz="2800" dirty="0"/>
              <a:t>--;</a:t>
            </a:r>
          </a:p>
          <a:p>
            <a:r>
              <a:rPr lang="en-US" sz="2800" dirty="0"/>
              <a:t> 	return (item);</a:t>
            </a:r>
          </a:p>
          <a:p>
            <a:r>
              <a:rPr lang="en-US" sz="2800" dirty="0"/>
              <a:t> }</a:t>
            </a:r>
          </a:p>
          <a:p>
            <a:endParaRPr lang="en-US" sz="2800" dirty="0"/>
          </a:p>
          <a:p>
            <a:r>
              <a:rPr lang="en-US" sz="2800" dirty="0"/>
              <a:t>Remove the top item from the stack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Removing an Element: Pop </a:t>
            </a:r>
          </a:p>
        </p:txBody>
      </p:sp>
    </p:spTree>
    <p:extLst>
      <p:ext uri="{BB962C8B-B14F-4D97-AF65-F5344CB8AC3E}">
        <p14:creationId xmlns:p14="http://schemas.microsoft.com/office/powerpoint/2010/main" val="28595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981200"/>
            <a:ext cx="4038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stempty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	if(</a:t>
            </a:r>
            <a:r>
              <a:rPr lang="en-US" sz="2800" dirty="0" err="1"/>
              <a:t>st.top</a:t>
            </a:r>
            <a:r>
              <a:rPr lang="en-US" sz="2800" dirty="0"/>
              <a:t>==-1)</a:t>
            </a:r>
          </a:p>
          <a:p>
            <a:r>
              <a:rPr lang="en-US" sz="2800" dirty="0"/>
              <a:t>    		return 1;</a:t>
            </a:r>
          </a:p>
          <a:p>
            <a:r>
              <a:rPr lang="en-US" sz="2800" dirty="0"/>
              <a:t> 	else</a:t>
            </a:r>
          </a:p>
          <a:p>
            <a:r>
              <a:rPr lang="en-US" sz="2800" dirty="0"/>
              <a:t>    		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Check for Empty/Full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1966175"/>
            <a:ext cx="4038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stfull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if(</a:t>
            </a:r>
            <a:r>
              <a:rPr lang="en-US" sz="2800" dirty="0" err="1"/>
              <a:t>st.top</a:t>
            </a:r>
            <a:r>
              <a:rPr lang="en-US" sz="2800" dirty="0"/>
              <a:t>&gt;=size-1)</a:t>
            </a:r>
          </a:p>
          <a:p>
            <a:r>
              <a:rPr lang="en-US" sz="2800" dirty="0"/>
              <a:t>    		return 1;</a:t>
            </a:r>
          </a:p>
          <a:p>
            <a:r>
              <a:rPr lang="en-US" sz="2800" dirty="0"/>
              <a:t>	else</a:t>
            </a:r>
          </a:p>
          <a:p>
            <a:r>
              <a:rPr lang="en-US" sz="2800" dirty="0"/>
              <a:t>    		return 0;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1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549" y="1676400"/>
            <a:ext cx="838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Remove the top (Pop) item from the stack/ insert item to the top of the stack (Push)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600" b="1" dirty="0">
                <a:solidFill>
                  <a:srgbClr val="FF0000"/>
                </a:solidFill>
              </a:rPr>
              <a:t>O(1)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No comparisons needed </a:t>
            </a:r>
            <a:r>
              <a:rPr lang="en-US" sz="36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Efficiency of the Stack:</a:t>
            </a:r>
          </a:p>
        </p:txBody>
      </p:sp>
    </p:spTree>
    <p:extLst>
      <p:ext uri="{BB962C8B-B14F-4D97-AF65-F5344CB8AC3E}">
        <p14:creationId xmlns:p14="http://schemas.microsoft.com/office/powerpoint/2010/main" val="260512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C7B6AB-6AFD-47E6-8151-6BA1825E3DB5}"/>
              </a:ext>
            </a:extLst>
          </p:cNvPr>
          <p:cNvSpPr txBox="1"/>
          <p:nvPr/>
        </p:nvSpPr>
        <p:spPr>
          <a:xfrm>
            <a:off x="304800" y="751344"/>
            <a:ext cx="5562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#include&lt;stdio.h&gt;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myStack</a:t>
            </a:r>
            <a:r>
              <a:rPr lang="en-US" dirty="0"/>
              <a:t>{	</a:t>
            </a:r>
          </a:p>
          <a:p>
            <a:r>
              <a:rPr lang="en-US" dirty="0"/>
              <a:t>	int </a:t>
            </a:r>
            <a:r>
              <a:rPr lang="en-US" dirty="0" err="1"/>
              <a:t>myarray</a:t>
            </a:r>
            <a:r>
              <a:rPr lang="en-US" dirty="0"/>
              <a:t>[5];	</a:t>
            </a:r>
          </a:p>
          <a:p>
            <a:r>
              <a:rPr lang="en-US" dirty="0"/>
              <a:t>	int top=-1; </a:t>
            </a:r>
            <a:r>
              <a:rPr lang="en-US" dirty="0">
                <a:solidFill>
                  <a:schemeClr val="bg1"/>
                </a:solidFill>
              </a:rPr>
              <a:t>//error 1	</a:t>
            </a:r>
          </a:p>
          <a:p>
            <a:r>
              <a:rPr lang="en-US" dirty="0"/>
              <a:t>}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void push(){ </a:t>
            </a:r>
            <a:r>
              <a:rPr lang="en-US" dirty="0">
                <a:solidFill>
                  <a:schemeClr val="bg1"/>
                </a:solidFill>
              </a:rPr>
              <a:t>//error 2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st.top</a:t>
            </a:r>
            <a:r>
              <a:rPr lang="en-US" dirty="0"/>
              <a:t>++;	</a:t>
            </a:r>
          </a:p>
          <a:p>
            <a:r>
              <a:rPr lang="en-US" dirty="0"/>
              <a:t>	</a:t>
            </a:r>
            <a:r>
              <a:rPr lang="en-US" dirty="0" err="1"/>
              <a:t>st.myarray</a:t>
            </a:r>
            <a:r>
              <a:rPr lang="en-US" dirty="0"/>
              <a:t>[top]=</a:t>
            </a:r>
            <a:r>
              <a:rPr lang="en-US" dirty="0" err="1"/>
              <a:t>ele</a:t>
            </a:r>
            <a:r>
              <a:rPr lang="en-US" dirty="0"/>
              <a:t>; </a:t>
            </a:r>
            <a:r>
              <a:rPr lang="en-US" dirty="0">
                <a:solidFill>
                  <a:schemeClr val="bg1"/>
                </a:solidFill>
              </a:rPr>
              <a:t>//error 3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("Item Added to index %d\n", </a:t>
            </a:r>
            <a:r>
              <a:rPr lang="en-US" dirty="0" err="1"/>
              <a:t>st.top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pop(int </a:t>
            </a:r>
            <a:r>
              <a:rPr lang="en-US" dirty="0" err="1"/>
              <a:t>ele</a:t>
            </a:r>
            <a:r>
              <a:rPr lang="en-US" dirty="0"/>
              <a:t>){ </a:t>
            </a:r>
            <a:r>
              <a:rPr lang="en-US" dirty="0">
                <a:solidFill>
                  <a:schemeClr val="bg1"/>
                </a:solidFill>
              </a:rPr>
              <a:t>//error 4</a:t>
            </a:r>
            <a:r>
              <a:rPr lang="en-US" dirty="0"/>
              <a:t>	</a:t>
            </a:r>
          </a:p>
          <a:p>
            <a:r>
              <a:rPr lang="en-US" dirty="0"/>
              <a:t>	int out=</a:t>
            </a:r>
            <a:r>
              <a:rPr lang="en-US" dirty="0" err="1"/>
              <a:t>myarray</a:t>
            </a:r>
            <a:r>
              <a:rPr lang="en-US" dirty="0"/>
              <a:t>[</a:t>
            </a:r>
            <a:r>
              <a:rPr lang="en-US" dirty="0" err="1"/>
              <a:t>st.top</a:t>
            </a:r>
            <a:r>
              <a:rPr lang="en-US" dirty="0"/>
              <a:t>]; </a:t>
            </a:r>
            <a:r>
              <a:rPr lang="en-US" dirty="0">
                <a:solidFill>
                  <a:schemeClr val="bg1"/>
                </a:solidFill>
              </a:rPr>
              <a:t>//error 5</a:t>
            </a: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("popped out item at index %d", </a:t>
            </a:r>
            <a:r>
              <a:rPr lang="en-US" dirty="0" err="1"/>
              <a:t>st.top</a:t>
            </a:r>
            <a:r>
              <a:rPr lang="en-US" dirty="0"/>
              <a:t>);	</a:t>
            </a:r>
            <a:r>
              <a:rPr lang="en-US" dirty="0">
                <a:solidFill>
                  <a:schemeClr val="bg1"/>
                </a:solidFill>
              </a:rPr>
              <a:t>//error 6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21AE6-C27B-46AB-8F41-A4F013438183}"/>
              </a:ext>
            </a:extLst>
          </p:cNvPr>
          <p:cNvSpPr txBox="1"/>
          <p:nvPr/>
        </p:nvSpPr>
        <p:spPr>
          <a:xfrm>
            <a:off x="6553200" y="3581400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 main(){	</a:t>
            </a:r>
            <a:r>
              <a:rPr lang="en-US" dirty="0">
                <a:solidFill>
                  <a:schemeClr val="bg1"/>
                </a:solidFill>
              </a:rPr>
              <a:t>//error 7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push(10);	push(20);	push(30);	pop();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return 0;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0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CF39A-A447-4702-89F1-F6C23A110D47}"/>
              </a:ext>
            </a:extLst>
          </p:cNvPr>
          <p:cNvSpPr txBox="1"/>
          <p:nvPr/>
        </p:nvSpPr>
        <p:spPr>
          <a:xfrm>
            <a:off x="304800" y="889843"/>
            <a:ext cx="579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struct </a:t>
            </a:r>
            <a:r>
              <a:rPr lang="en-US" dirty="0" err="1"/>
              <a:t>myStack</a:t>
            </a:r>
            <a:r>
              <a:rPr lang="en-US" dirty="0"/>
              <a:t>{	</a:t>
            </a:r>
          </a:p>
          <a:p>
            <a:r>
              <a:rPr lang="en-US" dirty="0"/>
              <a:t>	int </a:t>
            </a:r>
            <a:r>
              <a:rPr lang="en-US" dirty="0" err="1"/>
              <a:t>myarray</a:t>
            </a:r>
            <a:r>
              <a:rPr lang="en-US" dirty="0"/>
              <a:t>[5];	</a:t>
            </a:r>
          </a:p>
          <a:p>
            <a:r>
              <a:rPr lang="en-US" dirty="0"/>
              <a:t>	int top;</a:t>
            </a:r>
          </a:p>
          <a:p>
            <a:r>
              <a:rPr lang="en-US" dirty="0"/>
              <a:t>}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void push(int </a:t>
            </a:r>
            <a:r>
              <a:rPr lang="en-US" dirty="0" err="1"/>
              <a:t>ele</a:t>
            </a:r>
            <a:r>
              <a:rPr lang="en-US" dirty="0"/>
              <a:t>){ 	</a:t>
            </a:r>
          </a:p>
          <a:p>
            <a:r>
              <a:rPr lang="en-US" dirty="0"/>
              <a:t>	</a:t>
            </a:r>
            <a:r>
              <a:rPr lang="en-US" dirty="0" err="1"/>
              <a:t>st.top</a:t>
            </a:r>
            <a:r>
              <a:rPr lang="en-US" dirty="0"/>
              <a:t>++;	</a:t>
            </a:r>
          </a:p>
          <a:p>
            <a:r>
              <a:rPr lang="en-US" dirty="0"/>
              <a:t>	</a:t>
            </a:r>
            <a:r>
              <a:rPr lang="en-US" dirty="0" err="1"/>
              <a:t>st.myarray</a:t>
            </a:r>
            <a:r>
              <a:rPr lang="en-US" dirty="0"/>
              <a:t>[</a:t>
            </a:r>
            <a:r>
              <a:rPr lang="en-US" dirty="0" err="1"/>
              <a:t>st.top</a:t>
            </a:r>
            <a:r>
              <a:rPr lang="en-US" dirty="0"/>
              <a:t>]=</a:t>
            </a:r>
            <a:r>
              <a:rPr lang="en-US" dirty="0" err="1"/>
              <a:t>ele</a:t>
            </a:r>
            <a:r>
              <a:rPr lang="en-US" dirty="0"/>
              <a:t>;	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("Item Added to index %d\n", </a:t>
            </a:r>
            <a:r>
              <a:rPr lang="en-US" dirty="0" err="1"/>
              <a:t>st.top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pop(){ 	</a:t>
            </a:r>
          </a:p>
          <a:p>
            <a:r>
              <a:rPr lang="en-US" dirty="0"/>
              <a:t>	int out=</a:t>
            </a:r>
            <a:r>
              <a:rPr lang="en-US" dirty="0" err="1"/>
              <a:t>st.myarray</a:t>
            </a:r>
            <a:r>
              <a:rPr lang="en-US" dirty="0"/>
              <a:t>[</a:t>
            </a:r>
            <a:r>
              <a:rPr lang="en-US" dirty="0" err="1"/>
              <a:t>st.top</a:t>
            </a:r>
            <a:r>
              <a:rPr lang="en-US" dirty="0"/>
              <a:t>]; 	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("popped out item at index %d", </a:t>
            </a:r>
            <a:r>
              <a:rPr lang="en-US" dirty="0" err="1"/>
              <a:t>st.top</a:t>
            </a:r>
            <a:r>
              <a:rPr lang="en-US" dirty="0"/>
              <a:t>);	</a:t>
            </a:r>
          </a:p>
          <a:p>
            <a:r>
              <a:rPr lang="en-US" dirty="0"/>
              <a:t>	return out; 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C7931-6097-4F0F-B61B-07DD9C92BAE2}"/>
              </a:ext>
            </a:extLst>
          </p:cNvPr>
          <p:cNvSpPr txBox="1"/>
          <p:nvPr/>
        </p:nvSpPr>
        <p:spPr>
          <a:xfrm>
            <a:off x="6553200" y="4038600"/>
            <a:ext cx="2851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main(){    </a:t>
            </a:r>
          </a:p>
          <a:p>
            <a:r>
              <a:rPr lang="en-US" dirty="0"/>
              <a:t>	</a:t>
            </a:r>
            <a:r>
              <a:rPr lang="en-US" dirty="0" err="1"/>
              <a:t>st.top</a:t>
            </a:r>
            <a:r>
              <a:rPr lang="en-US" dirty="0"/>
              <a:t>=-1;	</a:t>
            </a:r>
          </a:p>
          <a:p>
            <a:r>
              <a:rPr lang="en-US" dirty="0"/>
              <a:t>	push(10);	push(20);	push(30);	pop(); 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5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" y="1752600"/>
            <a:ext cx="8305800" cy="399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Write a C program to implement  an integer-based stack. You’re required to Perform 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PUSH(insert operation)- we’ll take input from the user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POP(Delete operation) – We’ll return the popped value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Display stack- We’ll print all the values in the stack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8600" y="203640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02713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4478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01:</a:t>
            </a:r>
          </a:p>
          <a:p>
            <a:endParaRPr lang="en-US" sz="2400" dirty="0"/>
          </a:p>
          <a:p>
            <a:r>
              <a:rPr lang="en-US" sz="2400" dirty="0"/>
              <a:t>Create a Stack data structure using Array :</a:t>
            </a:r>
          </a:p>
          <a:p>
            <a:endParaRPr lang="en-US" sz="2400" dirty="0"/>
          </a:p>
          <a:p>
            <a:r>
              <a:rPr lang="en-US" sz="2400" dirty="0"/>
              <a:t>/* Structure definition for stack */</a:t>
            </a:r>
          </a:p>
          <a:p>
            <a:endParaRPr lang="en-US" sz="2400" dirty="0"/>
          </a:p>
          <a:p>
            <a:r>
              <a:rPr lang="en-US" sz="2400" dirty="0"/>
              <a:t>struct stack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stk</a:t>
            </a:r>
            <a:r>
              <a:rPr lang="en-US" sz="2400" dirty="0"/>
              <a:t>[MAXSIZE];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top;</a:t>
            </a:r>
          </a:p>
          <a:p>
            <a:r>
              <a:rPr lang="en-US" sz="2400" dirty="0"/>
              <a:t>}s;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775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7694"/>
            <a:ext cx="8458200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Step 02</a:t>
            </a:r>
          </a:p>
          <a:p>
            <a:r>
              <a:rPr lang="en-US" sz="2400" dirty="0"/>
              <a:t>/*Function to add an element to the stack*/</a:t>
            </a:r>
          </a:p>
          <a:p>
            <a:r>
              <a:rPr lang="en-US" sz="2400" dirty="0"/>
              <a:t>void push 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r>
              <a:rPr lang="en-US" sz="2400" dirty="0"/>
              <a:t>	if (</a:t>
            </a:r>
            <a:r>
              <a:rPr lang="en-US" sz="2400" dirty="0" err="1"/>
              <a:t>s.top</a:t>
            </a:r>
            <a:r>
              <a:rPr lang="en-US" sz="2400" dirty="0"/>
              <a:t> == (MAXSIZE - 1))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 ("Stack is Full\n");</a:t>
            </a:r>
          </a:p>
          <a:p>
            <a:r>
              <a:rPr lang="en-US" sz="2400" dirty="0"/>
              <a:t>		return;</a:t>
            </a:r>
          </a:p>
          <a:p>
            <a:r>
              <a:rPr lang="en-US" sz="2400" dirty="0"/>
              <a:t>	} else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 ("Enter the element to be pushed\n");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scanf</a:t>
            </a:r>
            <a:r>
              <a:rPr lang="en-US" sz="2400" dirty="0"/>
              <a:t> ("%d", &amp;</a:t>
            </a:r>
            <a:r>
              <a:rPr lang="en-US" sz="2400" dirty="0" err="1"/>
              <a:t>num</a:t>
            </a:r>
            <a:r>
              <a:rPr lang="en-US" sz="2400" dirty="0"/>
              <a:t>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s.top</a:t>
            </a:r>
            <a:r>
              <a:rPr lang="en-US" sz="2400" dirty="0"/>
              <a:t> = </a:t>
            </a:r>
            <a:r>
              <a:rPr lang="en-US" sz="2400" dirty="0" err="1"/>
              <a:t>s.top</a:t>
            </a:r>
            <a:r>
              <a:rPr lang="en-US" sz="2400" dirty="0"/>
              <a:t> + 1;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s.stk</a:t>
            </a:r>
            <a:r>
              <a:rPr lang="en-US" sz="2400" dirty="0"/>
              <a:t>[</a:t>
            </a:r>
            <a:r>
              <a:rPr lang="en-US" sz="2400" dirty="0" err="1"/>
              <a:t>s.top</a:t>
            </a:r>
            <a:r>
              <a:rPr lang="en-US" sz="2400" dirty="0"/>
              <a:t>] =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66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9363"/>
            <a:ext cx="8610600" cy="71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Step 03</a:t>
            </a:r>
          </a:p>
          <a:p>
            <a:r>
              <a:rPr lang="en-US" sz="2400" dirty="0"/>
              <a:t>/*Function to delete an element from the stack*/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pop 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r>
              <a:rPr lang="en-US" sz="2400" dirty="0"/>
              <a:t>	if (</a:t>
            </a:r>
            <a:r>
              <a:rPr lang="en-US" sz="2400" dirty="0" err="1"/>
              <a:t>s.top</a:t>
            </a:r>
            <a:r>
              <a:rPr lang="en-US" sz="2400" dirty="0"/>
              <a:t> == - 1)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 ("Stack is Empty\n");</a:t>
            </a:r>
          </a:p>
          <a:p>
            <a:r>
              <a:rPr lang="en-US" sz="2400" dirty="0"/>
              <a:t>		return (</a:t>
            </a:r>
            <a:r>
              <a:rPr lang="en-US" sz="2400" dirty="0" err="1"/>
              <a:t>s.top</a:t>
            </a:r>
            <a:r>
              <a:rPr lang="en-US" sz="2400" dirty="0"/>
              <a:t>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num</a:t>
            </a:r>
            <a:r>
              <a:rPr lang="en-US" sz="2400" dirty="0"/>
              <a:t> = </a:t>
            </a:r>
            <a:r>
              <a:rPr lang="en-US" sz="2400" dirty="0" err="1"/>
              <a:t>s.stk</a:t>
            </a:r>
            <a:r>
              <a:rPr lang="en-US" sz="2400" dirty="0"/>
              <a:t>[</a:t>
            </a:r>
            <a:r>
              <a:rPr lang="en-US" sz="2400" dirty="0" err="1"/>
              <a:t>s.top</a:t>
            </a:r>
            <a:r>
              <a:rPr lang="en-US" sz="2400" dirty="0"/>
              <a:t>];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 ("</a:t>
            </a:r>
            <a:r>
              <a:rPr lang="en-US" sz="2400" dirty="0" err="1"/>
              <a:t>poped</a:t>
            </a:r>
            <a:r>
              <a:rPr lang="en-US" sz="2400" dirty="0"/>
              <a:t> element is = %d\n", </a:t>
            </a:r>
            <a:r>
              <a:rPr lang="en-US" sz="2400" dirty="0" err="1"/>
              <a:t>s.stk</a:t>
            </a:r>
            <a:r>
              <a:rPr lang="en-US" sz="2400" dirty="0"/>
              <a:t>[</a:t>
            </a:r>
            <a:r>
              <a:rPr lang="en-US" sz="2400" dirty="0" err="1"/>
              <a:t>s.top</a:t>
            </a:r>
            <a:r>
              <a:rPr lang="en-US" sz="2400" dirty="0"/>
              <a:t>]);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s.top</a:t>
            </a:r>
            <a:r>
              <a:rPr lang="en-US" sz="2400" dirty="0"/>
              <a:t> = </a:t>
            </a:r>
            <a:r>
              <a:rPr lang="en-US" sz="2400" dirty="0" err="1"/>
              <a:t>s.top</a:t>
            </a:r>
            <a:r>
              <a:rPr lang="en-US" sz="2400" dirty="0"/>
              <a:t> - 1;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(</a:t>
            </a:r>
            <a:r>
              <a:rPr lang="en-US" sz="2400" dirty="0" err="1"/>
              <a:t>num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92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234C-19FB-718A-D935-B2ABE718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25272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ACTIVITY: OTTO THE ROBOT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284C9-39B6-9B66-5138-ECF8B570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90800"/>
            <a:ext cx="3538538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3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41031"/>
            <a:ext cx="8686800" cy="747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Step 04</a:t>
            </a:r>
          </a:p>
          <a:p>
            <a:r>
              <a:rPr lang="en-US" sz="2400" dirty="0"/>
              <a:t>/*Function to display the status of the stack*/</a:t>
            </a:r>
          </a:p>
          <a:p>
            <a:r>
              <a:rPr lang="en-US" sz="2400" dirty="0"/>
              <a:t>void display 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	if (</a:t>
            </a:r>
            <a:r>
              <a:rPr lang="en-US" sz="2400" dirty="0" err="1"/>
              <a:t>s.top</a:t>
            </a:r>
            <a:r>
              <a:rPr lang="en-US" sz="2400" dirty="0"/>
              <a:t> == -1)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 ("Stack is empty\n");</a:t>
            </a:r>
          </a:p>
          <a:p>
            <a:r>
              <a:rPr lang="en-US" sz="2400" dirty="0"/>
              <a:t>		return;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 ("\</a:t>
            </a:r>
            <a:r>
              <a:rPr lang="en-US" sz="2400" dirty="0" err="1"/>
              <a:t>nThe</a:t>
            </a:r>
            <a:r>
              <a:rPr lang="en-US" sz="2400" dirty="0"/>
              <a:t> status of the stack is\n");</a:t>
            </a:r>
          </a:p>
          <a:p>
            <a:r>
              <a:rPr lang="en-US" sz="2400" dirty="0"/>
              <a:t>		for (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s.top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 &gt;= 0; </a:t>
            </a:r>
            <a:r>
              <a:rPr lang="en-US" sz="2400" dirty="0" err="1"/>
              <a:t>i</a:t>
            </a:r>
            <a:r>
              <a:rPr lang="en-US" sz="2400" dirty="0"/>
              <a:t>--) {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printf</a:t>
            </a:r>
            <a:r>
              <a:rPr lang="en-US" sz="2400" dirty="0"/>
              <a:t> ("%d\n", </a:t>
            </a:r>
            <a:r>
              <a:rPr lang="en-US" sz="2400" dirty="0" err="1"/>
              <a:t>s.stk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]);}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754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274838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Stack </a:t>
            </a:r>
          </a:p>
          <a:p>
            <a:pPr algn="ctr"/>
            <a:r>
              <a:rPr lang="en-US" sz="7200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7214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304800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Stacks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04" t="2956" r="859" b="1981"/>
          <a:stretch/>
        </p:blipFill>
        <p:spPr>
          <a:xfrm>
            <a:off x="228599" y="2286000"/>
            <a:ext cx="8581115" cy="38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Stack Data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229600" cy="40767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As the name implies the stack, data structure also behave as any other stack in the real world.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Stack allow you to access one data item.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That is the last data item inserted.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If you remove this item then you will be able to access to next-to last element. 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2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Stacks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229600" cy="40767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Insert an data item : PUSH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Delete an data item: POP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Reading Top value at the Stack: PEEK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Check for Empty Stack/ Full stack : </a:t>
            </a:r>
            <a:r>
              <a:rPr lang="en-US" dirty="0" err="1">
                <a:solidFill>
                  <a:schemeClr val="tx1"/>
                </a:solidFill>
              </a:rPr>
              <a:t>IsEmpty</a:t>
            </a:r>
            <a:r>
              <a:rPr lang="en-US" dirty="0">
                <a:solidFill>
                  <a:schemeClr val="tx1"/>
                </a:solidFill>
              </a:rPr>
              <a:t>/ </a:t>
            </a:r>
            <a:r>
              <a:rPr lang="en-US" dirty="0" err="1">
                <a:solidFill>
                  <a:schemeClr val="tx1"/>
                </a:solidFill>
              </a:rPr>
              <a:t>IsFull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E.g.  Stack of Plates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Stack of letters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							LIFO</a:t>
            </a:r>
          </a:p>
        </p:txBody>
      </p:sp>
    </p:spTree>
    <p:extLst>
      <p:ext uri="{BB962C8B-B14F-4D97-AF65-F5344CB8AC3E}">
        <p14:creationId xmlns:p14="http://schemas.microsoft.com/office/powerpoint/2010/main" val="390713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Graphical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99388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398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b="1" dirty="0">
                <a:solidFill>
                  <a:schemeClr val="tx1"/>
                </a:solidFill>
              </a:rPr>
              <a:t>Creating a new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229600" cy="40767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stack implementation is based on an array.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But stack restrict accesses.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have created ‘stack’ structure.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have array of elements having size ‘size’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 keep track of Topmost element we have declared top as structure member</a:t>
            </a:r>
          </a:p>
        </p:txBody>
      </p:sp>
    </p:spTree>
    <p:extLst>
      <p:ext uri="{BB962C8B-B14F-4D97-AF65-F5344CB8AC3E}">
        <p14:creationId xmlns:p14="http://schemas.microsoft.com/office/powerpoint/2010/main" val="5506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981200"/>
            <a:ext cx="647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#define size 5 </a:t>
            </a:r>
          </a:p>
          <a:p>
            <a:endParaRPr lang="en-US" sz="2800" dirty="0"/>
          </a:p>
          <a:p>
            <a:r>
              <a:rPr lang="en-US" sz="2800" dirty="0"/>
              <a:t>/* stack structure*/ </a:t>
            </a:r>
          </a:p>
          <a:p>
            <a:endParaRPr lang="en-US" sz="2800" b="1" dirty="0"/>
          </a:p>
          <a:p>
            <a:r>
              <a:rPr lang="en-US" sz="2800" b="1" dirty="0" err="1"/>
              <a:t>struct</a:t>
            </a:r>
            <a:r>
              <a:rPr lang="en-US" sz="2800" dirty="0"/>
              <a:t> stack { </a:t>
            </a:r>
          </a:p>
          <a:p>
            <a:endParaRPr lang="en-US" sz="2800" b="1" dirty="0"/>
          </a:p>
          <a:p>
            <a:r>
              <a:rPr lang="en-US" sz="2800" b="1" dirty="0"/>
              <a:t>	</a:t>
            </a:r>
            <a:r>
              <a:rPr lang="en-US" sz="2800" b="1" dirty="0" err="1"/>
              <a:t>int</a:t>
            </a:r>
            <a:r>
              <a:rPr lang="en-US" sz="2800" dirty="0"/>
              <a:t> s[size]; </a:t>
            </a:r>
          </a:p>
          <a:p>
            <a:r>
              <a:rPr lang="en-US" sz="2800" b="1" dirty="0"/>
              <a:t>	</a:t>
            </a:r>
            <a:r>
              <a:rPr lang="en-US" sz="2800" b="1" dirty="0" err="1"/>
              <a:t>int</a:t>
            </a:r>
            <a:r>
              <a:rPr lang="en-US" sz="2800" dirty="0"/>
              <a:t> top; </a:t>
            </a:r>
          </a:p>
          <a:p>
            <a:r>
              <a:rPr lang="en-US" sz="2800" dirty="0"/>
              <a:t>}</a:t>
            </a:r>
            <a:r>
              <a:rPr lang="en-US" sz="2800" dirty="0" err="1"/>
              <a:t>st</a:t>
            </a:r>
            <a:r>
              <a:rPr lang="en-US" sz="2800" dirty="0"/>
              <a:t>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31775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lang="en-US" b="1">
                <a:solidFill>
                  <a:schemeClr val="tx1"/>
                </a:solidFill>
              </a:rPr>
              <a:t>Creating a new Stack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74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5438</TotalTime>
  <Words>1108</Words>
  <Application>Microsoft Office PowerPoint</Application>
  <PresentationFormat>On-screen Show (4:3)</PresentationFormat>
  <Paragraphs>217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Candara</vt:lpstr>
      <vt:lpstr>Symbol</vt:lpstr>
      <vt:lpstr>Wingdings</vt:lpstr>
      <vt:lpstr>Waveform</vt:lpstr>
      <vt:lpstr>WHAT WE DID </vt:lpstr>
      <vt:lpstr>ACTIVITY: OTTO THE ROBOT</vt:lpstr>
      <vt:lpstr>PowerPoint Presentation</vt:lpstr>
      <vt:lpstr>PowerPoint Presentation</vt:lpstr>
      <vt:lpstr>Stack Data Structure </vt:lpstr>
      <vt:lpstr>Stacks </vt:lpstr>
      <vt:lpstr>Graphical Representation</vt:lpstr>
      <vt:lpstr>Creating a new Stack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Manoja Weerasekara</cp:lastModifiedBy>
  <cp:revision>274</cp:revision>
  <dcterms:created xsi:type="dcterms:W3CDTF">2012-10-29T08:55:31Z</dcterms:created>
  <dcterms:modified xsi:type="dcterms:W3CDTF">2023-04-28T03:36:42Z</dcterms:modified>
</cp:coreProperties>
</file>