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2"/>
  </p:notesMasterIdLst>
  <p:sldIdLst>
    <p:sldId id="259" r:id="rId2"/>
    <p:sldId id="432" r:id="rId3"/>
    <p:sldId id="433" r:id="rId4"/>
    <p:sldId id="434" r:id="rId5"/>
    <p:sldId id="446" r:id="rId6"/>
    <p:sldId id="435" r:id="rId7"/>
    <p:sldId id="436" r:id="rId8"/>
    <p:sldId id="447" r:id="rId9"/>
    <p:sldId id="448" r:id="rId10"/>
    <p:sldId id="437" r:id="rId11"/>
    <p:sldId id="438" r:id="rId12"/>
    <p:sldId id="439" r:id="rId13"/>
    <p:sldId id="440" r:id="rId14"/>
    <p:sldId id="441" r:id="rId15"/>
    <p:sldId id="442" r:id="rId16"/>
    <p:sldId id="449" r:id="rId17"/>
    <p:sldId id="443" r:id="rId18"/>
    <p:sldId id="444" r:id="rId19"/>
    <p:sldId id="44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22" autoAdjust="0"/>
  </p:normalViewPr>
  <p:slideViewPr>
    <p:cSldViewPr>
      <p:cViewPr varScale="1">
        <p:scale>
          <a:sx n="93" d="100"/>
          <a:sy n="93" d="100"/>
        </p:scale>
        <p:origin x="114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280EC6-7ACF-4139-AE6D-7404AD970699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5342B8-AE37-4116-8370-13F378D74B07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1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31FABC-4F73-4C60-99EF-28D068CE1040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30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2521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100" y="990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Searching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4EB78-110F-5D0C-76E3-A82CE8C640D4}"/>
              </a:ext>
            </a:extLst>
          </p:cNvPr>
          <p:cNvSpPr txBox="1"/>
          <p:nvPr/>
        </p:nvSpPr>
        <p:spPr>
          <a:xfrm>
            <a:off x="914400" y="2438400"/>
            <a:ext cx="7696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Finding elements in large amounts of  data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Determine whether an array contains value matching </a:t>
            </a:r>
            <a:r>
              <a:rPr lang="en-US" sz="2400" i="1" dirty="0">
                <a:solidFill>
                  <a:srgbClr val="FF0000"/>
                </a:solidFill>
              </a:rPr>
              <a:t>key value</a:t>
            </a:r>
          </a:p>
          <a:p>
            <a:pPr lvl="1"/>
            <a:endParaRPr lang="en-US" sz="2400" i="1" dirty="0"/>
          </a:p>
          <a:p>
            <a:pPr lvl="1">
              <a:buFont typeface="Wingdings" pitchFamily="2" charset="2"/>
              <a:buChar char="q"/>
            </a:pPr>
            <a:r>
              <a:rPr lang="en-US" sz="2800" dirty="0"/>
              <a:t>Linear search</a:t>
            </a:r>
          </a:p>
          <a:p>
            <a:pPr lvl="1"/>
            <a:endParaRPr lang="en-US" sz="2800" dirty="0"/>
          </a:p>
          <a:p>
            <a:pPr lvl="1">
              <a:buFont typeface="Wingdings" pitchFamily="2" charset="2"/>
              <a:buChar char="q"/>
            </a:pPr>
            <a:r>
              <a:rPr lang="en-US" sz="2800" dirty="0"/>
              <a:t>Binary search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Linear Search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905000"/>
            <a:ext cx="7408862" cy="3451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Easy algorithm to understand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Array can be in any order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Disadvantages: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Inefficient (slow): for array of N elements, examines N/2 elements on average for value in array, N elements for value not in array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Binary Search Algorithm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4740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/>
              <a:t>May only be used on a sorted array. </a:t>
            </a:r>
          </a:p>
          <a:p>
            <a:pPr algn="l"/>
            <a:r>
              <a:rPr lang="en-US" sz="2000" dirty="0"/>
              <a:t>Eliminates one half of the elements after each comparison. 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Locate the middle of the array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Compare the value at that location with the search key. 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If they are equal - done!</a:t>
            </a:r>
          </a:p>
          <a:p>
            <a:pPr algn="l"/>
            <a:r>
              <a:rPr lang="en-US" sz="2000" dirty="0"/>
              <a:t>Otherwise, decide which half of the array contains the search key.</a:t>
            </a:r>
          </a:p>
          <a:p>
            <a:pPr algn="l"/>
            <a:r>
              <a:rPr lang="en-US" sz="2000" dirty="0"/>
              <a:t>Repeat the search on that half of the array and ignore the other half.  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The search continues until the key is matched or no elements remain to be searched.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229600" cy="8683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Binary Search Example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371600" y="1524000"/>
            <a:ext cx="160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676400" y="1295400"/>
            <a:ext cx="144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295400" y="1600200"/>
            <a:ext cx="16002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295400" y="1905000"/>
            <a:ext cx="1600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295400" y="198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828800" y="160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838200" y="1600200"/>
            <a:ext cx="4889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5</a:t>
            </a:r>
          </a:p>
          <a:p>
            <a:r>
              <a:rPr lang="en-US"/>
              <a:t>6</a:t>
            </a:r>
          </a:p>
          <a:p>
            <a:r>
              <a:rPr lang="en-US"/>
              <a:t>7</a:t>
            </a:r>
          </a:p>
          <a:p>
            <a:r>
              <a:rPr lang="en-US"/>
              <a:t>8</a:t>
            </a:r>
          </a:p>
          <a:p>
            <a:r>
              <a:rPr lang="en-US"/>
              <a:t>9</a:t>
            </a:r>
          </a:p>
          <a:p>
            <a:r>
              <a:rPr lang="en-US"/>
              <a:t>10</a:t>
            </a:r>
          </a:p>
          <a:p>
            <a:r>
              <a:rPr lang="en-US"/>
              <a:t>11</a:t>
            </a:r>
          </a:p>
          <a:p>
            <a:r>
              <a:rPr lang="en-US"/>
              <a:t>12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2954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12954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2954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295400" y="38862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2954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1295400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295400" y="502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12954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12954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1295400" y="601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8288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72085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17526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1752600" y="3124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75260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752600" y="3810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29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752600" y="4191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31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752600" y="4572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33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752600" y="495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45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1752600" y="525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752600" y="5638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88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676400" y="60198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flipH="1">
            <a:off x="28956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3733800" y="3810000"/>
            <a:ext cx="52403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middle of the array</a:t>
            </a:r>
          </a:p>
          <a:p>
            <a:pPr algn="l"/>
            <a:r>
              <a:rPr lang="en-US"/>
              <a:t>compare a[6]  and 19</a:t>
            </a:r>
          </a:p>
          <a:p>
            <a:pPr algn="l"/>
            <a:r>
              <a:rPr lang="en-US"/>
              <a:t>19 is smaller than 29 so the next </a:t>
            </a:r>
          </a:p>
          <a:p>
            <a:pPr algn="l"/>
            <a:r>
              <a:rPr lang="en-US"/>
              <a:t>search will use the lower half of the array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3733800" y="1371600"/>
            <a:ext cx="210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key = 19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1822450" y="1108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1295400" y="42672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8683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Binary Search Pass 2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295400" y="1600200"/>
            <a:ext cx="160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676400" y="1295400"/>
            <a:ext cx="144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295400" y="1600200"/>
            <a:ext cx="1600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295400" y="1905000"/>
            <a:ext cx="1600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295400" y="198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828800" y="160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914400" y="1600200"/>
            <a:ext cx="336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5</a:t>
            </a:r>
          </a:p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1295400" y="23622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12954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12954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8288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2085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7526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752600" y="3124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17526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>
            <a:off x="29718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3733800" y="1371600"/>
            <a:ext cx="210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key = 19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3944938" y="2286000"/>
            <a:ext cx="45402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use this as the middle of the array </a:t>
            </a:r>
          </a:p>
          <a:p>
            <a:pPr algn="l"/>
            <a:r>
              <a:rPr lang="en-US"/>
              <a:t>Compare a[2] with 19</a:t>
            </a:r>
          </a:p>
          <a:p>
            <a:pPr algn="l"/>
            <a:endParaRPr lang="en-US"/>
          </a:p>
          <a:p>
            <a:pPr algn="l"/>
            <a:r>
              <a:rPr lang="en-US"/>
              <a:t>15 is smaller than 19 so use the top </a:t>
            </a:r>
          </a:p>
          <a:p>
            <a:pPr algn="l"/>
            <a:r>
              <a:rPr lang="en-US"/>
              <a:t>half for the next pass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746250" y="1108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1295400" y="27432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8683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Binary Search Pass 3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295400" y="1600200"/>
            <a:ext cx="160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676400" y="1295400"/>
            <a:ext cx="144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295400" y="2667000"/>
            <a:ext cx="160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295400" y="1905000"/>
            <a:ext cx="1600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914400" y="1600200"/>
            <a:ext cx="336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5</a:t>
            </a:r>
          </a:p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295400" y="31242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12954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752600" y="3124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17526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29718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733800" y="1371600"/>
            <a:ext cx="210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key = 19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3810000" y="2971800"/>
            <a:ext cx="48958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use this as the middle of the array </a:t>
            </a:r>
          </a:p>
          <a:p>
            <a:pPr algn="l"/>
            <a:r>
              <a:rPr lang="en-US"/>
              <a:t>Compare a[4] with 19</a:t>
            </a:r>
          </a:p>
          <a:p>
            <a:pPr algn="l"/>
            <a:endParaRPr lang="en-US"/>
          </a:p>
          <a:p>
            <a:pPr algn="l"/>
            <a:r>
              <a:rPr lang="en-US"/>
              <a:t>25 is bigger than 19 so use the bottom </a:t>
            </a:r>
          </a:p>
          <a:p>
            <a:pPr algn="l"/>
            <a:r>
              <a:rPr lang="en-US"/>
              <a:t>half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1746250" y="198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17526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8683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Binary Search Pass 4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295400" y="1600200"/>
            <a:ext cx="160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676400" y="1295400"/>
            <a:ext cx="144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295400" y="2667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1295400" y="1905000"/>
            <a:ext cx="1600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914400" y="1600200"/>
            <a:ext cx="3365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3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95400" y="26670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971800" y="2895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733800" y="1371600"/>
            <a:ext cx="210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key = 19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810000" y="2667000"/>
            <a:ext cx="43608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use this as the middle of the array </a:t>
            </a:r>
          </a:p>
          <a:p>
            <a:pPr algn="l"/>
            <a:r>
              <a:rPr lang="en-US"/>
              <a:t>Compare a[3] with 19</a:t>
            </a:r>
          </a:p>
          <a:p>
            <a:pPr algn="l"/>
            <a:r>
              <a:rPr lang="en-US">
                <a:solidFill>
                  <a:srgbClr val="FF0000"/>
                </a:solidFill>
              </a:rPr>
              <a:t>Found!!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746250" y="198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295400" y="31242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7526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Binary Search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70"/>
          <a:stretch/>
        </p:blipFill>
        <p:spPr>
          <a:xfrm>
            <a:off x="-121835" y="1767349"/>
            <a:ext cx="9265835" cy="48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012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/>
              <a:t>Searching and array of 1024 elements will take at most 10 passes to find a match or determine that the element does not exist in the array. </a:t>
            </a:r>
          </a:p>
          <a:p>
            <a:pPr algn="l"/>
            <a:r>
              <a:rPr lang="en-US" sz="2400" dirty="0"/>
              <a:t>512, 256, 128, 64, 32, 16, 8, 4, 2, 1</a:t>
            </a:r>
          </a:p>
          <a:p>
            <a:pPr algn="l">
              <a:buFont typeface="Wingdings" pitchFamily="2" charset="2"/>
              <a:buChar char="Ø"/>
            </a:pPr>
            <a:endParaRPr lang="en-US" sz="2400" dirty="0"/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000FF"/>
                </a:solidFill>
              </a:rPr>
              <a:t>An array of one billion elements takes a maximum of 30 comparisons. </a:t>
            </a:r>
          </a:p>
          <a:p>
            <a:pPr algn="l">
              <a:buFont typeface="Wingdings" pitchFamily="2" charset="2"/>
              <a:buChar char="Ø"/>
            </a:pPr>
            <a:endParaRPr lang="en-US" sz="2400" dirty="0">
              <a:solidFill>
                <a:srgbClr val="0000FF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The bigger the array the better a binary search is as compared to a linear search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Binary Search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charset="0"/>
              </a:rPr>
              <a:t>Set first index to 0. Set last index to the last subscript in the array.</a:t>
            </a:r>
          </a:p>
          <a:p>
            <a:r>
              <a:rPr lang="en-US" sz="2000" i="1" dirty="0">
                <a:latin typeface="Times New Roman" charset="0"/>
              </a:rPr>
              <a:t>Set found to false. Set position to -1.</a:t>
            </a:r>
          </a:p>
          <a:p>
            <a:endParaRPr lang="en-US" sz="2000" i="1" dirty="0">
              <a:latin typeface="Times New Roman" charset="0"/>
            </a:endParaRPr>
          </a:p>
          <a:p>
            <a:r>
              <a:rPr lang="en-US" sz="2000" i="1" dirty="0">
                <a:latin typeface="Times New Roman" charset="0"/>
              </a:rPr>
              <a:t>While found is not true and first is less than or equal to last</a:t>
            </a:r>
          </a:p>
          <a:p>
            <a:r>
              <a:rPr lang="en-US" sz="2000" i="1" dirty="0">
                <a:latin typeface="Times New Roman" charset="0"/>
              </a:rPr>
              <a:t>     Set middle to the subscript half-way between array[first] and array[last].</a:t>
            </a:r>
          </a:p>
          <a:p>
            <a:r>
              <a:rPr lang="en-US" sz="2000" i="1" dirty="0">
                <a:latin typeface="Times New Roman" charset="0"/>
              </a:rPr>
              <a:t>    </a:t>
            </a:r>
          </a:p>
          <a:p>
            <a:r>
              <a:rPr lang="en-US" sz="2000" i="1" dirty="0">
                <a:latin typeface="Times New Roman" charset="0"/>
              </a:rPr>
              <a:t>     If array[middle] equals the desired value</a:t>
            </a:r>
          </a:p>
          <a:p>
            <a:r>
              <a:rPr lang="en-US" sz="2000" i="1" dirty="0">
                <a:latin typeface="Times New Roman" charset="0"/>
              </a:rPr>
              <a:t>          	Set found to true.</a:t>
            </a:r>
          </a:p>
          <a:p>
            <a:r>
              <a:rPr lang="en-US" sz="2000" i="1" dirty="0">
                <a:latin typeface="Times New Roman" charset="0"/>
              </a:rPr>
              <a:t>          	Set position to middle.</a:t>
            </a:r>
          </a:p>
          <a:p>
            <a:r>
              <a:rPr lang="en-US" sz="2000" i="1" dirty="0">
                <a:latin typeface="Times New Roman" charset="0"/>
              </a:rPr>
              <a:t>    	</a:t>
            </a:r>
          </a:p>
          <a:p>
            <a:r>
              <a:rPr lang="en-US" sz="2000" i="1" dirty="0">
                <a:latin typeface="Times New Roman" charset="0"/>
              </a:rPr>
              <a:t>	 Else If array[middle] is greater than the desired value</a:t>
            </a:r>
          </a:p>
          <a:p>
            <a:r>
              <a:rPr lang="en-US" sz="2000" i="1" dirty="0">
                <a:latin typeface="Times New Roman" charset="0"/>
              </a:rPr>
              <a:t>          		Set last to middle - 1.</a:t>
            </a:r>
          </a:p>
          <a:p>
            <a:r>
              <a:rPr lang="en-US" sz="2000" i="1" dirty="0">
                <a:latin typeface="Times New Roman" charset="0"/>
              </a:rPr>
              <a:t>     	Else</a:t>
            </a:r>
          </a:p>
          <a:p>
            <a:r>
              <a:rPr lang="en-US" sz="2000" i="1" dirty="0">
                <a:latin typeface="Times New Roman" charset="0"/>
              </a:rPr>
              <a:t>          		Set first to middle + 1.</a:t>
            </a:r>
          </a:p>
          <a:p>
            <a:r>
              <a:rPr lang="en-US" sz="2000" i="1" dirty="0">
                <a:latin typeface="Times New Roman" charset="0"/>
              </a:rPr>
              <a:t>     End If.</a:t>
            </a:r>
          </a:p>
          <a:p>
            <a:endParaRPr lang="en-US" sz="2000" i="1" dirty="0">
              <a:latin typeface="Times New Roman" charset="0"/>
            </a:endParaRPr>
          </a:p>
          <a:p>
            <a:r>
              <a:rPr lang="en-US" sz="2000" i="1" dirty="0">
                <a:latin typeface="Times New Roman" charset="0"/>
              </a:rPr>
              <a:t>End While.</a:t>
            </a:r>
          </a:p>
          <a:p>
            <a:r>
              <a:rPr lang="en-US" sz="2000" i="1" dirty="0">
                <a:latin typeface="Times New Roman" charset="0"/>
              </a:rPr>
              <a:t>Return position.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743825" cy="99218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 Binary Search Function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5820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</a:t>
            </a:r>
            <a:r>
              <a:rPr lang="en-US" sz="1600" dirty="0" err="1">
                <a:latin typeface="Courier New" pitchFamily="112" charset="0"/>
              </a:rPr>
              <a:t>binarySearch</a:t>
            </a:r>
            <a:r>
              <a:rPr lang="en-US" sz="1600" dirty="0">
                <a:latin typeface="Courier New" pitchFamily="112" charset="0"/>
              </a:rPr>
              <a:t>(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array[], 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size, 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value)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{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first = 0,             // First array element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last = size - 1,       // Last array element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middle,                // Mid point of search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position = -1;         // Position of search value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</a:t>
            </a:r>
            <a:r>
              <a:rPr lang="en-US" sz="1600" dirty="0" err="1">
                <a:latin typeface="Courier New" pitchFamily="112" charset="0"/>
              </a:rPr>
              <a:t>bool</a:t>
            </a:r>
            <a:r>
              <a:rPr lang="en-US" sz="1600" dirty="0">
                <a:latin typeface="Courier New" pitchFamily="112" charset="0"/>
              </a:rPr>
              <a:t> found = false;        // Flag</a:t>
            </a:r>
            <a:br>
              <a:rPr lang="en-US" sz="1600" dirty="0">
                <a:latin typeface="Courier New" pitchFamily="112" charset="0"/>
              </a:rPr>
            </a:b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while (!found &amp;&amp; first &lt;= last)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{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middle = (first + last) / 2;     // Calculate mid point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if (array[middle] == value)      // If value is found at mid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{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found = true;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position = middle;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}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else if (array[middle] &gt; value)  // If value is in lower half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last = middle - 1;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else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first = middle + 1;           // If value is in upper half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}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return position;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229600" cy="1252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Searching an Array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Linear search 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small arrays 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unsorted arrays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endParaRPr lang="en-US" sz="3200" dirty="0"/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Binary search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large arrays 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sorted arrays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8229600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Linear Search Algorithm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en-US" sz="2400" dirty="0"/>
          </a:p>
          <a:p>
            <a:pPr algn="l">
              <a:buFont typeface="Wingdings" pitchFamily="2" charset="2"/>
              <a:buChar char="Ø"/>
            </a:pPr>
            <a:r>
              <a:rPr lang="en-US" sz="2400" dirty="0"/>
              <a:t>Start at first element of array. </a:t>
            </a:r>
          </a:p>
          <a:p>
            <a:pPr algn="l">
              <a:buFont typeface="Wingdings" pitchFamily="2" charset="2"/>
              <a:buChar char="Ø"/>
            </a:pPr>
            <a:endParaRPr lang="en-US" sz="2400" dirty="0"/>
          </a:p>
          <a:p>
            <a:pPr algn="l">
              <a:buFont typeface="Wingdings" pitchFamily="2" charset="2"/>
              <a:buChar char="Ø"/>
            </a:pPr>
            <a:r>
              <a:rPr lang="en-US" sz="2400" dirty="0"/>
              <a:t>Compare value to value (key) for which you are searching</a:t>
            </a:r>
          </a:p>
          <a:p>
            <a:pPr algn="l">
              <a:buFont typeface="Wingdings" pitchFamily="2" charset="2"/>
              <a:buChar char="Ø"/>
            </a:pPr>
            <a:endParaRPr lang="en-US" sz="2400" dirty="0"/>
          </a:p>
          <a:p>
            <a:pPr algn="l">
              <a:buFont typeface="Wingdings" pitchFamily="2" charset="2"/>
              <a:buChar char="Ø"/>
            </a:pPr>
            <a:r>
              <a:rPr lang="en-US" sz="2400" dirty="0"/>
              <a:t>Continue with next element of the array until you find a match or reach the last element in the array.</a:t>
            </a:r>
          </a:p>
          <a:p>
            <a:pPr algn="l">
              <a:buFont typeface="Wingdings" pitchFamily="2" charset="2"/>
              <a:buChar char="Ø"/>
            </a:pPr>
            <a:endParaRPr lang="en-US" sz="2400" dirty="0"/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000FF"/>
                </a:solidFill>
              </a:rPr>
              <a:t>Note: On the average we have to compare the search key with half the elements in the array.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95263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Linear Search -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Array </a:t>
            </a:r>
            <a:r>
              <a:rPr lang="en-US" sz="2800" dirty="0" err="1">
                <a:solidFill>
                  <a:schemeClr val="tx1"/>
                </a:solidFill>
                <a:latin typeface="Courier New" pitchFamily="112" charset="0"/>
              </a:rPr>
              <a:t>numlist</a:t>
            </a:r>
            <a:r>
              <a:rPr lang="en-US" sz="2800" dirty="0">
                <a:solidFill>
                  <a:schemeClr val="tx1"/>
                </a:solidFill>
              </a:rPr>
              <a:t> contains: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Searching for the value </a:t>
            </a:r>
            <a:r>
              <a:rPr lang="en-US" sz="2800" dirty="0">
                <a:solidFill>
                  <a:schemeClr val="tx1"/>
                </a:solidFill>
                <a:latin typeface="Courier New" pitchFamily="112" charset="0"/>
              </a:rPr>
              <a:t>11: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linear search examines </a:t>
            </a:r>
            <a:r>
              <a:rPr lang="en-US" sz="2800" dirty="0">
                <a:solidFill>
                  <a:schemeClr val="tx1"/>
                </a:solidFill>
                <a:latin typeface="Courier New" pitchFamily="112" charset="0"/>
              </a:rPr>
              <a:t>17, 23, 5,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112" charset="0"/>
              </a:rPr>
              <a:t>11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Searching for the value </a:t>
            </a:r>
            <a:r>
              <a:rPr lang="en-US" sz="2800" dirty="0">
                <a:solidFill>
                  <a:schemeClr val="tx1"/>
                </a:solidFill>
                <a:latin typeface="Courier New" pitchFamily="112" charset="0"/>
              </a:rPr>
              <a:t>7: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 linear search examines </a:t>
            </a:r>
            <a:r>
              <a:rPr lang="en-US" sz="2800" dirty="0">
                <a:solidFill>
                  <a:schemeClr val="tx1"/>
                </a:solidFill>
                <a:latin typeface="Courier New" pitchFamily="112" charset="0"/>
              </a:rPr>
              <a:t>17, 23, 5, 11, 2, 29,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112" charset="0"/>
              </a:rPr>
              <a:t>3</a:t>
            </a: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1524000" y="26670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Linear Search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 descr="Linear Search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"/>
          <a:stretch/>
        </p:blipFill>
        <p:spPr>
          <a:xfrm>
            <a:off x="1152863" y="1789080"/>
            <a:ext cx="6838029" cy="49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297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Linear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34512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Algorithm: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i="1" dirty="0">
                <a:solidFill>
                  <a:schemeClr val="tx1"/>
                </a:solidFill>
              </a:rPr>
              <a:t>set found to false; set position to –1; set index to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while index &lt; number of elements. and found is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	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	 if list[index] is equal to search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   		         	 found = 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	          	position =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	  end 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	 	 add 1 to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end while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chemeClr val="tx1"/>
                </a:solidFill>
              </a:rPr>
              <a:t>	return position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 Linear Search Function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</a:t>
            </a:r>
            <a:r>
              <a:rPr lang="en-US" dirty="0" err="1">
                <a:latin typeface="Courier New" pitchFamily="112" charset="0"/>
              </a:rPr>
              <a:t>searchList</a:t>
            </a:r>
            <a:r>
              <a:rPr lang="en-US" dirty="0">
                <a:latin typeface="Courier New" pitchFamily="112" charset="0"/>
              </a:rPr>
              <a:t>(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list[],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</a:t>
            </a:r>
            <a:r>
              <a:rPr lang="en-US" dirty="0" err="1">
                <a:latin typeface="Courier New" pitchFamily="112" charset="0"/>
              </a:rPr>
              <a:t>numElems</a:t>
            </a:r>
            <a:r>
              <a:rPr lang="en-US" dirty="0">
                <a:latin typeface="Courier New" pitchFamily="112" charset="0"/>
              </a:rPr>
              <a:t>,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value)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{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index = 0;      // Used as a subscript to search array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position = -1;  // To record position of search value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</a:t>
            </a:r>
            <a:r>
              <a:rPr lang="en-US" dirty="0" err="1">
                <a:latin typeface="Courier New" pitchFamily="112" charset="0"/>
              </a:rPr>
              <a:t>bool</a:t>
            </a:r>
            <a:r>
              <a:rPr lang="en-US" dirty="0">
                <a:latin typeface="Courier New" pitchFamily="112" charset="0"/>
              </a:rPr>
              <a:t> found = false; // Flag to indicate if value was found</a:t>
            </a:r>
            <a:br>
              <a:rPr lang="en-US" dirty="0">
                <a:latin typeface="Courier New" pitchFamily="112" charset="0"/>
              </a:rPr>
            </a:b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while (index &lt; </a:t>
            </a:r>
            <a:r>
              <a:rPr lang="en-US" dirty="0" err="1">
                <a:latin typeface="Courier New" pitchFamily="112" charset="0"/>
              </a:rPr>
              <a:t>numElems</a:t>
            </a:r>
            <a:r>
              <a:rPr lang="en-US" dirty="0">
                <a:latin typeface="Courier New" pitchFamily="112" charset="0"/>
              </a:rPr>
              <a:t> &amp;&amp; !found)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{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if (list[index] == value) // If the value is found 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{ 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   found = true; // Set the flag 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   position = index; // Record the value's subscript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}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index++; // Go to the next element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}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return position; // Return the position, or -1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</a:rPr>
              <a:t>Simpler Linear Search: </a:t>
            </a:r>
            <a:r>
              <a:rPr lang="en-US" sz="3200" b="1" dirty="0" err="1">
                <a:solidFill>
                  <a:schemeClr val="tx1"/>
                </a:solidFill>
              </a:rPr>
              <a:t>Psuedocode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2514600"/>
            <a:ext cx="8229600" cy="4206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latin typeface="Monaco"/>
                <a:cs typeface="Monaco"/>
              </a:rPr>
              <a:t>linearSearch</a:t>
            </a: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(items, target)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	for </a:t>
            </a:r>
            <a:r>
              <a:rPr lang="en-US" sz="2000" b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 from 0 to length – 1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		if items[</a:t>
            </a:r>
            <a:r>
              <a:rPr lang="en-US" sz="2000" b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] == target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            return </a:t>
            </a:r>
            <a:r>
              <a:rPr lang="en-US" sz="2000" b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endParaRPr lang="en-US" sz="2000" b="1" dirty="0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Monaco"/>
                <a:cs typeface="Monaco"/>
              </a:rPr>
              <a:t>	return not found</a:t>
            </a:r>
            <a:endParaRPr lang="en-US" sz="2400" b="1" dirty="0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endParaRPr lang="en-US" sz="20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</a:rPr>
              <a:t>8</a:t>
            </a:fld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684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000000"/>
                </a:solidFill>
              </a:rPr>
              <a:t>Linear Search: Java Implementation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2133600"/>
            <a:ext cx="8534400" cy="4587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public static </a:t>
            </a:r>
            <a:r>
              <a:rPr lang="en-US" sz="1800" b="1" dirty="0" err="1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  <a:cs typeface="Monaco"/>
              </a:rPr>
              <a:t>linearSearch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(float[] items, float target) {</a:t>
            </a:r>
          </a:p>
          <a:p>
            <a:pPr marL="440871" lvl="1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for (</a:t>
            </a:r>
            <a:r>
              <a:rPr lang="en-US" sz="1800" b="1" dirty="0" err="1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 index = 0; index &lt; </a:t>
            </a:r>
            <a:r>
              <a:rPr lang="en-US" sz="1800" b="1" dirty="0" err="1">
                <a:solidFill>
                  <a:srgbClr val="000000"/>
                </a:solidFill>
                <a:latin typeface="Monaco"/>
                <a:cs typeface="Monaco"/>
              </a:rPr>
              <a:t>items.length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; index++) {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		if (items[index] == target) {</a:t>
            </a:r>
          </a:p>
          <a:p>
            <a:pPr marL="876300" lvl="2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		return index;</a:t>
            </a:r>
          </a:p>
          <a:p>
            <a:pPr marL="876300" lvl="2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	}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	// element could not be found in the list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	return -1;</a:t>
            </a:r>
          </a:p>
          <a:p>
            <a:pPr marL="0" indent="0"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  <a:endParaRPr lang="en-US" sz="20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9976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6051</TotalTime>
  <Words>1232</Words>
  <Application>Microsoft Office PowerPoint</Application>
  <PresentationFormat>On-screen Show (4:3)</PresentationFormat>
  <Paragraphs>212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Candara</vt:lpstr>
      <vt:lpstr>Courier New</vt:lpstr>
      <vt:lpstr>Monaco</vt:lpstr>
      <vt:lpstr>Symbol</vt:lpstr>
      <vt:lpstr>Times</vt:lpstr>
      <vt:lpstr>Times New Roman</vt:lpstr>
      <vt:lpstr>Wingdings</vt:lpstr>
      <vt:lpstr>Waveform</vt:lpstr>
      <vt:lpstr>PowerPoint Presentation</vt:lpstr>
      <vt:lpstr>PowerPoint Presentation</vt:lpstr>
      <vt:lpstr>Linear Search Algorithm</vt:lpstr>
      <vt:lpstr>Linear Search - Example</vt:lpstr>
      <vt:lpstr>Linear Search</vt:lpstr>
      <vt:lpstr>Linear Search</vt:lpstr>
      <vt:lpstr>A Linear Search Function</vt:lpstr>
      <vt:lpstr>Simpler Linear Search: Psuedocode</vt:lpstr>
      <vt:lpstr>Linear Search: Java Implementation</vt:lpstr>
      <vt:lpstr>Linear Search </vt:lpstr>
      <vt:lpstr>Binary Search Algorithm</vt:lpstr>
      <vt:lpstr>Binary Search Example</vt:lpstr>
      <vt:lpstr>Binary Search Pass 2</vt:lpstr>
      <vt:lpstr>Binary Search Pass 3</vt:lpstr>
      <vt:lpstr>Binary Search Pass 4</vt:lpstr>
      <vt:lpstr>Binary Search</vt:lpstr>
      <vt:lpstr>Efficiency</vt:lpstr>
      <vt:lpstr>Binary Search</vt:lpstr>
      <vt:lpstr>A Binary Search Function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274</cp:revision>
  <dcterms:created xsi:type="dcterms:W3CDTF">2012-10-29T08:55:31Z</dcterms:created>
  <dcterms:modified xsi:type="dcterms:W3CDTF">2023-06-02T04:11:03Z</dcterms:modified>
</cp:coreProperties>
</file>