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9"/>
  </p:notesMasterIdLst>
  <p:sldIdLst>
    <p:sldId id="259" r:id="rId2"/>
    <p:sldId id="410" r:id="rId3"/>
    <p:sldId id="393" r:id="rId4"/>
    <p:sldId id="401" r:id="rId5"/>
    <p:sldId id="402" r:id="rId6"/>
    <p:sldId id="409" r:id="rId7"/>
    <p:sldId id="400" r:id="rId8"/>
    <p:sldId id="403" r:id="rId9"/>
    <p:sldId id="394" r:id="rId10"/>
    <p:sldId id="395" r:id="rId11"/>
    <p:sldId id="396" r:id="rId12"/>
    <p:sldId id="397" r:id="rId13"/>
    <p:sldId id="411" r:id="rId14"/>
    <p:sldId id="408" r:id="rId15"/>
    <p:sldId id="398" r:id="rId16"/>
    <p:sldId id="399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22" autoAdjust="0"/>
  </p:normalViewPr>
  <p:slideViewPr>
    <p:cSldViewPr>
      <p:cViewPr varScale="1">
        <p:scale>
          <a:sx n="83" d="100"/>
          <a:sy n="83" d="100"/>
        </p:scale>
        <p:origin x="146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5D099E-DD3D-4752-95D2-8D99B6D2A8D8}" type="slidenum">
              <a:rPr lang="en-CA" smtClean="0"/>
              <a:pPr/>
              <a:t>2</a:t>
            </a:fld>
            <a:endParaRPr lang="en-CA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05EDC0-00A4-4FA3-8BCA-740D54E1D1FC}" type="slidenum">
              <a:rPr lang="en-CA" smtClean="0"/>
              <a:pPr/>
              <a:t>12</a:t>
            </a:fld>
            <a:endParaRPr lang="en-CA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05EDC0-00A4-4FA3-8BCA-740D54E1D1FC}" type="slidenum">
              <a:rPr lang="en-CA" smtClean="0"/>
              <a:pPr/>
              <a:t>13</a:t>
            </a:fld>
            <a:endParaRPr lang="en-CA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683CF7-BAF7-4E32-BEFC-83F453EAD001}" type="slidenum">
              <a:rPr lang="en-CA" smtClean="0"/>
              <a:pPr/>
              <a:t>16</a:t>
            </a:fld>
            <a:endParaRPr lang="en-CA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5D099E-DD3D-4752-95D2-8D99B6D2A8D8}" type="slidenum">
              <a:rPr lang="en-CA" smtClean="0"/>
              <a:pPr/>
              <a:t>3</a:t>
            </a:fld>
            <a:endParaRPr lang="en-CA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7958A7-9E42-44F6-B021-10D13D8A2B18}" type="slidenum">
              <a:rPr lang="en-CA" smtClean="0"/>
              <a:pPr/>
              <a:t>4</a:t>
            </a:fld>
            <a:endParaRPr lang="en-CA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3A5D2C-065C-4F22-B5A1-29EB60F3C108}" type="slidenum">
              <a:rPr lang="en-CA" smtClean="0"/>
              <a:pPr/>
              <a:t>5</a:t>
            </a:fld>
            <a:endParaRPr lang="en-CA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3A5D2C-065C-4F22-B5A1-29EB60F3C108}" type="slidenum">
              <a:rPr lang="en-CA" smtClean="0"/>
              <a:pPr/>
              <a:t>6</a:t>
            </a:fld>
            <a:endParaRPr lang="en-CA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54170C-51DF-4554-9715-C4DBCBD01720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0A08B8-0223-4711-BD06-2DD75ACB387B}" type="slidenum">
              <a:rPr lang="en-CA" smtClean="0"/>
              <a:pPr/>
              <a:t>9</a:t>
            </a:fld>
            <a:endParaRPr lang="en-CA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0FF30-4656-40C5-AF17-E640D2294327}" type="slidenum">
              <a:rPr lang="en-CA" smtClean="0"/>
              <a:pPr/>
              <a:t>10</a:t>
            </a:fld>
            <a:endParaRPr lang="en-CA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B88B7A-AF8A-47A1-99A8-1E7200A6E899}" type="slidenum">
              <a:rPr lang="en-CA" smtClean="0"/>
              <a:pPr/>
              <a:t>11</a:t>
            </a:fld>
            <a:endParaRPr lang="en-CA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423" y="2362200"/>
            <a:ext cx="754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05</a:t>
            </a:r>
          </a:p>
          <a:p>
            <a:pPr algn="ctr"/>
            <a:r>
              <a:rPr lang="en-US" sz="4400" b="1" dirty="0" smtClean="0"/>
              <a:t>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981200"/>
            <a:ext cx="8305800" cy="3741738"/>
          </a:xfrm>
        </p:spPr>
        <p:txBody>
          <a:bodyPr/>
          <a:lstStyle/>
          <a:p>
            <a:pPr eaLnBrk="1" hangingPunct="1">
              <a:buFont typeface="Times" pitchFamily="112" charset="0"/>
              <a:buNone/>
            </a:pPr>
            <a:r>
              <a:rPr lang="en-US" dirty="0" smtClean="0"/>
              <a:t>Array </a:t>
            </a:r>
            <a:r>
              <a:rPr lang="en-US" dirty="0" smtClean="0">
                <a:latin typeface="Courier New" pitchFamily="112" charset="0"/>
              </a:rPr>
              <a:t>numlist3</a:t>
            </a:r>
            <a:r>
              <a:rPr lang="en-US" dirty="0" smtClean="0"/>
              <a:t> contains:</a:t>
            </a:r>
          </a:p>
        </p:txBody>
      </p:sp>
      <p:graphicFrame>
        <p:nvGraphicFramePr>
          <p:cNvPr id="746500" name="Group 4"/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6512" name="Text Box 16"/>
          <p:cNvSpPr txBox="1">
            <a:spLocks noChangeArrowheads="1"/>
          </p:cNvSpPr>
          <p:nvPr/>
        </p:nvSpPr>
        <p:spPr bwMode="auto">
          <a:xfrm>
            <a:off x="304800" y="4114800"/>
            <a:ext cx="27114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compare values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Courier New" pitchFamily="112" charset="0"/>
              </a:rPr>
              <a:t>17</a:t>
            </a:r>
            <a:r>
              <a:rPr lang="en-US" sz="2000"/>
              <a:t> and </a:t>
            </a:r>
            <a:r>
              <a:rPr lang="en-US" sz="2000">
                <a:latin typeface="Courier New" pitchFamily="112" charset="0"/>
              </a:rPr>
              <a:t>23</a:t>
            </a:r>
            <a:r>
              <a:rPr lang="en-US" sz="2000"/>
              <a:t> – in correct</a:t>
            </a:r>
          </a:p>
          <a:p>
            <a:pPr>
              <a:lnSpc>
                <a:spcPct val="80000"/>
              </a:lnSpc>
            </a:pPr>
            <a:r>
              <a:rPr lang="en-US" sz="2000"/>
              <a:t>order, so no exchange</a:t>
            </a:r>
          </a:p>
        </p:txBody>
      </p:sp>
      <p:sp>
        <p:nvSpPr>
          <p:cNvPr id="746513" name="AutoShape 17"/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6514" name="Line 18"/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362200" y="3733800"/>
            <a:ext cx="2892425" cy="2060575"/>
            <a:chOff x="2362200" y="3733800"/>
            <a:chExt cx="2892425" cy="2060575"/>
          </a:xfrm>
        </p:grpSpPr>
        <p:sp>
          <p:nvSpPr>
            <p:cNvPr id="746515" name="Text Box 19"/>
            <p:cNvSpPr txBox="1">
              <a:spLocks noChangeArrowheads="1"/>
            </p:cNvSpPr>
            <p:nvPr/>
          </p:nvSpPr>
          <p:spPr bwMode="auto">
            <a:xfrm>
              <a:off x="2362200" y="4968875"/>
              <a:ext cx="2892425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/>
                <a:t>compare values </a:t>
              </a:r>
              <a:r>
                <a:rPr lang="en-US" sz="2000" dirty="0">
                  <a:latin typeface="Courier New" pitchFamily="112" charset="0"/>
                </a:rPr>
                <a:t>23</a:t>
              </a:r>
              <a:r>
                <a:rPr lang="en-US" sz="2000" dirty="0"/>
                <a:t> and</a:t>
              </a:r>
              <a:endParaRPr lang="en-US" sz="2000" dirty="0">
                <a:latin typeface="Courier New" pitchFamily="112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latin typeface="Courier New" pitchFamily="112" charset="0"/>
                </a:rPr>
                <a:t>5</a:t>
              </a:r>
              <a:r>
                <a:rPr lang="en-US" sz="2000" dirty="0"/>
                <a:t> – not in correct order, 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so exchange them</a:t>
              </a:r>
            </a:p>
          </p:txBody>
        </p:sp>
        <p:sp>
          <p:nvSpPr>
            <p:cNvPr id="746516" name="AutoShape 20"/>
            <p:cNvSpPr>
              <a:spLocks/>
            </p:cNvSpPr>
            <p:nvPr/>
          </p:nvSpPr>
          <p:spPr bwMode="auto">
            <a:xfrm rot="5400000">
              <a:off x="3200400" y="2971800"/>
              <a:ext cx="76200" cy="1600200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517" name="Line 21"/>
            <p:cNvSpPr>
              <a:spLocks noChangeShapeType="1"/>
            </p:cNvSpPr>
            <p:nvPr/>
          </p:nvSpPr>
          <p:spPr bwMode="auto">
            <a:xfrm flipH="1" flipV="1">
              <a:off x="3200400" y="3810000"/>
              <a:ext cx="228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52800" y="3581400"/>
            <a:ext cx="5472113" cy="1511300"/>
            <a:chOff x="3352800" y="3581400"/>
            <a:chExt cx="5472113" cy="1511300"/>
          </a:xfrm>
        </p:grpSpPr>
        <p:sp>
          <p:nvSpPr>
            <p:cNvPr id="746518" name="AutoShape 22"/>
            <p:cNvSpPr>
              <a:spLocks/>
            </p:cNvSpPr>
            <p:nvPr/>
          </p:nvSpPr>
          <p:spPr bwMode="auto">
            <a:xfrm rot="5400000">
              <a:off x="4114800" y="2819400"/>
              <a:ext cx="76200" cy="1600200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91000" y="3657600"/>
              <a:ext cx="4633913" cy="1435100"/>
              <a:chOff x="4191000" y="3657600"/>
              <a:chExt cx="4633913" cy="1435100"/>
            </a:xfrm>
          </p:grpSpPr>
          <p:sp>
            <p:nvSpPr>
              <p:cNvPr id="746519" name="Text Box 23"/>
              <p:cNvSpPr txBox="1">
                <a:spLocks noChangeArrowheads="1"/>
              </p:cNvSpPr>
              <p:nvPr/>
            </p:nvSpPr>
            <p:spPr bwMode="auto">
              <a:xfrm>
                <a:off x="5851525" y="4267200"/>
                <a:ext cx="2973388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000" dirty="0"/>
                  <a:t>compare values </a:t>
                </a:r>
                <a:r>
                  <a:rPr lang="en-US" sz="2000" dirty="0">
                    <a:latin typeface="Courier New" pitchFamily="112" charset="0"/>
                  </a:rPr>
                  <a:t>23</a:t>
                </a:r>
                <a:r>
                  <a:rPr lang="en-US" sz="2000" dirty="0"/>
                  <a:t> and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ourier New" pitchFamily="112" charset="0"/>
                  </a:rPr>
                  <a:t>11</a:t>
                </a:r>
                <a:r>
                  <a:rPr lang="en-US" sz="2000" dirty="0"/>
                  <a:t> – not in correct order,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so exchange them</a:t>
                </a:r>
              </a:p>
            </p:txBody>
          </p:sp>
          <p:sp>
            <p:nvSpPr>
              <p:cNvPr id="746520" name="Line 24"/>
              <p:cNvSpPr>
                <a:spLocks noChangeShapeType="1"/>
              </p:cNvSpPr>
              <p:nvPr/>
            </p:nvSpPr>
            <p:spPr bwMode="auto">
              <a:xfrm flipH="1" flipV="1">
                <a:off x="4191000" y="3657600"/>
                <a:ext cx="3124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0"/>
            <a:ext cx="91440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Bubble Sort: First Pass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981200"/>
            <a:ext cx="8305800" cy="3741738"/>
          </a:xfrm>
        </p:spPr>
        <p:txBody>
          <a:bodyPr/>
          <a:lstStyle/>
          <a:p>
            <a:pPr eaLnBrk="1" hangingPunct="1">
              <a:buFont typeface="Times" pitchFamily="112" charset="0"/>
              <a:buNone/>
            </a:pPr>
            <a:r>
              <a:rPr lang="en-US" dirty="0" smtClean="0"/>
              <a:t>After first pass, array </a:t>
            </a:r>
            <a:r>
              <a:rPr lang="en-US" dirty="0" smtClean="0">
                <a:latin typeface="Courier New" pitchFamily="112" charset="0"/>
              </a:rPr>
              <a:t>numlist3</a:t>
            </a:r>
            <a:r>
              <a:rPr lang="en-US" dirty="0" smtClean="0"/>
              <a:t> contains:</a:t>
            </a:r>
          </a:p>
        </p:txBody>
      </p:sp>
      <p:graphicFrame>
        <p:nvGraphicFramePr>
          <p:cNvPr id="748548" name="Group 4"/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8560" name="Text Box 16"/>
          <p:cNvSpPr txBox="1">
            <a:spLocks noChangeArrowheads="1"/>
          </p:cNvSpPr>
          <p:nvPr/>
        </p:nvSpPr>
        <p:spPr bwMode="auto">
          <a:xfrm>
            <a:off x="304800" y="4130675"/>
            <a:ext cx="29178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compare values </a:t>
            </a:r>
            <a:r>
              <a:rPr lang="en-US" sz="2000">
                <a:latin typeface="Courier New" pitchFamily="112" charset="0"/>
              </a:rPr>
              <a:t>17</a:t>
            </a:r>
            <a:r>
              <a:rPr lang="en-US" sz="2000"/>
              <a:t> and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Courier New" pitchFamily="112" charset="0"/>
              </a:rPr>
              <a:t>5</a:t>
            </a:r>
            <a:r>
              <a:rPr lang="en-US" sz="2000"/>
              <a:t> – not in correct order,</a:t>
            </a:r>
          </a:p>
          <a:p>
            <a:pPr>
              <a:lnSpc>
                <a:spcPct val="80000"/>
              </a:lnSpc>
            </a:pPr>
            <a:r>
              <a:rPr lang="en-US" sz="2000"/>
              <a:t>so exchange them</a:t>
            </a:r>
          </a:p>
        </p:txBody>
      </p:sp>
      <p:sp>
        <p:nvSpPr>
          <p:cNvPr id="748561" name="AutoShape 17"/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8562" name="Line 18"/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362200" y="3733800"/>
            <a:ext cx="3044825" cy="2060575"/>
            <a:chOff x="2362200" y="3733800"/>
            <a:chExt cx="3044825" cy="2060575"/>
          </a:xfrm>
        </p:grpSpPr>
        <p:sp>
          <p:nvSpPr>
            <p:cNvPr id="748563" name="Text Box 19"/>
            <p:cNvSpPr txBox="1">
              <a:spLocks noChangeArrowheads="1"/>
            </p:cNvSpPr>
            <p:nvPr/>
          </p:nvSpPr>
          <p:spPr bwMode="auto">
            <a:xfrm>
              <a:off x="2362200" y="4968875"/>
              <a:ext cx="3044825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/>
                <a:t>compare values </a:t>
              </a:r>
              <a:r>
                <a:rPr lang="en-US" sz="2000" dirty="0">
                  <a:latin typeface="Courier New" pitchFamily="112" charset="0"/>
                </a:rPr>
                <a:t>17</a:t>
              </a:r>
              <a:r>
                <a:rPr lang="en-US" sz="2000" dirty="0"/>
                <a:t> and</a:t>
              </a:r>
              <a:endParaRPr lang="en-US" sz="2000" dirty="0">
                <a:latin typeface="Courier New" pitchFamily="112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latin typeface="Courier New" pitchFamily="112" charset="0"/>
                </a:rPr>
                <a:t>11</a:t>
              </a:r>
              <a:r>
                <a:rPr lang="en-US" sz="2000" dirty="0"/>
                <a:t> – not in correct order, 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so exchange them</a:t>
              </a:r>
            </a:p>
          </p:txBody>
        </p:sp>
        <p:sp>
          <p:nvSpPr>
            <p:cNvPr id="748564" name="AutoShape 20"/>
            <p:cNvSpPr>
              <a:spLocks/>
            </p:cNvSpPr>
            <p:nvPr/>
          </p:nvSpPr>
          <p:spPr bwMode="auto">
            <a:xfrm rot="5400000">
              <a:off x="3200400" y="2971800"/>
              <a:ext cx="76200" cy="1600200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65" name="Line 21"/>
            <p:cNvSpPr>
              <a:spLocks noChangeShapeType="1"/>
            </p:cNvSpPr>
            <p:nvPr/>
          </p:nvSpPr>
          <p:spPr bwMode="auto">
            <a:xfrm flipH="1" flipV="1">
              <a:off x="3200400" y="3810000"/>
              <a:ext cx="228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52800" y="3581400"/>
            <a:ext cx="5345113" cy="1511300"/>
            <a:chOff x="3352800" y="3581400"/>
            <a:chExt cx="5345113" cy="1511300"/>
          </a:xfrm>
        </p:grpSpPr>
        <p:sp>
          <p:nvSpPr>
            <p:cNvPr id="748566" name="AutoShape 22"/>
            <p:cNvSpPr>
              <a:spLocks/>
            </p:cNvSpPr>
            <p:nvPr/>
          </p:nvSpPr>
          <p:spPr bwMode="auto">
            <a:xfrm rot="5400000">
              <a:off x="4114800" y="2819400"/>
              <a:ext cx="76200" cy="1600200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67" name="Text Box 23"/>
            <p:cNvSpPr txBox="1">
              <a:spLocks noChangeArrowheads="1"/>
            </p:cNvSpPr>
            <p:nvPr/>
          </p:nvSpPr>
          <p:spPr bwMode="auto">
            <a:xfrm>
              <a:off x="5851525" y="4267200"/>
              <a:ext cx="2846388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/>
                <a:t>compare values </a:t>
              </a:r>
              <a:r>
                <a:rPr lang="en-US" sz="2000">
                  <a:latin typeface="Courier New" pitchFamily="112" charset="0"/>
                </a:rPr>
                <a:t>17</a:t>
              </a:r>
              <a:r>
                <a:rPr lang="en-US" sz="2000"/>
                <a:t> and</a:t>
              </a:r>
            </a:p>
            <a:p>
              <a:pPr>
                <a:lnSpc>
                  <a:spcPct val="80000"/>
                </a:lnSpc>
              </a:pPr>
              <a:r>
                <a:rPr lang="en-US" sz="2000">
                  <a:latin typeface="Courier New" pitchFamily="112" charset="0"/>
                </a:rPr>
                <a:t>23</a:t>
              </a:r>
              <a:r>
                <a:rPr lang="en-US" sz="2000"/>
                <a:t> – in correct order,</a:t>
              </a:r>
            </a:p>
            <a:p>
              <a:pPr>
                <a:lnSpc>
                  <a:spcPct val="80000"/>
                </a:lnSpc>
              </a:pPr>
              <a:r>
                <a:rPr lang="en-US" sz="2000"/>
                <a:t>so no exchange </a:t>
              </a:r>
            </a:p>
          </p:txBody>
        </p:sp>
        <p:sp>
          <p:nvSpPr>
            <p:cNvPr id="748568" name="Line 24"/>
            <p:cNvSpPr>
              <a:spLocks noChangeShapeType="1"/>
            </p:cNvSpPr>
            <p:nvPr/>
          </p:nvSpPr>
          <p:spPr bwMode="auto">
            <a:xfrm flipH="1" flipV="1">
              <a:off x="4191000" y="3657600"/>
              <a:ext cx="3124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0"/>
            <a:ext cx="91440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Second Pass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2133600"/>
            <a:ext cx="8458200" cy="4114800"/>
          </a:xfrm>
        </p:spPr>
        <p:txBody>
          <a:bodyPr/>
          <a:lstStyle/>
          <a:p>
            <a:pPr eaLnBrk="1" hangingPunct="1">
              <a:buFont typeface="Times" pitchFamily="112" charset="0"/>
              <a:buNone/>
            </a:pPr>
            <a:r>
              <a:rPr lang="en-US" dirty="0" smtClean="0"/>
              <a:t>After second pass, array </a:t>
            </a:r>
            <a:r>
              <a:rPr lang="en-US" dirty="0" smtClean="0">
                <a:latin typeface="Courier New" pitchFamily="112" charset="0"/>
              </a:rPr>
              <a:t>numlist3</a:t>
            </a:r>
            <a:r>
              <a:rPr lang="en-US" dirty="0" smtClean="0"/>
              <a:t> contains:</a:t>
            </a:r>
          </a:p>
        </p:txBody>
      </p:sp>
      <p:graphicFrame>
        <p:nvGraphicFramePr>
          <p:cNvPr id="750596" name="Group 4"/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0608" name="Text Box 16"/>
          <p:cNvSpPr txBox="1">
            <a:spLocks noChangeArrowheads="1"/>
          </p:cNvSpPr>
          <p:nvPr/>
        </p:nvSpPr>
        <p:spPr bwMode="auto">
          <a:xfrm>
            <a:off x="304800" y="4130675"/>
            <a:ext cx="27654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compare values </a:t>
            </a:r>
            <a:r>
              <a:rPr lang="en-US" sz="2000">
                <a:latin typeface="Courier New" pitchFamily="112" charset="0"/>
              </a:rPr>
              <a:t>5</a:t>
            </a:r>
            <a:r>
              <a:rPr lang="en-US" sz="2000"/>
              <a:t> and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Courier New" pitchFamily="112" charset="0"/>
              </a:rPr>
              <a:t>11</a:t>
            </a:r>
            <a:r>
              <a:rPr lang="en-US" sz="2000"/>
              <a:t> –  in correct order,</a:t>
            </a:r>
          </a:p>
          <a:p>
            <a:pPr>
              <a:lnSpc>
                <a:spcPct val="80000"/>
              </a:lnSpc>
            </a:pPr>
            <a:r>
              <a:rPr lang="en-US" sz="2000"/>
              <a:t>so no exchange</a:t>
            </a:r>
          </a:p>
        </p:txBody>
      </p:sp>
      <p:sp>
        <p:nvSpPr>
          <p:cNvPr id="750609" name="AutoShape 17"/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0610" name="Line 18"/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362200" y="3733800"/>
            <a:ext cx="2846388" cy="2060575"/>
            <a:chOff x="2362200" y="3733800"/>
            <a:chExt cx="2846388" cy="2060575"/>
          </a:xfrm>
        </p:grpSpPr>
        <p:sp>
          <p:nvSpPr>
            <p:cNvPr id="750611" name="Text Box 19"/>
            <p:cNvSpPr txBox="1">
              <a:spLocks noChangeArrowheads="1"/>
            </p:cNvSpPr>
            <p:nvPr/>
          </p:nvSpPr>
          <p:spPr bwMode="auto">
            <a:xfrm>
              <a:off x="2362200" y="4968875"/>
              <a:ext cx="2846388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/>
                <a:t>compare values </a:t>
              </a:r>
              <a:r>
                <a:rPr lang="en-US" sz="2000">
                  <a:latin typeface="Courier New" pitchFamily="112" charset="0"/>
                </a:rPr>
                <a:t>11</a:t>
              </a:r>
              <a:r>
                <a:rPr lang="en-US" sz="2000"/>
                <a:t> and</a:t>
              </a:r>
              <a:endParaRPr lang="en-US" sz="2000">
                <a:latin typeface="Courier New" pitchFamily="112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2000">
                  <a:latin typeface="Courier New" pitchFamily="112" charset="0"/>
                </a:rPr>
                <a:t>17</a:t>
              </a:r>
              <a:r>
                <a:rPr lang="en-US" sz="2000"/>
                <a:t> – in correct order, </a:t>
              </a:r>
            </a:p>
            <a:p>
              <a:pPr>
                <a:lnSpc>
                  <a:spcPct val="80000"/>
                </a:lnSpc>
              </a:pPr>
              <a:r>
                <a:rPr lang="en-US" sz="2000"/>
                <a:t>so no exchange</a:t>
              </a:r>
            </a:p>
          </p:txBody>
        </p:sp>
        <p:sp>
          <p:nvSpPr>
            <p:cNvPr id="750612" name="AutoShape 20"/>
            <p:cNvSpPr>
              <a:spLocks/>
            </p:cNvSpPr>
            <p:nvPr/>
          </p:nvSpPr>
          <p:spPr bwMode="auto">
            <a:xfrm rot="5400000">
              <a:off x="3200400" y="2971800"/>
              <a:ext cx="76200" cy="1600200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3" name="Line 21"/>
            <p:cNvSpPr>
              <a:spLocks noChangeShapeType="1"/>
            </p:cNvSpPr>
            <p:nvPr/>
          </p:nvSpPr>
          <p:spPr bwMode="auto">
            <a:xfrm flipH="1" flipV="1">
              <a:off x="3200400" y="3810000"/>
              <a:ext cx="228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52800" y="3581400"/>
            <a:ext cx="5345113" cy="2398931"/>
            <a:chOff x="3352800" y="3581400"/>
            <a:chExt cx="5345113" cy="2398931"/>
          </a:xfrm>
        </p:grpSpPr>
        <p:sp>
          <p:nvSpPr>
            <p:cNvPr id="750614" name="AutoShape 22"/>
            <p:cNvSpPr>
              <a:spLocks/>
            </p:cNvSpPr>
            <p:nvPr/>
          </p:nvSpPr>
          <p:spPr bwMode="auto">
            <a:xfrm rot="5400000">
              <a:off x="4114800" y="2819400"/>
              <a:ext cx="76200" cy="1600200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5" name="Text Box 23"/>
            <p:cNvSpPr txBox="1">
              <a:spLocks noChangeArrowheads="1"/>
            </p:cNvSpPr>
            <p:nvPr/>
          </p:nvSpPr>
          <p:spPr bwMode="auto">
            <a:xfrm>
              <a:off x="5851525" y="4267200"/>
              <a:ext cx="2846388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/>
                <a:t>compare values </a:t>
              </a:r>
              <a:r>
                <a:rPr lang="en-US" sz="2000">
                  <a:latin typeface="Courier New" pitchFamily="112" charset="0"/>
                </a:rPr>
                <a:t>17</a:t>
              </a:r>
              <a:r>
                <a:rPr lang="en-US" sz="2000"/>
                <a:t> and</a:t>
              </a:r>
            </a:p>
            <a:p>
              <a:pPr>
                <a:lnSpc>
                  <a:spcPct val="80000"/>
                </a:lnSpc>
              </a:pPr>
              <a:r>
                <a:rPr lang="en-US" sz="2000">
                  <a:latin typeface="Courier New" pitchFamily="112" charset="0"/>
                </a:rPr>
                <a:t>23</a:t>
              </a:r>
              <a:r>
                <a:rPr lang="en-US" sz="2000"/>
                <a:t> – in correct order,</a:t>
              </a:r>
            </a:p>
            <a:p>
              <a:pPr>
                <a:lnSpc>
                  <a:spcPct val="80000"/>
                </a:lnSpc>
              </a:pPr>
              <a:r>
                <a:rPr lang="en-US" sz="2000"/>
                <a:t>so no exchange </a:t>
              </a:r>
            </a:p>
          </p:txBody>
        </p:sp>
        <p:sp>
          <p:nvSpPr>
            <p:cNvPr id="750616" name="Line 24"/>
            <p:cNvSpPr>
              <a:spLocks noChangeShapeType="1"/>
            </p:cNvSpPr>
            <p:nvPr/>
          </p:nvSpPr>
          <p:spPr bwMode="auto">
            <a:xfrm flipH="1" flipV="1">
              <a:off x="4191000" y="3657600"/>
              <a:ext cx="3124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617" name="Text Box 25"/>
            <p:cNvSpPr txBox="1">
              <a:spLocks noChangeArrowheads="1"/>
            </p:cNvSpPr>
            <p:nvPr/>
          </p:nvSpPr>
          <p:spPr bwMode="auto">
            <a:xfrm>
              <a:off x="5638800" y="5334000"/>
              <a:ext cx="189505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 exchanges, so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array is in order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0"/>
            <a:ext cx="91440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Third Pass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59" t="12373" r="3699" b="4739"/>
          <a:stretch/>
        </p:blipFill>
        <p:spPr>
          <a:xfrm>
            <a:off x="838200" y="2819400"/>
            <a:ext cx="7243417" cy="3758096"/>
          </a:xfrm>
          <a:prstGeom prst="rect">
            <a:avLst/>
          </a:prstGeom>
        </p:spPr>
      </p:pic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94510"/>
              </p:ext>
            </p:extLst>
          </p:nvPr>
        </p:nvGraphicFramePr>
        <p:xfrm>
          <a:off x="838200" y="1905000"/>
          <a:ext cx="4267200" cy="685800"/>
        </p:xfrm>
        <a:graphic>
          <a:graphicData uri="http://schemas.openxmlformats.org/drawingml/2006/table">
            <a:tbl>
              <a:tblPr/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0"/>
            <a:ext cx="91440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965787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04800" y="1676400"/>
            <a:ext cx="8229600" cy="44116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Idea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 Set flag = false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 Traverse the array and compare pairs of two consecutive elements 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1.1 If  E1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E2  -&gt; OK (do nothing)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1.2 If  E1 &gt; E2  then Swap(E1, E2)  and set flag = true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3. repeat 1. and 2. while flag=true.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Bubble Sort: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00200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o {</a:t>
            </a:r>
          </a:p>
          <a:p>
            <a:r>
              <a:rPr lang="en-US" sz="2000" dirty="0" smtClean="0"/>
              <a:t>   	</a:t>
            </a:r>
            <a:r>
              <a:rPr lang="en-US" sz="2000" dirty="0" err="1" smtClean="0"/>
              <a:t>swp</a:t>
            </a:r>
            <a:r>
              <a:rPr lang="en-US" sz="2000" dirty="0" smtClean="0"/>
              <a:t>=false;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different passes</a:t>
            </a:r>
          </a:p>
          <a:p>
            <a:r>
              <a:rPr lang="en-US" sz="2000" dirty="0" smtClean="0"/>
              <a:t>	for(j=0 ; j&lt; n-1 ; j++)</a:t>
            </a:r>
          </a:p>
          <a:p>
            <a:r>
              <a:rPr lang="en-US" sz="2000" dirty="0" smtClean="0"/>
              <a:t>  	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swap if incorrect order</a:t>
            </a:r>
          </a:p>
          <a:p>
            <a:r>
              <a:rPr lang="en-US" sz="2000" dirty="0" smtClean="0"/>
              <a:t>   		if( </a:t>
            </a:r>
            <a:r>
              <a:rPr lang="en-US" sz="2000" dirty="0" err="1" smtClean="0"/>
              <a:t>arr</a:t>
            </a:r>
            <a:r>
              <a:rPr lang="en-US" sz="2000" dirty="0" smtClean="0"/>
              <a:t>[j]&gt; </a:t>
            </a:r>
            <a:r>
              <a:rPr lang="en-US" sz="2000" dirty="0" err="1" smtClean="0"/>
              <a:t>arr</a:t>
            </a:r>
            <a:r>
              <a:rPr lang="en-US" sz="2000" dirty="0" smtClean="0"/>
              <a:t>[j+1])</a:t>
            </a:r>
          </a:p>
          <a:p>
            <a:r>
              <a:rPr lang="en-US" sz="2000" dirty="0" smtClean="0"/>
              <a:t>   		{</a:t>
            </a:r>
          </a:p>
          <a:p>
            <a:r>
              <a:rPr lang="en-US" sz="2000" dirty="0" smtClean="0"/>
              <a:t>        			temp=</a:t>
            </a:r>
            <a:r>
              <a:rPr lang="en-US" sz="2000" dirty="0" err="1" smtClean="0"/>
              <a:t>arr</a:t>
            </a:r>
            <a:r>
              <a:rPr lang="en-US" sz="2000" dirty="0" smtClean="0"/>
              <a:t>[j];</a:t>
            </a:r>
          </a:p>
          <a:p>
            <a:pPr lvl="3"/>
            <a:r>
              <a:rPr lang="en-US" sz="2000" dirty="0" smtClean="0"/>
              <a:t>		</a:t>
            </a:r>
            <a:r>
              <a:rPr lang="en-US" sz="2000" dirty="0" err="1" smtClean="0"/>
              <a:t>arr</a:t>
            </a:r>
            <a:r>
              <a:rPr lang="en-US" sz="2000" dirty="0" smtClean="0"/>
              <a:t>[j]=</a:t>
            </a:r>
            <a:r>
              <a:rPr lang="en-US" sz="2000" dirty="0" err="1" smtClean="0"/>
              <a:t>arr</a:t>
            </a:r>
            <a:r>
              <a:rPr lang="en-US" sz="2000" dirty="0" smtClean="0"/>
              <a:t>[j+1];</a:t>
            </a:r>
          </a:p>
          <a:p>
            <a:r>
              <a:rPr lang="en-US" sz="2000" dirty="0" smtClean="0"/>
              <a:t>        			</a:t>
            </a:r>
            <a:r>
              <a:rPr lang="en-US" sz="2000" dirty="0" err="1" smtClean="0"/>
              <a:t>arr</a:t>
            </a:r>
            <a:r>
              <a:rPr lang="en-US" sz="2000" dirty="0" smtClean="0"/>
              <a:t>[j+1]=temp;</a:t>
            </a:r>
          </a:p>
          <a:p>
            <a:r>
              <a:rPr lang="en-US" sz="2000" dirty="0" smtClean="0"/>
              <a:t>    	    		</a:t>
            </a:r>
            <a:r>
              <a:rPr lang="en-US" sz="2000" dirty="0" err="1" smtClean="0"/>
              <a:t>swp</a:t>
            </a:r>
            <a:r>
              <a:rPr lang="en-US" sz="2000" dirty="0" smtClean="0"/>
              <a:t>=true;</a:t>
            </a:r>
          </a:p>
          <a:p>
            <a:r>
              <a:rPr lang="en-US" sz="2000" dirty="0" smtClean="0"/>
              <a:t>   		}</a:t>
            </a:r>
          </a:p>
          <a:p>
            <a:r>
              <a:rPr lang="en-US" sz="2000" dirty="0" smtClean="0"/>
              <a:t> 	}</a:t>
            </a:r>
          </a:p>
          <a:p>
            <a:r>
              <a:rPr lang="en-US" sz="2000" dirty="0" smtClean="0"/>
              <a:t>} while(</a:t>
            </a:r>
            <a:r>
              <a:rPr lang="en-US" sz="2000" dirty="0" err="1" smtClean="0"/>
              <a:t>swp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Bubble Sort: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Bubble Sort Vs. Selection Sort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0991"/>
              </p:ext>
            </p:extLst>
          </p:nvPr>
        </p:nvGraphicFramePr>
        <p:xfrm>
          <a:off x="685800" y="1641060"/>
          <a:ext cx="7860324" cy="519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Bubble Sort</a:t>
                      </a:r>
                      <a:endParaRPr lang="en-US" sz="2300" dirty="0"/>
                    </a:p>
                  </a:txBody>
                  <a:tcPr marL="116762" marR="116762" marT="58381" marB="58381"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Selection Sort</a:t>
                      </a:r>
                      <a:endParaRPr lang="en-US" sz="2300" dirty="0"/>
                    </a:p>
                  </a:txBody>
                  <a:tcPr marL="116762" marR="116762" marT="58381" marB="583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5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Easy to understand &amp; Implement</a:t>
                      </a:r>
                      <a:endParaRPr lang="en-US" sz="2000" dirty="0"/>
                    </a:p>
                  </a:txBody>
                  <a:tcPr marL="116762" marR="116762" marT="58381" marB="583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More efficient than Bubble Sort, since fewer exchanges</a:t>
                      </a:r>
                      <a:endParaRPr lang="en-US" sz="2000" dirty="0"/>
                    </a:p>
                  </a:txBody>
                  <a:tcPr marL="116762" marR="116762" marT="58381" marB="583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8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Inefficient: slow for large arrays</a:t>
                      </a:r>
                    </a:p>
                  </a:txBody>
                  <a:tcPr marL="116762" marR="116762" marT="58381" marB="583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May not be as easy as Bubble Sort to understand</a:t>
                      </a:r>
                      <a:endParaRPr lang="en-US" sz="2000" dirty="0"/>
                    </a:p>
                  </a:txBody>
                  <a:tcPr marL="116762" marR="116762" marT="58381" marB="583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7068">
                <a:tc gridSpan="2">
                  <a:txBody>
                    <a:bodyPr/>
                    <a:lstStyle/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</a:txBody>
                  <a:tcPr marL="116762" marR="116762" marT="58381" marB="58381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dirty="0"/>
                    </a:p>
                  </a:txBody>
                  <a:tcPr marL="116762" marR="116762" marT="58381" marB="583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35814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272" r="1082" b="11916"/>
          <a:stretch/>
        </p:blipFill>
        <p:spPr>
          <a:xfrm>
            <a:off x="2822088" y="1905000"/>
            <a:ext cx="6325554" cy="426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607" r="14163"/>
          <a:stretch/>
        </p:blipFill>
        <p:spPr>
          <a:xfrm>
            <a:off x="80176" y="1219200"/>
            <a:ext cx="2739224" cy="2971800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Sorting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4027" b="12078"/>
          <a:stretch/>
        </p:blipFill>
        <p:spPr>
          <a:xfrm>
            <a:off x="54880" y="4419600"/>
            <a:ext cx="299312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59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Introduction to Sorting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828800"/>
            <a:ext cx="8153400" cy="3451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chemeClr val="tx1"/>
                </a:solidFill>
              </a:rPr>
              <a:t>Sort</a:t>
            </a:r>
            <a:r>
              <a:rPr lang="en-US" dirty="0" smtClean="0">
                <a:solidFill>
                  <a:schemeClr val="tx1"/>
                </a:solidFill>
              </a:rPr>
              <a:t>: arrange values into an order: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Alphabetical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Ascending numeric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Descending numeric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Two basic algorithms considered 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Bubble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Selection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828800"/>
            <a:ext cx="7408862" cy="3451225"/>
          </a:xfrm>
        </p:spPr>
        <p:txBody>
          <a:bodyPr/>
          <a:lstStyle/>
          <a:p>
            <a:pPr marL="609600" indent="-609600" eaLnBrk="1" hangingPunct="1">
              <a:buFont typeface="Times" pitchFamily="112" charset="0"/>
              <a:buNone/>
            </a:pPr>
            <a:r>
              <a:rPr lang="en-US" dirty="0" smtClean="0"/>
              <a:t>	Array </a:t>
            </a:r>
            <a:r>
              <a:rPr lang="en-US" dirty="0" err="1" smtClean="0">
                <a:latin typeface="Courier New" pitchFamily="112" charset="0"/>
              </a:rPr>
              <a:t>numlist</a:t>
            </a:r>
            <a:r>
              <a:rPr lang="en-US" dirty="0" smtClean="0"/>
              <a:t> contains:</a:t>
            </a:r>
            <a:br>
              <a:rPr lang="en-US" dirty="0" smtClean="0"/>
            </a:br>
            <a:endParaRPr lang="en-US" dirty="0" smtClean="0"/>
          </a:p>
          <a:p>
            <a:pPr marL="609600" indent="-609600" eaLnBrk="1" hangingPunct="1"/>
            <a:endParaRPr lang="en-US" dirty="0" smtClean="0"/>
          </a:p>
          <a:p>
            <a:pPr marL="609600" indent="-609600" eaLnBrk="1" hangingPunct="1"/>
            <a:endParaRPr lang="en-US" dirty="0" smtClean="0"/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dirty="0" smtClean="0"/>
              <a:t>Smallest element is </a:t>
            </a:r>
            <a:r>
              <a:rPr lang="en-US" dirty="0" smtClean="0">
                <a:latin typeface="Courier New" pitchFamily="112" charset="0"/>
              </a:rPr>
              <a:t>2</a:t>
            </a:r>
            <a:r>
              <a:rPr lang="en-US" dirty="0" smtClean="0"/>
              <a:t>.  Exchange </a:t>
            </a:r>
            <a:r>
              <a:rPr lang="en-US" dirty="0" smtClean="0">
                <a:latin typeface="Courier New" pitchFamily="112" charset="0"/>
              </a:rPr>
              <a:t>2</a:t>
            </a:r>
            <a:r>
              <a:rPr lang="en-US" dirty="0" smtClean="0"/>
              <a:t> with element in 1</a:t>
            </a:r>
            <a:r>
              <a:rPr lang="en-US" baseline="30000" dirty="0" smtClean="0"/>
              <a:t>st</a:t>
            </a:r>
            <a:r>
              <a:rPr lang="en-US" dirty="0" smtClean="0"/>
              <a:t> position (0</a:t>
            </a:r>
            <a:r>
              <a:rPr lang="en-US" baseline="30000" dirty="0" smtClean="0"/>
              <a:t>th</a:t>
            </a:r>
            <a:r>
              <a:rPr lang="en-US" dirty="0" smtClean="0"/>
              <a:t> index) in array:</a:t>
            </a:r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/>
        </p:nvGraphicFramePr>
        <p:xfrm>
          <a:off x="2743200" y="2362200"/>
          <a:ext cx="3657600" cy="838200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777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73286"/>
              </p:ext>
            </p:extLst>
          </p:nvPr>
        </p:nvGraphicFramePr>
        <p:xfrm>
          <a:off x="2743200" y="556260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75446"/>
              </p:ext>
            </p:extLst>
          </p:nvPr>
        </p:nvGraphicFramePr>
        <p:xfrm>
          <a:off x="2743200" y="449580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Selection Sort: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075613" cy="3741737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sz="2800" dirty="0" smtClean="0"/>
              <a:t>Next smallest element is </a:t>
            </a:r>
            <a:r>
              <a:rPr lang="en-US" sz="2800" dirty="0" smtClean="0">
                <a:latin typeface="Courier New" pitchFamily="112" charset="0"/>
              </a:rPr>
              <a:t>3</a:t>
            </a:r>
            <a:r>
              <a:rPr lang="en-US" sz="2800" dirty="0" smtClean="0"/>
              <a:t>.  Exchange </a:t>
            </a:r>
            <a:r>
              <a:rPr lang="en-US" sz="2800" dirty="0" smtClean="0">
                <a:latin typeface="Courier New" pitchFamily="112" charset="0"/>
              </a:rPr>
              <a:t>3</a:t>
            </a:r>
            <a:r>
              <a:rPr lang="en-US" sz="2800" dirty="0" smtClean="0"/>
              <a:t> with element in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position in array:</a:t>
            </a:r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>
              <a:spcBef>
                <a:spcPct val="50000"/>
              </a:spcBef>
              <a:buClr>
                <a:schemeClr val="tx1"/>
              </a:buClr>
              <a:buFontTx/>
              <a:buAutoNum type="arabicPeriod" startAt="3"/>
            </a:pPr>
            <a:endParaRPr lang="en-US" sz="2800" dirty="0" smtClean="0"/>
          </a:p>
          <a:p>
            <a:pPr marL="609600" indent="-609600" eaLnBrk="1" hangingPunct="1">
              <a:spcBef>
                <a:spcPct val="50000"/>
              </a:spcBef>
              <a:buClr>
                <a:schemeClr val="tx1"/>
              </a:buClr>
              <a:buFontTx/>
              <a:buAutoNum type="arabicPeriod" startAt="3"/>
            </a:pPr>
            <a:r>
              <a:rPr lang="en-US" sz="2800" dirty="0" smtClean="0"/>
              <a:t>Next smallest element is </a:t>
            </a:r>
            <a:r>
              <a:rPr lang="en-US" sz="2800" dirty="0" smtClean="0">
                <a:latin typeface="Courier New" pitchFamily="112" charset="0"/>
              </a:rPr>
              <a:t>11</a:t>
            </a:r>
            <a:r>
              <a:rPr lang="en-US" sz="2800" dirty="0" smtClean="0"/>
              <a:t>.  Exchange </a:t>
            </a:r>
            <a:r>
              <a:rPr lang="en-US" sz="2800" dirty="0" smtClean="0">
                <a:latin typeface="Courier New" pitchFamily="112" charset="0"/>
              </a:rPr>
              <a:t>11</a:t>
            </a:r>
            <a:r>
              <a:rPr lang="en-US" sz="2800" dirty="0" smtClean="0"/>
              <a:t> with element in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position in array:</a:t>
            </a:r>
          </a:p>
        </p:txBody>
      </p:sp>
      <p:graphicFrame>
        <p:nvGraphicFramePr>
          <p:cNvPr id="7598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60541"/>
              </p:ext>
            </p:extLst>
          </p:nvPr>
        </p:nvGraphicFramePr>
        <p:xfrm>
          <a:off x="1828800" y="2819400"/>
          <a:ext cx="3657600" cy="762000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9824" name="Group 16"/>
          <p:cNvGraphicFramePr>
            <a:graphicFrameLocks noGrp="1"/>
          </p:cNvGraphicFramePr>
          <p:nvPr/>
        </p:nvGraphicFramePr>
        <p:xfrm>
          <a:off x="1752600" y="518160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Example Contd.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926"/>
          <a:stretch/>
        </p:blipFill>
        <p:spPr>
          <a:xfrm>
            <a:off x="0" y="1676400"/>
            <a:ext cx="9144000" cy="5135217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Example: Contd.</a:t>
            </a:r>
          </a:p>
        </p:txBody>
      </p:sp>
    </p:spTree>
    <p:extLst>
      <p:ext uri="{BB962C8B-B14F-4D97-AF65-F5344CB8AC3E}">
        <p14:creationId xmlns:p14="http://schemas.microsoft.com/office/powerpoint/2010/main" val="245501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8305800" cy="34512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Concept for sort in ascending order: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Locate smallest element in array, exchange it with element in position 0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Locate next smallest element in array, exchange it with element in position 1.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Continue until all elements are arranged in order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Selection Sort: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6106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35 void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array[],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size)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36 {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37   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startScan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minIndex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minValue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38 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39    for (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startScan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startScan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&lt; (size - 1);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startScan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++)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40    {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41      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minIndex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startScan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42      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minValue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= array[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startScan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];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43       for(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startScan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+ 1; index &lt; size; index++)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44       {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45          if (array[index] &lt;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minValue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)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46          {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47            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minValue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= array[index];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48            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minIndex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= index;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49          }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50       }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51       array[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minIndex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] = array[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startScan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];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52       array[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startScan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minValue</a:t>
            </a: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53    }</a:t>
            </a:r>
            <a:b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54 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Selection Sort: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524000"/>
            <a:ext cx="8305800" cy="3743325"/>
          </a:xfrm>
        </p:spPr>
        <p:txBody>
          <a:bodyPr/>
          <a:lstStyle/>
          <a:p>
            <a:pPr eaLnBrk="1" hangingPunct="1">
              <a:buFont typeface="Times" pitchFamily="112" charset="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Concept: 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Compare 1</a:t>
            </a:r>
            <a:r>
              <a:rPr lang="en-US" sz="2400" baseline="30000" dirty="0" smtClean="0">
                <a:solidFill>
                  <a:schemeClr val="tx1"/>
                </a:solidFill>
              </a:rPr>
              <a:t>st</a:t>
            </a:r>
            <a:r>
              <a:rPr lang="en-US" sz="2400" dirty="0" smtClean="0">
                <a:solidFill>
                  <a:schemeClr val="tx1"/>
                </a:solidFill>
              </a:rPr>
              <a:t> two elements</a:t>
            </a:r>
          </a:p>
          <a:p>
            <a:pPr lvl="2" eaLnBrk="1" hangingPunct="1"/>
            <a:r>
              <a:rPr lang="en-US" sz="2000" dirty="0" smtClean="0">
                <a:solidFill>
                  <a:schemeClr val="tx1"/>
                </a:solidFill>
              </a:rPr>
              <a:t>If out of order, exchange them to put in order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Move down one element, compare 2</a:t>
            </a:r>
            <a:r>
              <a:rPr lang="en-US" sz="2400" baseline="30000" dirty="0" smtClean="0">
                <a:solidFill>
                  <a:schemeClr val="tx1"/>
                </a:solidFill>
              </a:rPr>
              <a:t>nd</a:t>
            </a:r>
            <a:r>
              <a:rPr lang="en-US" sz="2400" dirty="0" smtClean="0">
                <a:solidFill>
                  <a:schemeClr val="tx1"/>
                </a:solidFill>
              </a:rPr>
              <a:t> and 3</a:t>
            </a:r>
            <a:r>
              <a:rPr lang="en-US" sz="2400" baseline="30000" dirty="0" smtClean="0">
                <a:solidFill>
                  <a:schemeClr val="tx1"/>
                </a:solidFill>
              </a:rPr>
              <a:t>rd </a:t>
            </a:r>
            <a:r>
              <a:rPr lang="en-US" sz="2400" dirty="0" smtClean="0">
                <a:solidFill>
                  <a:schemeClr val="tx1"/>
                </a:solidFill>
              </a:rPr>
              <a:t>elements, exchange if necessary.  Continue until end of array.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Pass through array again, exchanging as necessary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Repeat until pass made with no exchanges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15653</TotalTime>
  <Words>497</Words>
  <Application>Microsoft Office PowerPoint</Application>
  <PresentationFormat>On-screen Show (4:3)</PresentationFormat>
  <Paragraphs>159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Candara</vt:lpstr>
      <vt:lpstr>Courier New</vt:lpstr>
      <vt:lpstr>Symbol</vt:lpstr>
      <vt:lpstr>Times</vt:lpstr>
      <vt:lpstr>Times New Roman</vt:lpstr>
      <vt:lpstr>Wingdings</vt:lpstr>
      <vt:lpstr>ヒラギノ角ゴ Pro W3</vt:lpstr>
      <vt:lpstr>Waveform</vt:lpstr>
      <vt:lpstr>PowerPoint Presentation</vt:lpstr>
      <vt:lpstr>Sorting</vt:lpstr>
      <vt:lpstr>Introduction to Sorting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Dr.Rasika Ranaweera</cp:lastModifiedBy>
  <cp:revision>243</cp:revision>
  <dcterms:created xsi:type="dcterms:W3CDTF">2012-10-29T08:55:31Z</dcterms:created>
  <dcterms:modified xsi:type="dcterms:W3CDTF">2021-09-13T03:16:54Z</dcterms:modified>
</cp:coreProperties>
</file>