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2"/>
  </p:notesMasterIdLst>
  <p:sldIdLst>
    <p:sldId id="259" r:id="rId2"/>
    <p:sldId id="393" r:id="rId3"/>
    <p:sldId id="481" r:id="rId4"/>
    <p:sldId id="482" r:id="rId5"/>
    <p:sldId id="483" r:id="rId6"/>
    <p:sldId id="486" r:id="rId7"/>
    <p:sldId id="454" r:id="rId8"/>
    <p:sldId id="414" r:id="rId9"/>
    <p:sldId id="415" r:id="rId10"/>
    <p:sldId id="416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85" r:id="rId19"/>
    <p:sldId id="487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22" autoAdjust="0"/>
  </p:normalViewPr>
  <p:slideViewPr>
    <p:cSldViewPr>
      <p:cViewPr>
        <p:scale>
          <a:sx n="77" d="100"/>
          <a:sy n="77" d="100"/>
        </p:scale>
        <p:origin x="-2568" y="-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Relationship Id="rId3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5D099E-DD3D-4752-95D2-8D99B6D2A8D8}" type="slidenum">
              <a:rPr lang="en-CA" smtClean="0"/>
              <a:pPr/>
              <a:t>2</a:t>
            </a:fld>
            <a:endParaRPr lang="en-CA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828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427B-DE55-4B9F-A317-3C03049FBBBD}" type="slidenum">
              <a:rPr lang="en-US"/>
              <a:pPr/>
              <a:t>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3" y="23622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</a:t>
            </a:r>
          </a:p>
          <a:p>
            <a:pPr algn="ctr"/>
            <a:r>
              <a:rPr lang="en-US" sz="4400" b="1" dirty="0" smtClean="0"/>
              <a:t>Sorting Algorithms-II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Partitioning - Choice 3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610600" cy="34512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try to achieve balanced </a:t>
            </a:r>
            <a:r>
              <a:rPr lang="en-US" dirty="0" smtClean="0">
                <a:solidFill>
                  <a:schemeClr val="tx1"/>
                </a:solidFill>
              </a:rPr>
              <a:t>partitioning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gets </a:t>
            </a:r>
            <a:r>
              <a:rPr lang="en-US" i="1" dirty="0">
                <a:solidFill>
                  <a:schemeClr val="tx1"/>
                </a:solidFill>
              </a:rPr>
              <a:t>n/2 </a:t>
            </a:r>
            <a:r>
              <a:rPr lang="en-US" dirty="0">
                <a:solidFill>
                  <a:schemeClr val="tx1"/>
                </a:solidFill>
              </a:rPr>
              <a:t>elements, B gets rest </a:t>
            </a:r>
            <a:r>
              <a:rPr lang="en-US" dirty="0" smtClean="0">
                <a:solidFill>
                  <a:schemeClr val="tx1"/>
                </a:solidFill>
              </a:rPr>
              <a:t>half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Sort A and B </a:t>
            </a:r>
            <a:r>
              <a:rPr lang="en-US" dirty="0" smtClean="0">
                <a:solidFill>
                  <a:schemeClr val="tx1"/>
                </a:solidFill>
              </a:rPr>
              <a:t>recursively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Combine sorted A and B using a process called </a:t>
            </a:r>
            <a:r>
              <a:rPr lang="en-US" i="1" dirty="0">
                <a:solidFill>
                  <a:schemeClr val="tx1"/>
                </a:solidFill>
              </a:rPr>
              <a:t>merge</a:t>
            </a:r>
            <a:r>
              <a:rPr lang="en-US" dirty="0">
                <a:solidFill>
                  <a:schemeClr val="tx1"/>
                </a:solidFill>
              </a:rPr>
              <a:t>, which combines two sorted lists into </a:t>
            </a:r>
            <a:r>
              <a:rPr lang="en-US" dirty="0" smtClean="0">
                <a:solidFill>
                  <a:schemeClr val="tx1"/>
                </a:solidFill>
              </a:rPr>
              <a:t>one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46831"/>
            <a:ext cx="6397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latin typeface="+mn-lt"/>
              </a:rPr>
              <a:t>Sorting </a:t>
            </a:r>
            <a:r>
              <a:rPr sz="3200" b="1" spc="-20" dirty="0">
                <a:latin typeface="+mn-lt"/>
              </a:rPr>
              <a:t>Problem</a:t>
            </a:r>
            <a:r>
              <a:rPr sz="3200" b="1" spc="160" dirty="0">
                <a:latin typeface="+mn-lt"/>
              </a:rPr>
              <a:t> </a:t>
            </a:r>
            <a:r>
              <a:rPr sz="3200" b="1" spc="-35" dirty="0">
                <a:latin typeface="+mn-lt"/>
              </a:rPr>
              <a:t>Revisited</a:t>
            </a:r>
            <a:endParaRPr sz="32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23911"/>
            <a:ext cx="35293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u="heavy" spc="-3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  <a:cs typeface="Times New Roman"/>
              </a:rPr>
              <a:t>Given</a:t>
            </a:r>
            <a:r>
              <a:rPr sz="2400" spc="-30" dirty="0">
                <a:solidFill>
                  <a:schemeClr val="tx1"/>
                </a:solidFill>
                <a:latin typeface="+mn-lt"/>
                <a:cs typeface="Times New Roman"/>
              </a:rPr>
              <a:t>: </a:t>
            </a:r>
            <a:r>
              <a:rPr sz="2400" spc="-45" dirty="0">
                <a:solidFill>
                  <a:schemeClr val="tx1"/>
                </a:solidFill>
                <a:latin typeface="+mn-lt"/>
                <a:cs typeface="Times New Roman"/>
              </a:rPr>
              <a:t>An </a:t>
            </a:r>
            <a:r>
              <a:rPr sz="2400" spc="-35" dirty="0">
                <a:solidFill>
                  <a:schemeClr val="tx1"/>
                </a:solidFill>
                <a:latin typeface="+mn-lt"/>
                <a:cs typeface="Times New Roman"/>
              </a:rPr>
              <a:t>unsorted</a:t>
            </a:r>
            <a:r>
              <a:rPr sz="2400" spc="400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spc="-15" dirty="0">
                <a:solidFill>
                  <a:schemeClr val="tx1"/>
                </a:solidFill>
                <a:latin typeface="+mn-lt"/>
                <a:cs typeface="Times New Roman"/>
              </a:rPr>
              <a:t>array.</a:t>
            </a: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539" y="2973070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620899"/>
            <a:ext cx="19399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Goal: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Sort</a:t>
            </a:r>
            <a:r>
              <a:rPr sz="2400" spc="-18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it.</a:t>
            </a: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8128"/>
              </p:ext>
            </p:extLst>
          </p:nvPr>
        </p:nvGraphicFramePr>
        <p:xfrm>
          <a:off x="1509712" y="3414712"/>
          <a:ext cx="339407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/>
                <a:gridCol w="425450"/>
                <a:gridCol w="423544"/>
                <a:gridCol w="423544"/>
                <a:gridCol w="423544"/>
                <a:gridCol w="425450"/>
                <a:gridCol w="424180"/>
                <a:gridCol w="424180"/>
              </a:tblGrid>
              <a:tr h="53340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8167"/>
              </p:ext>
            </p:extLst>
          </p:nvPr>
        </p:nvGraphicFramePr>
        <p:xfrm>
          <a:off x="1509712" y="5091112"/>
          <a:ext cx="339407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/>
                <a:gridCol w="425450"/>
                <a:gridCol w="423544"/>
                <a:gridCol w="423544"/>
                <a:gridCol w="423544"/>
                <a:gridCol w="425450"/>
                <a:gridCol w="424180"/>
                <a:gridCol w="424180"/>
              </a:tblGrid>
              <a:tr h="4876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5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4" y="546831"/>
            <a:ext cx="60928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+mn-lt"/>
              </a:rPr>
              <a:t>Mergesort: </a:t>
            </a:r>
            <a:r>
              <a:rPr sz="3200" b="1" spc="-40" dirty="0">
                <a:latin typeface="+mn-lt"/>
              </a:rPr>
              <a:t>Divide</a:t>
            </a:r>
            <a:r>
              <a:rPr sz="3200" b="1" spc="285" dirty="0">
                <a:latin typeface="+mn-lt"/>
              </a:rPr>
              <a:t> </a:t>
            </a:r>
            <a:r>
              <a:rPr sz="3200" b="1" spc="-5" dirty="0">
                <a:latin typeface="+mn-lt"/>
              </a:rPr>
              <a:t>Step</a:t>
            </a:r>
            <a:endParaRPr sz="3200" b="1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44887"/>
              </p:ext>
            </p:extLst>
          </p:nvPr>
        </p:nvGraphicFramePr>
        <p:xfrm>
          <a:off x="2193726" y="2877740"/>
          <a:ext cx="3807455" cy="494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"/>
                <a:gridCol w="422275"/>
                <a:gridCol w="423544"/>
                <a:gridCol w="423544"/>
                <a:gridCol w="421639"/>
                <a:gridCol w="422910"/>
                <a:gridCol w="422910"/>
                <a:gridCol w="421004"/>
                <a:gridCol w="424179"/>
              </a:tblGrid>
              <a:tr h="49466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40067"/>
              </p:ext>
            </p:extLst>
          </p:nvPr>
        </p:nvGraphicFramePr>
        <p:xfrm>
          <a:off x="1890712" y="3643312"/>
          <a:ext cx="449579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09575"/>
                <a:gridCol w="407669"/>
                <a:gridCol w="409575"/>
                <a:gridCol w="408305"/>
                <a:gridCol w="409575"/>
                <a:gridCol w="407669"/>
                <a:gridCol w="409575"/>
                <a:gridCol w="408304"/>
                <a:gridCol w="409575"/>
                <a:gridCol w="407670"/>
              </a:tblGrid>
              <a:tr h="4876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1074"/>
              </p:ext>
            </p:extLst>
          </p:nvPr>
        </p:nvGraphicFramePr>
        <p:xfrm>
          <a:off x="1509712" y="4481512"/>
          <a:ext cx="53340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4876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93341" y="2356104"/>
            <a:ext cx="466090" cy="692150"/>
          </a:xfrm>
          <a:custGeom>
            <a:avLst/>
            <a:gdLst/>
            <a:ahLst/>
            <a:cxnLst/>
            <a:rect l="l" t="t" r="r" b="b"/>
            <a:pathLst>
              <a:path w="466089" h="692150">
                <a:moveTo>
                  <a:pt x="326256" y="646545"/>
                </a:moveTo>
                <a:lnTo>
                  <a:pt x="305434" y="670433"/>
                </a:lnTo>
                <a:lnTo>
                  <a:pt x="387858" y="691896"/>
                </a:lnTo>
                <a:lnTo>
                  <a:pt x="372682" y="654938"/>
                </a:lnTo>
                <a:lnTo>
                  <a:pt x="335788" y="654938"/>
                </a:lnTo>
                <a:lnTo>
                  <a:pt x="326256" y="646545"/>
                </a:lnTo>
                <a:close/>
              </a:path>
              <a:path w="466089" h="692150">
                <a:moveTo>
                  <a:pt x="334594" y="636981"/>
                </a:moveTo>
                <a:lnTo>
                  <a:pt x="326256" y="646545"/>
                </a:lnTo>
                <a:lnTo>
                  <a:pt x="335788" y="654938"/>
                </a:lnTo>
                <a:lnTo>
                  <a:pt x="344170" y="645413"/>
                </a:lnTo>
                <a:lnTo>
                  <a:pt x="334594" y="636981"/>
                </a:lnTo>
                <a:close/>
              </a:path>
              <a:path w="466089" h="692150">
                <a:moveTo>
                  <a:pt x="355472" y="613029"/>
                </a:moveTo>
                <a:lnTo>
                  <a:pt x="334594" y="636981"/>
                </a:lnTo>
                <a:lnTo>
                  <a:pt x="344170" y="645413"/>
                </a:lnTo>
                <a:lnTo>
                  <a:pt x="335788" y="654938"/>
                </a:lnTo>
                <a:lnTo>
                  <a:pt x="372682" y="654938"/>
                </a:lnTo>
                <a:lnTo>
                  <a:pt x="355472" y="613029"/>
                </a:lnTo>
                <a:close/>
              </a:path>
              <a:path w="466089" h="692150">
                <a:moveTo>
                  <a:pt x="462407" y="0"/>
                </a:moveTo>
                <a:lnTo>
                  <a:pt x="338709" y="32385"/>
                </a:lnTo>
                <a:lnTo>
                  <a:pt x="298958" y="43687"/>
                </a:lnTo>
                <a:lnTo>
                  <a:pt x="260350" y="55372"/>
                </a:lnTo>
                <a:lnTo>
                  <a:pt x="223139" y="67437"/>
                </a:lnTo>
                <a:lnTo>
                  <a:pt x="170815" y="86487"/>
                </a:lnTo>
                <a:lnTo>
                  <a:pt x="123571" y="106934"/>
                </a:lnTo>
                <a:lnTo>
                  <a:pt x="82422" y="129286"/>
                </a:lnTo>
                <a:lnTo>
                  <a:pt x="48387" y="153797"/>
                </a:lnTo>
                <a:lnTo>
                  <a:pt x="15748" y="190881"/>
                </a:lnTo>
                <a:lnTo>
                  <a:pt x="635" y="233680"/>
                </a:lnTo>
                <a:lnTo>
                  <a:pt x="0" y="245237"/>
                </a:lnTo>
                <a:lnTo>
                  <a:pt x="508" y="257175"/>
                </a:lnTo>
                <a:lnTo>
                  <a:pt x="14605" y="306959"/>
                </a:lnTo>
                <a:lnTo>
                  <a:pt x="35814" y="346710"/>
                </a:lnTo>
                <a:lnTo>
                  <a:pt x="64896" y="388112"/>
                </a:lnTo>
                <a:lnTo>
                  <a:pt x="100710" y="431419"/>
                </a:lnTo>
                <a:lnTo>
                  <a:pt x="128015" y="461010"/>
                </a:lnTo>
                <a:lnTo>
                  <a:pt x="172974" y="506603"/>
                </a:lnTo>
                <a:lnTo>
                  <a:pt x="205359" y="537463"/>
                </a:lnTo>
                <a:lnTo>
                  <a:pt x="239268" y="568833"/>
                </a:lnTo>
                <a:lnTo>
                  <a:pt x="274193" y="600456"/>
                </a:lnTo>
                <a:lnTo>
                  <a:pt x="326256" y="646545"/>
                </a:lnTo>
                <a:lnTo>
                  <a:pt x="334594" y="636981"/>
                </a:lnTo>
                <a:lnTo>
                  <a:pt x="282828" y="591058"/>
                </a:lnTo>
                <a:lnTo>
                  <a:pt x="247903" y="559562"/>
                </a:lnTo>
                <a:lnTo>
                  <a:pt x="214122" y="528320"/>
                </a:lnTo>
                <a:lnTo>
                  <a:pt x="181990" y="497586"/>
                </a:lnTo>
                <a:lnTo>
                  <a:pt x="151638" y="467233"/>
                </a:lnTo>
                <a:lnTo>
                  <a:pt x="123444" y="437642"/>
                </a:lnTo>
                <a:lnTo>
                  <a:pt x="97916" y="408686"/>
                </a:lnTo>
                <a:lnTo>
                  <a:pt x="64770" y="366903"/>
                </a:lnTo>
                <a:lnTo>
                  <a:pt x="38989" y="327279"/>
                </a:lnTo>
                <a:lnTo>
                  <a:pt x="21463" y="290322"/>
                </a:lnTo>
                <a:lnTo>
                  <a:pt x="12573" y="245872"/>
                </a:lnTo>
                <a:lnTo>
                  <a:pt x="13081" y="235712"/>
                </a:lnTo>
                <a:lnTo>
                  <a:pt x="26289" y="197993"/>
                </a:lnTo>
                <a:lnTo>
                  <a:pt x="56388" y="163703"/>
                </a:lnTo>
                <a:lnTo>
                  <a:pt x="89027" y="140208"/>
                </a:lnTo>
                <a:lnTo>
                  <a:pt x="129032" y="118491"/>
                </a:lnTo>
                <a:lnTo>
                  <a:pt x="175514" y="98298"/>
                </a:lnTo>
                <a:lnTo>
                  <a:pt x="227076" y="79501"/>
                </a:lnTo>
                <a:lnTo>
                  <a:pt x="263906" y="67563"/>
                </a:lnTo>
                <a:lnTo>
                  <a:pt x="302387" y="55880"/>
                </a:lnTo>
                <a:lnTo>
                  <a:pt x="342010" y="44704"/>
                </a:lnTo>
                <a:lnTo>
                  <a:pt x="465709" y="12192"/>
                </a:lnTo>
                <a:lnTo>
                  <a:pt x="462407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1241" y="3194304"/>
            <a:ext cx="466090" cy="692150"/>
          </a:xfrm>
          <a:custGeom>
            <a:avLst/>
            <a:gdLst/>
            <a:ahLst/>
            <a:cxnLst/>
            <a:rect l="l" t="t" r="r" b="b"/>
            <a:pathLst>
              <a:path w="466089" h="692150">
                <a:moveTo>
                  <a:pt x="326321" y="646532"/>
                </a:moveTo>
                <a:lnTo>
                  <a:pt x="305435" y="670433"/>
                </a:lnTo>
                <a:lnTo>
                  <a:pt x="387858" y="691896"/>
                </a:lnTo>
                <a:lnTo>
                  <a:pt x="372741" y="654939"/>
                </a:lnTo>
                <a:lnTo>
                  <a:pt x="335915" y="654939"/>
                </a:lnTo>
                <a:lnTo>
                  <a:pt x="326321" y="646532"/>
                </a:lnTo>
                <a:close/>
              </a:path>
              <a:path w="466089" h="692150">
                <a:moveTo>
                  <a:pt x="334670" y="636978"/>
                </a:moveTo>
                <a:lnTo>
                  <a:pt x="326321" y="646532"/>
                </a:lnTo>
                <a:lnTo>
                  <a:pt x="335915" y="654939"/>
                </a:lnTo>
                <a:lnTo>
                  <a:pt x="344297" y="645414"/>
                </a:lnTo>
                <a:lnTo>
                  <a:pt x="334670" y="636978"/>
                </a:lnTo>
                <a:close/>
              </a:path>
              <a:path w="466089" h="692150">
                <a:moveTo>
                  <a:pt x="355600" y="613029"/>
                </a:moveTo>
                <a:lnTo>
                  <a:pt x="334670" y="636978"/>
                </a:lnTo>
                <a:lnTo>
                  <a:pt x="344297" y="645414"/>
                </a:lnTo>
                <a:lnTo>
                  <a:pt x="335915" y="654939"/>
                </a:lnTo>
                <a:lnTo>
                  <a:pt x="372741" y="654939"/>
                </a:lnTo>
                <a:lnTo>
                  <a:pt x="355600" y="613029"/>
                </a:lnTo>
                <a:close/>
              </a:path>
              <a:path w="466089" h="692150">
                <a:moveTo>
                  <a:pt x="462534" y="0"/>
                </a:moveTo>
                <a:lnTo>
                  <a:pt x="338835" y="32385"/>
                </a:lnTo>
                <a:lnTo>
                  <a:pt x="298958" y="43687"/>
                </a:lnTo>
                <a:lnTo>
                  <a:pt x="260223" y="55372"/>
                </a:lnTo>
                <a:lnTo>
                  <a:pt x="223139" y="67437"/>
                </a:lnTo>
                <a:lnTo>
                  <a:pt x="170815" y="86487"/>
                </a:lnTo>
                <a:lnTo>
                  <a:pt x="123698" y="106934"/>
                </a:lnTo>
                <a:lnTo>
                  <a:pt x="82550" y="129286"/>
                </a:lnTo>
                <a:lnTo>
                  <a:pt x="48514" y="153797"/>
                </a:lnTo>
                <a:lnTo>
                  <a:pt x="15875" y="190881"/>
                </a:lnTo>
                <a:lnTo>
                  <a:pt x="635" y="233680"/>
                </a:lnTo>
                <a:lnTo>
                  <a:pt x="0" y="245237"/>
                </a:lnTo>
                <a:lnTo>
                  <a:pt x="635" y="257175"/>
                </a:lnTo>
                <a:lnTo>
                  <a:pt x="14605" y="306959"/>
                </a:lnTo>
                <a:lnTo>
                  <a:pt x="35687" y="346710"/>
                </a:lnTo>
                <a:lnTo>
                  <a:pt x="64896" y="388112"/>
                </a:lnTo>
                <a:lnTo>
                  <a:pt x="100838" y="431419"/>
                </a:lnTo>
                <a:lnTo>
                  <a:pt x="128016" y="461010"/>
                </a:lnTo>
                <a:lnTo>
                  <a:pt x="172974" y="506603"/>
                </a:lnTo>
                <a:lnTo>
                  <a:pt x="205359" y="537464"/>
                </a:lnTo>
                <a:lnTo>
                  <a:pt x="239268" y="568833"/>
                </a:lnTo>
                <a:lnTo>
                  <a:pt x="274320" y="600456"/>
                </a:lnTo>
                <a:lnTo>
                  <a:pt x="310261" y="632460"/>
                </a:lnTo>
                <a:lnTo>
                  <a:pt x="326321" y="646532"/>
                </a:lnTo>
                <a:lnTo>
                  <a:pt x="334670" y="636978"/>
                </a:lnTo>
                <a:lnTo>
                  <a:pt x="318643" y="622935"/>
                </a:lnTo>
                <a:lnTo>
                  <a:pt x="247777" y="559562"/>
                </a:lnTo>
                <a:lnTo>
                  <a:pt x="214122" y="528320"/>
                </a:lnTo>
                <a:lnTo>
                  <a:pt x="181991" y="497586"/>
                </a:lnTo>
                <a:lnTo>
                  <a:pt x="151638" y="467233"/>
                </a:lnTo>
                <a:lnTo>
                  <a:pt x="123571" y="437642"/>
                </a:lnTo>
                <a:lnTo>
                  <a:pt x="97917" y="408686"/>
                </a:lnTo>
                <a:lnTo>
                  <a:pt x="64770" y="366903"/>
                </a:lnTo>
                <a:lnTo>
                  <a:pt x="38989" y="327279"/>
                </a:lnTo>
                <a:lnTo>
                  <a:pt x="21590" y="290322"/>
                </a:lnTo>
                <a:lnTo>
                  <a:pt x="12700" y="245872"/>
                </a:lnTo>
                <a:lnTo>
                  <a:pt x="13208" y="235712"/>
                </a:lnTo>
                <a:lnTo>
                  <a:pt x="26416" y="197993"/>
                </a:lnTo>
                <a:lnTo>
                  <a:pt x="56388" y="163703"/>
                </a:lnTo>
                <a:lnTo>
                  <a:pt x="89027" y="140208"/>
                </a:lnTo>
                <a:lnTo>
                  <a:pt x="129032" y="118491"/>
                </a:lnTo>
                <a:lnTo>
                  <a:pt x="175387" y="98298"/>
                </a:lnTo>
                <a:lnTo>
                  <a:pt x="227076" y="79501"/>
                </a:lnTo>
                <a:lnTo>
                  <a:pt x="263906" y="67563"/>
                </a:lnTo>
                <a:lnTo>
                  <a:pt x="302387" y="55880"/>
                </a:lnTo>
                <a:lnTo>
                  <a:pt x="342138" y="44704"/>
                </a:lnTo>
                <a:lnTo>
                  <a:pt x="465709" y="12192"/>
                </a:lnTo>
                <a:lnTo>
                  <a:pt x="46253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0254" y="4032503"/>
            <a:ext cx="466090" cy="692150"/>
          </a:xfrm>
          <a:custGeom>
            <a:avLst/>
            <a:gdLst/>
            <a:ahLst/>
            <a:cxnLst/>
            <a:rect l="l" t="t" r="r" b="b"/>
            <a:pathLst>
              <a:path w="466090" h="692150">
                <a:moveTo>
                  <a:pt x="326313" y="646543"/>
                </a:moveTo>
                <a:lnTo>
                  <a:pt x="305447" y="670433"/>
                </a:lnTo>
                <a:lnTo>
                  <a:pt x="387845" y="691896"/>
                </a:lnTo>
                <a:lnTo>
                  <a:pt x="372729" y="654939"/>
                </a:lnTo>
                <a:lnTo>
                  <a:pt x="335889" y="654939"/>
                </a:lnTo>
                <a:lnTo>
                  <a:pt x="326313" y="646543"/>
                </a:lnTo>
                <a:close/>
              </a:path>
              <a:path w="466090" h="692150">
                <a:moveTo>
                  <a:pt x="334706" y="636935"/>
                </a:moveTo>
                <a:lnTo>
                  <a:pt x="326313" y="646543"/>
                </a:lnTo>
                <a:lnTo>
                  <a:pt x="335889" y="654939"/>
                </a:lnTo>
                <a:lnTo>
                  <a:pt x="344258" y="645287"/>
                </a:lnTo>
                <a:lnTo>
                  <a:pt x="334706" y="636935"/>
                </a:lnTo>
                <a:close/>
              </a:path>
              <a:path w="466090" h="692150">
                <a:moveTo>
                  <a:pt x="355587" y="613029"/>
                </a:moveTo>
                <a:lnTo>
                  <a:pt x="334706" y="636935"/>
                </a:lnTo>
                <a:lnTo>
                  <a:pt x="344258" y="645287"/>
                </a:lnTo>
                <a:lnTo>
                  <a:pt x="335889" y="654939"/>
                </a:lnTo>
                <a:lnTo>
                  <a:pt x="372729" y="654939"/>
                </a:lnTo>
                <a:lnTo>
                  <a:pt x="355587" y="613029"/>
                </a:lnTo>
                <a:close/>
              </a:path>
              <a:path w="466090" h="692150">
                <a:moveTo>
                  <a:pt x="462521" y="0"/>
                </a:moveTo>
                <a:lnTo>
                  <a:pt x="338823" y="32385"/>
                </a:lnTo>
                <a:lnTo>
                  <a:pt x="298932" y="43688"/>
                </a:lnTo>
                <a:lnTo>
                  <a:pt x="260248" y="55372"/>
                </a:lnTo>
                <a:lnTo>
                  <a:pt x="223164" y="67437"/>
                </a:lnTo>
                <a:lnTo>
                  <a:pt x="170827" y="86487"/>
                </a:lnTo>
                <a:lnTo>
                  <a:pt x="123672" y="106934"/>
                </a:lnTo>
                <a:lnTo>
                  <a:pt x="82524" y="129286"/>
                </a:lnTo>
                <a:lnTo>
                  <a:pt x="48463" y="153797"/>
                </a:lnTo>
                <a:lnTo>
                  <a:pt x="15836" y="190881"/>
                </a:lnTo>
                <a:lnTo>
                  <a:pt x="647" y="233680"/>
                </a:lnTo>
                <a:lnTo>
                  <a:pt x="0" y="245237"/>
                </a:lnTo>
                <a:lnTo>
                  <a:pt x="571" y="257175"/>
                </a:lnTo>
                <a:lnTo>
                  <a:pt x="14541" y="306959"/>
                </a:lnTo>
                <a:lnTo>
                  <a:pt x="35725" y="346710"/>
                </a:lnTo>
                <a:lnTo>
                  <a:pt x="64884" y="388112"/>
                </a:lnTo>
                <a:lnTo>
                  <a:pt x="100787" y="431419"/>
                </a:lnTo>
                <a:lnTo>
                  <a:pt x="127990" y="461010"/>
                </a:lnTo>
                <a:lnTo>
                  <a:pt x="173012" y="506603"/>
                </a:lnTo>
                <a:lnTo>
                  <a:pt x="205295" y="537464"/>
                </a:lnTo>
                <a:lnTo>
                  <a:pt x="239204" y="568833"/>
                </a:lnTo>
                <a:lnTo>
                  <a:pt x="274307" y="600456"/>
                </a:lnTo>
                <a:lnTo>
                  <a:pt x="310248" y="632460"/>
                </a:lnTo>
                <a:lnTo>
                  <a:pt x="326313" y="646543"/>
                </a:lnTo>
                <a:lnTo>
                  <a:pt x="334706" y="636935"/>
                </a:lnTo>
                <a:lnTo>
                  <a:pt x="318693" y="622935"/>
                </a:lnTo>
                <a:lnTo>
                  <a:pt x="282816" y="591058"/>
                </a:lnTo>
                <a:lnTo>
                  <a:pt x="247815" y="559562"/>
                </a:lnTo>
                <a:lnTo>
                  <a:pt x="214083" y="528320"/>
                </a:lnTo>
                <a:lnTo>
                  <a:pt x="181978" y="497586"/>
                </a:lnTo>
                <a:lnTo>
                  <a:pt x="151599" y="467233"/>
                </a:lnTo>
                <a:lnTo>
                  <a:pt x="123545" y="437642"/>
                </a:lnTo>
                <a:lnTo>
                  <a:pt x="97891" y="408686"/>
                </a:lnTo>
                <a:lnTo>
                  <a:pt x="64782" y="366903"/>
                </a:lnTo>
                <a:lnTo>
                  <a:pt x="38989" y="327279"/>
                </a:lnTo>
                <a:lnTo>
                  <a:pt x="21526" y="290322"/>
                </a:lnTo>
                <a:lnTo>
                  <a:pt x="12674" y="245872"/>
                </a:lnTo>
                <a:lnTo>
                  <a:pt x="13169" y="235712"/>
                </a:lnTo>
                <a:lnTo>
                  <a:pt x="26365" y="197993"/>
                </a:lnTo>
                <a:lnTo>
                  <a:pt x="56413" y="163703"/>
                </a:lnTo>
                <a:lnTo>
                  <a:pt x="89027" y="140208"/>
                </a:lnTo>
                <a:lnTo>
                  <a:pt x="129031" y="118491"/>
                </a:lnTo>
                <a:lnTo>
                  <a:pt x="175412" y="98298"/>
                </a:lnTo>
                <a:lnTo>
                  <a:pt x="227088" y="79502"/>
                </a:lnTo>
                <a:lnTo>
                  <a:pt x="263918" y="67564"/>
                </a:lnTo>
                <a:lnTo>
                  <a:pt x="302387" y="55880"/>
                </a:lnTo>
                <a:lnTo>
                  <a:pt x="342125" y="44704"/>
                </a:lnTo>
                <a:lnTo>
                  <a:pt x="465696" y="12192"/>
                </a:lnTo>
                <a:lnTo>
                  <a:pt x="462521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75" y="5670232"/>
            <a:ext cx="791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chemeClr val="tx1"/>
                </a:solidFill>
                <a:latin typeface="+mn-lt"/>
                <a:cs typeface="Times New Roman"/>
              </a:rPr>
              <a:t>log(</a:t>
            </a:r>
            <a:r>
              <a:rPr sz="2400" i="1" spc="-10" dirty="0">
                <a:solidFill>
                  <a:schemeClr val="tx1"/>
                </a:solidFill>
                <a:latin typeface="+mn-lt"/>
                <a:cs typeface="Times New Roman"/>
              </a:rPr>
              <a:t>n) </a:t>
            </a:r>
            <a:r>
              <a:rPr sz="2400" spc="-20" dirty="0">
                <a:solidFill>
                  <a:schemeClr val="tx1"/>
                </a:solidFill>
                <a:latin typeface="+mn-lt"/>
                <a:cs typeface="Times New Roman"/>
              </a:rPr>
              <a:t>divisions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to </a:t>
            </a:r>
            <a:r>
              <a:rPr sz="2400" spc="-25" dirty="0">
                <a:solidFill>
                  <a:schemeClr val="tx1"/>
                </a:solidFill>
                <a:latin typeface="+mn-lt"/>
                <a:cs typeface="Times New Roman"/>
              </a:rPr>
              <a:t>split </a:t>
            </a:r>
            <a:r>
              <a:rPr sz="2400" spc="-10" dirty="0">
                <a:solidFill>
                  <a:schemeClr val="tx1"/>
                </a:solidFill>
                <a:latin typeface="+mn-lt"/>
                <a:cs typeface="Times New Roman"/>
              </a:rPr>
              <a:t>an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array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of </a:t>
            </a:r>
            <a:r>
              <a:rPr sz="2400" spc="-35" dirty="0">
                <a:solidFill>
                  <a:schemeClr val="tx1"/>
                </a:solidFill>
                <a:latin typeface="+mn-lt"/>
                <a:cs typeface="Times New Roman"/>
              </a:rPr>
              <a:t>size </a:t>
            </a:r>
            <a:r>
              <a:rPr sz="2400" i="1" dirty="0">
                <a:solidFill>
                  <a:schemeClr val="tx1"/>
                </a:solidFill>
                <a:latin typeface="+mn-lt"/>
                <a:cs typeface="Times New Roman"/>
              </a:rPr>
              <a:t>n </a:t>
            </a:r>
            <a:r>
              <a:rPr sz="2400" spc="-20" dirty="0">
                <a:solidFill>
                  <a:schemeClr val="tx1"/>
                </a:solidFill>
                <a:latin typeface="+mn-lt"/>
                <a:cs typeface="Times New Roman"/>
              </a:rPr>
              <a:t>into </a:t>
            </a:r>
            <a:r>
              <a:rPr sz="2400" spc="-45" dirty="0">
                <a:solidFill>
                  <a:schemeClr val="tx1"/>
                </a:solidFill>
                <a:latin typeface="+mn-lt"/>
                <a:cs typeface="Times New Roman"/>
              </a:rPr>
              <a:t>single</a:t>
            </a:r>
            <a:r>
              <a:rPr sz="2400" spc="-320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spc="-45" dirty="0">
                <a:solidFill>
                  <a:schemeClr val="tx1"/>
                </a:solidFill>
                <a:latin typeface="+mn-lt"/>
                <a:cs typeface="Times New Roman"/>
              </a:rPr>
              <a:t>elements.</a:t>
            </a: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75" y="1323911"/>
            <a:ext cx="2365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Step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1:</a:t>
            </a:r>
            <a:r>
              <a:rPr sz="2400" spc="-12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b="1" spc="-40" dirty="0">
                <a:solidFill>
                  <a:schemeClr val="tx1"/>
                </a:solidFill>
                <a:latin typeface="+mn-lt"/>
                <a:cs typeface="Times New Roman"/>
              </a:rPr>
              <a:t>DIVIDE</a:t>
            </a: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31718"/>
              </p:ext>
            </p:extLst>
          </p:nvPr>
        </p:nvGraphicFramePr>
        <p:xfrm>
          <a:off x="2286000" y="2057400"/>
          <a:ext cx="339407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/>
                <a:gridCol w="425450"/>
                <a:gridCol w="423544"/>
                <a:gridCol w="423544"/>
                <a:gridCol w="423544"/>
                <a:gridCol w="425450"/>
                <a:gridCol w="424180"/>
                <a:gridCol w="424180"/>
              </a:tblGrid>
              <a:tr h="533400"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5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44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7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4" y="546831"/>
            <a:ext cx="72358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000000"/>
                </a:solidFill>
                <a:latin typeface="+mn-lt"/>
              </a:rPr>
              <a:t>Mergesort: </a:t>
            </a:r>
            <a:r>
              <a:rPr sz="3200" b="1" spc="-35" dirty="0">
                <a:solidFill>
                  <a:srgbClr val="000000"/>
                </a:solidFill>
                <a:latin typeface="+mn-lt"/>
              </a:rPr>
              <a:t>Conquer</a:t>
            </a:r>
            <a:r>
              <a:rPr sz="3200" b="1" spc="280" dirty="0">
                <a:solidFill>
                  <a:srgbClr val="000000"/>
                </a:solidFill>
                <a:latin typeface="+mn-lt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+mn-lt"/>
              </a:rPr>
              <a:t>Step</a:t>
            </a:r>
            <a:endParaRPr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23911"/>
            <a:ext cx="2849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Step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2:</a:t>
            </a:r>
            <a:r>
              <a:rPr sz="2400" spc="-120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+mn-lt"/>
                <a:cs typeface="Times New Roman"/>
              </a:rPr>
              <a:t>CONQUER</a:t>
            </a:r>
            <a:endParaRPr sz="240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02472"/>
              </p:ext>
            </p:extLst>
          </p:nvPr>
        </p:nvGraphicFramePr>
        <p:xfrm>
          <a:off x="2576512" y="4405312"/>
          <a:ext cx="3429000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48768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1872"/>
              </p:ext>
            </p:extLst>
          </p:nvPr>
        </p:nvGraphicFramePr>
        <p:xfrm>
          <a:off x="2422326" y="3639740"/>
          <a:ext cx="3807455" cy="494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"/>
                <a:gridCol w="422275"/>
                <a:gridCol w="423544"/>
                <a:gridCol w="423544"/>
                <a:gridCol w="421639"/>
                <a:gridCol w="422910"/>
                <a:gridCol w="422910"/>
                <a:gridCol w="421004"/>
                <a:gridCol w="424179"/>
              </a:tblGrid>
              <a:tr h="49466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1008"/>
              </p:ext>
            </p:extLst>
          </p:nvPr>
        </p:nvGraphicFramePr>
        <p:xfrm>
          <a:off x="2043112" y="2881312"/>
          <a:ext cx="4495797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09575"/>
                <a:gridCol w="407669"/>
                <a:gridCol w="409575"/>
                <a:gridCol w="408305"/>
                <a:gridCol w="409575"/>
                <a:gridCol w="407669"/>
                <a:gridCol w="409575"/>
                <a:gridCol w="408304"/>
                <a:gridCol w="409575"/>
                <a:gridCol w="407670"/>
              </a:tblGrid>
              <a:tr h="48704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32201"/>
              </p:ext>
            </p:extLst>
          </p:nvPr>
        </p:nvGraphicFramePr>
        <p:xfrm>
          <a:off x="1585912" y="2195512"/>
          <a:ext cx="5334000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48704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43228" y="2433320"/>
            <a:ext cx="785495" cy="634365"/>
          </a:xfrm>
          <a:custGeom>
            <a:avLst/>
            <a:gdLst/>
            <a:ahLst/>
            <a:cxnLst/>
            <a:rect l="l" t="t" r="r" b="b"/>
            <a:pathLst>
              <a:path w="785494" h="634364">
                <a:moveTo>
                  <a:pt x="709659" y="603331"/>
                </a:moveTo>
                <a:lnTo>
                  <a:pt x="702386" y="634110"/>
                </a:lnTo>
                <a:lnTo>
                  <a:pt x="785317" y="614552"/>
                </a:lnTo>
                <a:lnTo>
                  <a:pt x="775278" y="606170"/>
                </a:lnTo>
                <a:lnTo>
                  <a:pt x="722071" y="606170"/>
                </a:lnTo>
                <a:lnTo>
                  <a:pt x="709659" y="603331"/>
                </a:lnTo>
                <a:close/>
              </a:path>
              <a:path w="785494" h="634364">
                <a:moveTo>
                  <a:pt x="712578" y="590977"/>
                </a:moveTo>
                <a:lnTo>
                  <a:pt x="709659" y="603331"/>
                </a:lnTo>
                <a:lnTo>
                  <a:pt x="722071" y="606170"/>
                </a:lnTo>
                <a:lnTo>
                  <a:pt x="724865" y="593725"/>
                </a:lnTo>
                <a:lnTo>
                  <a:pt x="712578" y="590977"/>
                </a:lnTo>
                <a:close/>
              </a:path>
              <a:path w="785494" h="634364">
                <a:moveTo>
                  <a:pt x="719912" y="559942"/>
                </a:moveTo>
                <a:lnTo>
                  <a:pt x="712578" y="590977"/>
                </a:lnTo>
                <a:lnTo>
                  <a:pt x="724865" y="593725"/>
                </a:lnTo>
                <a:lnTo>
                  <a:pt x="722071" y="606170"/>
                </a:lnTo>
                <a:lnTo>
                  <a:pt x="775278" y="606170"/>
                </a:lnTo>
                <a:lnTo>
                  <a:pt x="719912" y="559942"/>
                </a:lnTo>
                <a:close/>
              </a:path>
              <a:path w="785494" h="634364">
                <a:moveTo>
                  <a:pt x="324561" y="0"/>
                </a:moveTo>
                <a:lnTo>
                  <a:pt x="253695" y="52324"/>
                </a:lnTo>
                <a:lnTo>
                  <a:pt x="219100" y="78358"/>
                </a:lnTo>
                <a:lnTo>
                  <a:pt x="185788" y="104266"/>
                </a:lnTo>
                <a:lnTo>
                  <a:pt x="153885" y="129920"/>
                </a:lnTo>
                <a:lnTo>
                  <a:pt x="124002" y="155447"/>
                </a:lnTo>
                <a:lnTo>
                  <a:pt x="83515" y="193166"/>
                </a:lnTo>
                <a:lnTo>
                  <a:pt x="49529" y="229869"/>
                </a:lnTo>
                <a:lnTo>
                  <a:pt x="23406" y="265938"/>
                </a:lnTo>
                <a:lnTo>
                  <a:pt x="6324" y="301116"/>
                </a:lnTo>
                <a:lnTo>
                  <a:pt x="0" y="335279"/>
                </a:lnTo>
                <a:lnTo>
                  <a:pt x="660" y="346709"/>
                </a:lnTo>
                <a:lnTo>
                  <a:pt x="18275" y="389635"/>
                </a:lnTo>
                <a:lnTo>
                  <a:pt x="53251" y="419607"/>
                </a:lnTo>
                <a:lnTo>
                  <a:pt x="87452" y="438276"/>
                </a:lnTo>
                <a:lnTo>
                  <a:pt x="129438" y="456438"/>
                </a:lnTo>
                <a:lnTo>
                  <a:pt x="177774" y="473963"/>
                </a:lnTo>
                <a:lnTo>
                  <a:pt x="231216" y="490981"/>
                </a:lnTo>
                <a:lnTo>
                  <a:pt x="318338" y="515112"/>
                </a:lnTo>
                <a:lnTo>
                  <a:pt x="379171" y="530351"/>
                </a:lnTo>
                <a:lnTo>
                  <a:pt x="440766" y="544829"/>
                </a:lnTo>
                <a:lnTo>
                  <a:pt x="501726" y="558545"/>
                </a:lnTo>
                <a:lnTo>
                  <a:pt x="692099" y="599313"/>
                </a:lnTo>
                <a:lnTo>
                  <a:pt x="709659" y="603331"/>
                </a:lnTo>
                <a:lnTo>
                  <a:pt x="712578" y="590977"/>
                </a:lnTo>
                <a:lnTo>
                  <a:pt x="504520" y="546226"/>
                </a:lnTo>
                <a:lnTo>
                  <a:pt x="443687" y="532510"/>
                </a:lnTo>
                <a:lnTo>
                  <a:pt x="382346" y="518032"/>
                </a:lnTo>
                <a:lnTo>
                  <a:pt x="321640" y="502792"/>
                </a:lnTo>
                <a:lnTo>
                  <a:pt x="263093" y="486917"/>
                </a:lnTo>
                <a:lnTo>
                  <a:pt x="207937" y="470407"/>
                </a:lnTo>
                <a:lnTo>
                  <a:pt x="157353" y="453389"/>
                </a:lnTo>
                <a:lnTo>
                  <a:pt x="112852" y="435863"/>
                </a:lnTo>
                <a:lnTo>
                  <a:pt x="75653" y="418083"/>
                </a:lnTo>
                <a:lnTo>
                  <a:pt x="41516" y="395477"/>
                </a:lnTo>
                <a:lnTo>
                  <a:pt x="18351" y="364489"/>
                </a:lnTo>
                <a:lnTo>
                  <a:pt x="12661" y="336295"/>
                </a:lnTo>
                <a:lnTo>
                  <a:pt x="13334" y="326389"/>
                </a:lnTo>
                <a:lnTo>
                  <a:pt x="27647" y="283971"/>
                </a:lnTo>
                <a:lnTo>
                  <a:pt x="49885" y="249935"/>
                </a:lnTo>
                <a:lnTo>
                  <a:pt x="80479" y="214375"/>
                </a:lnTo>
                <a:lnTo>
                  <a:pt x="118287" y="177545"/>
                </a:lnTo>
                <a:lnTo>
                  <a:pt x="161861" y="139826"/>
                </a:lnTo>
                <a:lnTo>
                  <a:pt x="193586" y="114300"/>
                </a:lnTo>
                <a:lnTo>
                  <a:pt x="226758" y="88518"/>
                </a:lnTo>
                <a:lnTo>
                  <a:pt x="261188" y="62483"/>
                </a:lnTo>
                <a:lnTo>
                  <a:pt x="332181" y="10159"/>
                </a:lnTo>
                <a:lnTo>
                  <a:pt x="324561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4177" y="3195320"/>
            <a:ext cx="785495" cy="634365"/>
          </a:xfrm>
          <a:custGeom>
            <a:avLst/>
            <a:gdLst/>
            <a:ahLst/>
            <a:cxnLst/>
            <a:rect l="l" t="t" r="r" b="b"/>
            <a:pathLst>
              <a:path w="785494" h="634364">
                <a:moveTo>
                  <a:pt x="709710" y="603331"/>
                </a:moveTo>
                <a:lnTo>
                  <a:pt x="702436" y="634110"/>
                </a:lnTo>
                <a:lnTo>
                  <a:pt x="785367" y="614552"/>
                </a:lnTo>
                <a:lnTo>
                  <a:pt x="775329" y="606170"/>
                </a:lnTo>
                <a:lnTo>
                  <a:pt x="722122" y="606170"/>
                </a:lnTo>
                <a:lnTo>
                  <a:pt x="709710" y="603331"/>
                </a:lnTo>
                <a:close/>
              </a:path>
              <a:path w="785494" h="634364">
                <a:moveTo>
                  <a:pt x="712629" y="590977"/>
                </a:moveTo>
                <a:lnTo>
                  <a:pt x="709710" y="603331"/>
                </a:lnTo>
                <a:lnTo>
                  <a:pt x="722122" y="606170"/>
                </a:lnTo>
                <a:lnTo>
                  <a:pt x="724916" y="593724"/>
                </a:lnTo>
                <a:lnTo>
                  <a:pt x="712629" y="590977"/>
                </a:lnTo>
                <a:close/>
              </a:path>
              <a:path w="785494" h="634364">
                <a:moveTo>
                  <a:pt x="719963" y="559942"/>
                </a:moveTo>
                <a:lnTo>
                  <a:pt x="712629" y="590977"/>
                </a:lnTo>
                <a:lnTo>
                  <a:pt x="724916" y="593724"/>
                </a:lnTo>
                <a:lnTo>
                  <a:pt x="722122" y="606170"/>
                </a:lnTo>
                <a:lnTo>
                  <a:pt x="775329" y="606170"/>
                </a:lnTo>
                <a:lnTo>
                  <a:pt x="719963" y="559942"/>
                </a:lnTo>
                <a:close/>
              </a:path>
              <a:path w="785494" h="634364">
                <a:moveTo>
                  <a:pt x="324611" y="0"/>
                </a:moveTo>
                <a:lnTo>
                  <a:pt x="253746" y="52324"/>
                </a:lnTo>
                <a:lnTo>
                  <a:pt x="219202" y="78358"/>
                </a:lnTo>
                <a:lnTo>
                  <a:pt x="185800" y="104266"/>
                </a:lnTo>
                <a:lnTo>
                  <a:pt x="153924" y="129920"/>
                </a:lnTo>
                <a:lnTo>
                  <a:pt x="124078" y="155447"/>
                </a:lnTo>
                <a:lnTo>
                  <a:pt x="83565" y="193166"/>
                </a:lnTo>
                <a:lnTo>
                  <a:pt x="49530" y="229869"/>
                </a:lnTo>
                <a:lnTo>
                  <a:pt x="23494" y="265938"/>
                </a:lnTo>
                <a:lnTo>
                  <a:pt x="6350" y="301116"/>
                </a:lnTo>
                <a:lnTo>
                  <a:pt x="0" y="335279"/>
                </a:lnTo>
                <a:lnTo>
                  <a:pt x="762" y="346709"/>
                </a:lnTo>
                <a:lnTo>
                  <a:pt x="18287" y="389635"/>
                </a:lnTo>
                <a:lnTo>
                  <a:pt x="53340" y="419607"/>
                </a:lnTo>
                <a:lnTo>
                  <a:pt x="87503" y="438276"/>
                </a:lnTo>
                <a:lnTo>
                  <a:pt x="129540" y="456437"/>
                </a:lnTo>
                <a:lnTo>
                  <a:pt x="177800" y="473963"/>
                </a:lnTo>
                <a:lnTo>
                  <a:pt x="231266" y="490981"/>
                </a:lnTo>
                <a:lnTo>
                  <a:pt x="318389" y="515111"/>
                </a:lnTo>
                <a:lnTo>
                  <a:pt x="379222" y="530351"/>
                </a:lnTo>
                <a:lnTo>
                  <a:pt x="440816" y="544829"/>
                </a:lnTo>
                <a:lnTo>
                  <a:pt x="501777" y="558545"/>
                </a:lnTo>
                <a:lnTo>
                  <a:pt x="692149" y="599312"/>
                </a:lnTo>
                <a:lnTo>
                  <a:pt x="709710" y="603331"/>
                </a:lnTo>
                <a:lnTo>
                  <a:pt x="712629" y="590977"/>
                </a:lnTo>
                <a:lnTo>
                  <a:pt x="504571" y="546226"/>
                </a:lnTo>
                <a:lnTo>
                  <a:pt x="443738" y="532510"/>
                </a:lnTo>
                <a:lnTo>
                  <a:pt x="382397" y="518032"/>
                </a:lnTo>
                <a:lnTo>
                  <a:pt x="321691" y="502792"/>
                </a:lnTo>
                <a:lnTo>
                  <a:pt x="263144" y="486917"/>
                </a:lnTo>
                <a:lnTo>
                  <a:pt x="208026" y="470407"/>
                </a:lnTo>
                <a:lnTo>
                  <a:pt x="157353" y="453389"/>
                </a:lnTo>
                <a:lnTo>
                  <a:pt x="112903" y="435863"/>
                </a:lnTo>
                <a:lnTo>
                  <a:pt x="75691" y="418083"/>
                </a:lnTo>
                <a:lnTo>
                  <a:pt x="41528" y="395477"/>
                </a:lnTo>
                <a:lnTo>
                  <a:pt x="18415" y="364489"/>
                </a:lnTo>
                <a:lnTo>
                  <a:pt x="12700" y="336295"/>
                </a:lnTo>
                <a:lnTo>
                  <a:pt x="13334" y="326389"/>
                </a:lnTo>
                <a:lnTo>
                  <a:pt x="27685" y="283971"/>
                </a:lnTo>
                <a:lnTo>
                  <a:pt x="49910" y="249935"/>
                </a:lnTo>
                <a:lnTo>
                  <a:pt x="80518" y="214375"/>
                </a:lnTo>
                <a:lnTo>
                  <a:pt x="118363" y="177545"/>
                </a:lnTo>
                <a:lnTo>
                  <a:pt x="161925" y="139826"/>
                </a:lnTo>
                <a:lnTo>
                  <a:pt x="193675" y="114300"/>
                </a:lnTo>
                <a:lnTo>
                  <a:pt x="226822" y="88518"/>
                </a:lnTo>
                <a:lnTo>
                  <a:pt x="261239" y="62483"/>
                </a:lnTo>
                <a:lnTo>
                  <a:pt x="332232" y="10159"/>
                </a:lnTo>
                <a:lnTo>
                  <a:pt x="324611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6617" y="3956684"/>
            <a:ext cx="542290" cy="622300"/>
          </a:xfrm>
          <a:custGeom>
            <a:avLst/>
            <a:gdLst/>
            <a:ahLst/>
            <a:cxnLst/>
            <a:rect l="l" t="t" r="r" b="b"/>
            <a:pathLst>
              <a:path w="542289" h="622300">
                <a:moveTo>
                  <a:pt x="468688" y="592784"/>
                </a:moveTo>
                <a:lnTo>
                  <a:pt x="456819" y="622300"/>
                </a:lnTo>
                <a:lnTo>
                  <a:pt x="541782" y="615314"/>
                </a:lnTo>
                <a:lnTo>
                  <a:pt x="526020" y="597534"/>
                </a:lnTo>
                <a:lnTo>
                  <a:pt x="480440" y="597534"/>
                </a:lnTo>
                <a:lnTo>
                  <a:pt x="468688" y="592784"/>
                </a:lnTo>
                <a:close/>
              </a:path>
              <a:path w="542289" h="622300">
                <a:moveTo>
                  <a:pt x="473434" y="580982"/>
                </a:moveTo>
                <a:lnTo>
                  <a:pt x="468688" y="592784"/>
                </a:lnTo>
                <a:lnTo>
                  <a:pt x="480440" y="597534"/>
                </a:lnTo>
                <a:lnTo>
                  <a:pt x="485267" y="585723"/>
                </a:lnTo>
                <a:lnTo>
                  <a:pt x="473434" y="580982"/>
                </a:lnTo>
                <a:close/>
              </a:path>
              <a:path w="542289" h="622300">
                <a:moveTo>
                  <a:pt x="485267" y="551560"/>
                </a:moveTo>
                <a:lnTo>
                  <a:pt x="473434" y="580982"/>
                </a:lnTo>
                <a:lnTo>
                  <a:pt x="485267" y="585723"/>
                </a:lnTo>
                <a:lnTo>
                  <a:pt x="480440" y="597534"/>
                </a:lnTo>
                <a:lnTo>
                  <a:pt x="526020" y="597534"/>
                </a:lnTo>
                <a:lnTo>
                  <a:pt x="485267" y="551560"/>
                </a:lnTo>
                <a:close/>
              </a:path>
              <a:path w="542289" h="622300">
                <a:moveTo>
                  <a:pt x="386588" y="0"/>
                </a:moveTo>
                <a:lnTo>
                  <a:pt x="310769" y="38100"/>
                </a:lnTo>
                <a:lnTo>
                  <a:pt x="273684" y="57276"/>
                </a:lnTo>
                <a:lnTo>
                  <a:pt x="237617" y="76326"/>
                </a:lnTo>
                <a:lnTo>
                  <a:pt x="202819" y="95376"/>
                </a:lnTo>
                <a:lnTo>
                  <a:pt x="169671" y="114553"/>
                </a:lnTo>
                <a:lnTo>
                  <a:pt x="123825" y="143256"/>
                </a:lnTo>
                <a:lnTo>
                  <a:pt x="83438" y="172084"/>
                </a:lnTo>
                <a:lnTo>
                  <a:pt x="49656" y="201040"/>
                </a:lnTo>
                <a:lnTo>
                  <a:pt x="23621" y="230377"/>
                </a:lnTo>
                <a:lnTo>
                  <a:pt x="3175" y="270382"/>
                </a:lnTo>
                <a:lnTo>
                  <a:pt x="0" y="290956"/>
                </a:lnTo>
                <a:lnTo>
                  <a:pt x="381" y="301244"/>
                </a:lnTo>
                <a:lnTo>
                  <a:pt x="15875" y="342264"/>
                </a:lnTo>
                <a:lnTo>
                  <a:pt x="40639" y="371982"/>
                </a:lnTo>
                <a:lnTo>
                  <a:pt x="75056" y="401192"/>
                </a:lnTo>
                <a:lnTo>
                  <a:pt x="117982" y="430148"/>
                </a:lnTo>
                <a:lnTo>
                  <a:pt x="168275" y="458977"/>
                </a:lnTo>
                <a:lnTo>
                  <a:pt x="205358" y="478154"/>
                </a:lnTo>
                <a:lnTo>
                  <a:pt x="244856" y="497204"/>
                </a:lnTo>
                <a:lnTo>
                  <a:pt x="307975" y="525907"/>
                </a:lnTo>
                <a:lnTo>
                  <a:pt x="352425" y="544957"/>
                </a:lnTo>
                <a:lnTo>
                  <a:pt x="398018" y="564007"/>
                </a:lnTo>
                <a:lnTo>
                  <a:pt x="468688" y="592784"/>
                </a:lnTo>
                <a:lnTo>
                  <a:pt x="473434" y="580982"/>
                </a:lnTo>
                <a:lnTo>
                  <a:pt x="402844" y="552322"/>
                </a:lnTo>
                <a:lnTo>
                  <a:pt x="357377" y="533272"/>
                </a:lnTo>
                <a:lnTo>
                  <a:pt x="313181" y="514222"/>
                </a:lnTo>
                <a:lnTo>
                  <a:pt x="270763" y="495300"/>
                </a:lnTo>
                <a:lnTo>
                  <a:pt x="230377" y="476250"/>
                </a:lnTo>
                <a:lnTo>
                  <a:pt x="192277" y="457326"/>
                </a:lnTo>
                <a:lnTo>
                  <a:pt x="156971" y="438403"/>
                </a:lnTo>
                <a:lnTo>
                  <a:pt x="109981" y="409956"/>
                </a:lnTo>
                <a:lnTo>
                  <a:pt x="70865" y="381888"/>
                </a:lnTo>
                <a:lnTo>
                  <a:pt x="41020" y="354075"/>
                </a:lnTo>
                <a:lnTo>
                  <a:pt x="17525" y="318134"/>
                </a:lnTo>
                <a:lnTo>
                  <a:pt x="12573" y="291972"/>
                </a:lnTo>
                <a:lnTo>
                  <a:pt x="13207" y="283337"/>
                </a:lnTo>
                <a:lnTo>
                  <a:pt x="27431" y="247395"/>
                </a:lnTo>
                <a:lnTo>
                  <a:pt x="58293" y="210438"/>
                </a:lnTo>
                <a:lnTo>
                  <a:pt x="91058" y="182244"/>
                </a:lnTo>
                <a:lnTo>
                  <a:pt x="130682" y="153923"/>
                </a:lnTo>
                <a:lnTo>
                  <a:pt x="176021" y="125475"/>
                </a:lnTo>
                <a:lnTo>
                  <a:pt x="243586" y="87502"/>
                </a:lnTo>
                <a:lnTo>
                  <a:pt x="279526" y="68452"/>
                </a:lnTo>
                <a:lnTo>
                  <a:pt x="392175" y="11429"/>
                </a:lnTo>
                <a:lnTo>
                  <a:pt x="386588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865" y="2229239"/>
            <a:ext cx="7322820" cy="395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000000"/>
                </a:solidFill>
                <a:latin typeface="+mn-lt"/>
                <a:cs typeface="Arial"/>
              </a:rPr>
              <a:t>O</a:t>
            </a:r>
            <a:r>
              <a:rPr sz="2400" spc="25" dirty="0">
                <a:solidFill>
                  <a:srgbClr val="000000"/>
                </a:solidFill>
                <a:latin typeface="+mn-lt"/>
                <a:cs typeface="Arial"/>
              </a:rPr>
              <a:t>(</a:t>
            </a:r>
            <a:r>
              <a:rPr sz="2400" i="1" spc="5" dirty="0">
                <a:solidFill>
                  <a:srgbClr val="000000"/>
                </a:solidFill>
                <a:latin typeface="+mn-lt"/>
                <a:cs typeface="Arial"/>
              </a:rPr>
              <a:t>n</a:t>
            </a:r>
            <a:r>
              <a:rPr sz="2400" dirty="0">
                <a:solidFill>
                  <a:srgbClr val="000000"/>
                </a:solidFill>
                <a:latin typeface="+mn-lt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22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0" dirty="0">
                <a:solidFill>
                  <a:srgbClr val="000000"/>
                </a:solidFill>
                <a:latin typeface="+mn-lt"/>
                <a:cs typeface="Arial"/>
              </a:rPr>
              <a:t>O</a:t>
            </a:r>
            <a:r>
              <a:rPr sz="2400" spc="25" dirty="0">
                <a:solidFill>
                  <a:srgbClr val="000000"/>
                </a:solidFill>
                <a:latin typeface="+mn-lt"/>
                <a:cs typeface="Arial"/>
              </a:rPr>
              <a:t>(</a:t>
            </a:r>
            <a:r>
              <a:rPr sz="2400" i="1" spc="5" dirty="0">
                <a:solidFill>
                  <a:srgbClr val="000000"/>
                </a:solidFill>
                <a:latin typeface="+mn-lt"/>
                <a:cs typeface="Arial"/>
              </a:rPr>
              <a:t>n</a:t>
            </a:r>
            <a:r>
              <a:rPr sz="2400" dirty="0">
                <a:solidFill>
                  <a:srgbClr val="000000"/>
                </a:solidFill>
                <a:latin typeface="+mn-lt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+mn-lt"/>
                <a:cs typeface="Arial"/>
              </a:rPr>
              <a:t>O</a:t>
            </a:r>
            <a:r>
              <a:rPr sz="2400" spc="25" dirty="0">
                <a:solidFill>
                  <a:srgbClr val="000000"/>
                </a:solidFill>
                <a:latin typeface="+mn-lt"/>
                <a:cs typeface="Arial"/>
              </a:rPr>
              <a:t>(</a:t>
            </a:r>
            <a:r>
              <a:rPr sz="2400" i="1" spc="5" dirty="0">
                <a:solidFill>
                  <a:srgbClr val="000000"/>
                </a:solidFill>
                <a:latin typeface="+mn-lt"/>
                <a:cs typeface="Arial"/>
              </a:rPr>
              <a:t>n</a:t>
            </a:r>
            <a:r>
              <a:rPr sz="2400" dirty="0">
                <a:solidFill>
                  <a:srgbClr val="000000"/>
                </a:solidFill>
                <a:latin typeface="+mn-lt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0" dirty="0">
                <a:solidFill>
                  <a:srgbClr val="000000"/>
                </a:solidFill>
                <a:latin typeface="+mn-lt"/>
                <a:cs typeface="Arial"/>
              </a:rPr>
              <a:t>O</a:t>
            </a:r>
            <a:r>
              <a:rPr sz="2400" spc="25" dirty="0">
                <a:solidFill>
                  <a:srgbClr val="000000"/>
                </a:solidFill>
                <a:latin typeface="+mn-lt"/>
                <a:cs typeface="Arial"/>
              </a:rPr>
              <a:t>(</a:t>
            </a:r>
            <a:r>
              <a:rPr sz="2400" i="1" spc="5" dirty="0">
                <a:solidFill>
                  <a:srgbClr val="000000"/>
                </a:solidFill>
                <a:latin typeface="+mn-lt"/>
                <a:cs typeface="Arial"/>
              </a:rPr>
              <a:t>n</a:t>
            </a:r>
            <a:r>
              <a:rPr sz="2400" dirty="0">
                <a:solidFill>
                  <a:srgbClr val="000000"/>
                </a:solidFill>
                <a:latin typeface="+mn-lt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log(</a:t>
            </a:r>
            <a:r>
              <a:rPr sz="2400" i="1" spc="-10" dirty="0">
                <a:solidFill>
                  <a:srgbClr val="000000"/>
                </a:solidFill>
                <a:latin typeface="+mn-lt"/>
                <a:cs typeface="Times New Roman"/>
              </a:rPr>
              <a:t>n) 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iterations, </a:t>
            </a:r>
            <a:r>
              <a:rPr sz="2400" spc="-15" dirty="0">
                <a:solidFill>
                  <a:srgbClr val="000000"/>
                </a:solidFill>
                <a:latin typeface="+mn-lt"/>
                <a:cs typeface="Times New Roman"/>
              </a:rPr>
              <a:t>each </a:t>
            </a: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iteration </a:t>
            </a: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takes </a:t>
            </a: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O</a:t>
            </a:r>
            <a:r>
              <a:rPr sz="2400" i="1" spc="-5" dirty="0">
                <a:solidFill>
                  <a:srgbClr val="000000"/>
                </a:solidFill>
                <a:latin typeface="+mn-lt"/>
                <a:cs typeface="Times New Roman"/>
              </a:rPr>
              <a:t>(n)</a:t>
            </a:r>
            <a:r>
              <a:rPr sz="2400" i="1" spc="22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time.</a:t>
            </a:r>
            <a:endParaRPr sz="24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cs typeface="Times New Roman"/>
              </a:rPr>
              <a:t>Total </a:t>
            </a:r>
            <a:r>
              <a:rPr sz="24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cs typeface="Times New Roman"/>
              </a:rPr>
              <a:t>Time</a:t>
            </a:r>
            <a:r>
              <a:rPr sz="2400" spc="-55" dirty="0">
                <a:solidFill>
                  <a:srgbClr val="000000"/>
                </a:solidFill>
                <a:latin typeface="+mn-lt"/>
                <a:cs typeface="Times New Roman"/>
              </a:rPr>
              <a:t>: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O(n log</a:t>
            </a:r>
            <a:r>
              <a:rPr sz="2400" spc="90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+mn-lt"/>
                <a:cs typeface="Times New Roman"/>
              </a:rPr>
              <a:t>n)</a:t>
            </a:r>
            <a:endParaRPr sz="24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33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58813"/>
            <a:ext cx="58642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000000"/>
                </a:solidFill>
                <a:latin typeface="+mn-lt"/>
              </a:rPr>
              <a:t>Mergesort: Combine</a:t>
            </a:r>
            <a:r>
              <a:rPr sz="3200" b="1" spc="229" dirty="0">
                <a:solidFill>
                  <a:srgbClr val="000000"/>
                </a:solidFill>
                <a:latin typeface="+mn-lt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+mn-lt"/>
              </a:rPr>
              <a:t>Step</a:t>
            </a:r>
            <a:endParaRPr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32718"/>
            <a:ext cx="278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Step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3:</a:t>
            </a:r>
            <a:r>
              <a:rPr sz="2400" spc="-100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+mn-lt"/>
                <a:cs typeface="Times New Roman"/>
              </a:rPr>
              <a:t>COMBINE</a:t>
            </a:r>
            <a:endParaRPr sz="240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087985"/>
            <a:ext cx="8053334" cy="22190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300355" indent="-342900">
              <a:lnSpc>
                <a:spcPct val="110000"/>
              </a:lnSpc>
              <a:spcBef>
                <a:spcPts val="5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2 </a:t>
            </a:r>
            <a:r>
              <a:rPr sz="2400" spc="-15" dirty="0">
                <a:solidFill>
                  <a:srgbClr val="000000"/>
                </a:solidFill>
                <a:latin typeface="+mn-lt"/>
                <a:cs typeface="Times New Roman"/>
              </a:rPr>
              <a:t>arrays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of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size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1 </a:t>
            </a:r>
            <a:r>
              <a:rPr sz="2400" spc="-15" dirty="0">
                <a:solidFill>
                  <a:srgbClr val="000000"/>
                </a:solidFill>
                <a:latin typeface="+mn-lt"/>
                <a:cs typeface="Times New Roman"/>
              </a:rPr>
              <a:t>can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be </a:t>
            </a:r>
            <a:r>
              <a:rPr sz="2400" spc="-25" dirty="0">
                <a:solidFill>
                  <a:srgbClr val="000000"/>
                </a:solidFill>
                <a:latin typeface="+mn-lt"/>
                <a:cs typeface="Times New Roman"/>
              </a:rPr>
              <a:t>easily </a:t>
            </a:r>
            <a:r>
              <a:rPr sz="2400" spc="-55" dirty="0">
                <a:solidFill>
                  <a:srgbClr val="000000"/>
                </a:solidFill>
                <a:latin typeface="+mn-lt"/>
                <a:cs typeface="Times New Roman"/>
              </a:rPr>
              <a:t>merged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to </a:t>
            </a: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form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a 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sorted  </a:t>
            </a: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array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of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size</a:t>
            </a:r>
            <a:r>
              <a:rPr sz="2400" spc="-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2.</a:t>
            </a:r>
          </a:p>
          <a:p>
            <a:pPr>
              <a:lnSpc>
                <a:spcPct val="110000"/>
              </a:lnSpc>
              <a:spcBef>
                <a:spcPts val="5"/>
              </a:spcBef>
              <a:buFont typeface="Times New Roman"/>
              <a:buChar char="•"/>
            </a:pPr>
            <a:endParaRPr sz="35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L="355600" indent="-342900">
              <a:lnSpc>
                <a:spcPct val="110000"/>
              </a:lnSpc>
              <a:buChar char="•"/>
              <a:tabLst>
                <a:tab pos="355600" algn="l"/>
                <a:tab pos="356235" algn="l"/>
                <a:tab pos="6475730" algn="l"/>
              </a:tabLst>
            </a:pPr>
            <a:r>
              <a:rPr sz="2400" spc="15" dirty="0">
                <a:solidFill>
                  <a:srgbClr val="000000"/>
                </a:solidFill>
                <a:latin typeface="+mn-lt"/>
                <a:cs typeface="Times New Roman"/>
              </a:rPr>
              <a:t>I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n</a:t>
            </a:r>
            <a:r>
              <a:rPr sz="2400" spc="-80" dirty="0">
                <a:solidFill>
                  <a:srgbClr val="000000"/>
                </a:solidFill>
                <a:latin typeface="+mn-lt"/>
                <a:cs typeface="Times New Roman"/>
              </a:rPr>
              <a:t> g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spc="-80" dirty="0">
                <a:solidFill>
                  <a:srgbClr val="000000"/>
                </a:solidFill>
                <a:latin typeface="+mn-lt"/>
                <a:cs typeface="Times New Roman"/>
              </a:rPr>
              <a:t>n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spc="15" dirty="0">
                <a:solidFill>
                  <a:srgbClr val="000000"/>
                </a:solidFill>
                <a:latin typeface="+mn-lt"/>
                <a:cs typeface="Times New Roman"/>
              </a:rPr>
              <a:t>r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a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l,</a:t>
            </a:r>
            <a:r>
              <a:rPr sz="2400" spc="150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2 </a:t>
            </a:r>
            <a:r>
              <a:rPr sz="2400" spc="-114" dirty="0">
                <a:solidFill>
                  <a:srgbClr val="000000"/>
                </a:solidFill>
                <a:latin typeface="+mn-lt"/>
                <a:cs typeface="Times New Roman"/>
              </a:rPr>
              <a:t>s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</a:t>
            </a:r>
            <a:r>
              <a:rPr sz="2400" spc="15" dirty="0">
                <a:solidFill>
                  <a:srgbClr val="000000"/>
                </a:solidFill>
                <a:latin typeface="+mn-lt"/>
                <a:cs typeface="Times New Roman"/>
              </a:rPr>
              <a:t>r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t</a:t>
            </a: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d</a:t>
            </a:r>
            <a:r>
              <a:rPr sz="2400" spc="6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a</a:t>
            </a:r>
            <a:r>
              <a:rPr sz="2400" spc="15" dirty="0">
                <a:solidFill>
                  <a:srgbClr val="000000"/>
                </a:solidFill>
                <a:latin typeface="+mn-lt"/>
                <a:cs typeface="Times New Roman"/>
              </a:rPr>
              <a:t>rr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a</a:t>
            </a:r>
            <a:r>
              <a:rPr sz="2400" spc="-80" dirty="0">
                <a:solidFill>
                  <a:srgbClr val="000000"/>
                </a:solidFill>
                <a:latin typeface="+mn-lt"/>
                <a:cs typeface="Times New Roman"/>
              </a:rPr>
              <a:t>y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s</a:t>
            </a:r>
            <a:r>
              <a:rPr sz="2400" spc="30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of</a:t>
            </a:r>
            <a:r>
              <a:rPr sz="2400" spc="1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spc="-114" dirty="0">
                <a:solidFill>
                  <a:srgbClr val="000000"/>
                </a:solidFill>
                <a:latin typeface="+mn-lt"/>
                <a:cs typeface="Times New Roman"/>
              </a:rPr>
              <a:t>s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i</a:t>
            </a: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z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spc="114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+mn-lt"/>
                <a:cs typeface="Times New Roman"/>
              </a:rPr>
              <a:t>n</a:t>
            </a:r>
            <a:r>
              <a:rPr sz="2400" i="1" spc="-5" dirty="0">
                <a:solidFill>
                  <a:srgbClr val="000000"/>
                </a:solidFill>
                <a:latin typeface="+mn-lt"/>
                <a:cs typeface="Times New Roman"/>
              </a:rPr>
              <a:t> an</a:t>
            </a:r>
            <a:r>
              <a:rPr sz="2400" i="1" dirty="0">
                <a:solidFill>
                  <a:srgbClr val="000000"/>
                </a:solidFill>
                <a:latin typeface="+mn-lt"/>
                <a:cs typeface="Times New Roman"/>
              </a:rPr>
              <a:t>d</a:t>
            </a:r>
            <a:r>
              <a:rPr sz="2400" i="1" spc="-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+mn-lt"/>
                <a:cs typeface="Times New Roman"/>
              </a:rPr>
              <a:t>m 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ca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n</a:t>
            </a:r>
            <a:r>
              <a:rPr sz="2400" spc="6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+mn-lt"/>
                <a:cs typeface="Times New Roman"/>
              </a:rPr>
              <a:t>be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spc="-145" dirty="0" smtClean="0">
                <a:solidFill>
                  <a:srgbClr val="000000"/>
                </a:solidFill>
                <a:latin typeface="+mn-lt"/>
                <a:cs typeface="Times New Roman"/>
              </a:rPr>
              <a:t>m</a:t>
            </a:r>
            <a:r>
              <a:rPr sz="2400" spc="-20" dirty="0" smtClean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spc="-55" dirty="0" smtClean="0">
                <a:solidFill>
                  <a:srgbClr val="000000"/>
                </a:solidFill>
                <a:latin typeface="+mn-lt"/>
                <a:cs typeface="Times New Roman"/>
              </a:rPr>
              <a:t>r</a:t>
            </a:r>
            <a:r>
              <a:rPr sz="2400" spc="-80" dirty="0" smtClean="0">
                <a:solidFill>
                  <a:srgbClr val="000000"/>
                </a:solidFill>
                <a:latin typeface="+mn-lt"/>
                <a:cs typeface="Times New Roman"/>
              </a:rPr>
              <a:t>g</a:t>
            </a:r>
            <a:r>
              <a:rPr sz="2400" spc="-20" dirty="0" smtClean="0">
                <a:solidFill>
                  <a:srgbClr val="000000"/>
                </a:solidFill>
                <a:latin typeface="+mn-lt"/>
                <a:cs typeface="Times New Roman"/>
              </a:rPr>
              <a:t>e</a:t>
            </a:r>
            <a:r>
              <a:rPr sz="2400" dirty="0" smtClean="0">
                <a:solidFill>
                  <a:srgbClr val="000000"/>
                </a:solidFill>
                <a:latin typeface="+mn-lt"/>
                <a:cs typeface="Times New Roman"/>
              </a:rPr>
              <a:t>d</a:t>
            </a:r>
            <a:endParaRPr sz="2400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pPr marL="355600">
              <a:lnSpc>
                <a:spcPct val="110000"/>
              </a:lnSpc>
            </a:pP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in </a:t>
            </a:r>
            <a:r>
              <a:rPr sz="2400" i="1" spc="0" dirty="0">
                <a:solidFill>
                  <a:srgbClr val="000000"/>
                </a:solidFill>
                <a:latin typeface="+mn-lt"/>
                <a:cs typeface="Times New Roman"/>
              </a:rPr>
              <a:t>O</a:t>
            </a:r>
            <a:r>
              <a:rPr sz="2400" spc="0" dirty="0">
                <a:solidFill>
                  <a:srgbClr val="000000"/>
                </a:solidFill>
                <a:latin typeface="+mn-lt"/>
                <a:cs typeface="Times New Roman"/>
              </a:rPr>
              <a:t>(</a:t>
            </a:r>
            <a:r>
              <a:rPr sz="2400" i="1" spc="0" dirty="0">
                <a:solidFill>
                  <a:srgbClr val="000000"/>
                </a:solidFill>
                <a:latin typeface="+mn-lt"/>
                <a:cs typeface="Times New Roman"/>
              </a:rPr>
              <a:t>n+m</a:t>
            </a:r>
            <a:r>
              <a:rPr sz="2400" spc="0" dirty="0">
                <a:solidFill>
                  <a:srgbClr val="000000"/>
                </a:solidFill>
                <a:latin typeface="+mn-lt"/>
                <a:cs typeface="Times New Roman"/>
              </a:rPr>
              <a:t>)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time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to </a:t>
            </a:r>
            <a:r>
              <a:rPr sz="2400" spc="-10" dirty="0">
                <a:solidFill>
                  <a:srgbClr val="000000"/>
                </a:solidFill>
                <a:latin typeface="+mn-lt"/>
                <a:cs typeface="Times New Roman"/>
              </a:rPr>
              <a:t>form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a </a:t>
            </a:r>
            <a:r>
              <a:rPr sz="2400" spc="-20" dirty="0">
                <a:solidFill>
                  <a:srgbClr val="000000"/>
                </a:solidFill>
                <a:latin typeface="+mn-lt"/>
                <a:cs typeface="Times New Roman"/>
              </a:rPr>
              <a:t>sorted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array of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size</a:t>
            </a:r>
            <a:r>
              <a:rPr sz="2400" spc="225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i="1" spc="0" dirty="0">
                <a:solidFill>
                  <a:srgbClr val="000000"/>
                </a:solidFill>
                <a:latin typeface="+mn-lt"/>
                <a:cs typeface="Times New Roman"/>
              </a:rPr>
              <a:t>n+m</a:t>
            </a:r>
            <a:r>
              <a:rPr sz="2400" spc="0" dirty="0" smtClean="0">
                <a:solidFill>
                  <a:srgbClr val="000000"/>
                </a:solidFill>
                <a:latin typeface="+mn-lt"/>
                <a:cs typeface="Times New Roman"/>
              </a:rPr>
              <a:t>.</a:t>
            </a:r>
            <a:r>
              <a:rPr lang="en-US" sz="2400" spc="0" dirty="0" smtClean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endParaRPr sz="2400" dirty="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60208"/>
              </p:ext>
            </p:extLst>
          </p:nvPr>
        </p:nvGraphicFramePr>
        <p:xfrm>
          <a:off x="1814512" y="2055094"/>
          <a:ext cx="3276600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"/>
                <a:gridCol w="365125"/>
                <a:gridCol w="457200"/>
                <a:gridCol w="1073150"/>
                <a:gridCol w="450850"/>
                <a:gridCol w="457200"/>
              </a:tblGrid>
              <a:tr h="48704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76600" y="2170982"/>
            <a:ext cx="762000" cy="254000"/>
          </a:xfrm>
          <a:custGeom>
            <a:avLst/>
            <a:gdLst/>
            <a:ahLst/>
            <a:cxnLst/>
            <a:rect l="l" t="t" r="r" b="b"/>
            <a:pathLst>
              <a:path w="762000" h="254000">
                <a:moveTo>
                  <a:pt x="508000" y="0"/>
                </a:moveTo>
                <a:lnTo>
                  <a:pt x="508000" y="254000"/>
                </a:lnTo>
                <a:lnTo>
                  <a:pt x="711200" y="152400"/>
                </a:lnTo>
                <a:lnTo>
                  <a:pt x="533400" y="152400"/>
                </a:lnTo>
                <a:lnTo>
                  <a:pt x="533400" y="101600"/>
                </a:lnTo>
                <a:lnTo>
                  <a:pt x="711200" y="101600"/>
                </a:lnTo>
                <a:lnTo>
                  <a:pt x="508000" y="0"/>
                </a:lnTo>
                <a:close/>
              </a:path>
              <a:path w="762000" h="254000">
                <a:moveTo>
                  <a:pt x="508000" y="101600"/>
                </a:moveTo>
                <a:lnTo>
                  <a:pt x="0" y="101600"/>
                </a:lnTo>
                <a:lnTo>
                  <a:pt x="0" y="152400"/>
                </a:lnTo>
                <a:lnTo>
                  <a:pt x="508000" y="152400"/>
                </a:lnTo>
                <a:lnTo>
                  <a:pt x="508000" y="101600"/>
                </a:lnTo>
                <a:close/>
              </a:path>
              <a:path w="762000" h="254000">
                <a:moveTo>
                  <a:pt x="711200" y="101600"/>
                </a:moveTo>
                <a:lnTo>
                  <a:pt x="533400" y="101600"/>
                </a:lnTo>
                <a:lnTo>
                  <a:pt x="533400" y="152400"/>
                </a:lnTo>
                <a:lnTo>
                  <a:pt x="711200" y="152400"/>
                </a:lnTo>
                <a:lnTo>
                  <a:pt x="762000" y="127000"/>
                </a:lnTo>
                <a:lnTo>
                  <a:pt x="711200" y="1016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11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46831"/>
            <a:ext cx="6397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000000"/>
                </a:solidFill>
                <a:latin typeface="+mn-lt"/>
              </a:rPr>
              <a:t>Mergesort: Combine</a:t>
            </a:r>
            <a:r>
              <a:rPr sz="3200" b="1" spc="229" dirty="0">
                <a:solidFill>
                  <a:srgbClr val="000000"/>
                </a:solidFill>
                <a:latin typeface="+mn-lt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+mn-lt"/>
              </a:rPr>
              <a:t>Step</a:t>
            </a:r>
            <a:endParaRPr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23911"/>
            <a:ext cx="4187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Combining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2 </a:t>
            </a:r>
            <a:r>
              <a:rPr sz="2400" spc="-15" dirty="0">
                <a:solidFill>
                  <a:srgbClr val="000000"/>
                </a:solidFill>
                <a:latin typeface="+mn-lt"/>
                <a:cs typeface="Times New Roman"/>
              </a:rPr>
              <a:t>arrays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of </a:t>
            </a:r>
            <a:r>
              <a:rPr sz="2400" spc="-35" dirty="0">
                <a:solidFill>
                  <a:srgbClr val="000000"/>
                </a:solidFill>
                <a:latin typeface="+mn-lt"/>
                <a:cs typeface="Times New Roman"/>
              </a:rPr>
              <a:t>size</a:t>
            </a:r>
            <a:r>
              <a:rPr sz="2400" spc="-229" dirty="0">
                <a:solidFill>
                  <a:srgbClr val="000000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+mn-lt"/>
                <a:cs typeface="Times New Roman"/>
              </a:rPr>
              <a:t>4…</a:t>
            </a:r>
            <a:endParaRPr sz="2400">
              <a:solidFill>
                <a:srgbClr val="000000"/>
              </a:solidFill>
              <a:latin typeface="+mn-lt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55867"/>
              </p:ext>
            </p:extLst>
          </p:nvPr>
        </p:nvGraphicFramePr>
        <p:xfrm>
          <a:off x="290512" y="2361363"/>
          <a:ext cx="128079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/>
                <a:gridCol w="334010"/>
                <a:gridCol w="332740"/>
                <a:gridCol w="281940"/>
              </a:tblGrid>
              <a:tr h="39560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18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318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381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81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29556"/>
              </p:ext>
            </p:extLst>
          </p:nvPr>
        </p:nvGraphicFramePr>
        <p:xfrm>
          <a:off x="1814512" y="2559864"/>
          <a:ext cx="2514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560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3815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5F5F5F"/>
                      </a:solidFill>
                      <a:prstDash val="solid"/>
                    </a:lnT>
                    <a:lnB w="28575">
                      <a:solidFill>
                        <a:srgbClr val="5F5F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04057"/>
              </p:ext>
            </p:extLst>
          </p:nvPr>
        </p:nvGraphicFramePr>
        <p:xfrm>
          <a:off x="4633912" y="2345488"/>
          <a:ext cx="123190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/>
                <a:gridCol w="320675"/>
                <a:gridCol w="320675"/>
                <a:gridCol w="269875"/>
              </a:tblGrid>
              <a:tr h="395605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318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318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381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93928"/>
              </p:ext>
            </p:extLst>
          </p:nvPr>
        </p:nvGraphicFramePr>
        <p:xfrm>
          <a:off x="6157912" y="2543989"/>
          <a:ext cx="2514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560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5F5F5F"/>
                      </a:solidFill>
                      <a:prstDash val="solid"/>
                    </a:lnT>
                    <a:lnB w="28575">
                      <a:solidFill>
                        <a:srgbClr val="5F5F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48876"/>
              </p:ext>
            </p:extLst>
          </p:nvPr>
        </p:nvGraphicFramePr>
        <p:xfrm>
          <a:off x="622300" y="3459913"/>
          <a:ext cx="946785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/>
                <a:gridCol w="332105"/>
                <a:gridCol w="281305"/>
              </a:tblGrid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508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508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1184"/>
              </p:ext>
            </p:extLst>
          </p:nvPr>
        </p:nvGraphicFramePr>
        <p:xfrm>
          <a:off x="1814512" y="3658414"/>
          <a:ext cx="25146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624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5085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5F5F5F"/>
                      </a:solidFill>
                      <a:prstDash val="solid"/>
                    </a:lnT>
                    <a:lnB w="28575">
                      <a:solidFill>
                        <a:srgbClr val="5F5F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10225" y="344410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0100" y="3444102"/>
            <a:ext cx="0" cy="821055"/>
          </a:xfrm>
          <a:custGeom>
            <a:avLst/>
            <a:gdLst/>
            <a:ahLst/>
            <a:cxnLst/>
            <a:rect l="l" t="t" r="r" b="b"/>
            <a:pathLst>
              <a:path h="821054">
                <a:moveTo>
                  <a:pt x="0" y="0"/>
                </a:moveTo>
                <a:lnTo>
                  <a:pt x="0" y="8209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10225" y="3854566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0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89550" y="3458326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0" y="0"/>
                </a:moveTo>
                <a:lnTo>
                  <a:pt x="6047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10225" y="42508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0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46598"/>
              </p:ext>
            </p:extLst>
          </p:nvPr>
        </p:nvGraphicFramePr>
        <p:xfrm>
          <a:off x="6157912" y="3642539"/>
          <a:ext cx="25146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624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5085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5F5F5F"/>
                      </a:solidFill>
                      <a:prstDash val="solid"/>
                    </a:lnT>
                    <a:lnB w="28575">
                      <a:solidFill>
                        <a:srgbClr val="5F5F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84865"/>
              </p:ext>
            </p:extLst>
          </p:nvPr>
        </p:nvGraphicFramePr>
        <p:xfrm>
          <a:off x="622300" y="4526713"/>
          <a:ext cx="946785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/>
                <a:gridCol w="332105"/>
                <a:gridCol w="281305"/>
              </a:tblGrid>
              <a:tr h="39624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635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635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6633"/>
                      </a:solidFill>
                      <a:prstDash val="solid"/>
                    </a:lnR>
                    <a:lnT w="28575" cap="flat" cmpd="sng" algn="ctr">
                      <a:solidFill>
                        <a:srgbClr val="00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699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74806"/>
              </p:ext>
            </p:extLst>
          </p:nvPr>
        </p:nvGraphicFramePr>
        <p:xfrm>
          <a:off x="1814512" y="4725214"/>
          <a:ext cx="25146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624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699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28575">
                      <a:solidFill>
                        <a:srgbClr val="5F5F5F"/>
                      </a:solidFill>
                      <a:prstDash val="solid"/>
                    </a:lnR>
                    <a:lnT w="28575">
                      <a:solidFill>
                        <a:srgbClr val="5F5F5F"/>
                      </a:solidFill>
                      <a:prstDash val="solid"/>
                    </a:lnT>
                    <a:lnB w="28575">
                      <a:solidFill>
                        <a:srgbClr val="5F5F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579365" y="4523474"/>
            <a:ext cx="144589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0" dirty="0" err="1" smtClean="0">
                <a:solidFill>
                  <a:srgbClr val="000000"/>
                </a:solidFill>
                <a:latin typeface="+mn-lt"/>
                <a:cs typeface="Arial"/>
              </a:rPr>
              <a:t>Etc</a:t>
            </a:r>
            <a:r>
              <a:rPr lang="is-IS" spc="-30" dirty="0" smtClean="0">
                <a:solidFill>
                  <a:srgbClr val="000000"/>
                </a:solidFill>
                <a:latin typeface="+mn-lt"/>
                <a:cs typeface="Arial"/>
              </a:rPr>
              <a:t>…</a:t>
            </a:r>
            <a:endParaRPr sz="2400" dirty="0">
              <a:solidFill>
                <a:srgbClr val="000000"/>
              </a:solidFill>
              <a:latin typeface="+mn-lt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43207"/>
              </p:ext>
            </p:extLst>
          </p:nvPr>
        </p:nvGraphicFramePr>
        <p:xfrm>
          <a:off x="6081712" y="4860088"/>
          <a:ext cx="25146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9624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4033011" y="3042401"/>
            <a:ext cx="691515" cy="245110"/>
          </a:xfrm>
          <a:custGeom>
            <a:avLst/>
            <a:gdLst/>
            <a:ahLst/>
            <a:cxnLst/>
            <a:rect l="l" t="t" r="r" b="b"/>
            <a:pathLst>
              <a:path w="691514" h="245110">
                <a:moveTo>
                  <a:pt x="11049" y="0"/>
                </a:moveTo>
                <a:lnTo>
                  <a:pt x="21589" y="44323"/>
                </a:lnTo>
                <a:lnTo>
                  <a:pt x="43814" y="81534"/>
                </a:lnTo>
                <a:lnTo>
                  <a:pt x="67690" y="117094"/>
                </a:lnTo>
                <a:lnTo>
                  <a:pt x="93599" y="150113"/>
                </a:lnTo>
                <a:lnTo>
                  <a:pt x="122174" y="179704"/>
                </a:lnTo>
                <a:lnTo>
                  <a:pt x="154559" y="204850"/>
                </a:lnTo>
                <a:lnTo>
                  <a:pt x="191135" y="224536"/>
                </a:lnTo>
                <a:lnTo>
                  <a:pt x="232537" y="237870"/>
                </a:lnTo>
                <a:lnTo>
                  <a:pt x="279018" y="244220"/>
                </a:lnTo>
                <a:lnTo>
                  <a:pt x="303911" y="244856"/>
                </a:lnTo>
                <a:lnTo>
                  <a:pt x="329946" y="244094"/>
                </a:lnTo>
                <a:lnTo>
                  <a:pt x="356870" y="241935"/>
                </a:lnTo>
                <a:lnTo>
                  <a:pt x="384555" y="238506"/>
                </a:lnTo>
                <a:lnTo>
                  <a:pt x="413258" y="234061"/>
                </a:lnTo>
                <a:lnTo>
                  <a:pt x="423259" y="232156"/>
                </a:lnTo>
                <a:lnTo>
                  <a:pt x="304291" y="232156"/>
                </a:lnTo>
                <a:lnTo>
                  <a:pt x="280162" y="231520"/>
                </a:lnTo>
                <a:lnTo>
                  <a:pt x="235838" y="225679"/>
                </a:lnTo>
                <a:lnTo>
                  <a:pt x="196596" y="213106"/>
                </a:lnTo>
                <a:lnTo>
                  <a:pt x="161925" y="194563"/>
                </a:lnTo>
                <a:lnTo>
                  <a:pt x="131063" y="170561"/>
                </a:lnTo>
                <a:lnTo>
                  <a:pt x="103377" y="141986"/>
                </a:lnTo>
                <a:lnTo>
                  <a:pt x="78104" y="109854"/>
                </a:lnTo>
                <a:lnTo>
                  <a:pt x="54737" y="74929"/>
                </a:lnTo>
                <a:lnTo>
                  <a:pt x="32638" y="38100"/>
                </a:lnTo>
                <a:lnTo>
                  <a:pt x="11049" y="0"/>
                </a:lnTo>
                <a:close/>
              </a:path>
              <a:path w="691514" h="245110">
                <a:moveTo>
                  <a:pt x="616495" y="170888"/>
                </a:moveTo>
                <a:lnTo>
                  <a:pt x="561975" y="186436"/>
                </a:lnTo>
                <a:lnTo>
                  <a:pt x="500125" y="202564"/>
                </a:lnTo>
                <a:lnTo>
                  <a:pt x="440182" y="216026"/>
                </a:lnTo>
                <a:lnTo>
                  <a:pt x="383032" y="225932"/>
                </a:lnTo>
                <a:lnTo>
                  <a:pt x="329564" y="231394"/>
                </a:lnTo>
                <a:lnTo>
                  <a:pt x="304291" y="232156"/>
                </a:lnTo>
                <a:lnTo>
                  <a:pt x="423259" y="232156"/>
                </a:lnTo>
                <a:lnTo>
                  <a:pt x="472439" y="222123"/>
                </a:lnTo>
                <a:lnTo>
                  <a:pt x="534035" y="207010"/>
                </a:lnTo>
                <a:lnTo>
                  <a:pt x="620059" y="183035"/>
                </a:lnTo>
                <a:lnTo>
                  <a:pt x="616495" y="170888"/>
                </a:lnTo>
                <a:close/>
              </a:path>
              <a:path w="691514" h="245110">
                <a:moveTo>
                  <a:pt x="678698" y="167386"/>
                </a:moveTo>
                <a:lnTo>
                  <a:pt x="628776" y="167386"/>
                </a:lnTo>
                <a:lnTo>
                  <a:pt x="632205" y="179577"/>
                </a:lnTo>
                <a:lnTo>
                  <a:pt x="620059" y="183035"/>
                </a:lnTo>
                <a:lnTo>
                  <a:pt x="629030" y="213613"/>
                </a:lnTo>
                <a:lnTo>
                  <a:pt x="678698" y="167386"/>
                </a:lnTo>
                <a:close/>
              </a:path>
              <a:path w="691514" h="245110">
                <a:moveTo>
                  <a:pt x="628776" y="167386"/>
                </a:moveTo>
                <a:lnTo>
                  <a:pt x="616495" y="170888"/>
                </a:lnTo>
                <a:lnTo>
                  <a:pt x="620059" y="183035"/>
                </a:lnTo>
                <a:lnTo>
                  <a:pt x="632205" y="179577"/>
                </a:lnTo>
                <a:lnTo>
                  <a:pt x="628776" y="167386"/>
                </a:lnTo>
                <a:close/>
              </a:path>
              <a:path w="691514" h="245110">
                <a:moveTo>
                  <a:pt x="607567" y="140462"/>
                </a:moveTo>
                <a:lnTo>
                  <a:pt x="616495" y="170888"/>
                </a:lnTo>
                <a:lnTo>
                  <a:pt x="628776" y="167386"/>
                </a:lnTo>
                <a:lnTo>
                  <a:pt x="678698" y="167386"/>
                </a:lnTo>
                <a:lnTo>
                  <a:pt x="691388" y="155575"/>
                </a:lnTo>
                <a:lnTo>
                  <a:pt x="607567" y="14046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52600" y="3042020"/>
            <a:ext cx="4882515" cy="462915"/>
          </a:xfrm>
          <a:custGeom>
            <a:avLst/>
            <a:gdLst/>
            <a:ahLst/>
            <a:cxnLst/>
            <a:rect l="l" t="t" r="r" b="b"/>
            <a:pathLst>
              <a:path w="4882515" h="462914">
                <a:moveTo>
                  <a:pt x="52831" y="393953"/>
                </a:moveTo>
                <a:lnTo>
                  <a:pt x="0" y="460755"/>
                </a:lnTo>
                <a:lnTo>
                  <a:pt x="85217" y="462914"/>
                </a:lnTo>
                <a:lnTo>
                  <a:pt x="74302" y="439673"/>
                </a:lnTo>
                <a:lnTo>
                  <a:pt x="60198" y="439673"/>
                </a:lnTo>
                <a:lnTo>
                  <a:pt x="54863" y="428116"/>
                </a:lnTo>
                <a:lnTo>
                  <a:pt x="66379" y="422802"/>
                </a:lnTo>
                <a:lnTo>
                  <a:pt x="52831" y="393953"/>
                </a:lnTo>
                <a:close/>
              </a:path>
              <a:path w="4882515" h="462914">
                <a:moveTo>
                  <a:pt x="66379" y="422802"/>
                </a:moveTo>
                <a:lnTo>
                  <a:pt x="54863" y="428116"/>
                </a:lnTo>
                <a:lnTo>
                  <a:pt x="60198" y="439673"/>
                </a:lnTo>
                <a:lnTo>
                  <a:pt x="71791" y="434327"/>
                </a:lnTo>
                <a:lnTo>
                  <a:pt x="66379" y="422802"/>
                </a:lnTo>
                <a:close/>
              </a:path>
              <a:path w="4882515" h="462914">
                <a:moveTo>
                  <a:pt x="71791" y="434327"/>
                </a:moveTo>
                <a:lnTo>
                  <a:pt x="60198" y="439673"/>
                </a:lnTo>
                <a:lnTo>
                  <a:pt x="74302" y="439673"/>
                </a:lnTo>
                <a:lnTo>
                  <a:pt x="71791" y="434327"/>
                </a:lnTo>
                <a:close/>
              </a:path>
              <a:path w="4882515" h="462914">
                <a:moveTo>
                  <a:pt x="762888" y="300989"/>
                </a:moveTo>
                <a:lnTo>
                  <a:pt x="723519" y="301116"/>
                </a:lnTo>
                <a:lnTo>
                  <a:pt x="614552" y="305053"/>
                </a:lnTo>
                <a:lnTo>
                  <a:pt x="548894" y="309371"/>
                </a:lnTo>
                <a:lnTo>
                  <a:pt x="488188" y="314832"/>
                </a:lnTo>
                <a:lnTo>
                  <a:pt x="432307" y="321436"/>
                </a:lnTo>
                <a:lnTo>
                  <a:pt x="380745" y="329056"/>
                </a:lnTo>
                <a:lnTo>
                  <a:pt x="333120" y="337565"/>
                </a:lnTo>
                <a:lnTo>
                  <a:pt x="289179" y="346963"/>
                </a:lnTo>
                <a:lnTo>
                  <a:pt x="248412" y="356996"/>
                </a:lnTo>
                <a:lnTo>
                  <a:pt x="210693" y="367791"/>
                </a:lnTo>
                <a:lnTo>
                  <a:pt x="142367" y="391032"/>
                </a:lnTo>
                <a:lnTo>
                  <a:pt x="81280" y="415924"/>
                </a:lnTo>
                <a:lnTo>
                  <a:pt x="66379" y="422802"/>
                </a:lnTo>
                <a:lnTo>
                  <a:pt x="71791" y="434327"/>
                </a:lnTo>
                <a:lnTo>
                  <a:pt x="86360" y="427608"/>
                </a:lnTo>
                <a:lnTo>
                  <a:pt x="115824" y="415162"/>
                </a:lnTo>
                <a:lnTo>
                  <a:pt x="179324" y="391286"/>
                </a:lnTo>
                <a:lnTo>
                  <a:pt x="232537" y="374522"/>
                </a:lnTo>
                <a:lnTo>
                  <a:pt x="271399" y="364235"/>
                </a:lnTo>
                <a:lnTo>
                  <a:pt x="313308" y="354583"/>
                </a:lnTo>
                <a:lnTo>
                  <a:pt x="358648" y="345693"/>
                </a:lnTo>
                <a:lnTo>
                  <a:pt x="407797" y="337692"/>
                </a:lnTo>
                <a:lnTo>
                  <a:pt x="489457" y="327532"/>
                </a:lnTo>
                <a:lnTo>
                  <a:pt x="549782" y="322071"/>
                </a:lnTo>
                <a:lnTo>
                  <a:pt x="649858" y="315975"/>
                </a:lnTo>
                <a:lnTo>
                  <a:pt x="723519" y="313816"/>
                </a:lnTo>
                <a:lnTo>
                  <a:pt x="1079621" y="313689"/>
                </a:lnTo>
                <a:lnTo>
                  <a:pt x="1028573" y="310387"/>
                </a:lnTo>
                <a:lnTo>
                  <a:pt x="934847" y="305434"/>
                </a:lnTo>
                <a:lnTo>
                  <a:pt x="846201" y="302259"/>
                </a:lnTo>
                <a:lnTo>
                  <a:pt x="762888" y="300989"/>
                </a:lnTo>
                <a:close/>
              </a:path>
              <a:path w="4882515" h="462914">
                <a:moveTo>
                  <a:pt x="1079621" y="313689"/>
                </a:moveTo>
                <a:lnTo>
                  <a:pt x="762762" y="313689"/>
                </a:lnTo>
                <a:lnTo>
                  <a:pt x="845693" y="314832"/>
                </a:lnTo>
                <a:lnTo>
                  <a:pt x="934212" y="318134"/>
                </a:lnTo>
                <a:lnTo>
                  <a:pt x="1027683" y="323087"/>
                </a:lnTo>
                <a:lnTo>
                  <a:pt x="1125855" y="329310"/>
                </a:lnTo>
                <a:lnTo>
                  <a:pt x="1667383" y="369061"/>
                </a:lnTo>
                <a:lnTo>
                  <a:pt x="1898141" y="382650"/>
                </a:lnTo>
                <a:lnTo>
                  <a:pt x="2014601" y="387603"/>
                </a:lnTo>
                <a:lnTo>
                  <a:pt x="2131187" y="390778"/>
                </a:lnTo>
                <a:lnTo>
                  <a:pt x="2247265" y="392048"/>
                </a:lnTo>
                <a:lnTo>
                  <a:pt x="2362327" y="390905"/>
                </a:lnTo>
                <a:lnTo>
                  <a:pt x="2605404" y="383285"/>
                </a:lnTo>
                <a:lnTo>
                  <a:pt x="2695256" y="379348"/>
                </a:lnTo>
                <a:lnTo>
                  <a:pt x="2247138" y="379348"/>
                </a:lnTo>
                <a:lnTo>
                  <a:pt x="2131441" y="378078"/>
                </a:lnTo>
                <a:lnTo>
                  <a:pt x="2014982" y="374903"/>
                </a:lnTo>
                <a:lnTo>
                  <a:pt x="1898650" y="369950"/>
                </a:lnTo>
                <a:lnTo>
                  <a:pt x="1668145" y="356361"/>
                </a:lnTo>
                <a:lnTo>
                  <a:pt x="1079621" y="313689"/>
                </a:lnTo>
                <a:close/>
              </a:path>
              <a:path w="4882515" h="462914">
                <a:moveTo>
                  <a:pt x="4871593" y="0"/>
                </a:moveTo>
                <a:lnTo>
                  <a:pt x="4837303" y="45846"/>
                </a:lnTo>
                <a:lnTo>
                  <a:pt x="4807966" y="75691"/>
                </a:lnTo>
                <a:lnTo>
                  <a:pt x="4767960" y="105028"/>
                </a:lnTo>
                <a:lnTo>
                  <a:pt x="4728591" y="126618"/>
                </a:lnTo>
                <a:lnTo>
                  <a:pt x="4678934" y="147827"/>
                </a:lnTo>
                <a:lnTo>
                  <a:pt x="4639310" y="161670"/>
                </a:lnTo>
                <a:lnTo>
                  <a:pt x="4593717" y="175132"/>
                </a:lnTo>
                <a:lnTo>
                  <a:pt x="4513326" y="194944"/>
                </a:lnTo>
                <a:lnTo>
                  <a:pt x="4416679" y="213867"/>
                </a:lnTo>
                <a:lnTo>
                  <a:pt x="4342384" y="225932"/>
                </a:lnTo>
                <a:lnTo>
                  <a:pt x="4301617" y="231901"/>
                </a:lnTo>
                <a:lnTo>
                  <a:pt x="4162044" y="250189"/>
                </a:lnTo>
                <a:lnTo>
                  <a:pt x="3942079" y="274700"/>
                </a:lnTo>
                <a:lnTo>
                  <a:pt x="3692525" y="298576"/>
                </a:lnTo>
                <a:lnTo>
                  <a:pt x="3285363" y="331469"/>
                </a:lnTo>
                <a:lnTo>
                  <a:pt x="2869565" y="358012"/>
                </a:lnTo>
                <a:lnTo>
                  <a:pt x="2541651" y="373125"/>
                </a:lnTo>
                <a:lnTo>
                  <a:pt x="2362073" y="378205"/>
                </a:lnTo>
                <a:lnTo>
                  <a:pt x="2247138" y="379348"/>
                </a:lnTo>
                <a:lnTo>
                  <a:pt x="2695256" y="379348"/>
                </a:lnTo>
                <a:lnTo>
                  <a:pt x="3007867" y="362711"/>
                </a:lnTo>
                <a:lnTo>
                  <a:pt x="3424682" y="333755"/>
                </a:lnTo>
                <a:lnTo>
                  <a:pt x="3821557" y="299465"/>
                </a:lnTo>
                <a:lnTo>
                  <a:pt x="4057904" y="275081"/>
                </a:lnTo>
                <a:lnTo>
                  <a:pt x="4212971" y="256539"/>
                </a:lnTo>
                <a:lnTo>
                  <a:pt x="4303522" y="244474"/>
                </a:lnTo>
                <a:lnTo>
                  <a:pt x="4382643" y="232409"/>
                </a:lnTo>
                <a:lnTo>
                  <a:pt x="4485513" y="213740"/>
                </a:lnTo>
                <a:lnTo>
                  <a:pt x="4544822" y="200659"/>
                </a:lnTo>
                <a:lnTo>
                  <a:pt x="4597273" y="187451"/>
                </a:lnTo>
                <a:lnTo>
                  <a:pt x="4643374" y="173735"/>
                </a:lnTo>
                <a:lnTo>
                  <a:pt x="4683633" y="159638"/>
                </a:lnTo>
                <a:lnTo>
                  <a:pt x="4734306" y="138048"/>
                </a:lnTo>
                <a:lnTo>
                  <a:pt x="4774946" y="115696"/>
                </a:lnTo>
                <a:lnTo>
                  <a:pt x="4807204" y="92836"/>
                </a:lnTo>
                <a:lnTo>
                  <a:pt x="4847208" y="53847"/>
                </a:lnTo>
                <a:lnTo>
                  <a:pt x="4871211" y="22732"/>
                </a:lnTo>
                <a:lnTo>
                  <a:pt x="4882007" y="7111"/>
                </a:lnTo>
                <a:lnTo>
                  <a:pt x="4871593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52600" y="4185020"/>
            <a:ext cx="4882515" cy="462915"/>
          </a:xfrm>
          <a:custGeom>
            <a:avLst/>
            <a:gdLst/>
            <a:ahLst/>
            <a:cxnLst/>
            <a:rect l="l" t="t" r="r" b="b"/>
            <a:pathLst>
              <a:path w="4882515" h="462914">
                <a:moveTo>
                  <a:pt x="52831" y="393953"/>
                </a:moveTo>
                <a:lnTo>
                  <a:pt x="0" y="460755"/>
                </a:lnTo>
                <a:lnTo>
                  <a:pt x="85217" y="462914"/>
                </a:lnTo>
                <a:lnTo>
                  <a:pt x="74302" y="439673"/>
                </a:lnTo>
                <a:lnTo>
                  <a:pt x="60198" y="439673"/>
                </a:lnTo>
                <a:lnTo>
                  <a:pt x="54863" y="428116"/>
                </a:lnTo>
                <a:lnTo>
                  <a:pt x="66379" y="422802"/>
                </a:lnTo>
                <a:lnTo>
                  <a:pt x="52831" y="393953"/>
                </a:lnTo>
                <a:close/>
              </a:path>
              <a:path w="4882515" h="462914">
                <a:moveTo>
                  <a:pt x="66379" y="422802"/>
                </a:moveTo>
                <a:lnTo>
                  <a:pt x="54863" y="428116"/>
                </a:lnTo>
                <a:lnTo>
                  <a:pt x="60198" y="439673"/>
                </a:lnTo>
                <a:lnTo>
                  <a:pt x="71791" y="434327"/>
                </a:lnTo>
                <a:lnTo>
                  <a:pt x="66379" y="422802"/>
                </a:lnTo>
                <a:close/>
              </a:path>
              <a:path w="4882515" h="462914">
                <a:moveTo>
                  <a:pt x="71791" y="434327"/>
                </a:moveTo>
                <a:lnTo>
                  <a:pt x="60198" y="439673"/>
                </a:lnTo>
                <a:lnTo>
                  <a:pt x="74302" y="439673"/>
                </a:lnTo>
                <a:lnTo>
                  <a:pt x="71791" y="434327"/>
                </a:lnTo>
                <a:close/>
              </a:path>
              <a:path w="4882515" h="462914">
                <a:moveTo>
                  <a:pt x="762888" y="300989"/>
                </a:moveTo>
                <a:lnTo>
                  <a:pt x="723519" y="301116"/>
                </a:lnTo>
                <a:lnTo>
                  <a:pt x="614552" y="305053"/>
                </a:lnTo>
                <a:lnTo>
                  <a:pt x="548894" y="309371"/>
                </a:lnTo>
                <a:lnTo>
                  <a:pt x="488188" y="314832"/>
                </a:lnTo>
                <a:lnTo>
                  <a:pt x="432307" y="321436"/>
                </a:lnTo>
                <a:lnTo>
                  <a:pt x="380745" y="329056"/>
                </a:lnTo>
                <a:lnTo>
                  <a:pt x="333120" y="337565"/>
                </a:lnTo>
                <a:lnTo>
                  <a:pt x="289179" y="346963"/>
                </a:lnTo>
                <a:lnTo>
                  <a:pt x="248412" y="356996"/>
                </a:lnTo>
                <a:lnTo>
                  <a:pt x="210693" y="367791"/>
                </a:lnTo>
                <a:lnTo>
                  <a:pt x="142367" y="391032"/>
                </a:lnTo>
                <a:lnTo>
                  <a:pt x="81280" y="415924"/>
                </a:lnTo>
                <a:lnTo>
                  <a:pt x="66379" y="422802"/>
                </a:lnTo>
                <a:lnTo>
                  <a:pt x="71791" y="434327"/>
                </a:lnTo>
                <a:lnTo>
                  <a:pt x="86360" y="427608"/>
                </a:lnTo>
                <a:lnTo>
                  <a:pt x="115824" y="415162"/>
                </a:lnTo>
                <a:lnTo>
                  <a:pt x="179324" y="391286"/>
                </a:lnTo>
                <a:lnTo>
                  <a:pt x="232537" y="374522"/>
                </a:lnTo>
                <a:lnTo>
                  <a:pt x="271399" y="364235"/>
                </a:lnTo>
                <a:lnTo>
                  <a:pt x="313308" y="354583"/>
                </a:lnTo>
                <a:lnTo>
                  <a:pt x="358648" y="345693"/>
                </a:lnTo>
                <a:lnTo>
                  <a:pt x="407797" y="337692"/>
                </a:lnTo>
                <a:lnTo>
                  <a:pt x="489457" y="327532"/>
                </a:lnTo>
                <a:lnTo>
                  <a:pt x="549782" y="322071"/>
                </a:lnTo>
                <a:lnTo>
                  <a:pt x="649858" y="315975"/>
                </a:lnTo>
                <a:lnTo>
                  <a:pt x="723519" y="313816"/>
                </a:lnTo>
                <a:lnTo>
                  <a:pt x="1079621" y="313689"/>
                </a:lnTo>
                <a:lnTo>
                  <a:pt x="1028573" y="310387"/>
                </a:lnTo>
                <a:lnTo>
                  <a:pt x="934847" y="305434"/>
                </a:lnTo>
                <a:lnTo>
                  <a:pt x="846201" y="302259"/>
                </a:lnTo>
                <a:lnTo>
                  <a:pt x="762888" y="300989"/>
                </a:lnTo>
                <a:close/>
              </a:path>
              <a:path w="4882515" h="462914">
                <a:moveTo>
                  <a:pt x="1079621" y="313689"/>
                </a:moveTo>
                <a:lnTo>
                  <a:pt x="762762" y="313689"/>
                </a:lnTo>
                <a:lnTo>
                  <a:pt x="845693" y="314832"/>
                </a:lnTo>
                <a:lnTo>
                  <a:pt x="934212" y="318134"/>
                </a:lnTo>
                <a:lnTo>
                  <a:pt x="1027683" y="323087"/>
                </a:lnTo>
                <a:lnTo>
                  <a:pt x="1125855" y="329310"/>
                </a:lnTo>
                <a:lnTo>
                  <a:pt x="1667383" y="369061"/>
                </a:lnTo>
                <a:lnTo>
                  <a:pt x="1898141" y="382650"/>
                </a:lnTo>
                <a:lnTo>
                  <a:pt x="2014601" y="387603"/>
                </a:lnTo>
                <a:lnTo>
                  <a:pt x="2131187" y="390778"/>
                </a:lnTo>
                <a:lnTo>
                  <a:pt x="2247265" y="392048"/>
                </a:lnTo>
                <a:lnTo>
                  <a:pt x="2362327" y="390905"/>
                </a:lnTo>
                <a:lnTo>
                  <a:pt x="2605404" y="383285"/>
                </a:lnTo>
                <a:lnTo>
                  <a:pt x="2695256" y="379348"/>
                </a:lnTo>
                <a:lnTo>
                  <a:pt x="2247138" y="379348"/>
                </a:lnTo>
                <a:lnTo>
                  <a:pt x="2131441" y="378078"/>
                </a:lnTo>
                <a:lnTo>
                  <a:pt x="2014982" y="374903"/>
                </a:lnTo>
                <a:lnTo>
                  <a:pt x="1898650" y="369950"/>
                </a:lnTo>
                <a:lnTo>
                  <a:pt x="1668145" y="356361"/>
                </a:lnTo>
                <a:lnTo>
                  <a:pt x="1079621" y="313689"/>
                </a:lnTo>
                <a:close/>
              </a:path>
              <a:path w="4882515" h="462914">
                <a:moveTo>
                  <a:pt x="4871593" y="0"/>
                </a:moveTo>
                <a:lnTo>
                  <a:pt x="4837303" y="45846"/>
                </a:lnTo>
                <a:lnTo>
                  <a:pt x="4807966" y="75691"/>
                </a:lnTo>
                <a:lnTo>
                  <a:pt x="4767960" y="105028"/>
                </a:lnTo>
                <a:lnTo>
                  <a:pt x="4728591" y="126618"/>
                </a:lnTo>
                <a:lnTo>
                  <a:pt x="4678934" y="147827"/>
                </a:lnTo>
                <a:lnTo>
                  <a:pt x="4639310" y="161670"/>
                </a:lnTo>
                <a:lnTo>
                  <a:pt x="4593717" y="175132"/>
                </a:lnTo>
                <a:lnTo>
                  <a:pt x="4513326" y="194944"/>
                </a:lnTo>
                <a:lnTo>
                  <a:pt x="4416679" y="213867"/>
                </a:lnTo>
                <a:lnTo>
                  <a:pt x="4342384" y="225932"/>
                </a:lnTo>
                <a:lnTo>
                  <a:pt x="4301617" y="231901"/>
                </a:lnTo>
                <a:lnTo>
                  <a:pt x="4162044" y="250189"/>
                </a:lnTo>
                <a:lnTo>
                  <a:pt x="3942079" y="274700"/>
                </a:lnTo>
                <a:lnTo>
                  <a:pt x="3692525" y="298576"/>
                </a:lnTo>
                <a:lnTo>
                  <a:pt x="3285363" y="331469"/>
                </a:lnTo>
                <a:lnTo>
                  <a:pt x="2869565" y="358012"/>
                </a:lnTo>
                <a:lnTo>
                  <a:pt x="2541651" y="373125"/>
                </a:lnTo>
                <a:lnTo>
                  <a:pt x="2362073" y="378205"/>
                </a:lnTo>
                <a:lnTo>
                  <a:pt x="2247138" y="379348"/>
                </a:lnTo>
                <a:lnTo>
                  <a:pt x="2695256" y="379348"/>
                </a:lnTo>
                <a:lnTo>
                  <a:pt x="3007867" y="362711"/>
                </a:lnTo>
                <a:lnTo>
                  <a:pt x="3424682" y="333755"/>
                </a:lnTo>
                <a:lnTo>
                  <a:pt x="3821557" y="299465"/>
                </a:lnTo>
                <a:lnTo>
                  <a:pt x="4057904" y="275081"/>
                </a:lnTo>
                <a:lnTo>
                  <a:pt x="4212971" y="256539"/>
                </a:lnTo>
                <a:lnTo>
                  <a:pt x="4303522" y="244474"/>
                </a:lnTo>
                <a:lnTo>
                  <a:pt x="4382643" y="232409"/>
                </a:lnTo>
                <a:lnTo>
                  <a:pt x="4485513" y="213740"/>
                </a:lnTo>
                <a:lnTo>
                  <a:pt x="4544822" y="200659"/>
                </a:lnTo>
                <a:lnTo>
                  <a:pt x="4597273" y="187451"/>
                </a:lnTo>
                <a:lnTo>
                  <a:pt x="4643374" y="173735"/>
                </a:lnTo>
                <a:lnTo>
                  <a:pt x="4683633" y="159638"/>
                </a:lnTo>
                <a:lnTo>
                  <a:pt x="4734306" y="138048"/>
                </a:lnTo>
                <a:lnTo>
                  <a:pt x="4774946" y="115696"/>
                </a:lnTo>
                <a:lnTo>
                  <a:pt x="4807204" y="92836"/>
                </a:lnTo>
                <a:lnTo>
                  <a:pt x="4847208" y="53847"/>
                </a:lnTo>
                <a:lnTo>
                  <a:pt x="4871211" y="22732"/>
                </a:lnTo>
                <a:lnTo>
                  <a:pt x="4882007" y="7111"/>
                </a:lnTo>
                <a:lnTo>
                  <a:pt x="4871593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57637" y="5026776"/>
            <a:ext cx="543560" cy="396240"/>
          </a:xfrm>
          <a:custGeom>
            <a:avLst/>
            <a:gdLst/>
            <a:ahLst/>
            <a:cxnLst/>
            <a:rect l="l" t="t" r="r" b="b"/>
            <a:pathLst>
              <a:path w="543560" h="396239">
                <a:moveTo>
                  <a:pt x="3212" y="228206"/>
                </a:moveTo>
                <a:lnTo>
                  <a:pt x="1053" y="263639"/>
                </a:lnTo>
                <a:lnTo>
                  <a:pt x="291" y="280987"/>
                </a:lnTo>
                <a:lnTo>
                  <a:pt x="0" y="293852"/>
                </a:lnTo>
                <a:lnTo>
                  <a:pt x="27" y="305269"/>
                </a:lnTo>
                <a:lnTo>
                  <a:pt x="5752" y="356146"/>
                </a:lnTo>
                <a:lnTo>
                  <a:pt x="10197" y="368363"/>
                </a:lnTo>
                <a:lnTo>
                  <a:pt x="10324" y="368655"/>
                </a:lnTo>
                <a:lnTo>
                  <a:pt x="15404" y="377710"/>
                </a:lnTo>
                <a:lnTo>
                  <a:pt x="15531" y="378142"/>
                </a:lnTo>
                <a:lnTo>
                  <a:pt x="15912" y="378548"/>
                </a:lnTo>
                <a:lnTo>
                  <a:pt x="16166" y="378917"/>
                </a:lnTo>
                <a:lnTo>
                  <a:pt x="22770" y="386054"/>
                </a:lnTo>
                <a:lnTo>
                  <a:pt x="23151" y="386397"/>
                </a:lnTo>
                <a:lnTo>
                  <a:pt x="23405" y="386702"/>
                </a:lnTo>
                <a:lnTo>
                  <a:pt x="27596" y="389636"/>
                </a:lnTo>
                <a:lnTo>
                  <a:pt x="33057" y="392518"/>
                </a:lnTo>
                <a:lnTo>
                  <a:pt x="33438" y="392620"/>
                </a:lnTo>
                <a:lnTo>
                  <a:pt x="38010" y="394233"/>
                </a:lnTo>
                <a:lnTo>
                  <a:pt x="43852" y="395503"/>
                </a:lnTo>
                <a:lnTo>
                  <a:pt x="44487" y="395605"/>
                </a:lnTo>
                <a:lnTo>
                  <a:pt x="50329" y="395909"/>
                </a:lnTo>
                <a:lnTo>
                  <a:pt x="57060" y="395630"/>
                </a:lnTo>
                <a:lnTo>
                  <a:pt x="96020" y="383235"/>
                </a:lnTo>
                <a:lnTo>
                  <a:pt x="51091" y="383235"/>
                </a:lnTo>
                <a:lnTo>
                  <a:pt x="47932" y="383070"/>
                </a:lnTo>
                <a:lnTo>
                  <a:pt x="46519" y="383070"/>
                </a:lnTo>
                <a:lnTo>
                  <a:pt x="45503" y="382943"/>
                </a:lnTo>
                <a:lnTo>
                  <a:pt x="45854" y="382943"/>
                </a:lnTo>
                <a:lnTo>
                  <a:pt x="42201" y="382244"/>
                </a:lnTo>
                <a:lnTo>
                  <a:pt x="38566" y="380987"/>
                </a:lnTo>
                <a:lnTo>
                  <a:pt x="38391" y="380987"/>
                </a:lnTo>
                <a:lnTo>
                  <a:pt x="37502" y="380619"/>
                </a:lnTo>
                <a:lnTo>
                  <a:pt x="37675" y="380619"/>
                </a:lnTo>
                <a:lnTo>
                  <a:pt x="34962" y="379222"/>
                </a:lnTo>
                <a:lnTo>
                  <a:pt x="32440" y="377456"/>
                </a:lnTo>
                <a:lnTo>
                  <a:pt x="32168" y="377456"/>
                </a:lnTo>
                <a:lnTo>
                  <a:pt x="31152" y="376555"/>
                </a:lnTo>
                <a:lnTo>
                  <a:pt x="31333" y="376555"/>
                </a:lnTo>
                <a:lnTo>
                  <a:pt x="26680" y="371525"/>
                </a:lnTo>
                <a:lnTo>
                  <a:pt x="26453" y="371525"/>
                </a:lnTo>
                <a:lnTo>
                  <a:pt x="25564" y="370319"/>
                </a:lnTo>
                <a:lnTo>
                  <a:pt x="25776" y="370319"/>
                </a:lnTo>
                <a:lnTo>
                  <a:pt x="21893" y="363397"/>
                </a:lnTo>
                <a:lnTo>
                  <a:pt x="21754" y="363397"/>
                </a:lnTo>
                <a:lnTo>
                  <a:pt x="21472" y="362712"/>
                </a:lnTo>
                <a:lnTo>
                  <a:pt x="21422" y="362470"/>
                </a:lnTo>
                <a:lnTo>
                  <a:pt x="18198" y="353466"/>
                </a:lnTo>
                <a:lnTo>
                  <a:pt x="12864" y="313766"/>
                </a:lnTo>
                <a:lnTo>
                  <a:pt x="12706" y="293852"/>
                </a:lnTo>
                <a:lnTo>
                  <a:pt x="13015" y="280987"/>
                </a:lnTo>
                <a:lnTo>
                  <a:pt x="13801" y="263639"/>
                </a:lnTo>
                <a:lnTo>
                  <a:pt x="15912" y="228993"/>
                </a:lnTo>
                <a:lnTo>
                  <a:pt x="3212" y="228206"/>
                </a:lnTo>
                <a:close/>
              </a:path>
              <a:path w="543560" h="396239">
                <a:moveTo>
                  <a:pt x="482831" y="47249"/>
                </a:moveTo>
                <a:lnTo>
                  <a:pt x="402119" y="121793"/>
                </a:lnTo>
                <a:lnTo>
                  <a:pt x="368972" y="152019"/>
                </a:lnTo>
                <a:lnTo>
                  <a:pt x="336587" y="181089"/>
                </a:lnTo>
                <a:lnTo>
                  <a:pt x="305091" y="209041"/>
                </a:lnTo>
                <a:lnTo>
                  <a:pt x="274484" y="235673"/>
                </a:lnTo>
                <a:lnTo>
                  <a:pt x="245147" y="260667"/>
                </a:lnTo>
                <a:lnTo>
                  <a:pt x="190283" y="305269"/>
                </a:lnTo>
                <a:lnTo>
                  <a:pt x="153199" y="333044"/>
                </a:lnTo>
                <a:lnTo>
                  <a:pt x="120052" y="355282"/>
                </a:lnTo>
                <a:lnTo>
                  <a:pt x="83476" y="375081"/>
                </a:lnTo>
                <a:lnTo>
                  <a:pt x="51091" y="383235"/>
                </a:lnTo>
                <a:lnTo>
                  <a:pt x="96020" y="383235"/>
                </a:lnTo>
                <a:lnTo>
                  <a:pt x="137451" y="359194"/>
                </a:lnTo>
                <a:lnTo>
                  <a:pt x="172503" y="334594"/>
                </a:lnTo>
                <a:lnTo>
                  <a:pt x="224954" y="293852"/>
                </a:lnTo>
                <a:lnTo>
                  <a:pt x="282739" y="245338"/>
                </a:lnTo>
                <a:lnTo>
                  <a:pt x="313473" y="218630"/>
                </a:lnTo>
                <a:lnTo>
                  <a:pt x="345096" y="190576"/>
                </a:lnTo>
                <a:lnTo>
                  <a:pt x="377481" y="161416"/>
                </a:lnTo>
                <a:lnTo>
                  <a:pt x="478446" y="68706"/>
                </a:lnTo>
                <a:lnTo>
                  <a:pt x="491494" y="56547"/>
                </a:lnTo>
                <a:lnTo>
                  <a:pt x="482831" y="47249"/>
                </a:lnTo>
                <a:close/>
              </a:path>
              <a:path w="543560" h="396239">
                <a:moveTo>
                  <a:pt x="45503" y="382943"/>
                </a:moveTo>
                <a:lnTo>
                  <a:pt x="46519" y="383070"/>
                </a:lnTo>
                <a:lnTo>
                  <a:pt x="45987" y="382968"/>
                </a:lnTo>
                <a:lnTo>
                  <a:pt x="45503" y="382943"/>
                </a:lnTo>
                <a:close/>
              </a:path>
              <a:path w="543560" h="396239">
                <a:moveTo>
                  <a:pt x="45987" y="382968"/>
                </a:moveTo>
                <a:lnTo>
                  <a:pt x="46519" y="383070"/>
                </a:lnTo>
                <a:lnTo>
                  <a:pt x="47932" y="383070"/>
                </a:lnTo>
                <a:lnTo>
                  <a:pt x="45987" y="382968"/>
                </a:lnTo>
                <a:close/>
              </a:path>
              <a:path w="543560" h="396239">
                <a:moveTo>
                  <a:pt x="45854" y="382943"/>
                </a:moveTo>
                <a:lnTo>
                  <a:pt x="45503" y="382943"/>
                </a:lnTo>
                <a:lnTo>
                  <a:pt x="45987" y="382968"/>
                </a:lnTo>
                <a:lnTo>
                  <a:pt x="45854" y="382943"/>
                </a:lnTo>
                <a:close/>
              </a:path>
              <a:path w="543560" h="396239">
                <a:moveTo>
                  <a:pt x="37502" y="380619"/>
                </a:moveTo>
                <a:lnTo>
                  <a:pt x="38391" y="380987"/>
                </a:lnTo>
                <a:lnTo>
                  <a:pt x="38031" y="380802"/>
                </a:lnTo>
                <a:lnTo>
                  <a:pt x="37502" y="380619"/>
                </a:lnTo>
                <a:close/>
              </a:path>
              <a:path w="543560" h="396239">
                <a:moveTo>
                  <a:pt x="38031" y="380802"/>
                </a:moveTo>
                <a:lnTo>
                  <a:pt x="38391" y="380987"/>
                </a:lnTo>
                <a:lnTo>
                  <a:pt x="38566" y="380987"/>
                </a:lnTo>
                <a:lnTo>
                  <a:pt x="38031" y="380802"/>
                </a:lnTo>
                <a:close/>
              </a:path>
              <a:path w="543560" h="396239">
                <a:moveTo>
                  <a:pt x="37675" y="380619"/>
                </a:moveTo>
                <a:lnTo>
                  <a:pt x="37502" y="380619"/>
                </a:lnTo>
                <a:lnTo>
                  <a:pt x="38031" y="380802"/>
                </a:lnTo>
                <a:lnTo>
                  <a:pt x="37675" y="380619"/>
                </a:lnTo>
                <a:close/>
              </a:path>
              <a:path w="543560" h="396239">
                <a:moveTo>
                  <a:pt x="31152" y="376555"/>
                </a:moveTo>
                <a:lnTo>
                  <a:pt x="32168" y="377456"/>
                </a:lnTo>
                <a:lnTo>
                  <a:pt x="31667" y="376915"/>
                </a:lnTo>
                <a:lnTo>
                  <a:pt x="31152" y="376555"/>
                </a:lnTo>
                <a:close/>
              </a:path>
              <a:path w="543560" h="396239">
                <a:moveTo>
                  <a:pt x="31667" y="376915"/>
                </a:moveTo>
                <a:lnTo>
                  <a:pt x="32168" y="377456"/>
                </a:lnTo>
                <a:lnTo>
                  <a:pt x="32440" y="377456"/>
                </a:lnTo>
                <a:lnTo>
                  <a:pt x="31667" y="376915"/>
                </a:lnTo>
                <a:close/>
              </a:path>
              <a:path w="543560" h="396239">
                <a:moveTo>
                  <a:pt x="31333" y="376555"/>
                </a:moveTo>
                <a:lnTo>
                  <a:pt x="31152" y="376555"/>
                </a:lnTo>
                <a:lnTo>
                  <a:pt x="31667" y="376915"/>
                </a:lnTo>
                <a:lnTo>
                  <a:pt x="31333" y="376555"/>
                </a:lnTo>
                <a:close/>
              </a:path>
              <a:path w="543560" h="396239">
                <a:moveTo>
                  <a:pt x="25564" y="370319"/>
                </a:moveTo>
                <a:lnTo>
                  <a:pt x="26453" y="371525"/>
                </a:lnTo>
                <a:lnTo>
                  <a:pt x="26102" y="370901"/>
                </a:lnTo>
                <a:lnTo>
                  <a:pt x="25564" y="370319"/>
                </a:lnTo>
                <a:close/>
              </a:path>
              <a:path w="543560" h="396239">
                <a:moveTo>
                  <a:pt x="26102" y="370901"/>
                </a:moveTo>
                <a:lnTo>
                  <a:pt x="26453" y="371525"/>
                </a:lnTo>
                <a:lnTo>
                  <a:pt x="26680" y="371525"/>
                </a:lnTo>
                <a:lnTo>
                  <a:pt x="26102" y="370901"/>
                </a:lnTo>
                <a:close/>
              </a:path>
              <a:path w="543560" h="396239">
                <a:moveTo>
                  <a:pt x="25776" y="370319"/>
                </a:moveTo>
                <a:lnTo>
                  <a:pt x="25564" y="370319"/>
                </a:lnTo>
                <a:lnTo>
                  <a:pt x="26102" y="370901"/>
                </a:lnTo>
                <a:lnTo>
                  <a:pt x="25776" y="370319"/>
                </a:lnTo>
                <a:close/>
              </a:path>
              <a:path w="543560" h="396239">
                <a:moveTo>
                  <a:pt x="21373" y="362470"/>
                </a:moveTo>
                <a:lnTo>
                  <a:pt x="21754" y="363397"/>
                </a:lnTo>
                <a:lnTo>
                  <a:pt x="21508" y="362712"/>
                </a:lnTo>
                <a:lnTo>
                  <a:pt x="21373" y="362470"/>
                </a:lnTo>
                <a:close/>
              </a:path>
              <a:path w="543560" h="396239">
                <a:moveTo>
                  <a:pt x="21508" y="362712"/>
                </a:moveTo>
                <a:lnTo>
                  <a:pt x="21754" y="363397"/>
                </a:lnTo>
                <a:lnTo>
                  <a:pt x="21893" y="363397"/>
                </a:lnTo>
                <a:lnTo>
                  <a:pt x="21508" y="362712"/>
                </a:lnTo>
                <a:close/>
              </a:path>
              <a:path w="543560" h="396239">
                <a:moveTo>
                  <a:pt x="21422" y="362470"/>
                </a:moveTo>
                <a:lnTo>
                  <a:pt x="21508" y="362712"/>
                </a:lnTo>
                <a:lnTo>
                  <a:pt x="21422" y="362470"/>
                </a:lnTo>
                <a:close/>
              </a:path>
              <a:path w="543560" h="396239">
                <a:moveTo>
                  <a:pt x="528514" y="38608"/>
                </a:moveTo>
                <a:lnTo>
                  <a:pt x="492162" y="38608"/>
                </a:lnTo>
                <a:lnTo>
                  <a:pt x="500798" y="47878"/>
                </a:lnTo>
                <a:lnTo>
                  <a:pt x="491494" y="56547"/>
                </a:lnTo>
                <a:lnTo>
                  <a:pt x="513117" y="79756"/>
                </a:lnTo>
                <a:lnTo>
                  <a:pt x="528514" y="38608"/>
                </a:lnTo>
                <a:close/>
              </a:path>
              <a:path w="543560" h="396239">
                <a:moveTo>
                  <a:pt x="492162" y="38608"/>
                </a:moveTo>
                <a:lnTo>
                  <a:pt x="482831" y="47249"/>
                </a:lnTo>
                <a:lnTo>
                  <a:pt x="491494" y="56547"/>
                </a:lnTo>
                <a:lnTo>
                  <a:pt x="500798" y="47878"/>
                </a:lnTo>
                <a:lnTo>
                  <a:pt x="492162" y="38608"/>
                </a:lnTo>
                <a:close/>
              </a:path>
              <a:path w="543560" h="396239">
                <a:moveTo>
                  <a:pt x="542962" y="0"/>
                </a:moveTo>
                <a:lnTo>
                  <a:pt x="461174" y="24003"/>
                </a:lnTo>
                <a:lnTo>
                  <a:pt x="482831" y="47249"/>
                </a:lnTo>
                <a:lnTo>
                  <a:pt x="492162" y="38608"/>
                </a:lnTo>
                <a:lnTo>
                  <a:pt x="528514" y="38608"/>
                </a:lnTo>
                <a:lnTo>
                  <a:pt x="542962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80050" y="4950576"/>
            <a:ext cx="463550" cy="275590"/>
          </a:xfrm>
          <a:custGeom>
            <a:avLst/>
            <a:gdLst/>
            <a:ahLst/>
            <a:cxnLst/>
            <a:rect l="l" t="t" r="r" b="b"/>
            <a:pathLst>
              <a:path w="463550" h="275589">
                <a:moveTo>
                  <a:pt x="461435" y="229997"/>
                </a:moveTo>
                <a:lnTo>
                  <a:pt x="399796" y="229997"/>
                </a:lnTo>
                <a:lnTo>
                  <a:pt x="401192" y="242569"/>
                </a:lnTo>
                <a:lnTo>
                  <a:pt x="388618" y="244038"/>
                </a:lnTo>
                <a:lnTo>
                  <a:pt x="392429" y="275590"/>
                </a:lnTo>
                <a:lnTo>
                  <a:pt x="461435" y="229997"/>
                </a:lnTo>
                <a:close/>
              </a:path>
              <a:path w="463550" h="275589">
                <a:moveTo>
                  <a:pt x="12700" y="0"/>
                </a:moveTo>
                <a:lnTo>
                  <a:pt x="0" y="0"/>
                </a:lnTo>
                <a:lnTo>
                  <a:pt x="126" y="35687"/>
                </a:lnTo>
                <a:lnTo>
                  <a:pt x="2286" y="87884"/>
                </a:lnTo>
                <a:lnTo>
                  <a:pt x="9651" y="137033"/>
                </a:lnTo>
                <a:lnTo>
                  <a:pt x="25400" y="180594"/>
                </a:lnTo>
                <a:lnTo>
                  <a:pt x="52959" y="216281"/>
                </a:lnTo>
                <a:lnTo>
                  <a:pt x="95250" y="240919"/>
                </a:lnTo>
                <a:lnTo>
                  <a:pt x="151891" y="253619"/>
                </a:lnTo>
                <a:lnTo>
                  <a:pt x="196087" y="256755"/>
                </a:lnTo>
                <a:lnTo>
                  <a:pt x="219837" y="256946"/>
                </a:lnTo>
                <a:lnTo>
                  <a:pt x="244601" y="256374"/>
                </a:lnTo>
                <a:lnTo>
                  <a:pt x="296545" y="253365"/>
                </a:lnTo>
                <a:lnTo>
                  <a:pt x="351154" y="248412"/>
                </a:lnTo>
                <a:lnTo>
                  <a:pt x="387051" y="244221"/>
                </a:lnTo>
                <a:lnTo>
                  <a:pt x="219963" y="244221"/>
                </a:lnTo>
                <a:lnTo>
                  <a:pt x="196723" y="244094"/>
                </a:lnTo>
                <a:lnTo>
                  <a:pt x="153797" y="241046"/>
                </a:lnTo>
                <a:lnTo>
                  <a:pt x="100202" y="229234"/>
                </a:lnTo>
                <a:lnTo>
                  <a:pt x="61849" y="207263"/>
                </a:lnTo>
                <a:lnTo>
                  <a:pt x="36829" y="175259"/>
                </a:lnTo>
                <a:lnTo>
                  <a:pt x="22098" y="134493"/>
                </a:lnTo>
                <a:lnTo>
                  <a:pt x="14986" y="87122"/>
                </a:lnTo>
                <a:lnTo>
                  <a:pt x="12826" y="35559"/>
                </a:lnTo>
                <a:lnTo>
                  <a:pt x="12700" y="0"/>
                </a:lnTo>
                <a:close/>
              </a:path>
              <a:path w="463550" h="275589">
                <a:moveTo>
                  <a:pt x="387097" y="231450"/>
                </a:moveTo>
                <a:lnTo>
                  <a:pt x="322452" y="238378"/>
                </a:lnTo>
                <a:lnTo>
                  <a:pt x="269621" y="242443"/>
                </a:lnTo>
                <a:lnTo>
                  <a:pt x="219963" y="244221"/>
                </a:lnTo>
                <a:lnTo>
                  <a:pt x="387051" y="244221"/>
                </a:lnTo>
                <a:lnTo>
                  <a:pt x="388618" y="244038"/>
                </a:lnTo>
                <a:lnTo>
                  <a:pt x="387097" y="231450"/>
                </a:lnTo>
                <a:close/>
              </a:path>
              <a:path w="463550" h="275589">
                <a:moveTo>
                  <a:pt x="399796" y="229997"/>
                </a:moveTo>
                <a:lnTo>
                  <a:pt x="387097" y="231450"/>
                </a:lnTo>
                <a:lnTo>
                  <a:pt x="388618" y="244038"/>
                </a:lnTo>
                <a:lnTo>
                  <a:pt x="401192" y="242569"/>
                </a:lnTo>
                <a:lnTo>
                  <a:pt x="399796" y="229997"/>
                </a:lnTo>
                <a:close/>
              </a:path>
              <a:path w="463550" h="275589">
                <a:moveTo>
                  <a:pt x="383286" y="199897"/>
                </a:moveTo>
                <a:lnTo>
                  <a:pt x="387097" y="231450"/>
                </a:lnTo>
                <a:lnTo>
                  <a:pt x="399796" y="229997"/>
                </a:lnTo>
                <a:lnTo>
                  <a:pt x="461435" y="229997"/>
                </a:lnTo>
                <a:lnTo>
                  <a:pt x="463550" y="228600"/>
                </a:lnTo>
                <a:lnTo>
                  <a:pt x="383286" y="199897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41666" y="4021190"/>
            <a:ext cx="955040" cy="257175"/>
          </a:xfrm>
          <a:custGeom>
            <a:avLst/>
            <a:gdLst/>
            <a:ahLst/>
            <a:cxnLst/>
            <a:rect l="l" t="t" r="r" b="b"/>
            <a:pathLst>
              <a:path w="955039" h="257175">
                <a:moveTo>
                  <a:pt x="35398" y="163575"/>
                </a:moveTo>
                <a:lnTo>
                  <a:pt x="9490" y="201041"/>
                </a:lnTo>
                <a:lnTo>
                  <a:pt x="0" y="228012"/>
                </a:lnTo>
                <a:lnTo>
                  <a:pt x="122" y="228727"/>
                </a:lnTo>
                <a:lnTo>
                  <a:pt x="981" y="235966"/>
                </a:lnTo>
                <a:lnTo>
                  <a:pt x="1235" y="236474"/>
                </a:lnTo>
                <a:lnTo>
                  <a:pt x="2378" y="239268"/>
                </a:lnTo>
                <a:lnTo>
                  <a:pt x="2505" y="239649"/>
                </a:lnTo>
                <a:lnTo>
                  <a:pt x="2759" y="240156"/>
                </a:lnTo>
                <a:lnTo>
                  <a:pt x="4791" y="243205"/>
                </a:lnTo>
                <a:lnTo>
                  <a:pt x="5045" y="243459"/>
                </a:lnTo>
                <a:lnTo>
                  <a:pt x="5299" y="243840"/>
                </a:lnTo>
                <a:lnTo>
                  <a:pt x="8220" y="246761"/>
                </a:lnTo>
                <a:lnTo>
                  <a:pt x="8601" y="247015"/>
                </a:lnTo>
                <a:lnTo>
                  <a:pt x="8855" y="247142"/>
                </a:lnTo>
                <a:lnTo>
                  <a:pt x="11903" y="249300"/>
                </a:lnTo>
                <a:lnTo>
                  <a:pt x="12157" y="249428"/>
                </a:lnTo>
                <a:lnTo>
                  <a:pt x="12538" y="249681"/>
                </a:lnTo>
                <a:lnTo>
                  <a:pt x="16602" y="251587"/>
                </a:lnTo>
                <a:lnTo>
                  <a:pt x="49622" y="256667"/>
                </a:lnTo>
                <a:lnTo>
                  <a:pt x="58512" y="256540"/>
                </a:lnTo>
                <a:lnTo>
                  <a:pt x="103851" y="252094"/>
                </a:lnTo>
                <a:lnTo>
                  <a:pt x="149942" y="243967"/>
                </a:lnTo>
                <a:lnTo>
                  <a:pt x="50003" y="243967"/>
                </a:lnTo>
                <a:lnTo>
                  <a:pt x="42510" y="243840"/>
                </a:lnTo>
                <a:lnTo>
                  <a:pt x="19341" y="238887"/>
                </a:lnTo>
                <a:lnTo>
                  <a:pt x="19142" y="238887"/>
                </a:lnTo>
                <a:lnTo>
                  <a:pt x="18253" y="238379"/>
                </a:lnTo>
                <a:lnTo>
                  <a:pt x="18424" y="238379"/>
                </a:lnTo>
                <a:lnTo>
                  <a:pt x="17169" y="237490"/>
                </a:lnTo>
                <a:lnTo>
                  <a:pt x="16983" y="237490"/>
                </a:lnTo>
                <a:lnTo>
                  <a:pt x="16094" y="236728"/>
                </a:lnTo>
                <a:lnTo>
                  <a:pt x="15459" y="235966"/>
                </a:lnTo>
                <a:lnTo>
                  <a:pt x="14570" y="235077"/>
                </a:lnTo>
                <a:lnTo>
                  <a:pt x="14739" y="235077"/>
                </a:lnTo>
                <a:lnTo>
                  <a:pt x="14400" y="234569"/>
                </a:lnTo>
                <a:lnTo>
                  <a:pt x="14189" y="234569"/>
                </a:lnTo>
                <a:lnTo>
                  <a:pt x="13554" y="233299"/>
                </a:lnTo>
                <a:lnTo>
                  <a:pt x="13046" y="231648"/>
                </a:lnTo>
                <a:lnTo>
                  <a:pt x="13229" y="231648"/>
                </a:lnTo>
                <a:lnTo>
                  <a:pt x="12878" y="228727"/>
                </a:lnTo>
                <a:lnTo>
                  <a:pt x="12665" y="228727"/>
                </a:lnTo>
                <a:lnTo>
                  <a:pt x="12665" y="226949"/>
                </a:lnTo>
                <a:lnTo>
                  <a:pt x="12982" y="226949"/>
                </a:lnTo>
                <a:lnTo>
                  <a:pt x="13731" y="222758"/>
                </a:lnTo>
                <a:lnTo>
                  <a:pt x="13554" y="222758"/>
                </a:lnTo>
                <a:lnTo>
                  <a:pt x="13935" y="221615"/>
                </a:lnTo>
                <a:lnTo>
                  <a:pt x="16221" y="215646"/>
                </a:lnTo>
                <a:lnTo>
                  <a:pt x="20285" y="207644"/>
                </a:lnTo>
                <a:lnTo>
                  <a:pt x="25492" y="199136"/>
                </a:lnTo>
                <a:lnTo>
                  <a:pt x="31715" y="190119"/>
                </a:lnTo>
                <a:lnTo>
                  <a:pt x="45558" y="171196"/>
                </a:lnTo>
                <a:lnTo>
                  <a:pt x="35398" y="163575"/>
                </a:lnTo>
                <a:close/>
              </a:path>
              <a:path w="955039" h="257175">
                <a:moveTo>
                  <a:pt x="880060" y="30502"/>
                </a:moveTo>
                <a:lnTo>
                  <a:pt x="462626" y="151765"/>
                </a:lnTo>
                <a:lnTo>
                  <a:pt x="307940" y="193675"/>
                </a:lnTo>
                <a:lnTo>
                  <a:pt x="240503" y="210693"/>
                </a:lnTo>
                <a:lnTo>
                  <a:pt x="199990" y="220218"/>
                </a:lnTo>
                <a:lnTo>
                  <a:pt x="146269" y="231775"/>
                </a:lnTo>
                <a:lnTo>
                  <a:pt x="102073" y="239522"/>
                </a:lnTo>
                <a:lnTo>
                  <a:pt x="58385" y="243840"/>
                </a:lnTo>
                <a:lnTo>
                  <a:pt x="50003" y="243967"/>
                </a:lnTo>
                <a:lnTo>
                  <a:pt x="149942" y="243967"/>
                </a:lnTo>
                <a:lnTo>
                  <a:pt x="202784" y="232663"/>
                </a:lnTo>
                <a:lnTo>
                  <a:pt x="265268" y="217678"/>
                </a:lnTo>
                <a:lnTo>
                  <a:pt x="411826" y="179069"/>
                </a:lnTo>
                <a:lnTo>
                  <a:pt x="883659" y="42696"/>
                </a:lnTo>
                <a:lnTo>
                  <a:pt x="880060" y="30502"/>
                </a:lnTo>
                <a:close/>
              </a:path>
              <a:path w="955039" h="257175">
                <a:moveTo>
                  <a:pt x="18253" y="238379"/>
                </a:moveTo>
                <a:lnTo>
                  <a:pt x="19142" y="238887"/>
                </a:lnTo>
                <a:lnTo>
                  <a:pt x="18756" y="238614"/>
                </a:lnTo>
                <a:lnTo>
                  <a:pt x="18253" y="238379"/>
                </a:lnTo>
                <a:close/>
              </a:path>
              <a:path w="955039" h="257175">
                <a:moveTo>
                  <a:pt x="18756" y="238614"/>
                </a:moveTo>
                <a:lnTo>
                  <a:pt x="19142" y="238887"/>
                </a:lnTo>
                <a:lnTo>
                  <a:pt x="19341" y="238887"/>
                </a:lnTo>
                <a:lnTo>
                  <a:pt x="18756" y="238614"/>
                </a:lnTo>
                <a:close/>
              </a:path>
              <a:path w="955039" h="257175">
                <a:moveTo>
                  <a:pt x="18424" y="238379"/>
                </a:moveTo>
                <a:lnTo>
                  <a:pt x="18253" y="238379"/>
                </a:lnTo>
                <a:lnTo>
                  <a:pt x="18756" y="238614"/>
                </a:lnTo>
                <a:lnTo>
                  <a:pt x="18424" y="238379"/>
                </a:lnTo>
                <a:close/>
              </a:path>
              <a:path w="955039" h="257175">
                <a:moveTo>
                  <a:pt x="16094" y="236728"/>
                </a:moveTo>
                <a:lnTo>
                  <a:pt x="16983" y="237490"/>
                </a:lnTo>
                <a:lnTo>
                  <a:pt x="16529" y="237036"/>
                </a:lnTo>
                <a:lnTo>
                  <a:pt x="16094" y="236728"/>
                </a:lnTo>
                <a:close/>
              </a:path>
              <a:path w="955039" h="257175">
                <a:moveTo>
                  <a:pt x="16529" y="237036"/>
                </a:moveTo>
                <a:lnTo>
                  <a:pt x="16983" y="237490"/>
                </a:lnTo>
                <a:lnTo>
                  <a:pt x="17169" y="237490"/>
                </a:lnTo>
                <a:lnTo>
                  <a:pt x="16529" y="237036"/>
                </a:lnTo>
                <a:close/>
              </a:path>
              <a:path w="955039" h="257175">
                <a:moveTo>
                  <a:pt x="16221" y="236728"/>
                </a:moveTo>
                <a:lnTo>
                  <a:pt x="16529" y="237036"/>
                </a:lnTo>
                <a:lnTo>
                  <a:pt x="16221" y="236728"/>
                </a:lnTo>
                <a:close/>
              </a:path>
              <a:path w="955039" h="257175">
                <a:moveTo>
                  <a:pt x="14570" y="235077"/>
                </a:moveTo>
                <a:lnTo>
                  <a:pt x="15332" y="235966"/>
                </a:lnTo>
                <a:lnTo>
                  <a:pt x="15078" y="235585"/>
                </a:lnTo>
                <a:lnTo>
                  <a:pt x="14570" y="235077"/>
                </a:lnTo>
                <a:close/>
              </a:path>
              <a:path w="955039" h="257175">
                <a:moveTo>
                  <a:pt x="15078" y="235585"/>
                </a:moveTo>
                <a:lnTo>
                  <a:pt x="15332" y="235966"/>
                </a:lnTo>
                <a:lnTo>
                  <a:pt x="15078" y="235585"/>
                </a:lnTo>
                <a:close/>
              </a:path>
              <a:path w="955039" h="257175">
                <a:moveTo>
                  <a:pt x="14739" y="235077"/>
                </a:moveTo>
                <a:lnTo>
                  <a:pt x="14570" y="235077"/>
                </a:lnTo>
                <a:lnTo>
                  <a:pt x="15078" y="235585"/>
                </a:lnTo>
                <a:lnTo>
                  <a:pt x="14739" y="235077"/>
                </a:lnTo>
                <a:close/>
              </a:path>
              <a:path w="955039" h="257175">
                <a:moveTo>
                  <a:pt x="13554" y="233299"/>
                </a:moveTo>
                <a:lnTo>
                  <a:pt x="14189" y="234569"/>
                </a:lnTo>
                <a:lnTo>
                  <a:pt x="13888" y="233800"/>
                </a:lnTo>
                <a:lnTo>
                  <a:pt x="13554" y="233299"/>
                </a:lnTo>
                <a:close/>
              </a:path>
              <a:path w="955039" h="257175">
                <a:moveTo>
                  <a:pt x="13888" y="233800"/>
                </a:moveTo>
                <a:lnTo>
                  <a:pt x="14189" y="234569"/>
                </a:lnTo>
                <a:lnTo>
                  <a:pt x="14400" y="234569"/>
                </a:lnTo>
                <a:lnTo>
                  <a:pt x="13888" y="233800"/>
                </a:lnTo>
                <a:close/>
              </a:path>
              <a:path w="955039" h="257175">
                <a:moveTo>
                  <a:pt x="13309" y="232322"/>
                </a:moveTo>
                <a:lnTo>
                  <a:pt x="13427" y="233299"/>
                </a:lnTo>
                <a:lnTo>
                  <a:pt x="13888" y="233800"/>
                </a:lnTo>
                <a:lnTo>
                  <a:pt x="13309" y="232322"/>
                </a:lnTo>
                <a:close/>
              </a:path>
              <a:path w="955039" h="257175">
                <a:moveTo>
                  <a:pt x="13046" y="231648"/>
                </a:moveTo>
                <a:lnTo>
                  <a:pt x="13427" y="233299"/>
                </a:lnTo>
                <a:lnTo>
                  <a:pt x="13309" y="232322"/>
                </a:lnTo>
                <a:lnTo>
                  <a:pt x="13046" y="231648"/>
                </a:lnTo>
                <a:close/>
              </a:path>
              <a:path w="955039" h="257175">
                <a:moveTo>
                  <a:pt x="13229" y="231648"/>
                </a:moveTo>
                <a:lnTo>
                  <a:pt x="13046" y="231648"/>
                </a:lnTo>
                <a:lnTo>
                  <a:pt x="13309" y="232322"/>
                </a:lnTo>
                <a:lnTo>
                  <a:pt x="13229" y="231648"/>
                </a:lnTo>
                <a:close/>
              </a:path>
              <a:path w="955039" h="257175">
                <a:moveTo>
                  <a:pt x="12665" y="226949"/>
                </a:moveTo>
                <a:lnTo>
                  <a:pt x="12665" y="228727"/>
                </a:lnTo>
                <a:lnTo>
                  <a:pt x="12733" y="228346"/>
                </a:lnTo>
                <a:lnTo>
                  <a:pt x="12665" y="226949"/>
                </a:lnTo>
                <a:close/>
              </a:path>
              <a:path w="955039" h="257175">
                <a:moveTo>
                  <a:pt x="12792" y="228012"/>
                </a:moveTo>
                <a:lnTo>
                  <a:pt x="12665" y="228727"/>
                </a:lnTo>
                <a:lnTo>
                  <a:pt x="12878" y="228727"/>
                </a:lnTo>
                <a:lnTo>
                  <a:pt x="12792" y="228012"/>
                </a:lnTo>
                <a:close/>
              </a:path>
              <a:path w="955039" h="257175">
                <a:moveTo>
                  <a:pt x="12982" y="226949"/>
                </a:moveTo>
                <a:lnTo>
                  <a:pt x="12665" y="226949"/>
                </a:lnTo>
                <a:lnTo>
                  <a:pt x="12792" y="228012"/>
                </a:lnTo>
                <a:lnTo>
                  <a:pt x="12982" y="226949"/>
                </a:lnTo>
                <a:close/>
              </a:path>
              <a:path w="955039" h="257175">
                <a:moveTo>
                  <a:pt x="13935" y="221615"/>
                </a:moveTo>
                <a:lnTo>
                  <a:pt x="13554" y="222758"/>
                </a:lnTo>
                <a:lnTo>
                  <a:pt x="13891" y="221857"/>
                </a:lnTo>
                <a:lnTo>
                  <a:pt x="13935" y="221615"/>
                </a:lnTo>
                <a:close/>
              </a:path>
              <a:path w="955039" h="257175">
                <a:moveTo>
                  <a:pt x="13891" y="221857"/>
                </a:moveTo>
                <a:lnTo>
                  <a:pt x="13554" y="222758"/>
                </a:lnTo>
                <a:lnTo>
                  <a:pt x="13731" y="222758"/>
                </a:lnTo>
                <a:lnTo>
                  <a:pt x="13891" y="221857"/>
                </a:lnTo>
                <a:close/>
              </a:path>
              <a:path w="955039" h="257175">
                <a:moveTo>
                  <a:pt x="13982" y="221615"/>
                </a:moveTo>
                <a:lnTo>
                  <a:pt x="13891" y="221857"/>
                </a:lnTo>
                <a:lnTo>
                  <a:pt x="13982" y="221615"/>
                </a:lnTo>
                <a:close/>
              </a:path>
              <a:path w="955039" h="257175">
                <a:moveTo>
                  <a:pt x="942106" y="26924"/>
                </a:moveTo>
                <a:lnTo>
                  <a:pt x="892140" y="26924"/>
                </a:lnTo>
                <a:lnTo>
                  <a:pt x="895823" y="39116"/>
                </a:lnTo>
                <a:lnTo>
                  <a:pt x="883659" y="42696"/>
                </a:lnTo>
                <a:lnTo>
                  <a:pt x="892648" y="73152"/>
                </a:lnTo>
                <a:lnTo>
                  <a:pt x="942106" y="26924"/>
                </a:lnTo>
                <a:close/>
              </a:path>
              <a:path w="955039" h="257175">
                <a:moveTo>
                  <a:pt x="892140" y="26924"/>
                </a:moveTo>
                <a:lnTo>
                  <a:pt x="880060" y="30502"/>
                </a:lnTo>
                <a:lnTo>
                  <a:pt x="883659" y="42696"/>
                </a:lnTo>
                <a:lnTo>
                  <a:pt x="895823" y="39116"/>
                </a:lnTo>
                <a:lnTo>
                  <a:pt x="892140" y="26924"/>
                </a:lnTo>
                <a:close/>
              </a:path>
              <a:path w="955039" h="257175">
                <a:moveTo>
                  <a:pt x="871058" y="0"/>
                </a:moveTo>
                <a:lnTo>
                  <a:pt x="880060" y="30502"/>
                </a:lnTo>
                <a:lnTo>
                  <a:pt x="892140" y="26924"/>
                </a:lnTo>
                <a:lnTo>
                  <a:pt x="942106" y="26924"/>
                </a:lnTo>
                <a:lnTo>
                  <a:pt x="954878" y="14986"/>
                </a:lnTo>
                <a:lnTo>
                  <a:pt x="871058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93448"/>
              </p:ext>
            </p:extLst>
          </p:nvPr>
        </p:nvGraphicFramePr>
        <p:xfrm>
          <a:off x="5078475" y="3458326"/>
          <a:ext cx="946785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/>
                <a:gridCol w="332105"/>
                <a:gridCol w="281305"/>
              </a:tblGrid>
              <a:tr h="39560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508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5085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28575">
                      <a:solidFill>
                        <a:srgbClr val="006633"/>
                      </a:solidFill>
                      <a:prstDash val="solid"/>
                    </a:lnR>
                    <a:lnT w="28575">
                      <a:solidFill>
                        <a:srgbClr val="006633"/>
                      </a:solidFill>
                      <a:prstDash val="solid"/>
                    </a:lnT>
                    <a:lnB w="28575">
                      <a:solidFill>
                        <a:srgbClr val="0066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28575">
                      <a:solidFill>
                        <a:srgbClr val="00663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35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46831"/>
            <a:ext cx="62452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FFFF"/>
                </a:solidFill>
                <a:latin typeface="+mn-lt"/>
              </a:rPr>
              <a:t>Mergesort:</a:t>
            </a:r>
            <a:r>
              <a:rPr sz="3200" b="1" spc="65" dirty="0">
                <a:solidFill>
                  <a:srgbClr val="FFFFFF"/>
                </a:solidFill>
                <a:latin typeface="+mn-lt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+mn-lt"/>
              </a:rPr>
              <a:t>Example</a:t>
            </a:r>
            <a:endParaRPr sz="3200" b="1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4991"/>
              </p:ext>
            </p:extLst>
          </p:nvPr>
        </p:nvGraphicFramePr>
        <p:xfrm>
          <a:off x="3270250" y="1441450"/>
          <a:ext cx="36576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3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12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78375"/>
              </p:ext>
            </p:extLst>
          </p:nvPr>
        </p:nvGraphicFramePr>
        <p:xfrm>
          <a:off x="2203450" y="2203450"/>
          <a:ext cx="18288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3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64261"/>
              </p:ext>
            </p:extLst>
          </p:nvPr>
        </p:nvGraphicFramePr>
        <p:xfrm>
          <a:off x="6242050" y="2203450"/>
          <a:ext cx="18288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52600" y="2895600"/>
            <a:ext cx="457200" cy="25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180" rIns="0" bIns="0" rtlCol="0" anchor="ctr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340"/>
              </a:spcBef>
            </a:pPr>
            <a:r>
              <a:rPr sz="1400" b="1" spc="35" dirty="0">
                <a:latin typeface="+mn-lt"/>
                <a:cs typeface="Arial"/>
              </a:rPr>
              <a:t>20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2895600"/>
            <a:ext cx="457200" cy="25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180" rIns="0" bIns="0" rtlCol="0" anchor="ctr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340"/>
              </a:spcBef>
            </a:pPr>
            <a:r>
              <a:rPr sz="1400" b="1" spc="10" dirty="0">
                <a:latin typeface="+mn-lt"/>
                <a:cs typeface="Arial"/>
              </a:rPr>
              <a:t>4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2895600"/>
            <a:ext cx="457200" cy="25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180" rIns="0" bIns="0" rtlCol="0" anchor="ctr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340"/>
              </a:spcBef>
            </a:pPr>
            <a:r>
              <a:rPr sz="1400" b="1" spc="10" dirty="0">
                <a:latin typeface="+mn-lt"/>
                <a:cs typeface="Arial"/>
              </a:rPr>
              <a:t>7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800" y="2895600"/>
            <a:ext cx="457200" cy="25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180" rIns="0" bIns="0" rtlCol="0" anchor="ctr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340"/>
              </a:spcBef>
            </a:pPr>
            <a:r>
              <a:rPr sz="1400" b="1" spc="10" dirty="0">
                <a:latin typeface="+mn-lt"/>
                <a:cs typeface="Arial"/>
              </a:rPr>
              <a:t>6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00" y="2905125"/>
            <a:ext cx="457200" cy="2596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815" rIns="0" bIns="0" rtlCol="0" anchor="ctr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345"/>
              </a:spcBef>
            </a:pPr>
            <a:r>
              <a:rPr sz="1400" b="1" spc="10" dirty="0">
                <a:latin typeface="+mn-lt"/>
                <a:cs typeface="Arial"/>
              </a:rPr>
              <a:t>1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400" y="2905125"/>
            <a:ext cx="457200" cy="2596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815" rIns="0" bIns="0" rtlCol="0" anchor="ctr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345"/>
              </a:spcBef>
            </a:pPr>
            <a:r>
              <a:rPr sz="1400" b="1" spc="10" dirty="0">
                <a:latin typeface="+mn-lt"/>
                <a:cs typeface="Arial"/>
              </a:rPr>
              <a:t>3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6200" y="2905125"/>
            <a:ext cx="457200" cy="2596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815" rIns="0" bIns="0" rtlCol="0" anchor="ctr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345"/>
              </a:spcBef>
            </a:pPr>
            <a:r>
              <a:rPr sz="1400" b="1" spc="10" dirty="0">
                <a:latin typeface="+mn-lt"/>
                <a:cs typeface="Arial"/>
              </a:rPr>
              <a:t>9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400" y="2905125"/>
            <a:ext cx="457200" cy="2596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3815" rIns="0" bIns="0" rtlCol="0" anchor="ctr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345"/>
              </a:spcBef>
            </a:pPr>
            <a:r>
              <a:rPr sz="1400" b="1" spc="10" dirty="0">
                <a:latin typeface="+mn-lt"/>
                <a:cs typeface="Arial"/>
              </a:rPr>
              <a:t>5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0200" y="3657600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350"/>
              </a:spcBef>
            </a:pPr>
            <a:r>
              <a:rPr sz="1400" b="1" spc="35" dirty="0">
                <a:latin typeface="+mn-lt"/>
                <a:cs typeface="Arial"/>
              </a:rPr>
              <a:t>20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200" y="3657600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4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5200" y="3648075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7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7200" y="3657600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6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2600" y="3590925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6520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1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7000" y="3590925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3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7600" y="3590925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 anchor="ctr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350"/>
              </a:spcBef>
            </a:pPr>
            <a:r>
              <a:rPr sz="1400" b="1" spc="10" dirty="0">
                <a:latin typeface="+mn-lt"/>
                <a:cs typeface="Arial"/>
              </a:rPr>
              <a:t>9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0" y="3590925"/>
            <a:ext cx="457200" cy="2603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350"/>
              </a:spcBef>
            </a:pPr>
            <a:r>
              <a:rPr sz="1400" spc="10" dirty="0">
                <a:latin typeface="+mn-lt"/>
                <a:cs typeface="Arial"/>
              </a:rPr>
              <a:t>5</a:t>
            </a:r>
            <a:endParaRPr sz="1400" dirty="0">
              <a:latin typeface="+mn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2600" y="4267200"/>
            <a:ext cx="457200" cy="26096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085" rIns="0" bIns="0" rtlCol="0" anchor="ctr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355"/>
              </a:spcBef>
            </a:pPr>
            <a:r>
              <a:rPr sz="1400" b="1" spc="10" dirty="0">
                <a:latin typeface="+mn-lt"/>
                <a:cs typeface="Arial"/>
              </a:rPr>
              <a:t>4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800" y="4267200"/>
            <a:ext cx="457200" cy="26096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085" rIns="0" bIns="0" rtlCol="0" anchor="ctr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355"/>
              </a:spcBef>
            </a:pPr>
            <a:r>
              <a:rPr sz="1400" b="1" spc="35" dirty="0">
                <a:latin typeface="+mn-lt"/>
                <a:cs typeface="Arial"/>
              </a:rPr>
              <a:t>20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7600" y="4267200"/>
            <a:ext cx="457200" cy="26096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085" rIns="0" bIns="0" rtlCol="0" anchor="ctr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355"/>
              </a:spcBef>
            </a:pPr>
            <a:r>
              <a:rPr sz="1400" b="1" spc="10" dirty="0">
                <a:latin typeface="+mn-lt"/>
                <a:cs typeface="Arial"/>
              </a:rPr>
              <a:t>6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4800" y="4267200"/>
            <a:ext cx="457200" cy="26096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085" rIns="0" bIns="0" rtlCol="0" anchor="ctr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355"/>
              </a:spcBef>
            </a:pPr>
            <a:r>
              <a:rPr sz="1400" b="1" spc="10" dirty="0">
                <a:latin typeface="+mn-lt"/>
                <a:cs typeface="Arial"/>
              </a:rPr>
              <a:t>7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1200" y="4276725"/>
            <a:ext cx="457200" cy="2616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720" rIns="0" bIns="0" rtlCol="0" anchor="ctr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360"/>
              </a:spcBef>
            </a:pPr>
            <a:r>
              <a:rPr sz="1400" b="1" spc="10" dirty="0">
                <a:latin typeface="+mn-lt"/>
                <a:cs typeface="Arial"/>
              </a:rPr>
              <a:t>1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8400" y="4276725"/>
            <a:ext cx="457200" cy="2616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720" rIns="0" bIns="0" rtlCol="0" anchor="ctr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360"/>
              </a:spcBef>
            </a:pPr>
            <a:r>
              <a:rPr sz="1400" b="1" spc="10" dirty="0">
                <a:latin typeface="+mn-lt"/>
                <a:cs typeface="Arial"/>
              </a:rPr>
              <a:t>3</a:t>
            </a:r>
            <a:endParaRPr sz="1400" b="1">
              <a:latin typeface="+mn-lt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96200" y="4333875"/>
            <a:ext cx="457200" cy="314325"/>
          </a:xfrm>
          <a:custGeom>
            <a:avLst/>
            <a:gdLst/>
            <a:ahLst/>
            <a:cxnLst/>
            <a:rect l="l" t="t" r="r" b="b"/>
            <a:pathLst>
              <a:path w="457200" h="314325">
                <a:moveTo>
                  <a:pt x="0" y="314325"/>
                </a:moveTo>
                <a:lnTo>
                  <a:pt x="457200" y="314325"/>
                </a:lnTo>
                <a:lnTo>
                  <a:pt x="4572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82941" y="4306252"/>
            <a:ext cx="126364" cy="231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1587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+mn-lt"/>
                <a:cs typeface="Arial"/>
              </a:rPr>
              <a:t>5</a:t>
            </a:r>
            <a:endParaRPr sz="1400" b="1" dirty="0">
              <a:latin typeface="+mn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53400" y="4276725"/>
            <a:ext cx="457200" cy="2616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lIns="0" tIns="45720" rIns="0" bIns="0" rtlCol="0" anchor="ctr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360"/>
              </a:spcBef>
            </a:pPr>
            <a:r>
              <a:rPr sz="1400" b="1" spc="10" dirty="0">
                <a:latin typeface="+mn-lt"/>
                <a:cs typeface="Arial"/>
              </a:rPr>
              <a:t>9</a:t>
            </a:r>
            <a:endParaRPr sz="1400" b="1" dirty="0">
              <a:latin typeface="+mn-lt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2891"/>
              </p:ext>
            </p:extLst>
          </p:nvPr>
        </p:nvGraphicFramePr>
        <p:xfrm>
          <a:off x="2127250" y="4956175"/>
          <a:ext cx="18288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35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47857"/>
              </p:ext>
            </p:extLst>
          </p:nvPr>
        </p:nvGraphicFramePr>
        <p:xfrm>
          <a:off x="6165850" y="4956175"/>
          <a:ext cx="18288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463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20469"/>
              </p:ext>
            </p:extLst>
          </p:nvPr>
        </p:nvGraphicFramePr>
        <p:xfrm>
          <a:off x="3117850" y="5632450"/>
          <a:ext cx="3657600" cy="31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3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307657" y="1969452"/>
            <a:ext cx="9486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+mn-lt"/>
                <a:cs typeface="Lucida Sans Unicode"/>
              </a:rPr>
              <a:t>D</a:t>
            </a:r>
            <a:r>
              <a:rPr sz="2000" spc="-20" dirty="0">
                <a:latin typeface="+mn-lt"/>
                <a:cs typeface="Lucida Sans Unicode"/>
              </a:rPr>
              <a:t>i</a:t>
            </a:r>
            <a:r>
              <a:rPr sz="2000" spc="25" dirty="0">
                <a:latin typeface="+mn-lt"/>
                <a:cs typeface="Lucida Sans Unicode"/>
              </a:rPr>
              <a:t>v</a:t>
            </a:r>
            <a:r>
              <a:rPr sz="2000" spc="-20" dirty="0">
                <a:latin typeface="+mn-lt"/>
                <a:cs typeface="Lucida Sans Unicode"/>
              </a:rPr>
              <a:t>i</a:t>
            </a:r>
            <a:r>
              <a:rPr sz="2000" spc="-15" dirty="0">
                <a:latin typeface="+mn-lt"/>
                <a:cs typeface="Lucida Sans Unicode"/>
              </a:rPr>
              <a:t>d</a:t>
            </a:r>
            <a:r>
              <a:rPr sz="2000" dirty="0">
                <a:latin typeface="+mn-lt"/>
                <a:cs typeface="Lucida Sans Unicode"/>
              </a:rPr>
              <a:t>e</a:t>
            </a:r>
            <a:endParaRPr sz="2000">
              <a:latin typeface="+mn-lt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" y="4566856"/>
            <a:ext cx="12941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+mn-lt"/>
                <a:cs typeface="Lucida Sans Unicode"/>
              </a:rPr>
              <a:t>Conquer</a:t>
            </a:r>
            <a:endParaRPr sz="2000">
              <a:latin typeface="+mn-lt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95400" y="1295400"/>
            <a:ext cx="228600" cy="1905000"/>
          </a:xfrm>
          <a:custGeom>
            <a:avLst/>
            <a:gdLst/>
            <a:ahLst/>
            <a:cxnLst/>
            <a:rect l="l" t="t" r="r" b="b"/>
            <a:pathLst>
              <a:path w="228600" h="1905000">
                <a:moveTo>
                  <a:pt x="228600" y="1905000"/>
                </a:moveTo>
                <a:lnTo>
                  <a:pt x="161098" y="1874357"/>
                </a:lnTo>
                <a:lnTo>
                  <a:pt x="136355" y="1839986"/>
                </a:lnTo>
                <a:lnTo>
                  <a:pt x="120127" y="1796409"/>
                </a:lnTo>
                <a:lnTo>
                  <a:pt x="114300" y="1746250"/>
                </a:lnTo>
                <a:lnTo>
                  <a:pt x="114300" y="1111250"/>
                </a:lnTo>
                <a:lnTo>
                  <a:pt x="108472" y="1061090"/>
                </a:lnTo>
                <a:lnTo>
                  <a:pt x="92244" y="1017513"/>
                </a:lnTo>
                <a:lnTo>
                  <a:pt x="67501" y="983142"/>
                </a:lnTo>
                <a:lnTo>
                  <a:pt x="36124" y="960597"/>
                </a:lnTo>
                <a:lnTo>
                  <a:pt x="0" y="952500"/>
                </a:lnTo>
                <a:lnTo>
                  <a:pt x="36124" y="944402"/>
                </a:lnTo>
                <a:lnTo>
                  <a:pt x="67501" y="921857"/>
                </a:lnTo>
                <a:lnTo>
                  <a:pt x="92244" y="887486"/>
                </a:lnTo>
                <a:lnTo>
                  <a:pt x="108472" y="843909"/>
                </a:lnTo>
                <a:lnTo>
                  <a:pt x="114300" y="793750"/>
                </a:lnTo>
                <a:lnTo>
                  <a:pt x="114300" y="158750"/>
                </a:lnTo>
                <a:lnTo>
                  <a:pt x="120127" y="108590"/>
                </a:lnTo>
                <a:lnTo>
                  <a:pt x="136355" y="65013"/>
                </a:lnTo>
                <a:lnTo>
                  <a:pt x="161098" y="30642"/>
                </a:lnTo>
                <a:lnTo>
                  <a:pt x="192475" y="8097"/>
                </a:lnTo>
                <a:lnTo>
                  <a:pt x="22860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6633"/>
            </a:solidFill>
          </a:ln>
        </p:spPr>
        <p:txBody>
          <a:bodyPr wrap="square" lIns="0" tIns="0" rIns="0" bIns="0" rtlCol="0"/>
          <a:lstStyle/>
          <a:p>
            <a:endParaRPr b="1">
              <a:latin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5400" y="36576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152400" y="2438400"/>
                </a:moveTo>
                <a:lnTo>
                  <a:pt x="107417" y="2399192"/>
                </a:lnTo>
                <a:lnTo>
                  <a:pt x="90915" y="2355204"/>
                </a:lnTo>
                <a:lnTo>
                  <a:pt x="80089" y="2299424"/>
                </a:lnTo>
                <a:lnTo>
                  <a:pt x="76200" y="2235200"/>
                </a:lnTo>
                <a:lnTo>
                  <a:pt x="76200" y="1422400"/>
                </a:lnTo>
                <a:lnTo>
                  <a:pt x="72310" y="1358156"/>
                </a:lnTo>
                <a:lnTo>
                  <a:pt x="61484" y="1302373"/>
                </a:lnTo>
                <a:lnTo>
                  <a:pt x="44982" y="1258393"/>
                </a:lnTo>
                <a:lnTo>
                  <a:pt x="24067" y="1229555"/>
                </a:lnTo>
                <a:lnTo>
                  <a:pt x="0" y="1219200"/>
                </a:lnTo>
                <a:lnTo>
                  <a:pt x="24067" y="1208844"/>
                </a:lnTo>
                <a:lnTo>
                  <a:pt x="44982" y="1180006"/>
                </a:lnTo>
                <a:lnTo>
                  <a:pt x="61484" y="1136026"/>
                </a:lnTo>
                <a:lnTo>
                  <a:pt x="72310" y="1080243"/>
                </a:lnTo>
                <a:lnTo>
                  <a:pt x="76200" y="1016000"/>
                </a:lnTo>
                <a:lnTo>
                  <a:pt x="76200" y="203200"/>
                </a:lnTo>
                <a:lnTo>
                  <a:pt x="80089" y="138956"/>
                </a:lnTo>
                <a:lnTo>
                  <a:pt x="90915" y="83173"/>
                </a:lnTo>
                <a:lnTo>
                  <a:pt x="107417" y="39193"/>
                </a:lnTo>
                <a:lnTo>
                  <a:pt x="128332" y="10355"/>
                </a:lnTo>
                <a:lnTo>
                  <a:pt x="15240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6633"/>
            </a:solidFill>
          </a:ln>
        </p:spPr>
        <p:txBody>
          <a:bodyPr wrap="square" lIns="0" tIns="0" rIns="0" bIns="0" rtlCol="0"/>
          <a:lstStyle/>
          <a:p>
            <a:endParaRPr sz="1600" b="1">
              <a:latin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81400" y="1822576"/>
            <a:ext cx="1221105" cy="329565"/>
          </a:xfrm>
          <a:custGeom>
            <a:avLst/>
            <a:gdLst/>
            <a:ahLst/>
            <a:cxnLst/>
            <a:rect l="l" t="t" r="r" b="b"/>
            <a:pathLst>
              <a:path w="1221104" h="329564">
                <a:moveTo>
                  <a:pt x="64642" y="255524"/>
                </a:moveTo>
                <a:lnTo>
                  <a:pt x="0" y="311023"/>
                </a:lnTo>
                <a:lnTo>
                  <a:pt x="83185" y="329564"/>
                </a:lnTo>
                <a:lnTo>
                  <a:pt x="76219" y="301751"/>
                </a:lnTo>
                <a:lnTo>
                  <a:pt x="63119" y="301751"/>
                </a:lnTo>
                <a:lnTo>
                  <a:pt x="60071" y="289433"/>
                </a:lnTo>
                <a:lnTo>
                  <a:pt x="72365" y="286359"/>
                </a:lnTo>
                <a:lnTo>
                  <a:pt x="64642" y="255524"/>
                </a:lnTo>
                <a:close/>
              </a:path>
              <a:path w="1221104" h="329564">
                <a:moveTo>
                  <a:pt x="72365" y="286359"/>
                </a:moveTo>
                <a:lnTo>
                  <a:pt x="60071" y="289433"/>
                </a:lnTo>
                <a:lnTo>
                  <a:pt x="63119" y="301751"/>
                </a:lnTo>
                <a:lnTo>
                  <a:pt x="75448" y="298670"/>
                </a:lnTo>
                <a:lnTo>
                  <a:pt x="72365" y="286359"/>
                </a:lnTo>
                <a:close/>
              </a:path>
              <a:path w="1221104" h="329564">
                <a:moveTo>
                  <a:pt x="75448" y="298670"/>
                </a:moveTo>
                <a:lnTo>
                  <a:pt x="63119" y="301751"/>
                </a:lnTo>
                <a:lnTo>
                  <a:pt x="76219" y="301751"/>
                </a:lnTo>
                <a:lnTo>
                  <a:pt x="75448" y="298670"/>
                </a:lnTo>
                <a:close/>
              </a:path>
              <a:path w="1221104" h="329564">
                <a:moveTo>
                  <a:pt x="1217676" y="0"/>
                </a:moveTo>
                <a:lnTo>
                  <a:pt x="72365" y="286359"/>
                </a:lnTo>
                <a:lnTo>
                  <a:pt x="75448" y="298670"/>
                </a:lnTo>
                <a:lnTo>
                  <a:pt x="1220724" y="12446"/>
                </a:lnTo>
                <a:lnTo>
                  <a:pt x="1217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6403" y="1822576"/>
            <a:ext cx="1297305" cy="330835"/>
          </a:xfrm>
          <a:custGeom>
            <a:avLst/>
            <a:gdLst/>
            <a:ahLst/>
            <a:cxnLst/>
            <a:rect l="l" t="t" r="r" b="b"/>
            <a:pathLst>
              <a:path w="1297304" h="330835">
                <a:moveTo>
                  <a:pt x="1221185" y="299732"/>
                </a:moveTo>
                <a:lnTo>
                  <a:pt x="1213866" y="330708"/>
                </a:lnTo>
                <a:lnTo>
                  <a:pt x="1296797" y="311023"/>
                </a:lnTo>
                <a:lnTo>
                  <a:pt x="1286734" y="302640"/>
                </a:lnTo>
                <a:lnTo>
                  <a:pt x="1233551" y="302640"/>
                </a:lnTo>
                <a:lnTo>
                  <a:pt x="1221185" y="299732"/>
                </a:lnTo>
                <a:close/>
              </a:path>
              <a:path w="1297304" h="330835">
                <a:moveTo>
                  <a:pt x="1224097" y="287409"/>
                </a:moveTo>
                <a:lnTo>
                  <a:pt x="1221185" y="299732"/>
                </a:lnTo>
                <a:lnTo>
                  <a:pt x="1233551" y="302640"/>
                </a:lnTo>
                <a:lnTo>
                  <a:pt x="1236472" y="290322"/>
                </a:lnTo>
                <a:lnTo>
                  <a:pt x="1224097" y="287409"/>
                </a:lnTo>
                <a:close/>
              </a:path>
              <a:path w="1297304" h="330835">
                <a:moveTo>
                  <a:pt x="1231392" y="256539"/>
                </a:moveTo>
                <a:lnTo>
                  <a:pt x="1224097" y="287409"/>
                </a:lnTo>
                <a:lnTo>
                  <a:pt x="1236472" y="290322"/>
                </a:lnTo>
                <a:lnTo>
                  <a:pt x="1233551" y="302640"/>
                </a:lnTo>
                <a:lnTo>
                  <a:pt x="1286734" y="302640"/>
                </a:lnTo>
                <a:lnTo>
                  <a:pt x="1231392" y="256539"/>
                </a:lnTo>
                <a:close/>
              </a:path>
              <a:path w="1297304" h="330835">
                <a:moveTo>
                  <a:pt x="2794" y="0"/>
                </a:moveTo>
                <a:lnTo>
                  <a:pt x="0" y="12446"/>
                </a:lnTo>
                <a:lnTo>
                  <a:pt x="1221185" y="299732"/>
                </a:lnTo>
                <a:lnTo>
                  <a:pt x="1224097" y="287409"/>
                </a:lnTo>
                <a:lnTo>
                  <a:pt x="2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86000" y="2585339"/>
            <a:ext cx="384810" cy="234315"/>
          </a:xfrm>
          <a:custGeom>
            <a:avLst/>
            <a:gdLst/>
            <a:ahLst/>
            <a:cxnLst/>
            <a:rect l="l" t="t" r="r" b="b"/>
            <a:pathLst>
              <a:path w="384810" h="234314">
                <a:moveTo>
                  <a:pt x="45719" y="162178"/>
                </a:moveTo>
                <a:lnTo>
                  <a:pt x="0" y="234061"/>
                </a:lnTo>
                <a:lnTo>
                  <a:pt x="84962" y="227584"/>
                </a:lnTo>
                <a:lnTo>
                  <a:pt x="72542" y="206883"/>
                </a:lnTo>
                <a:lnTo>
                  <a:pt x="57657" y="206883"/>
                </a:lnTo>
                <a:lnTo>
                  <a:pt x="51181" y="195961"/>
                </a:lnTo>
                <a:lnTo>
                  <a:pt x="62068" y="189426"/>
                </a:lnTo>
                <a:lnTo>
                  <a:pt x="45719" y="162178"/>
                </a:lnTo>
                <a:close/>
              </a:path>
              <a:path w="384810" h="234314">
                <a:moveTo>
                  <a:pt x="62068" y="189426"/>
                </a:moveTo>
                <a:lnTo>
                  <a:pt x="51181" y="195961"/>
                </a:lnTo>
                <a:lnTo>
                  <a:pt x="57657" y="206883"/>
                </a:lnTo>
                <a:lnTo>
                  <a:pt x="68602" y="200316"/>
                </a:lnTo>
                <a:lnTo>
                  <a:pt x="62068" y="189426"/>
                </a:lnTo>
                <a:close/>
              </a:path>
              <a:path w="384810" h="234314">
                <a:moveTo>
                  <a:pt x="68602" y="200316"/>
                </a:moveTo>
                <a:lnTo>
                  <a:pt x="57657" y="206883"/>
                </a:lnTo>
                <a:lnTo>
                  <a:pt x="72542" y="206883"/>
                </a:lnTo>
                <a:lnTo>
                  <a:pt x="68602" y="200316"/>
                </a:lnTo>
                <a:close/>
              </a:path>
              <a:path w="384810" h="234314">
                <a:moveTo>
                  <a:pt x="377698" y="0"/>
                </a:moveTo>
                <a:lnTo>
                  <a:pt x="62068" y="189426"/>
                </a:lnTo>
                <a:lnTo>
                  <a:pt x="68602" y="200316"/>
                </a:lnTo>
                <a:lnTo>
                  <a:pt x="384301" y="10922"/>
                </a:lnTo>
                <a:lnTo>
                  <a:pt x="37769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78225" y="2585339"/>
            <a:ext cx="536575" cy="310515"/>
          </a:xfrm>
          <a:custGeom>
            <a:avLst/>
            <a:gdLst/>
            <a:ahLst/>
            <a:cxnLst/>
            <a:rect l="l" t="t" r="r" b="b"/>
            <a:pathLst>
              <a:path w="536575" h="310514">
                <a:moveTo>
                  <a:pt x="467283" y="277941"/>
                </a:moveTo>
                <a:lnTo>
                  <a:pt x="451485" y="305562"/>
                </a:lnTo>
                <a:lnTo>
                  <a:pt x="536575" y="310261"/>
                </a:lnTo>
                <a:lnTo>
                  <a:pt x="519218" y="284225"/>
                </a:lnTo>
                <a:lnTo>
                  <a:pt x="478282" y="284225"/>
                </a:lnTo>
                <a:lnTo>
                  <a:pt x="467283" y="277941"/>
                </a:lnTo>
                <a:close/>
              </a:path>
              <a:path w="536575" h="310514">
                <a:moveTo>
                  <a:pt x="473555" y="266974"/>
                </a:moveTo>
                <a:lnTo>
                  <a:pt x="467283" y="277941"/>
                </a:lnTo>
                <a:lnTo>
                  <a:pt x="478282" y="284225"/>
                </a:lnTo>
                <a:lnTo>
                  <a:pt x="484632" y="273303"/>
                </a:lnTo>
                <a:lnTo>
                  <a:pt x="473555" y="266974"/>
                </a:lnTo>
                <a:close/>
              </a:path>
              <a:path w="536575" h="310514">
                <a:moveTo>
                  <a:pt x="489330" y="239395"/>
                </a:moveTo>
                <a:lnTo>
                  <a:pt x="473555" y="266974"/>
                </a:lnTo>
                <a:lnTo>
                  <a:pt x="484632" y="273303"/>
                </a:lnTo>
                <a:lnTo>
                  <a:pt x="478282" y="284225"/>
                </a:lnTo>
                <a:lnTo>
                  <a:pt x="519218" y="284225"/>
                </a:lnTo>
                <a:lnTo>
                  <a:pt x="489330" y="239395"/>
                </a:lnTo>
                <a:close/>
              </a:path>
              <a:path w="536575" h="310514">
                <a:moveTo>
                  <a:pt x="6350" y="0"/>
                </a:moveTo>
                <a:lnTo>
                  <a:pt x="0" y="10922"/>
                </a:lnTo>
                <a:lnTo>
                  <a:pt x="467283" y="277941"/>
                </a:lnTo>
                <a:lnTo>
                  <a:pt x="473555" y="266974"/>
                </a:lnTo>
                <a:lnTo>
                  <a:pt x="635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24600" y="2585339"/>
            <a:ext cx="384810" cy="234315"/>
          </a:xfrm>
          <a:custGeom>
            <a:avLst/>
            <a:gdLst/>
            <a:ahLst/>
            <a:cxnLst/>
            <a:rect l="l" t="t" r="r" b="b"/>
            <a:pathLst>
              <a:path w="384809" h="234314">
                <a:moveTo>
                  <a:pt x="45720" y="162178"/>
                </a:moveTo>
                <a:lnTo>
                  <a:pt x="0" y="234061"/>
                </a:lnTo>
                <a:lnTo>
                  <a:pt x="84962" y="227584"/>
                </a:lnTo>
                <a:lnTo>
                  <a:pt x="72542" y="206883"/>
                </a:lnTo>
                <a:lnTo>
                  <a:pt x="57658" y="206883"/>
                </a:lnTo>
                <a:lnTo>
                  <a:pt x="51180" y="195961"/>
                </a:lnTo>
                <a:lnTo>
                  <a:pt x="62068" y="189426"/>
                </a:lnTo>
                <a:lnTo>
                  <a:pt x="45720" y="162178"/>
                </a:lnTo>
                <a:close/>
              </a:path>
              <a:path w="384809" h="234314">
                <a:moveTo>
                  <a:pt x="62068" y="189426"/>
                </a:moveTo>
                <a:lnTo>
                  <a:pt x="51180" y="195961"/>
                </a:lnTo>
                <a:lnTo>
                  <a:pt x="57658" y="206883"/>
                </a:lnTo>
                <a:lnTo>
                  <a:pt x="68602" y="200316"/>
                </a:lnTo>
                <a:lnTo>
                  <a:pt x="62068" y="189426"/>
                </a:lnTo>
                <a:close/>
              </a:path>
              <a:path w="384809" h="234314">
                <a:moveTo>
                  <a:pt x="68602" y="200316"/>
                </a:moveTo>
                <a:lnTo>
                  <a:pt x="57658" y="206883"/>
                </a:lnTo>
                <a:lnTo>
                  <a:pt x="72542" y="206883"/>
                </a:lnTo>
                <a:lnTo>
                  <a:pt x="68602" y="200316"/>
                </a:lnTo>
                <a:close/>
              </a:path>
              <a:path w="384809" h="234314">
                <a:moveTo>
                  <a:pt x="377698" y="0"/>
                </a:moveTo>
                <a:lnTo>
                  <a:pt x="62068" y="189426"/>
                </a:lnTo>
                <a:lnTo>
                  <a:pt x="68602" y="200316"/>
                </a:lnTo>
                <a:lnTo>
                  <a:pt x="384301" y="10922"/>
                </a:lnTo>
                <a:lnTo>
                  <a:pt x="37769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16443" y="2509266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09" h="310514">
                <a:moveTo>
                  <a:pt x="393828" y="273137"/>
                </a:moveTo>
                <a:lnTo>
                  <a:pt x="376174" y="299593"/>
                </a:lnTo>
                <a:lnTo>
                  <a:pt x="460755" y="310134"/>
                </a:lnTo>
                <a:lnTo>
                  <a:pt x="443607" y="280162"/>
                </a:lnTo>
                <a:lnTo>
                  <a:pt x="404367" y="280162"/>
                </a:lnTo>
                <a:lnTo>
                  <a:pt x="393828" y="273137"/>
                </a:lnTo>
                <a:close/>
              </a:path>
              <a:path w="461009" h="310514">
                <a:moveTo>
                  <a:pt x="400888" y="262558"/>
                </a:moveTo>
                <a:lnTo>
                  <a:pt x="393828" y="273137"/>
                </a:lnTo>
                <a:lnTo>
                  <a:pt x="404367" y="280162"/>
                </a:lnTo>
                <a:lnTo>
                  <a:pt x="411479" y="269621"/>
                </a:lnTo>
                <a:lnTo>
                  <a:pt x="400888" y="262558"/>
                </a:lnTo>
                <a:close/>
              </a:path>
              <a:path w="461009" h="310514">
                <a:moveTo>
                  <a:pt x="418464" y="236220"/>
                </a:moveTo>
                <a:lnTo>
                  <a:pt x="400888" y="262558"/>
                </a:lnTo>
                <a:lnTo>
                  <a:pt x="411479" y="269621"/>
                </a:lnTo>
                <a:lnTo>
                  <a:pt x="404367" y="280162"/>
                </a:lnTo>
                <a:lnTo>
                  <a:pt x="443607" y="280162"/>
                </a:lnTo>
                <a:lnTo>
                  <a:pt x="418464" y="236220"/>
                </a:lnTo>
                <a:close/>
              </a:path>
              <a:path w="461009" h="310514">
                <a:moveTo>
                  <a:pt x="7111" y="0"/>
                </a:moveTo>
                <a:lnTo>
                  <a:pt x="0" y="10668"/>
                </a:lnTo>
                <a:lnTo>
                  <a:pt x="393828" y="273137"/>
                </a:lnTo>
                <a:lnTo>
                  <a:pt x="400888" y="262558"/>
                </a:lnTo>
                <a:lnTo>
                  <a:pt x="7111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05000" y="3272154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4" h="309245">
                <a:moveTo>
                  <a:pt x="26924" y="228473"/>
                </a:moveTo>
                <a:lnTo>
                  <a:pt x="0" y="309245"/>
                </a:lnTo>
                <a:lnTo>
                  <a:pt x="80772" y="282321"/>
                </a:lnTo>
                <a:lnTo>
                  <a:pt x="67310" y="268859"/>
                </a:lnTo>
                <a:lnTo>
                  <a:pt x="49402" y="268859"/>
                </a:lnTo>
                <a:lnTo>
                  <a:pt x="40386" y="259842"/>
                </a:lnTo>
                <a:lnTo>
                  <a:pt x="49341" y="250890"/>
                </a:lnTo>
                <a:lnTo>
                  <a:pt x="26924" y="228473"/>
                </a:lnTo>
                <a:close/>
              </a:path>
              <a:path w="309244" h="309245">
                <a:moveTo>
                  <a:pt x="49341" y="250890"/>
                </a:moveTo>
                <a:lnTo>
                  <a:pt x="40386" y="259842"/>
                </a:lnTo>
                <a:lnTo>
                  <a:pt x="49402" y="268859"/>
                </a:lnTo>
                <a:lnTo>
                  <a:pt x="58354" y="259903"/>
                </a:lnTo>
                <a:lnTo>
                  <a:pt x="49341" y="250890"/>
                </a:lnTo>
                <a:close/>
              </a:path>
              <a:path w="309244" h="309245">
                <a:moveTo>
                  <a:pt x="58354" y="259903"/>
                </a:moveTo>
                <a:lnTo>
                  <a:pt x="49402" y="268859"/>
                </a:lnTo>
                <a:lnTo>
                  <a:pt x="67310" y="268859"/>
                </a:lnTo>
                <a:lnTo>
                  <a:pt x="58354" y="259903"/>
                </a:lnTo>
                <a:close/>
              </a:path>
              <a:path w="309244" h="309245">
                <a:moveTo>
                  <a:pt x="300355" y="0"/>
                </a:moveTo>
                <a:lnTo>
                  <a:pt x="49341" y="250890"/>
                </a:lnTo>
                <a:lnTo>
                  <a:pt x="58354" y="259903"/>
                </a:lnTo>
                <a:lnTo>
                  <a:pt x="309244" y="8890"/>
                </a:lnTo>
                <a:lnTo>
                  <a:pt x="300355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05863" y="3271646"/>
            <a:ext cx="385445" cy="309880"/>
          </a:xfrm>
          <a:custGeom>
            <a:avLst/>
            <a:gdLst/>
            <a:ahLst/>
            <a:cxnLst/>
            <a:rect l="l" t="t" r="r" b="b"/>
            <a:pathLst>
              <a:path w="385444" h="309879">
                <a:moveTo>
                  <a:pt x="321420" y="267141"/>
                </a:moveTo>
                <a:lnTo>
                  <a:pt x="301625" y="291845"/>
                </a:lnTo>
                <a:lnTo>
                  <a:pt x="384937" y="309752"/>
                </a:lnTo>
                <a:lnTo>
                  <a:pt x="368939" y="275081"/>
                </a:lnTo>
                <a:lnTo>
                  <a:pt x="331343" y="275081"/>
                </a:lnTo>
                <a:lnTo>
                  <a:pt x="321420" y="267141"/>
                </a:lnTo>
                <a:close/>
              </a:path>
              <a:path w="385444" h="309879">
                <a:moveTo>
                  <a:pt x="329381" y="257205"/>
                </a:moveTo>
                <a:lnTo>
                  <a:pt x="321420" y="267141"/>
                </a:lnTo>
                <a:lnTo>
                  <a:pt x="331343" y="275081"/>
                </a:lnTo>
                <a:lnTo>
                  <a:pt x="339344" y="265175"/>
                </a:lnTo>
                <a:lnTo>
                  <a:pt x="329381" y="257205"/>
                </a:lnTo>
                <a:close/>
              </a:path>
              <a:path w="385444" h="309879">
                <a:moveTo>
                  <a:pt x="349250" y="232410"/>
                </a:moveTo>
                <a:lnTo>
                  <a:pt x="329381" y="257205"/>
                </a:lnTo>
                <a:lnTo>
                  <a:pt x="339344" y="265175"/>
                </a:lnTo>
                <a:lnTo>
                  <a:pt x="331343" y="275081"/>
                </a:lnTo>
                <a:lnTo>
                  <a:pt x="368939" y="275081"/>
                </a:lnTo>
                <a:lnTo>
                  <a:pt x="349250" y="232410"/>
                </a:lnTo>
                <a:close/>
              </a:path>
              <a:path w="385444" h="309879">
                <a:moveTo>
                  <a:pt x="7874" y="0"/>
                </a:moveTo>
                <a:lnTo>
                  <a:pt x="0" y="9905"/>
                </a:lnTo>
                <a:lnTo>
                  <a:pt x="321420" y="267141"/>
                </a:lnTo>
                <a:lnTo>
                  <a:pt x="329381" y="257205"/>
                </a:lnTo>
                <a:lnTo>
                  <a:pt x="787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57600" y="3270884"/>
            <a:ext cx="460375" cy="234315"/>
          </a:xfrm>
          <a:custGeom>
            <a:avLst/>
            <a:gdLst/>
            <a:ahLst/>
            <a:cxnLst/>
            <a:rect l="l" t="t" r="r" b="b"/>
            <a:pathLst>
              <a:path w="460375" h="234314">
                <a:moveTo>
                  <a:pt x="51053" y="166115"/>
                </a:moveTo>
                <a:lnTo>
                  <a:pt x="0" y="234314"/>
                </a:lnTo>
                <a:lnTo>
                  <a:pt x="85216" y="234314"/>
                </a:lnTo>
                <a:lnTo>
                  <a:pt x="73829" y="211581"/>
                </a:lnTo>
                <a:lnTo>
                  <a:pt x="59689" y="211581"/>
                </a:lnTo>
                <a:lnTo>
                  <a:pt x="53975" y="200278"/>
                </a:lnTo>
                <a:lnTo>
                  <a:pt x="65323" y="194602"/>
                </a:lnTo>
                <a:lnTo>
                  <a:pt x="51053" y="166115"/>
                </a:lnTo>
                <a:close/>
              </a:path>
              <a:path w="460375" h="234314">
                <a:moveTo>
                  <a:pt x="65323" y="194602"/>
                </a:moveTo>
                <a:lnTo>
                  <a:pt x="53975" y="200278"/>
                </a:lnTo>
                <a:lnTo>
                  <a:pt x="59689" y="211581"/>
                </a:lnTo>
                <a:lnTo>
                  <a:pt x="70997" y="205928"/>
                </a:lnTo>
                <a:lnTo>
                  <a:pt x="65323" y="194602"/>
                </a:lnTo>
                <a:close/>
              </a:path>
              <a:path w="460375" h="234314">
                <a:moveTo>
                  <a:pt x="70997" y="205928"/>
                </a:moveTo>
                <a:lnTo>
                  <a:pt x="59689" y="211581"/>
                </a:lnTo>
                <a:lnTo>
                  <a:pt x="73829" y="211581"/>
                </a:lnTo>
                <a:lnTo>
                  <a:pt x="70997" y="205928"/>
                </a:lnTo>
                <a:close/>
              </a:path>
              <a:path w="460375" h="234314">
                <a:moveTo>
                  <a:pt x="454405" y="0"/>
                </a:moveTo>
                <a:lnTo>
                  <a:pt x="65323" y="194602"/>
                </a:lnTo>
                <a:lnTo>
                  <a:pt x="70997" y="205928"/>
                </a:lnTo>
                <a:lnTo>
                  <a:pt x="459994" y="11429"/>
                </a:lnTo>
                <a:lnTo>
                  <a:pt x="454405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10863" y="3271646"/>
            <a:ext cx="385445" cy="309880"/>
          </a:xfrm>
          <a:custGeom>
            <a:avLst/>
            <a:gdLst/>
            <a:ahLst/>
            <a:cxnLst/>
            <a:rect l="l" t="t" r="r" b="b"/>
            <a:pathLst>
              <a:path w="385445" h="309879">
                <a:moveTo>
                  <a:pt x="321420" y="267141"/>
                </a:moveTo>
                <a:lnTo>
                  <a:pt x="301625" y="291845"/>
                </a:lnTo>
                <a:lnTo>
                  <a:pt x="384937" y="309752"/>
                </a:lnTo>
                <a:lnTo>
                  <a:pt x="368939" y="275081"/>
                </a:lnTo>
                <a:lnTo>
                  <a:pt x="331342" y="275081"/>
                </a:lnTo>
                <a:lnTo>
                  <a:pt x="321420" y="267141"/>
                </a:lnTo>
                <a:close/>
              </a:path>
              <a:path w="385445" h="309879">
                <a:moveTo>
                  <a:pt x="329381" y="257205"/>
                </a:moveTo>
                <a:lnTo>
                  <a:pt x="321420" y="267141"/>
                </a:lnTo>
                <a:lnTo>
                  <a:pt x="331342" y="275081"/>
                </a:lnTo>
                <a:lnTo>
                  <a:pt x="339344" y="265175"/>
                </a:lnTo>
                <a:lnTo>
                  <a:pt x="329381" y="257205"/>
                </a:lnTo>
                <a:close/>
              </a:path>
              <a:path w="385445" h="309879">
                <a:moveTo>
                  <a:pt x="349250" y="232410"/>
                </a:moveTo>
                <a:lnTo>
                  <a:pt x="329381" y="257205"/>
                </a:lnTo>
                <a:lnTo>
                  <a:pt x="339344" y="265175"/>
                </a:lnTo>
                <a:lnTo>
                  <a:pt x="331342" y="275081"/>
                </a:lnTo>
                <a:lnTo>
                  <a:pt x="368939" y="275081"/>
                </a:lnTo>
                <a:lnTo>
                  <a:pt x="349250" y="232410"/>
                </a:lnTo>
                <a:close/>
              </a:path>
              <a:path w="385445" h="309879">
                <a:moveTo>
                  <a:pt x="7874" y="0"/>
                </a:moveTo>
                <a:lnTo>
                  <a:pt x="0" y="9905"/>
                </a:lnTo>
                <a:lnTo>
                  <a:pt x="321420" y="267141"/>
                </a:lnTo>
                <a:lnTo>
                  <a:pt x="329381" y="257205"/>
                </a:lnTo>
                <a:lnTo>
                  <a:pt x="787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67400" y="3272154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5" h="309245">
                <a:moveTo>
                  <a:pt x="26924" y="228473"/>
                </a:moveTo>
                <a:lnTo>
                  <a:pt x="0" y="309245"/>
                </a:lnTo>
                <a:lnTo>
                  <a:pt x="80772" y="282321"/>
                </a:lnTo>
                <a:lnTo>
                  <a:pt x="67310" y="268859"/>
                </a:lnTo>
                <a:lnTo>
                  <a:pt x="49402" y="268859"/>
                </a:lnTo>
                <a:lnTo>
                  <a:pt x="40386" y="259842"/>
                </a:lnTo>
                <a:lnTo>
                  <a:pt x="49341" y="250890"/>
                </a:lnTo>
                <a:lnTo>
                  <a:pt x="26924" y="228473"/>
                </a:lnTo>
                <a:close/>
              </a:path>
              <a:path w="309245" h="309245">
                <a:moveTo>
                  <a:pt x="49341" y="250890"/>
                </a:moveTo>
                <a:lnTo>
                  <a:pt x="40386" y="259842"/>
                </a:lnTo>
                <a:lnTo>
                  <a:pt x="49402" y="268859"/>
                </a:lnTo>
                <a:lnTo>
                  <a:pt x="58354" y="259903"/>
                </a:lnTo>
                <a:lnTo>
                  <a:pt x="49341" y="250890"/>
                </a:lnTo>
                <a:close/>
              </a:path>
              <a:path w="309245" h="309245">
                <a:moveTo>
                  <a:pt x="58354" y="259903"/>
                </a:moveTo>
                <a:lnTo>
                  <a:pt x="49402" y="268859"/>
                </a:lnTo>
                <a:lnTo>
                  <a:pt x="67310" y="268859"/>
                </a:lnTo>
                <a:lnTo>
                  <a:pt x="58354" y="259903"/>
                </a:lnTo>
                <a:close/>
              </a:path>
              <a:path w="309245" h="309245">
                <a:moveTo>
                  <a:pt x="300354" y="0"/>
                </a:moveTo>
                <a:lnTo>
                  <a:pt x="49341" y="250890"/>
                </a:lnTo>
                <a:lnTo>
                  <a:pt x="58354" y="259903"/>
                </a:lnTo>
                <a:lnTo>
                  <a:pt x="309245" y="8890"/>
                </a:lnTo>
                <a:lnTo>
                  <a:pt x="30035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44844" y="3271265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09" h="310514">
                <a:moveTo>
                  <a:pt x="393828" y="273137"/>
                </a:moveTo>
                <a:lnTo>
                  <a:pt x="376174" y="299593"/>
                </a:lnTo>
                <a:lnTo>
                  <a:pt x="460755" y="310134"/>
                </a:lnTo>
                <a:lnTo>
                  <a:pt x="443607" y="280162"/>
                </a:lnTo>
                <a:lnTo>
                  <a:pt x="404367" y="280162"/>
                </a:lnTo>
                <a:lnTo>
                  <a:pt x="393828" y="273137"/>
                </a:lnTo>
                <a:close/>
              </a:path>
              <a:path w="461009" h="310514">
                <a:moveTo>
                  <a:pt x="400888" y="262558"/>
                </a:moveTo>
                <a:lnTo>
                  <a:pt x="393828" y="273137"/>
                </a:lnTo>
                <a:lnTo>
                  <a:pt x="404367" y="280162"/>
                </a:lnTo>
                <a:lnTo>
                  <a:pt x="411479" y="269621"/>
                </a:lnTo>
                <a:lnTo>
                  <a:pt x="400888" y="262558"/>
                </a:lnTo>
                <a:close/>
              </a:path>
              <a:path w="461009" h="310514">
                <a:moveTo>
                  <a:pt x="418464" y="236220"/>
                </a:moveTo>
                <a:lnTo>
                  <a:pt x="400888" y="262558"/>
                </a:lnTo>
                <a:lnTo>
                  <a:pt x="411479" y="269621"/>
                </a:lnTo>
                <a:lnTo>
                  <a:pt x="404367" y="280162"/>
                </a:lnTo>
                <a:lnTo>
                  <a:pt x="443607" y="280162"/>
                </a:lnTo>
                <a:lnTo>
                  <a:pt x="418464" y="236220"/>
                </a:lnTo>
                <a:close/>
              </a:path>
              <a:path w="461009" h="310514">
                <a:moveTo>
                  <a:pt x="7111" y="0"/>
                </a:moveTo>
                <a:lnTo>
                  <a:pt x="0" y="10668"/>
                </a:lnTo>
                <a:lnTo>
                  <a:pt x="393828" y="273137"/>
                </a:lnTo>
                <a:lnTo>
                  <a:pt x="400888" y="262558"/>
                </a:lnTo>
                <a:lnTo>
                  <a:pt x="7111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96200" y="3271265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09" h="310514">
                <a:moveTo>
                  <a:pt x="42291" y="236220"/>
                </a:moveTo>
                <a:lnTo>
                  <a:pt x="0" y="310134"/>
                </a:lnTo>
                <a:lnTo>
                  <a:pt x="84581" y="299593"/>
                </a:lnTo>
                <a:lnTo>
                  <a:pt x="71615" y="280162"/>
                </a:lnTo>
                <a:lnTo>
                  <a:pt x="56388" y="280162"/>
                </a:lnTo>
                <a:lnTo>
                  <a:pt x="49275" y="269621"/>
                </a:lnTo>
                <a:lnTo>
                  <a:pt x="59867" y="262558"/>
                </a:lnTo>
                <a:lnTo>
                  <a:pt x="42291" y="236220"/>
                </a:lnTo>
                <a:close/>
              </a:path>
              <a:path w="461009" h="310514">
                <a:moveTo>
                  <a:pt x="59867" y="262558"/>
                </a:moveTo>
                <a:lnTo>
                  <a:pt x="49275" y="269621"/>
                </a:lnTo>
                <a:lnTo>
                  <a:pt x="56388" y="280162"/>
                </a:lnTo>
                <a:lnTo>
                  <a:pt x="66927" y="273137"/>
                </a:lnTo>
                <a:lnTo>
                  <a:pt x="59867" y="262558"/>
                </a:lnTo>
                <a:close/>
              </a:path>
              <a:path w="461009" h="310514">
                <a:moveTo>
                  <a:pt x="66927" y="273137"/>
                </a:moveTo>
                <a:lnTo>
                  <a:pt x="56388" y="280162"/>
                </a:lnTo>
                <a:lnTo>
                  <a:pt x="71615" y="280162"/>
                </a:lnTo>
                <a:lnTo>
                  <a:pt x="66927" y="273137"/>
                </a:lnTo>
                <a:close/>
              </a:path>
              <a:path w="461009" h="310514">
                <a:moveTo>
                  <a:pt x="453644" y="0"/>
                </a:moveTo>
                <a:lnTo>
                  <a:pt x="59867" y="262558"/>
                </a:lnTo>
                <a:lnTo>
                  <a:pt x="66927" y="273137"/>
                </a:lnTo>
                <a:lnTo>
                  <a:pt x="460755" y="10668"/>
                </a:lnTo>
                <a:lnTo>
                  <a:pt x="45364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49843" y="3271265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09" h="310514">
                <a:moveTo>
                  <a:pt x="393828" y="273137"/>
                </a:moveTo>
                <a:lnTo>
                  <a:pt x="376174" y="299593"/>
                </a:lnTo>
                <a:lnTo>
                  <a:pt x="460755" y="310134"/>
                </a:lnTo>
                <a:lnTo>
                  <a:pt x="443607" y="280162"/>
                </a:lnTo>
                <a:lnTo>
                  <a:pt x="404367" y="280162"/>
                </a:lnTo>
                <a:lnTo>
                  <a:pt x="393828" y="273137"/>
                </a:lnTo>
                <a:close/>
              </a:path>
              <a:path w="461009" h="310514">
                <a:moveTo>
                  <a:pt x="400888" y="262558"/>
                </a:moveTo>
                <a:lnTo>
                  <a:pt x="393828" y="273137"/>
                </a:lnTo>
                <a:lnTo>
                  <a:pt x="404367" y="280162"/>
                </a:lnTo>
                <a:lnTo>
                  <a:pt x="411479" y="269621"/>
                </a:lnTo>
                <a:lnTo>
                  <a:pt x="400888" y="262558"/>
                </a:lnTo>
                <a:close/>
              </a:path>
              <a:path w="461009" h="310514">
                <a:moveTo>
                  <a:pt x="418464" y="236220"/>
                </a:moveTo>
                <a:lnTo>
                  <a:pt x="400888" y="262558"/>
                </a:lnTo>
                <a:lnTo>
                  <a:pt x="411479" y="269621"/>
                </a:lnTo>
                <a:lnTo>
                  <a:pt x="404367" y="280162"/>
                </a:lnTo>
                <a:lnTo>
                  <a:pt x="443607" y="280162"/>
                </a:lnTo>
                <a:lnTo>
                  <a:pt x="418464" y="236220"/>
                </a:lnTo>
                <a:close/>
              </a:path>
              <a:path w="461009" h="310514">
                <a:moveTo>
                  <a:pt x="7111" y="0"/>
                </a:moveTo>
                <a:lnTo>
                  <a:pt x="0" y="10668"/>
                </a:lnTo>
                <a:lnTo>
                  <a:pt x="393828" y="273137"/>
                </a:lnTo>
                <a:lnTo>
                  <a:pt x="400888" y="262558"/>
                </a:lnTo>
                <a:lnTo>
                  <a:pt x="7111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31005" y="4032884"/>
            <a:ext cx="307975" cy="165100"/>
          </a:xfrm>
          <a:custGeom>
            <a:avLst/>
            <a:gdLst/>
            <a:ahLst/>
            <a:cxnLst/>
            <a:rect l="l" t="t" r="r" b="b"/>
            <a:pathLst>
              <a:path w="307975" h="165100">
                <a:moveTo>
                  <a:pt x="272634" y="147688"/>
                </a:moveTo>
                <a:lnTo>
                  <a:pt x="207899" y="151891"/>
                </a:lnTo>
                <a:lnTo>
                  <a:pt x="204343" y="152019"/>
                </a:lnTo>
                <a:lnTo>
                  <a:pt x="201803" y="155066"/>
                </a:lnTo>
                <a:lnTo>
                  <a:pt x="201930" y="158622"/>
                </a:lnTo>
                <a:lnTo>
                  <a:pt x="202184" y="162051"/>
                </a:lnTo>
                <a:lnTo>
                  <a:pt x="205232" y="164719"/>
                </a:lnTo>
                <a:lnTo>
                  <a:pt x="307594" y="158114"/>
                </a:lnTo>
                <a:lnTo>
                  <a:pt x="293497" y="158114"/>
                </a:lnTo>
                <a:lnTo>
                  <a:pt x="272634" y="147688"/>
                </a:lnTo>
                <a:close/>
              </a:path>
              <a:path w="307975" h="165100">
                <a:moveTo>
                  <a:pt x="285131" y="146876"/>
                </a:moveTo>
                <a:lnTo>
                  <a:pt x="272634" y="147688"/>
                </a:lnTo>
                <a:lnTo>
                  <a:pt x="293497" y="158114"/>
                </a:lnTo>
                <a:lnTo>
                  <a:pt x="294588" y="155956"/>
                </a:lnTo>
                <a:lnTo>
                  <a:pt x="291084" y="155956"/>
                </a:lnTo>
                <a:lnTo>
                  <a:pt x="285131" y="146876"/>
                </a:lnTo>
                <a:close/>
              </a:path>
              <a:path w="307975" h="165100">
                <a:moveTo>
                  <a:pt x="247523" y="71373"/>
                </a:moveTo>
                <a:lnTo>
                  <a:pt x="244602" y="73278"/>
                </a:lnTo>
                <a:lnTo>
                  <a:pt x="241681" y="75310"/>
                </a:lnTo>
                <a:lnTo>
                  <a:pt x="240792" y="79247"/>
                </a:lnTo>
                <a:lnTo>
                  <a:pt x="278201" y="136306"/>
                </a:lnTo>
                <a:lnTo>
                  <a:pt x="299212" y="146812"/>
                </a:lnTo>
                <a:lnTo>
                  <a:pt x="293497" y="158114"/>
                </a:lnTo>
                <a:lnTo>
                  <a:pt x="307594" y="158114"/>
                </a:lnTo>
                <a:lnTo>
                  <a:pt x="251460" y="72262"/>
                </a:lnTo>
                <a:lnTo>
                  <a:pt x="247523" y="71373"/>
                </a:lnTo>
                <a:close/>
              </a:path>
              <a:path w="307975" h="165100">
                <a:moveTo>
                  <a:pt x="295910" y="146176"/>
                </a:moveTo>
                <a:lnTo>
                  <a:pt x="285131" y="146876"/>
                </a:lnTo>
                <a:lnTo>
                  <a:pt x="291084" y="155956"/>
                </a:lnTo>
                <a:lnTo>
                  <a:pt x="295910" y="146176"/>
                </a:lnTo>
                <a:close/>
              </a:path>
              <a:path w="307975" h="165100">
                <a:moveTo>
                  <a:pt x="297941" y="146176"/>
                </a:moveTo>
                <a:lnTo>
                  <a:pt x="295910" y="146176"/>
                </a:lnTo>
                <a:lnTo>
                  <a:pt x="291084" y="155956"/>
                </a:lnTo>
                <a:lnTo>
                  <a:pt x="294588" y="155956"/>
                </a:lnTo>
                <a:lnTo>
                  <a:pt x="299212" y="146812"/>
                </a:lnTo>
                <a:lnTo>
                  <a:pt x="297941" y="146176"/>
                </a:lnTo>
                <a:close/>
              </a:path>
              <a:path w="307975" h="165100">
                <a:moveTo>
                  <a:pt x="5588" y="0"/>
                </a:moveTo>
                <a:lnTo>
                  <a:pt x="0" y="11429"/>
                </a:lnTo>
                <a:lnTo>
                  <a:pt x="272634" y="147688"/>
                </a:lnTo>
                <a:lnTo>
                  <a:pt x="285131" y="146876"/>
                </a:lnTo>
                <a:lnTo>
                  <a:pt x="278201" y="136306"/>
                </a:lnTo>
                <a:lnTo>
                  <a:pt x="5588" y="0"/>
                </a:lnTo>
                <a:close/>
              </a:path>
              <a:path w="307975" h="165100">
                <a:moveTo>
                  <a:pt x="278201" y="136306"/>
                </a:moveTo>
                <a:lnTo>
                  <a:pt x="285131" y="146876"/>
                </a:lnTo>
                <a:lnTo>
                  <a:pt x="295910" y="146176"/>
                </a:lnTo>
                <a:lnTo>
                  <a:pt x="297941" y="146176"/>
                </a:lnTo>
                <a:lnTo>
                  <a:pt x="278201" y="136306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14800" y="4032758"/>
            <a:ext cx="383540" cy="173355"/>
          </a:xfrm>
          <a:custGeom>
            <a:avLst/>
            <a:gdLst/>
            <a:ahLst/>
            <a:cxnLst/>
            <a:rect l="l" t="t" r="r" b="b"/>
            <a:pathLst>
              <a:path w="383539" h="173354">
                <a:moveTo>
                  <a:pt x="67055" y="76835"/>
                </a:moveTo>
                <a:lnTo>
                  <a:pt x="63119" y="77343"/>
                </a:lnTo>
                <a:lnTo>
                  <a:pt x="60960" y="80137"/>
                </a:lnTo>
                <a:lnTo>
                  <a:pt x="0" y="158242"/>
                </a:lnTo>
                <a:lnTo>
                  <a:pt x="101473" y="173355"/>
                </a:lnTo>
                <a:lnTo>
                  <a:pt x="104648" y="170942"/>
                </a:lnTo>
                <a:lnTo>
                  <a:pt x="105663" y="163957"/>
                </a:lnTo>
                <a:lnTo>
                  <a:pt x="103377" y="160782"/>
                </a:lnTo>
                <a:lnTo>
                  <a:pt x="94689" y="159512"/>
                </a:lnTo>
                <a:lnTo>
                  <a:pt x="13970" y="159512"/>
                </a:lnTo>
                <a:lnTo>
                  <a:pt x="9271" y="147701"/>
                </a:lnTo>
                <a:lnTo>
                  <a:pt x="31040" y="138994"/>
                </a:lnTo>
                <a:lnTo>
                  <a:pt x="70865" y="87884"/>
                </a:lnTo>
                <a:lnTo>
                  <a:pt x="73025" y="85090"/>
                </a:lnTo>
                <a:lnTo>
                  <a:pt x="72644" y="81153"/>
                </a:lnTo>
                <a:lnTo>
                  <a:pt x="67055" y="76835"/>
                </a:lnTo>
                <a:close/>
              </a:path>
              <a:path w="383539" h="173354">
                <a:moveTo>
                  <a:pt x="31040" y="138994"/>
                </a:moveTo>
                <a:lnTo>
                  <a:pt x="9271" y="147701"/>
                </a:lnTo>
                <a:lnTo>
                  <a:pt x="13970" y="159512"/>
                </a:lnTo>
                <a:lnTo>
                  <a:pt x="19048" y="157480"/>
                </a:lnTo>
                <a:lnTo>
                  <a:pt x="16637" y="157480"/>
                </a:lnTo>
                <a:lnTo>
                  <a:pt x="12573" y="147320"/>
                </a:lnTo>
                <a:lnTo>
                  <a:pt x="24553" y="147320"/>
                </a:lnTo>
                <a:lnTo>
                  <a:pt x="31040" y="138994"/>
                </a:lnTo>
                <a:close/>
              </a:path>
              <a:path w="383539" h="173354">
                <a:moveTo>
                  <a:pt x="35815" y="150770"/>
                </a:moveTo>
                <a:lnTo>
                  <a:pt x="13970" y="159512"/>
                </a:lnTo>
                <a:lnTo>
                  <a:pt x="94689" y="159512"/>
                </a:lnTo>
                <a:lnTo>
                  <a:pt x="35815" y="150770"/>
                </a:lnTo>
                <a:close/>
              </a:path>
              <a:path w="383539" h="173354">
                <a:moveTo>
                  <a:pt x="12573" y="147320"/>
                </a:moveTo>
                <a:lnTo>
                  <a:pt x="16637" y="157480"/>
                </a:lnTo>
                <a:lnTo>
                  <a:pt x="23311" y="148914"/>
                </a:lnTo>
                <a:lnTo>
                  <a:pt x="12573" y="147320"/>
                </a:lnTo>
                <a:close/>
              </a:path>
              <a:path w="383539" h="173354">
                <a:moveTo>
                  <a:pt x="23311" y="148914"/>
                </a:moveTo>
                <a:lnTo>
                  <a:pt x="16637" y="157480"/>
                </a:lnTo>
                <a:lnTo>
                  <a:pt x="19048" y="157480"/>
                </a:lnTo>
                <a:lnTo>
                  <a:pt x="35815" y="150770"/>
                </a:lnTo>
                <a:lnTo>
                  <a:pt x="23311" y="148914"/>
                </a:lnTo>
                <a:close/>
              </a:path>
              <a:path w="383539" h="173354">
                <a:moveTo>
                  <a:pt x="378587" y="0"/>
                </a:moveTo>
                <a:lnTo>
                  <a:pt x="31040" y="138994"/>
                </a:lnTo>
                <a:lnTo>
                  <a:pt x="23311" y="148914"/>
                </a:lnTo>
                <a:lnTo>
                  <a:pt x="35815" y="150770"/>
                </a:lnTo>
                <a:lnTo>
                  <a:pt x="383413" y="11684"/>
                </a:lnTo>
                <a:lnTo>
                  <a:pt x="378587" y="0"/>
                </a:lnTo>
                <a:close/>
              </a:path>
              <a:path w="383539" h="173354">
                <a:moveTo>
                  <a:pt x="24553" y="147320"/>
                </a:moveTo>
                <a:lnTo>
                  <a:pt x="12573" y="147320"/>
                </a:lnTo>
                <a:lnTo>
                  <a:pt x="23311" y="148914"/>
                </a:lnTo>
                <a:lnTo>
                  <a:pt x="24553" y="14732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63590" y="395732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08152" y="209295"/>
                </a:moveTo>
                <a:lnTo>
                  <a:pt x="204977" y="211708"/>
                </a:lnTo>
                <a:lnTo>
                  <a:pt x="204215" y="218693"/>
                </a:lnTo>
                <a:lnTo>
                  <a:pt x="206756" y="221868"/>
                </a:lnTo>
                <a:lnTo>
                  <a:pt x="308610" y="233679"/>
                </a:lnTo>
                <a:lnTo>
                  <a:pt x="307593" y="231266"/>
                </a:lnTo>
                <a:lnTo>
                  <a:pt x="294767" y="231266"/>
                </a:lnTo>
                <a:lnTo>
                  <a:pt x="275907" y="217120"/>
                </a:lnTo>
                <a:lnTo>
                  <a:pt x="208152" y="209295"/>
                </a:lnTo>
                <a:close/>
              </a:path>
              <a:path w="308610" h="233679">
                <a:moveTo>
                  <a:pt x="275907" y="217120"/>
                </a:moveTo>
                <a:lnTo>
                  <a:pt x="294767" y="231266"/>
                </a:lnTo>
                <a:lnTo>
                  <a:pt x="296767" y="228599"/>
                </a:lnTo>
                <a:lnTo>
                  <a:pt x="292735" y="228599"/>
                </a:lnTo>
                <a:lnTo>
                  <a:pt x="288508" y="218581"/>
                </a:lnTo>
                <a:lnTo>
                  <a:pt x="275907" y="217120"/>
                </a:lnTo>
                <a:close/>
              </a:path>
              <a:path w="308610" h="233679">
                <a:moveTo>
                  <a:pt x="265049" y="137667"/>
                </a:moveTo>
                <a:lnTo>
                  <a:pt x="261747" y="139064"/>
                </a:lnTo>
                <a:lnTo>
                  <a:pt x="258572" y="140334"/>
                </a:lnTo>
                <a:lnTo>
                  <a:pt x="257048" y="144144"/>
                </a:lnTo>
                <a:lnTo>
                  <a:pt x="258445" y="147319"/>
                </a:lnTo>
                <a:lnTo>
                  <a:pt x="283642" y="207046"/>
                </a:lnTo>
                <a:lnTo>
                  <a:pt x="302387" y="221106"/>
                </a:lnTo>
                <a:lnTo>
                  <a:pt x="294767" y="231266"/>
                </a:lnTo>
                <a:lnTo>
                  <a:pt x="307593" y="231266"/>
                </a:lnTo>
                <a:lnTo>
                  <a:pt x="270129" y="142366"/>
                </a:lnTo>
                <a:lnTo>
                  <a:pt x="268732" y="139191"/>
                </a:lnTo>
                <a:lnTo>
                  <a:pt x="265049" y="137667"/>
                </a:lnTo>
                <a:close/>
              </a:path>
              <a:path w="308610" h="233679">
                <a:moveTo>
                  <a:pt x="288508" y="218581"/>
                </a:moveTo>
                <a:lnTo>
                  <a:pt x="292735" y="228599"/>
                </a:lnTo>
                <a:lnTo>
                  <a:pt x="299338" y="219836"/>
                </a:lnTo>
                <a:lnTo>
                  <a:pt x="288508" y="218581"/>
                </a:lnTo>
                <a:close/>
              </a:path>
              <a:path w="308610" h="233679">
                <a:moveTo>
                  <a:pt x="283642" y="207046"/>
                </a:moveTo>
                <a:lnTo>
                  <a:pt x="288508" y="218581"/>
                </a:lnTo>
                <a:lnTo>
                  <a:pt x="299338" y="219836"/>
                </a:lnTo>
                <a:lnTo>
                  <a:pt x="292735" y="228599"/>
                </a:lnTo>
                <a:lnTo>
                  <a:pt x="296767" y="228599"/>
                </a:lnTo>
                <a:lnTo>
                  <a:pt x="302387" y="221106"/>
                </a:lnTo>
                <a:lnTo>
                  <a:pt x="283642" y="207046"/>
                </a:lnTo>
                <a:close/>
              </a:path>
              <a:path w="308610" h="233679">
                <a:moveTo>
                  <a:pt x="7620" y="0"/>
                </a:moveTo>
                <a:lnTo>
                  <a:pt x="0" y="10159"/>
                </a:lnTo>
                <a:lnTo>
                  <a:pt x="275907" y="217120"/>
                </a:lnTo>
                <a:lnTo>
                  <a:pt x="288508" y="218581"/>
                </a:lnTo>
                <a:lnTo>
                  <a:pt x="283642" y="207046"/>
                </a:lnTo>
                <a:lnTo>
                  <a:pt x="762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00800" y="3957446"/>
            <a:ext cx="385445" cy="309880"/>
          </a:xfrm>
          <a:custGeom>
            <a:avLst/>
            <a:gdLst/>
            <a:ahLst/>
            <a:cxnLst/>
            <a:rect l="l" t="t" r="r" b="b"/>
            <a:pathLst>
              <a:path w="385445" h="309879">
                <a:moveTo>
                  <a:pt x="35687" y="232409"/>
                </a:moveTo>
                <a:lnTo>
                  <a:pt x="0" y="309752"/>
                </a:lnTo>
                <a:lnTo>
                  <a:pt x="83312" y="291845"/>
                </a:lnTo>
                <a:lnTo>
                  <a:pt x="69879" y="275081"/>
                </a:lnTo>
                <a:lnTo>
                  <a:pt x="53594" y="275081"/>
                </a:lnTo>
                <a:lnTo>
                  <a:pt x="45592" y="265175"/>
                </a:lnTo>
                <a:lnTo>
                  <a:pt x="55555" y="257205"/>
                </a:lnTo>
                <a:lnTo>
                  <a:pt x="35687" y="232409"/>
                </a:lnTo>
                <a:close/>
              </a:path>
              <a:path w="385445" h="309879">
                <a:moveTo>
                  <a:pt x="55555" y="257205"/>
                </a:moveTo>
                <a:lnTo>
                  <a:pt x="45592" y="265175"/>
                </a:lnTo>
                <a:lnTo>
                  <a:pt x="53594" y="275081"/>
                </a:lnTo>
                <a:lnTo>
                  <a:pt x="63516" y="267141"/>
                </a:lnTo>
                <a:lnTo>
                  <a:pt x="55555" y="257205"/>
                </a:lnTo>
                <a:close/>
              </a:path>
              <a:path w="385445" h="309879">
                <a:moveTo>
                  <a:pt x="63516" y="267141"/>
                </a:moveTo>
                <a:lnTo>
                  <a:pt x="53594" y="275081"/>
                </a:lnTo>
                <a:lnTo>
                  <a:pt x="69879" y="275081"/>
                </a:lnTo>
                <a:lnTo>
                  <a:pt x="63516" y="267141"/>
                </a:lnTo>
                <a:close/>
              </a:path>
              <a:path w="385445" h="309879">
                <a:moveTo>
                  <a:pt x="377063" y="0"/>
                </a:moveTo>
                <a:lnTo>
                  <a:pt x="55555" y="257205"/>
                </a:lnTo>
                <a:lnTo>
                  <a:pt x="63516" y="267141"/>
                </a:lnTo>
                <a:lnTo>
                  <a:pt x="384936" y="9905"/>
                </a:lnTo>
                <a:lnTo>
                  <a:pt x="377063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92390" y="395732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09" h="233679">
                <a:moveTo>
                  <a:pt x="208152" y="209295"/>
                </a:moveTo>
                <a:lnTo>
                  <a:pt x="204977" y="211708"/>
                </a:lnTo>
                <a:lnTo>
                  <a:pt x="204215" y="218693"/>
                </a:lnTo>
                <a:lnTo>
                  <a:pt x="206755" y="221868"/>
                </a:lnTo>
                <a:lnTo>
                  <a:pt x="308609" y="233679"/>
                </a:lnTo>
                <a:lnTo>
                  <a:pt x="307593" y="231266"/>
                </a:lnTo>
                <a:lnTo>
                  <a:pt x="294766" y="231266"/>
                </a:lnTo>
                <a:lnTo>
                  <a:pt x="275907" y="217120"/>
                </a:lnTo>
                <a:lnTo>
                  <a:pt x="208152" y="209295"/>
                </a:lnTo>
                <a:close/>
              </a:path>
              <a:path w="308609" h="233679">
                <a:moveTo>
                  <a:pt x="275907" y="217120"/>
                </a:moveTo>
                <a:lnTo>
                  <a:pt x="294766" y="231266"/>
                </a:lnTo>
                <a:lnTo>
                  <a:pt x="296767" y="228599"/>
                </a:lnTo>
                <a:lnTo>
                  <a:pt x="292734" y="228599"/>
                </a:lnTo>
                <a:lnTo>
                  <a:pt x="288508" y="218581"/>
                </a:lnTo>
                <a:lnTo>
                  <a:pt x="275907" y="217120"/>
                </a:lnTo>
                <a:close/>
              </a:path>
              <a:path w="308609" h="233679">
                <a:moveTo>
                  <a:pt x="265049" y="137667"/>
                </a:moveTo>
                <a:lnTo>
                  <a:pt x="261746" y="139064"/>
                </a:lnTo>
                <a:lnTo>
                  <a:pt x="258571" y="140334"/>
                </a:lnTo>
                <a:lnTo>
                  <a:pt x="257048" y="144144"/>
                </a:lnTo>
                <a:lnTo>
                  <a:pt x="258444" y="147319"/>
                </a:lnTo>
                <a:lnTo>
                  <a:pt x="283642" y="207046"/>
                </a:lnTo>
                <a:lnTo>
                  <a:pt x="302386" y="221106"/>
                </a:lnTo>
                <a:lnTo>
                  <a:pt x="294766" y="231266"/>
                </a:lnTo>
                <a:lnTo>
                  <a:pt x="307593" y="231266"/>
                </a:lnTo>
                <a:lnTo>
                  <a:pt x="270128" y="142366"/>
                </a:lnTo>
                <a:lnTo>
                  <a:pt x="268731" y="139191"/>
                </a:lnTo>
                <a:lnTo>
                  <a:pt x="265049" y="137667"/>
                </a:lnTo>
                <a:close/>
              </a:path>
              <a:path w="308609" h="233679">
                <a:moveTo>
                  <a:pt x="288508" y="218581"/>
                </a:moveTo>
                <a:lnTo>
                  <a:pt x="292734" y="228599"/>
                </a:lnTo>
                <a:lnTo>
                  <a:pt x="299338" y="219836"/>
                </a:lnTo>
                <a:lnTo>
                  <a:pt x="288508" y="218581"/>
                </a:lnTo>
                <a:close/>
              </a:path>
              <a:path w="308609" h="233679">
                <a:moveTo>
                  <a:pt x="283642" y="207046"/>
                </a:moveTo>
                <a:lnTo>
                  <a:pt x="288508" y="218581"/>
                </a:lnTo>
                <a:lnTo>
                  <a:pt x="299338" y="219836"/>
                </a:lnTo>
                <a:lnTo>
                  <a:pt x="292734" y="228599"/>
                </a:lnTo>
                <a:lnTo>
                  <a:pt x="296767" y="228599"/>
                </a:lnTo>
                <a:lnTo>
                  <a:pt x="302386" y="221106"/>
                </a:lnTo>
                <a:lnTo>
                  <a:pt x="283642" y="207046"/>
                </a:lnTo>
                <a:close/>
              </a:path>
              <a:path w="308609" h="233679">
                <a:moveTo>
                  <a:pt x="7619" y="0"/>
                </a:moveTo>
                <a:lnTo>
                  <a:pt x="0" y="10159"/>
                </a:lnTo>
                <a:lnTo>
                  <a:pt x="275907" y="217120"/>
                </a:lnTo>
                <a:lnTo>
                  <a:pt x="288508" y="218581"/>
                </a:lnTo>
                <a:lnTo>
                  <a:pt x="283642" y="207046"/>
                </a:lnTo>
                <a:lnTo>
                  <a:pt x="7619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05800" y="3956939"/>
            <a:ext cx="384810" cy="234315"/>
          </a:xfrm>
          <a:custGeom>
            <a:avLst/>
            <a:gdLst/>
            <a:ahLst/>
            <a:cxnLst/>
            <a:rect l="l" t="t" r="r" b="b"/>
            <a:pathLst>
              <a:path w="384809" h="234314">
                <a:moveTo>
                  <a:pt x="53213" y="143002"/>
                </a:moveTo>
                <a:lnTo>
                  <a:pt x="49402" y="144144"/>
                </a:lnTo>
                <a:lnTo>
                  <a:pt x="47625" y="147193"/>
                </a:lnTo>
                <a:lnTo>
                  <a:pt x="0" y="234061"/>
                </a:lnTo>
                <a:lnTo>
                  <a:pt x="79248" y="233044"/>
                </a:lnTo>
                <a:lnTo>
                  <a:pt x="14097" y="233044"/>
                </a:lnTo>
                <a:lnTo>
                  <a:pt x="7493" y="222123"/>
                </a:lnTo>
                <a:lnTo>
                  <a:pt x="27698" y="209999"/>
                </a:lnTo>
                <a:lnTo>
                  <a:pt x="58800" y="153288"/>
                </a:lnTo>
                <a:lnTo>
                  <a:pt x="60451" y="150241"/>
                </a:lnTo>
                <a:lnTo>
                  <a:pt x="59435" y="146431"/>
                </a:lnTo>
                <a:lnTo>
                  <a:pt x="56260" y="144653"/>
                </a:lnTo>
                <a:lnTo>
                  <a:pt x="53213" y="143002"/>
                </a:lnTo>
                <a:close/>
              </a:path>
              <a:path w="384809" h="234314">
                <a:moveTo>
                  <a:pt x="27698" y="209999"/>
                </a:moveTo>
                <a:lnTo>
                  <a:pt x="7493" y="222123"/>
                </a:lnTo>
                <a:lnTo>
                  <a:pt x="14097" y="233044"/>
                </a:lnTo>
                <a:lnTo>
                  <a:pt x="18118" y="230631"/>
                </a:lnTo>
                <a:lnTo>
                  <a:pt x="16382" y="230631"/>
                </a:lnTo>
                <a:lnTo>
                  <a:pt x="10668" y="221234"/>
                </a:lnTo>
                <a:lnTo>
                  <a:pt x="21614" y="221092"/>
                </a:lnTo>
                <a:lnTo>
                  <a:pt x="27698" y="209999"/>
                </a:lnTo>
                <a:close/>
              </a:path>
              <a:path w="384809" h="234314">
                <a:moveTo>
                  <a:pt x="102361" y="220091"/>
                </a:moveTo>
                <a:lnTo>
                  <a:pt x="98932" y="220091"/>
                </a:lnTo>
                <a:lnTo>
                  <a:pt x="34291" y="220928"/>
                </a:lnTo>
                <a:lnTo>
                  <a:pt x="14097" y="233044"/>
                </a:lnTo>
                <a:lnTo>
                  <a:pt x="79248" y="233044"/>
                </a:lnTo>
                <a:lnTo>
                  <a:pt x="99059" y="232791"/>
                </a:lnTo>
                <a:lnTo>
                  <a:pt x="102616" y="232791"/>
                </a:lnTo>
                <a:lnTo>
                  <a:pt x="105409" y="229869"/>
                </a:lnTo>
                <a:lnTo>
                  <a:pt x="105282" y="222885"/>
                </a:lnTo>
                <a:lnTo>
                  <a:pt x="102361" y="220091"/>
                </a:lnTo>
                <a:close/>
              </a:path>
              <a:path w="384809" h="234314">
                <a:moveTo>
                  <a:pt x="21614" y="221092"/>
                </a:moveTo>
                <a:lnTo>
                  <a:pt x="10668" y="221234"/>
                </a:lnTo>
                <a:lnTo>
                  <a:pt x="16382" y="230631"/>
                </a:lnTo>
                <a:lnTo>
                  <a:pt x="21614" y="221092"/>
                </a:lnTo>
                <a:close/>
              </a:path>
              <a:path w="384809" h="234314">
                <a:moveTo>
                  <a:pt x="34291" y="220928"/>
                </a:moveTo>
                <a:lnTo>
                  <a:pt x="21614" y="221092"/>
                </a:lnTo>
                <a:lnTo>
                  <a:pt x="16382" y="230631"/>
                </a:lnTo>
                <a:lnTo>
                  <a:pt x="18118" y="230631"/>
                </a:lnTo>
                <a:lnTo>
                  <a:pt x="34291" y="220928"/>
                </a:lnTo>
                <a:close/>
              </a:path>
              <a:path w="384809" h="234314">
                <a:moveTo>
                  <a:pt x="377698" y="0"/>
                </a:moveTo>
                <a:lnTo>
                  <a:pt x="27698" y="209999"/>
                </a:lnTo>
                <a:lnTo>
                  <a:pt x="21614" y="221092"/>
                </a:lnTo>
                <a:lnTo>
                  <a:pt x="34291" y="220928"/>
                </a:lnTo>
                <a:lnTo>
                  <a:pt x="384301" y="10922"/>
                </a:lnTo>
                <a:lnTo>
                  <a:pt x="37769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05989" y="464312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10" h="233679">
                <a:moveTo>
                  <a:pt x="208153" y="209295"/>
                </a:moveTo>
                <a:lnTo>
                  <a:pt x="204978" y="211708"/>
                </a:lnTo>
                <a:lnTo>
                  <a:pt x="204216" y="218693"/>
                </a:lnTo>
                <a:lnTo>
                  <a:pt x="206756" y="221868"/>
                </a:lnTo>
                <a:lnTo>
                  <a:pt x="308610" y="233679"/>
                </a:lnTo>
                <a:lnTo>
                  <a:pt x="307593" y="231266"/>
                </a:lnTo>
                <a:lnTo>
                  <a:pt x="294767" y="231266"/>
                </a:lnTo>
                <a:lnTo>
                  <a:pt x="275907" y="217120"/>
                </a:lnTo>
                <a:lnTo>
                  <a:pt x="208153" y="209295"/>
                </a:lnTo>
                <a:close/>
              </a:path>
              <a:path w="308610" h="233679">
                <a:moveTo>
                  <a:pt x="275907" y="217120"/>
                </a:moveTo>
                <a:lnTo>
                  <a:pt x="294767" y="231266"/>
                </a:lnTo>
                <a:lnTo>
                  <a:pt x="296767" y="228599"/>
                </a:lnTo>
                <a:lnTo>
                  <a:pt x="292735" y="228599"/>
                </a:lnTo>
                <a:lnTo>
                  <a:pt x="288508" y="218581"/>
                </a:lnTo>
                <a:lnTo>
                  <a:pt x="275907" y="217120"/>
                </a:lnTo>
                <a:close/>
              </a:path>
              <a:path w="308610" h="233679">
                <a:moveTo>
                  <a:pt x="265049" y="137667"/>
                </a:moveTo>
                <a:lnTo>
                  <a:pt x="261747" y="139064"/>
                </a:lnTo>
                <a:lnTo>
                  <a:pt x="258572" y="140334"/>
                </a:lnTo>
                <a:lnTo>
                  <a:pt x="257048" y="144144"/>
                </a:lnTo>
                <a:lnTo>
                  <a:pt x="258445" y="147319"/>
                </a:lnTo>
                <a:lnTo>
                  <a:pt x="283642" y="207046"/>
                </a:lnTo>
                <a:lnTo>
                  <a:pt x="302387" y="221106"/>
                </a:lnTo>
                <a:lnTo>
                  <a:pt x="294767" y="231266"/>
                </a:lnTo>
                <a:lnTo>
                  <a:pt x="307593" y="231266"/>
                </a:lnTo>
                <a:lnTo>
                  <a:pt x="270129" y="142366"/>
                </a:lnTo>
                <a:lnTo>
                  <a:pt x="268732" y="139191"/>
                </a:lnTo>
                <a:lnTo>
                  <a:pt x="265049" y="137667"/>
                </a:lnTo>
                <a:close/>
              </a:path>
              <a:path w="308610" h="233679">
                <a:moveTo>
                  <a:pt x="288508" y="218581"/>
                </a:moveTo>
                <a:lnTo>
                  <a:pt x="292735" y="228599"/>
                </a:lnTo>
                <a:lnTo>
                  <a:pt x="299339" y="219836"/>
                </a:lnTo>
                <a:lnTo>
                  <a:pt x="288508" y="218581"/>
                </a:lnTo>
                <a:close/>
              </a:path>
              <a:path w="308610" h="233679">
                <a:moveTo>
                  <a:pt x="283642" y="207046"/>
                </a:moveTo>
                <a:lnTo>
                  <a:pt x="288508" y="218581"/>
                </a:lnTo>
                <a:lnTo>
                  <a:pt x="299339" y="219836"/>
                </a:lnTo>
                <a:lnTo>
                  <a:pt x="292735" y="228599"/>
                </a:lnTo>
                <a:lnTo>
                  <a:pt x="296767" y="228599"/>
                </a:lnTo>
                <a:lnTo>
                  <a:pt x="302387" y="221106"/>
                </a:lnTo>
                <a:lnTo>
                  <a:pt x="283642" y="207046"/>
                </a:lnTo>
                <a:close/>
              </a:path>
              <a:path w="308610" h="233679">
                <a:moveTo>
                  <a:pt x="7620" y="0"/>
                </a:moveTo>
                <a:lnTo>
                  <a:pt x="0" y="10159"/>
                </a:lnTo>
                <a:lnTo>
                  <a:pt x="275907" y="217120"/>
                </a:lnTo>
                <a:lnTo>
                  <a:pt x="288508" y="218581"/>
                </a:lnTo>
                <a:lnTo>
                  <a:pt x="283642" y="207046"/>
                </a:lnTo>
                <a:lnTo>
                  <a:pt x="762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05200" y="4642230"/>
            <a:ext cx="612140" cy="252095"/>
          </a:xfrm>
          <a:custGeom>
            <a:avLst/>
            <a:gdLst/>
            <a:ahLst/>
            <a:cxnLst/>
            <a:rect l="l" t="t" r="r" b="b"/>
            <a:pathLst>
              <a:path w="612139" h="252095">
                <a:moveTo>
                  <a:pt x="68834" y="154686"/>
                </a:moveTo>
                <a:lnTo>
                  <a:pt x="64770" y="155067"/>
                </a:lnTo>
                <a:lnTo>
                  <a:pt x="0" y="234569"/>
                </a:lnTo>
                <a:lnTo>
                  <a:pt x="97662" y="251333"/>
                </a:lnTo>
                <a:lnTo>
                  <a:pt x="101091" y="251841"/>
                </a:lnTo>
                <a:lnTo>
                  <a:pt x="104394" y="249555"/>
                </a:lnTo>
                <a:lnTo>
                  <a:pt x="105028" y="246126"/>
                </a:lnTo>
                <a:lnTo>
                  <a:pt x="105537" y="242570"/>
                </a:lnTo>
                <a:lnTo>
                  <a:pt x="103250" y="239395"/>
                </a:lnTo>
                <a:lnTo>
                  <a:pt x="99822" y="238760"/>
                </a:lnTo>
                <a:lnTo>
                  <a:pt x="84207" y="236093"/>
                </a:lnTo>
                <a:lnTo>
                  <a:pt x="13970" y="236093"/>
                </a:lnTo>
                <a:lnTo>
                  <a:pt x="9525" y="224155"/>
                </a:lnTo>
                <a:lnTo>
                  <a:pt x="31528" y="215904"/>
                </a:lnTo>
                <a:lnTo>
                  <a:pt x="72389" y="165735"/>
                </a:lnTo>
                <a:lnTo>
                  <a:pt x="74675" y="163068"/>
                </a:lnTo>
                <a:lnTo>
                  <a:pt x="74295" y="159131"/>
                </a:lnTo>
                <a:lnTo>
                  <a:pt x="68834" y="154686"/>
                </a:lnTo>
                <a:close/>
              </a:path>
              <a:path w="612139" h="252095">
                <a:moveTo>
                  <a:pt x="31528" y="215904"/>
                </a:moveTo>
                <a:lnTo>
                  <a:pt x="9525" y="224155"/>
                </a:lnTo>
                <a:lnTo>
                  <a:pt x="13970" y="236093"/>
                </a:lnTo>
                <a:lnTo>
                  <a:pt x="19051" y="234188"/>
                </a:lnTo>
                <a:lnTo>
                  <a:pt x="16637" y="234188"/>
                </a:lnTo>
                <a:lnTo>
                  <a:pt x="12826" y="223901"/>
                </a:lnTo>
                <a:lnTo>
                  <a:pt x="25015" y="223901"/>
                </a:lnTo>
                <a:lnTo>
                  <a:pt x="31528" y="215904"/>
                </a:lnTo>
                <a:close/>
              </a:path>
              <a:path w="612139" h="252095">
                <a:moveTo>
                  <a:pt x="35954" y="227851"/>
                </a:moveTo>
                <a:lnTo>
                  <a:pt x="13970" y="236093"/>
                </a:lnTo>
                <a:lnTo>
                  <a:pt x="84207" y="236093"/>
                </a:lnTo>
                <a:lnTo>
                  <a:pt x="35954" y="227851"/>
                </a:lnTo>
                <a:close/>
              </a:path>
              <a:path w="612139" h="252095">
                <a:moveTo>
                  <a:pt x="12826" y="223901"/>
                </a:moveTo>
                <a:lnTo>
                  <a:pt x="16637" y="234188"/>
                </a:lnTo>
                <a:lnTo>
                  <a:pt x="23526" y="225728"/>
                </a:lnTo>
                <a:lnTo>
                  <a:pt x="12826" y="223901"/>
                </a:lnTo>
                <a:close/>
              </a:path>
              <a:path w="612139" h="252095">
                <a:moveTo>
                  <a:pt x="23526" y="225728"/>
                </a:moveTo>
                <a:lnTo>
                  <a:pt x="16637" y="234188"/>
                </a:lnTo>
                <a:lnTo>
                  <a:pt x="19051" y="234188"/>
                </a:lnTo>
                <a:lnTo>
                  <a:pt x="35954" y="227851"/>
                </a:lnTo>
                <a:lnTo>
                  <a:pt x="23526" y="225728"/>
                </a:lnTo>
                <a:close/>
              </a:path>
              <a:path w="612139" h="252095">
                <a:moveTo>
                  <a:pt x="607313" y="0"/>
                </a:moveTo>
                <a:lnTo>
                  <a:pt x="31528" y="215904"/>
                </a:lnTo>
                <a:lnTo>
                  <a:pt x="23526" y="225728"/>
                </a:lnTo>
                <a:lnTo>
                  <a:pt x="35954" y="227851"/>
                </a:lnTo>
                <a:lnTo>
                  <a:pt x="611886" y="11938"/>
                </a:lnTo>
                <a:lnTo>
                  <a:pt x="607313" y="0"/>
                </a:lnTo>
                <a:close/>
              </a:path>
              <a:path w="612139" h="252095">
                <a:moveTo>
                  <a:pt x="25015" y="223901"/>
                </a:moveTo>
                <a:lnTo>
                  <a:pt x="12826" y="223901"/>
                </a:lnTo>
                <a:lnTo>
                  <a:pt x="23526" y="225728"/>
                </a:lnTo>
                <a:lnTo>
                  <a:pt x="25015" y="22390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45097" y="4642739"/>
            <a:ext cx="384810" cy="234315"/>
          </a:xfrm>
          <a:custGeom>
            <a:avLst/>
            <a:gdLst/>
            <a:ahLst/>
            <a:cxnLst/>
            <a:rect l="l" t="t" r="r" b="b"/>
            <a:pathLst>
              <a:path w="384809" h="234314">
                <a:moveTo>
                  <a:pt x="285369" y="220091"/>
                </a:moveTo>
                <a:lnTo>
                  <a:pt x="281940" y="220091"/>
                </a:lnTo>
                <a:lnTo>
                  <a:pt x="279019" y="222885"/>
                </a:lnTo>
                <a:lnTo>
                  <a:pt x="278892" y="229869"/>
                </a:lnTo>
                <a:lnTo>
                  <a:pt x="281685" y="232791"/>
                </a:lnTo>
                <a:lnTo>
                  <a:pt x="285242" y="232791"/>
                </a:lnTo>
                <a:lnTo>
                  <a:pt x="384301" y="234061"/>
                </a:lnTo>
                <a:lnTo>
                  <a:pt x="383744" y="233044"/>
                </a:lnTo>
                <a:lnTo>
                  <a:pt x="370204" y="233044"/>
                </a:lnTo>
                <a:lnTo>
                  <a:pt x="350010" y="220928"/>
                </a:lnTo>
                <a:lnTo>
                  <a:pt x="285369" y="220091"/>
                </a:lnTo>
                <a:close/>
              </a:path>
              <a:path w="384809" h="234314">
                <a:moveTo>
                  <a:pt x="350010" y="220928"/>
                </a:moveTo>
                <a:lnTo>
                  <a:pt x="370204" y="233044"/>
                </a:lnTo>
                <a:lnTo>
                  <a:pt x="371664" y="230631"/>
                </a:lnTo>
                <a:lnTo>
                  <a:pt x="367919" y="230631"/>
                </a:lnTo>
                <a:lnTo>
                  <a:pt x="362687" y="221092"/>
                </a:lnTo>
                <a:lnTo>
                  <a:pt x="350010" y="220928"/>
                </a:lnTo>
                <a:close/>
              </a:path>
              <a:path w="384809" h="234314">
                <a:moveTo>
                  <a:pt x="331088" y="143002"/>
                </a:moveTo>
                <a:lnTo>
                  <a:pt x="328041" y="144653"/>
                </a:lnTo>
                <a:lnTo>
                  <a:pt x="324866" y="146431"/>
                </a:lnTo>
                <a:lnTo>
                  <a:pt x="323850" y="150241"/>
                </a:lnTo>
                <a:lnTo>
                  <a:pt x="325500" y="153288"/>
                </a:lnTo>
                <a:lnTo>
                  <a:pt x="356603" y="209999"/>
                </a:lnTo>
                <a:lnTo>
                  <a:pt x="376808" y="222123"/>
                </a:lnTo>
                <a:lnTo>
                  <a:pt x="370204" y="233044"/>
                </a:lnTo>
                <a:lnTo>
                  <a:pt x="383744" y="233044"/>
                </a:lnTo>
                <a:lnTo>
                  <a:pt x="336676" y="147193"/>
                </a:lnTo>
                <a:lnTo>
                  <a:pt x="334899" y="144144"/>
                </a:lnTo>
                <a:lnTo>
                  <a:pt x="331088" y="143002"/>
                </a:lnTo>
                <a:close/>
              </a:path>
              <a:path w="384809" h="234314">
                <a:moveTo>
                  <a:pt x="362687" y="221092"/>
                </a:moveTo>
                <a:lnTo>
                  <a:pt x="367919" y="230631"/>
                </a:lnTo>
                <a:lnTo>
                  <a:pt x="373633" y="221234"/>
                </a:lnTo>
                <a:lnTo>
                  <a:pt x="362687" y="221092"/>
                </a:lnTo>
                <a:close/>
              </a:path>
              <a:path w="384809" h="234314">
                <a:moveTo>
                  <a:pt x="356603" y="209999"/>
                </a:moveTo>
                <a:lnTo>
                  <a:pt x="362687" y="221092"/>
                </a:lnTo>
                <a:lnTo>
                  <a:pt x="373633" y="221234"/>
                </a:lnTo>
                <a:lnTo>
                  <a:pt x="367919" y="230631"/>
                </a:lnTo>
                <a:lnTo>
                  <a:pt x="371664" y="230631"/>
                </a:lnTo>
                <a:lnTo>
                  <a:pt x="376808" y="222123"/>
                </a:lnTo>
                <a:lnTo>
                  <a:pt x="356603" y="209999"/>
                </a:lnTo>
                <a:close/>
              </a:path>
              <a:path w="384809" h="234314">
                <a:moveTo>
                  <a:pt x="6603" y="0"/>
                </a:moveTo>
                <a:lnTo>
                  <a:pt x="0" y="10922"/>
                </a:lnTo>
                <a:lnTo>
                  <a:pt x="350010" y="220928"/>
                </a:lnTo>
                <a:lnTo>
                  <a:pt x="362687" y="221092"/>
                </a:lnTo>
                <a:lnTo>
                  <a:pt x="356603" y="209999"/>
                </a:lnTo>
                <a:lnTo>
                  <a:pt x="6603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43800" y="4566284"/>
            <a:ext cx="612775" cy="317500"/>
          </a:xfrm>
          <a:custGeom>
            <a:avLst/>
            <a:gdLst/>
            <a:ahLst/>
            <a:cxnLst/>
            <a:rect l="l" t="t" r="r" b="b"/>
            <a:pathLst>
              <a:path w="612775" h="317500">
                <a:moveTo>
                  <a:pt x="60071" y="223773"/>
                </a:moveTo>
                <a:lnTo>
                  <a:pt x="56133" y="224662"/>
                </a:lnTo>
                <a:lnTo>
                  <a:pt x="0" y="310514"/>
                </a:lnTo>
                <a:lnTo>
                  <a:pt x="102361" y="317119"/>
                </a:lnTo>
                <a:lnTo>
                  <a:pt x="105409" y="314451"/>
                </a:lnTo>
                <a:lnTo>
                  <a:pt x="105664" y="311022"/>
                </a:lnTo>
                <a:lnTo>
                  <a:pt x="105682" y="310514"/>
                </a:lnTo>
                <a:lnTo>
                  <a:pt x="14097" y="310514"/>
                </a:lnTo>
                <a:lnTo>
                  <a:pt x="8381" y="299212"/>
                </a:lnTo>
                <a:lnTo>
                  <a:pt x="29346" y="288729"/>
                </a:lnTo>
                <a:lnTo>
                  <a:pt x="64770" y="234569"/>
                </a:lnTo>
                <a:lnTo>
                  <a:pt x="66801" y="231647"/>
                </a:lnTo>
                <a:lnTo>
                  <a:pt x="65913" y="227710"/>
                </a:lnTo>
                <a:lnTo>
                  <a:pt x="62992" y="225678"/>
                </a:lnTo>
                <a:lnTo>
                  <a:pt x="60071" y="223773"/>
                </a:lnTo>
                <a:close/>
              </a:path>
              <a:path w="612775" h="317500">
                <a:moveTo>
                  <a:pt x="29346" y="288729"/>
                </a:moveTo>
                <a:lnTo>
                  <a:pt x="8381" y="299212"/>
                </a:lnTo>
                <a:lnTo>
                  <a:pt x="14097" y="310514"/>
                </a:lnTo>
                <a:lnTo>
                  <a:pt x="18415" y="308356"/>
                </a:lnTo>
                <a:lnTo>
                  <a:pt x="16509" y="308356"/>
                </a:lnTo>
                <a:lnTo>
                  <a:pt x="11683" y="298576"/>
                </a:lnTo>
                <a:lnTo>
                  <a:pt x="22905" y="298576"/>
                </a:lnTo>
                <a:lnTo>
                  <a:pt x="29346" y="288729"/>
                </a:lnTo>
                <a:close/>
              </a:path>
              <a:path w="612775" h="317500">
                <a:moveTo>
                  <a:pt x="34955" y="300088"/>
                </a:moveTo>
                <a:lnTo>
                  <a:pt x="14097" y="310514"/>
                </a:lnTo>
                <a:lnTo>
                  <a:pt x="105682" y="310514"/>
                </a:lnTo>
                <a:lnTo>
                  <a:pt x="105791" y="307466"/>
                </a:lnTo>
                <a:lnTo>
                  <a:pt x="103124" y="304419"/>
                </a:lnTo>
                <a:lnTo>
                  <a:pt x="99695" y="304291"/>
                </a:lnTo>
                <a:lnTo>
                  <a:pt x="34955" y="300088"/>
                </a:lnTo>
                <a:close/>
              </a:path>
              <a:path w="612775" h="317500">
                <a:moveTo>
                  <a:pt x="11683" y="298576"/>
                </a:moveTo>
                <a:lnTo>
                  <a:pt x="16509" y="308356"/>
                </a:lnTo>
                <a:lnTo>
                  <a:pt x="22448" y="299276"/>
                </a:lnTo>
                <a:lnTo>
                  <a:pt x="11683" y="298576"/>
                </a:lnTo>
                <a:close/>
              </a:path>
              <a:path w="612775" h="317500">
                <a:moveTo>
                  <a:pt x="22448" y="299276"/>
                </a:moveTo>
                <a:lnTo>
                  <a:pt x="16509" y="308356"/>
                </a:lnTo>
                <a:lnTo>
                  <a:pt x="18415" y="308356"/>
                </a:lnTo>
                <a:lnTo>
                  <a:pt x="34955" y="300088"/>
                </a:lnTo>
                <a:lnTo>
                  <a:pt x="22448" y="299276"/>
                </a:lnTo>
                <a:close/>
              </a:path>
              <a:path w="612775" h="317500">
                <a:moveTo>
                  <a:pt x="606805" y="0"/>
                </a:moveTo>
                <a:lnTo>
                  <a:pt x="29346" y="288729"/>
                </a:lnTo>
                <a:lnTo>
                  <a:pt x="22448" y="299276"/>
                </a:lnTo>
                <a:lnTo>
                  <a:pt x="34955" y="300088"/>
                </a:lnTo>
                <a:lnTo>
                  <a:pt x="612394" y="11429"/>
                </a:lnTo>
                <a:lnTo>
                  <a:pt x="606805" y="0"/>
                </a:lnTo>
                <a:close/>
              </a:path>
              <a:path w="612775" h="317500">
                <a:moveTo>
                  <a:pt x="22905" y="298576"/>
                </a:moveTo>
                <a:lnTo>
                  <a:pt x="11683" y="298576"/>
                </a:lnTo>
                <a:lnTo>
                  <a:pt x="22448" y="299276"/>
                </a:lnTo>
                <a:lnTo>
                  <a:pt x="22905" y="298576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46476" y="5327777"/>
            <a:ext cx="916305" cy="263525"/>
          </a:xfrm>
          <a:custGeom>
            <a:avLst/>
            <a:gdLst/>
            <a:ahLst/>
            <a:cxnLst/>
            <a:rect l="l" t="t" r="r" b="b"/>
            <a:pathLst>
              <a:path w="916304" h="263525">
                <a:moveTo>
                  <a:pt x="879529" y="232201"/>
                </a:moveTo>
                <a:lnTo>
                  <a:pt x="813815" y="251333"/>
                </a:lnTo>
                <a:lnTo>
                  <a:pt x="811911" y="254762"/>
                </a:lnTo>
                <a:lnTo>
                  <a:pt x="813943" y="261556"/>
                </a:lnTo>
                <a:lnTo>
                  <a:pt x="817372" y="263486"/>
                </a:lnTo>
                <a:lnTo>
                  <a:pt x="905451" y="237871"/>
                </a:lnTo>
                <a:lnTo>
                  <a:pt x="902208" y="237871"/>
                </a:lnTo>
                <a:lnTo>
                  <a:pt x="879529" y="232201"/>
                </a:lnTo>
                <a:close/>
              </a:path>
              <a:path w="916304" h="263525">
                <a:moveTo>
                  <a:pt x="891477" y="228726"/>
                </a:moveTo>
                <a:lnTo>
                  <a:pt x="879529" y="232201"/>
                </a:lnTo>
                <a:lnTo>
                  <a:pt x="902208" y="237871"/>
                </a:lnTo>
                <a:lnTo>
                  <a:pt x="902585" y="236347"/>
                </a:lnTo>
                <a:lnTo>
                  <a:pt x="899287" y="236347"/>
                </a:lnTo>
                <a:lnTo>
                  <a:pt x="891477" y="228726"/>
                </a:lnTo>
                <a:close/>
              </a:path>
              <a:path w="916304" h="263525">
                <a:moveTo>
                  <a:pt x="842518" y="163195"/>
                </a:moveTo>
                <a:lnTo>
                  <a:pt x="838453" y="163195"/>
                </a:lnTo>
                <a:lnTo>
                  <a:pt x="833627" y="168275"/>
                </a:lnTo>
                <a:lnTo>
                  <a:pt x="833627" y="172212"/>
                </a:lnTo>
                <a:lnTo>
                  <a:pt x="836168" y="174752"/>
                </a:lnTo>
                <a:lnTo>
                  <a:pt x="882359" y="219827"/>
                </a:lnTo>
                <a:lnTo>
                  <a:pt x="905256" y="225552"/>
                </a:lnTo>
                <a:lnTo>
                  <a:pt x="902208" y="237871"/>
                </a:lnTo>
                <a:lnTo>
                  <a:pt x="905451" y="237871"/>
                </a:lnTo>
                <a:lnTo>
                  <a:pt x="915924" y="234823"/>
                </a:lnTo>
                <a:lnTo>
                  <a:pt x="845058" y="165608"/>
                </a:lnTo>
                <a:lnTo>
                  <a:pt x="842518" y="163195"/>
                </a:lnTo>
                <a:close/>
              </a:path>
              <a:path w="916304" h="263525">
                <a:moveTo>
                  <a:pt x="901953" y="225679"/>
                </a:moveTo>
                <a:lnTo>
                  <a:pt x="891477" y="228726"/>
                </a:lnTo>
                <a:lnTo>
                  <a:pt x="899287" y="236347"/>
                </a:lnTo>
                <a:lnTo>
                  <a:pt x="901953" y="225679"/>
                </a:lnTo>
                <a:close/>
              </a:path>
              <a:path w="916304" h="263525">
                <a:moveTo>
                  <a:pt x="905224" y="225679"/>
                </a:moveTo>
                <a:lnTo>
                  <a:pt x="901953" y="225679"/>
                </a:lnTo>
                <a:lnTo>
                  <a:pt x="899287" y="236347"/>
                </a:lnTo>
                <a:lnTo>
                  <a:pt x="902585" y="236347"/>
                </a:lnTo>
                <a:lnTo>
                  <a:pt x="905224" y="225679"/>
                </a:lnTo>
                <a:close/>
              </a:path>
              <a:path w="916304" h="263525">
                <a:moveTo>
                  <a:pt x="3048" y="0"/>
                </a:moveTo>
                <a:lnTo>
                  <a:pt x="0" y="12319"/>
                </a:lnTo>
                <a:lnTo>
                  <a:pt x="879529" y="232201"/>
                </a:lnTo>
                <a:lnTo>
                  <a:pt x="891477" y="228726"/>
                </a:lnTo>
                <a:lnTo>
                  <a:pt x="882359" y="219827"/>
                </a:lnTo>
                <a:lnTo>
                  <a:pt x="3048" y="0"/>
                </a:lnTo>
                <a:close/>
              </a:path>
              <a:path w="916304" h="263525">
                <a:moveTo>
                  <a:pt x="882359" y="219827"/>
                </a:moveTo>
                <a:lnTo>
                  <a:pt x="891477" y="228726"/>
                </a:lnTo>
                <a:lnTo>
                  <a:pt x="901953" y="225679"/>
                </a:lnTo>
                <a:lnTo>
                  <a:pt x="905224" y="225679"/>
                </a:lnTo>
                <a:lnTo>
                  <a:pt x="905256" y="225552"/>
                </a:lnTo>
                <a:lnTo>
                  <a:pt x="882359" y="219827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67400" y="5327777"/>
            <a:ext cx="1220470" cy="269875"/>
          </a:xfrm>
          <a:custGeom>
            <a:avLst/>
            <a:gdLst/>
            <a:ahLst/>
            <a:cxnLst/>
            <a:rect l="l" t="t" r="r" b="b"/>
            <a:pathLst>
              <a:path w="1220470" h="269875">
                <a:moveTo>
                  <a:pt x="77597" y="167640"/>
                </a:moveTo>
                <a:lnTo>
                  <a:pt x="0" y="234823"/>
                </a:lnTo>
                <a:lnTo>
                  <a:pt x="96647" y="269303"/>
                </a:lnTo>
                <a:lnTo>
                  <a:pt x="100202" y="267589"/>
                </a:lnTo>
                <a:lnTo>
                  <a:pt x="101473" y="264274"/>
                </a:lnTo>
                <a:lnTo>
                  <a:pt x="102615" y="260972"/>
                </a:lnTo>
                <a:lnTo>
                  <a:pt x="100837" y="257302"/>
                </a:lnTo>
                <a:lnTo>
                  <a:pt x="97536" y="256159"/>
                </a:lnTo>
                <a:lnTo>
                  <a:pt x="48699" y="238760"/>
                </a:lnTo>
                <a:lnTo>
                  <a:pt x="13462" y="238760"/>
                </a:lnTo>
                <a:lnTo>
                  <a:pt x="11175" y="226314"/>
                </a:lnTo>
                <a:lnTo>
                  <a:pt x="34251" y="221986"/>
                </a:lnTo>
                <a:lnTo>
                  <a:pt x="85851" y="177292"/>
                </a:lnTo>
                <a:lnTo>
                  <a:pt x="86105" y="173228"/>
                </a:lnTo>
                <a:lnTo>
                  <a:pt x="83820" y="170561"/>
                </a:lnTo>
                <a:lnTo>
                  <a:pt x="81534" y="168021"/>
                </a:lnTo>
                <a:lnTo>
                  <a:pt x="77597" y="167640"/>
                </a:lnTo>
                <a:close/>
              </a:path>
              <a:path w="1220470" h="269875">
                <a:moveTo>
                  <a:pt x="34251" y="221986"/>
                </a:moveTo>
                <a:lnTo>
                  <a:pt x="11175" y="226314"/>
                </a:lnTo>
                <a:lnTo>
                  <a:pt x="13462" y="238760"/>
                </a:lnTo>
                <a:lnTo>
                  <a:pt x="20911" y="237363"/>
                </a:lnTo>
                <a:lnTo>
                  <a:pt x="16510" y="237363"/>
                </a:lnTo>
                <a:lnTo>
                  <a:pt x="14477" y="226568"/>
                </a:lnTo>
                <a:lnTo>
                  <a:pt x="28965" y="226568"/>
                </a:lnTo>
                <a:lnTo>
                  <a:pt x="34251" y="221986"/>
                </a:lnTo>
                <a:close/>
              </a:path>
              <a:path w="1220470" h="269875">
                <a:moveTo>
                  <a:pt x="36548" y="234430"/>
                </a:moveTo>
                <a:lnTo>
                  <a:pt x="13462" y="238760"/>
                </a:lnTo>
                <a:lnTo>
                  <a:pt x="48699" y="238760"/>
                </a:lnTo>
                <a:lnTo>
                  <a:pt x="36548" y="234430"/>
                </a:lnTo>
                <a:close/>
              </a:path>
              <a:path w="1220470" h="269875">
                <a:moveTo>
                  <a:pt x="14477" y="226568"/>
                </a:moveTo>
                <a:lnTo>
                  <a:pt x="16510" y="237363"/>
                </a:lnTo>
                <a:lnTo>
                  <a:pt x="24745" y="230225"/>
                </a:lnTo>
                <a:lnTo>
                  <a:pt x="14477" y="226568"/>
                </a:lnTo>
                <a:close/>
              </a:path>
              <a:path w="1220470" h="269875">
                <a:moveTo>
                  <a:pt x="24745" y="230225"/>
                </a:moveTo>
                <a:lnTo>
                  <a:pt x="16510" y="237363"/>
                </a:lnTo>
                <a:lnTo>
                  <a:pt x="20911" y="237363"/>
                </a:lnTo>
                <a:lnTo>
                  <a:pt x="36548" y="234430"/>
                </a:lnTo>
                <a:lnTo>
                  <a:pt x="24745" y="230225"/>
                </a:lnTo>
                <a:close/>
              </a:path>
              <a:path w="1220470" h="269875">
                <a:moveTo>
                  <a:pt x="1218056" y="0"/>
                </a:moveTo>
                <a:lnTo>
                  <a:pt x="34251" y="221986"/>
                </a:lnTo>
                <a:lnTo>
                  <a:pt x="24745" y="230225"/>
                </a:lnTo>
                <a:lnTo>
                  <a:pt x="36548" y="234430"/>
                </a:lnTo>
                <a:lnTo>
                  <a:pt x="1220343" y="12446"/>
                </a:lnTo>
                <a:lnTo>
                  <a:pt x="1218056" y="0"/>
                </a:lnTo>
                <a:close/>
              </a:path>
              <a:path w="1220470" h="269875">
                <a:moveTo>
                  <a:pt x="28965" y="226568"/>
                </a:moveTo>
                <a:lnTo>
                  <a:pt x="14477" y="226568"/>
                </a:lnTo>
                <a:lnTo>
                  <a:pt x="24745" y="230225"/>
                </a:lnTo>
                <a:lnTo>
                  <a:pt x="28965" y="22656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8" name="object 54"/>
          <p:cNvSpPr/>
          <p:nvPr/>
        </p:nvSpPr>
        <p:spPr>
          <a:xfrm>
            <a:off x="1803065" y="4028049"/>
            <a:ext cx="307975" cy="165100"/>
          </a:xfrm>
          <a:custGeom>
            <a:avLst/>
            <a:gdLst/>
            <a:ahLst/>
            <a:cxnLst/>
            <a:rect l="l" t="t" r="r" b="b"/>
            <a:pathLst>
              <a:path w="307975" h="165100">
                <a:moveTo>
                  <a:pt x="272634" y="147688"/>
                </a:moveTo>
                <a:lnTo>
                  <a:pt x="207899" y="151891"/>
                </a:lnTo>
                <a:lnTo>
                  <a:pt x="204343" y="152019"/>
                </a:lnTo>
                <a:lnTo>
                  <a:pt x="201803" y="155066"/>
                </a:lnTo>
                <a:lnTo>
                  <a:pt x="201930" y="158622"/>
                </a:lnTo>
                <a:lnTo>
                  <a:pt x="202184" y="162051"/>
                </a:lnTo>
                <a:lnTo>
                  <a:pt x="205232" y="164719"/>
                </a:lnTo>
                <a:lnTo>
                  <a:pt x="307594" y="158114"/>
                </a:lnTo>
                <a:lnTo>
                  <a:pt x="293497" y="158114"/>
                </a:lnTo>
                <a:lnTo>
                  <a:pt x="272634" y="147688"/>
                </a:lnTo>
                <a:close/>
              </a:path>
              <a:path w="307975" h="165100">
                <a:moveTo>
                  <a:pt x="285131" y="146876"/>
                </a:moveTo>
                <a:lnTo>
                  <a:pt x="272634" y="147688"/>
                </a:lnTo>
                <a:lnTo>
                  <a:pt x="293497" y="158114"/>
                </a:lnTo>
                <a:lnTo>
                  <a:pt x="294588" y="155956"/>
                </a:lnTo>
                <a:lnTo>
                  <a:pt x="291084" y="155956"/>
                </a:lnTo>
                <a:lnTo>
                  <a:pt x="285131" y="146876"/>
                </a:lnTo>
                <a:close/>
              </a:path>
              <a:path w="307975" h="165100">
                <a:moveTo>
                  <a:pt x="247523" y="71373"/>
                </a:moveTo>
                <a:lnTo>
                  <a:pt x="244602" y="73278"/>
                </a:lnTo>
                <a:lnTo>
                  <a:pt x="241681" y="75310"/>
                </a:lnTo>
                <a:lnTo>
                  <a:pt x="240792" y="79247"/>
                </a:lnTo>
                <a:lnTo>
                  <a:pt x="278201" y="136306"/>
                </a:lnTo>
                <a:lnTo>
                  <a:pt x="299212" y="146812"/>
                </a:lnTo>
                <a:lnTo>
                  <a:pt x="293497" y="158114"/>
                </a:lnTo>
                <a:lnTo>
                  <a:pt x="307594" y="158114"/>
                </a:lnTo>
                <a:lnTo>
                  <a:pt x="251460" y="72262"/>
                </a:lnTo>
                <a:lnTo>
                  <a:pt x="247523" y="71373"/>
                </a:lnTo>
                <a:close/>
              </a:path>
              <a:path w="307975" h="165100">
                <a:moveTo>
                  <a:pt x="295910" y="146176"/>
                </a:moveTo>
                <a:lnTo>
                  <a:pt x="285131" y="146876"/>
                </a:lnTo>
                <a:lnTo>
                  <a:pt x="291084" y="155956"/>
                </a:lnTo>
                <a:lnTo>
                  <a:pt x="295910" y="146176"/>
                </a:lnTo>
                <a:close/>
              </a:path>
              <a:path w="307975" h="165100">
                <a:moveTo>
                  <a:pt x="297941" y="146176"/>
                </a:moveTo>
                <a:lnTo>
                  <a:pt x="295910" y="146176"/>
                </a:lnTo>
                <a:lnTo>
                  <a:pt x="291084" y="155956"/>
                </a:lnTo>
                <a:lnTo>
                  <a:pt x="294588" y="155956"/>
                </a:lnTo>
                <a:lnTo>
                  <a:pt x="299212" y="146812"/>
                </a:lnTo>
                <a:lnTo>
                  <a:pt x="297941" y="146176"/>
                </a:lnTo>
                <a:close/>
              </a:path>
              <a:path w="307975" h="165100">
                <a:moveTo>
                  <a:pt x="5588" y="0"/>
                </a:moveTo>
                <a:lnTo>
                  <a:pt x="0" y="11429"/>
                </a:lnTo>
                <a:lnTo>
                  <a:pt x="272634" y="147688"/>
                </a:lnTo>
                <a:lnTo>
                  <a:pt x="285131" y="146876"/>
                </a:lnTo>
                <a:lnTo>
                  <a:pt x="278201" y="136306"/>
                </a:lnTo>
                <a:lnTo>
                  <a:pt x="5588" y="0"/>
                </a:lnTo>
                <a:close/>
              </a:path>
              <a:path w="307975" h="165100">
                <a:moveTo>
                  <a:pt x="278201" y="136306"/>
                </a:moveTo>
                <a:lnTo>
                  <a:pt x="285131" y="146876"/>
                </a:lnTo>
                <a:lnTo>
                  <a:pt x="295910" y="146176"/>
                </a:lnTo>
                <a:lnTo>
                  <a:pt x="297941" y="146176"/>
                </a:lnTo>
                <a:lnTo>
                  <a:pt x="278201" y="136306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  <p:sp>
        <p:nvSpPr>
          <p:cNvPr id="69" name="object 55"/>
          <p:cNvSpPr/>
          <p:nvPr/>
        </p:nvSpPr>
        <p:spPr>
          <a:xfrm>
            <a:off x="2186860" y="4027923"/>
            <a:ext cx="383540" cy="173355"/>
          </a:xfrm>
          <a:custGeom>
            <a:avLst/>
            <a:gdLst/>
            <a:ahLst/>
            <a:cxnLst/>
            <a:rect l="l" t="t" r="r" b="b"/>
            <a:pathLst>
              <a:path w="383539" h="173354">
                <a:moveTo>
                  <a:pt x="67055" y="76835"/>
                </a:moveTo>
                <a:lnTo>
                  <a:pt x="63119" y="77343"/>
                </a:lnTo>
                <a:lnTo>
                  <a:pt x="60960" y="80137"/>
                </a:lnTo>
                <a:lnTo>
                  <a:pt x="0" y="158242"/>
                </a:lnTo>
                <a:lnTo>
                  <a:pt x="101473" y="173355"/>
                </a:lnTo>
                <a:lnTo>
                  <a:pt x="104648" y="170942"/>
                </a:lnTo>
                <a:lnTo>
                  <a:pt x="105663" y="163957"/>
                </a:lnTo>
                <a:lnTo>
                  <a:pt x="103377" y="160782"/>
                </a:lnTo>
                <a:lnTo>
                  <a:pt x="94689" y="159512"/>
                </a:lnTo>
                <a:lnTo>
                  <a:pt x="13970" y="159512"/>
                </a:lnTo>
                <a:lnTo>
                  <a:pt x="9271" y="147701"/>
                </a:lnTo>
                <a:lnTo>
                  <a:pt x="31040" y="138994"/>
                </a:lnTo>
                <a:lnTo>
                  <a:pt x="70865" y="87884"/>
                </a:lnTo>
                <a:lnTo>
                  <a:pt x="73025" y="85090"/>
                </a:lnTo>
                <a:lnTo>
                  <a:pt x="72644" y="81153"/>
                </a:lnTo>
                <a:lnTo>
                  <a:pt x="67055" y="76835"/>
                </a:lnTo>
                <a:close/>
              </a:path>
              <a:path w="383539" h="173354">
                <a:moveTo>
                  <a:pt x="31040" y="138994"/>
                </a:moveTo>
                <a:lnTo>
                  <a:pt x="9271" y="147701"/>
                </a:lnTo>
                <a:lnTo>
                  <a:pt x="13970" y="159512"/>
                </a:lnTo>
                <a:lnTo>
                  <a:pt x="19048" y="157480"/>
                </a:lnTo>
                <a:lnTo>
                  <a:pt x="16637" y="157480"/>
                </a:lnTo>
                <a:lnTo>
                  <a:pt x="12573" y="147320"/>
                </a:lnTo>
                <a:lnTo>
                  <a:pt x="24553" y="147320"/>
                </a:lnTo>
                <a:lnTo>
                  <a:pt x="31040" y="138994"/>
                </a:lnTo>
                <a:close/>
              </a:path>
              <a:path w="383539" h="173354">
                <a:moveTo>
                  <a:pt x="35815" y="150770"/>
                </a:moveTo>
                <a:lnTo>
                  <a:pt x="13970" y="159512"/>
                </a:lnTo>
                <a:lnTo>
                  <a:pt x="94689" y="159512"/>
                </a:lnTo>
                <a:lnTo>
                  <a:pt x="35815" y="150770"/>
                </a:lnTo>
                <a:close/>
              </a:path>
              <a:path w="383539" h="173354">
                <a:moveTo>
                  <a:pt x="12573" y="147320"/>
                </a:moveTo>
                <a:lnTo>
                  <a:pt x="16637" y="157480"/>
                </a:lnTo>
                <a:lnTo>
                  <a:pt x="23311" y="148914"/>
                </a:lnTo>
                <a:lnTo>
                  <a:pt x="12573" y="147320"/>
                </a:lnTo>
                <a:close/>
              </a:path>
              <a:path w="383539" h="173354">
                <a:moveTo>
                  <a:pt x="23311" y="148914"/>
                </a:moveTo>
                <a:lnTo>
                  <a:pt x="16637" y="157480"/>
                </a:lnTo>
                <a:lnTo>
                  <a:pt x="19048" y="157480"/>
                </a:lnTo>
                <a:lnTo>
                  <a:pt x="35815" y="150770"/>
                </a:lnTo>
                <a:lnTo>
                  <a:pt x="23311" y="148914"/>
                </a:lnTo>
                <a:close/>
              </a:path>
              <a:path w="383539" h="173354">
                <a:moveTo>
                  <a:pt x="378587" y="0"/>
                </a:moveTo>
                <a:lnTo>
                  <a:pt x="31040" y="138994"/>
                </a:lnTo>
                <a:lnTo>
                  <a:pt x="23311" y="148914"/>
                </a:lnTo>
                <a:lnTo>
                  <a:pt x="35815" y="150770"/>
                </a:lnTo>
                <a:lnTo>
                  <a:pt x="383413" y="11684"/>
                </a:lnTo>
                <a:lnTo>
                  <a:pt x="378587" y="0"/>
                </a:lnTo>
                <a:close/>
              </a:path>
              <a:path w="383539" h="173354">
                <a:moveTo>
                  <a:pt x="24553" y="147320"/>
                </a:moveTo>
                <a:lnTo>
                  <a:pt x="12573" y="147320"/>
                </a:lnTo>
                <a:lnTo>
                  <a:pt x="23311" y="148914"/>
                </a:lnTo>
                <a:lnTo>
                  <a:pt x="24553" y="14732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0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46831"/>
            <a:ext cx="62280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FFFF"/>
                </a:solidFill>
                <a:latin typeface="+mn-lt"/>
              </a:rPr>
              <a:t>MergeSort</a:t>
            </a:r>
            <a:r>
              <a:rPr sz="3200" b="1" spc="0" dirty="0">
                <a:solidFill>
                  <a:srgbClr val="FFFFFF"/>
                </a:solidFill>
                <a:latin typeface="+mn-lt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+mn-lt"/>
              </a:rPr>
              <a:t>Algorithm</a:t>
            </a:r>
            <a:endParaRPr sz="32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1273810" y="1762760"/>
            <a:ext cx="457834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536575" y="1349501"/>
            <a:ext cx="3186430" cy="10083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75"/>
              </a:spcBef>
              <a:buSzPct val="69444"/>
              <a:buAutoNum type="arabicPeriod"/>
              <a:tabLst>
                <a:tab pos="469900" algn="l"/>
                <a:tab pos="470534" algn="l"/>
              </a:tabLst>
            </a:pPr>
            <a:r>
              <a:rPr sz="1800" b="1" u="heavy" spc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MergeSort</a:t>
            </a:r>
            <a:r>
              <a:rPr sz="1800" u="heavy" spc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(</a:t>
            </a:r>
            <a:r>
              <a:rPr sz="1900" b="1" i="1" u="heavy" spc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</a:t>
            </a:r>
            <a:r>
              <a:rPr sz="1800" u="heavy" spc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)</a:t>
            </a:r>
            <a:endParaRPr sz="18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469900" indent="-457200">
              <a:lnSpc>
                <a:spcPct val="100000"/>
              </a:lnSpc>
              <a:spcBef>
                <a:spcPts val="275"/>
              </a:spcBef>
              <a:buSzPct val="71052"/>
              <a:buAutoNum type="arabicPeriod"/>
              <a:tabLst>
                <a:tab pos="469900" algn="l"/>
                <a:tab pos="470534" algn="l"/>
                <a:tab pos="1099185" algn="l"/>
              </a:tabLst>
            </a:pPr>
            <a:r>
              <a:rPr sz="1900" i="1" spc="-60" dirty="0">
                <a:solidFill>
                  <a:srgbClr val="000000"/>
                </a:solidFill>
                <a:latin typeface="Lucida Console"/>
                <a:cs typeface="Lucida Console"/>
              </a:rPr>
              <a:t>n	</a:t>
            </a:r>
            <a:r>
              <a:rPr sz="1800" spc="15" dirty="0">
                <a:solidFill>
                  <a:srgbClr val="000000"/>
                </a:solidFill>
                <a:latin typeface="Lucida Console"/>
                <a:cs typeface="Lucida Console"/>
              </a:rPr>
              <a:t>size </a:t>
            </a:r>
            <a:r>
              <a:rPr sz="1800" spc="10" dirty="0">
                <a:solidFill>
                  <a:srgbClr val="000000"/>
                </a:solidFill>
                <a:latin typeface="Lucida Console"/>
                <a:cs typeface="Lucida Console"/>
              </a:rPr>
              <a:t>of </a:t>
            </a:r>
            <a:r>
              <a:rPr sz="1800" spc="25" dirty="0">
                <a:solidFill>
                  <a:srgbClr val="000000"/>
                </a:solidFill>
                <a:latin typeface="Lucida Console"/>
                <a:cs typeface="Lucida Console"/>
              </a:rPr>
              <a:t>array</a:t>
            </a:r>
            <a:r>
              <a:rPr sz="1800" spc="-33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900" b="1" i="1" spc="-60" dirty="0">
                <a:solidFill>
                  <a:srgbClr val="000000"/>
                </a:solidFill>
                <a:latin typeface="Lucida Console"/>
                <a:cs typeface="Lucida Console"/>
              </a:rPr>
              <a:t>c</a:t>
            </a:r>
            <a:endParaRPr sz="19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469900" indent="-457200">
              <a:lnSpc>
                <a:spcPct val="100000"/>
              </a:lnSpc>
              <a:spcBef>
                <a:spcPts val="350"/>
              </a:spcBef>
              <a:buSzPct val="71052"/>
              <a:buAutoNum type="arabicPeriod"/>
              <a:tabLst>
                <a:tab pos="469900" algn="l"/>
                <a:tab pos="470534" algn="l"/>
              </a:tabLst>
            </a:pPr>
            <a:r>
              <a:rPr sz="1900" b="1" i="1" spc="-10" dirty="0">
                <a:solidFill>
                  <a:srgbClr val="000000"/>
                </a:solidFill>
                <a:latin typeface="Lucida Console"/>
                <a:cs typeface="Lucida Console"/>
              </a:rPr>
              <a:t>if </a:t>
            </a:r>
            <a:r>
              <a:rPr sz="1900" i="1" spc="-60" dirty="0">
                <a:solidFill>
                  <a:srgbClr val="000000"/>
                </a:solidFill>
                <a:latin typeface="Lucida Console"/>
                <a:cs typeface="Lucida Console"/>
              </a:rPr>
              <a:t>n 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=</a:t>
            </a:r>
            <a:r>
              <a:rPr sz="1800" spc="-28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</a:p>
        </p:txBody>
      </p:sp>
      <p:sp>
        <p:nvSpPr>
          <p:cNvPr id="18" name="object 5"/>
          <p:cNvSpPr txBox="1"/>
          <p:nvPr/>
        </p:nvSpPr>
        <p:spPr>
          <a:xfrm>
            <a:off x="536575" y="2405436"/>
            <a:ext cx="8226425" cy="95731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50" spc="-5" dirty="0">
                <a:solidFill>
                  <a:srgbClr val="000000"/>
                </a:solidFill>
                <a:latin typeface="Lucida Console"/>
                <a:cs typeface="Lucida Console"/>
              </a:rPr>
              <a:t>4.</a:t>
            </a:r>
            <a:endParaRPr sz="125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12700">
              <a:spcBef>
                <a:spcPts val="480"/>
              </a:spcBef>
              <a:tabLst>
                <a:tab pos="469900" algn="l"/>
              </a:tabLst>
            </a:pPr>
            <a:r>
              <a:rPr sz="1350" b="1" i="1" spc="-70" dirty="0">
                <a:solidFill>
                  <a:srgbClr val="000000"/>
                </a:solidFill>
                <a:latin typeface="Lucida Console"/>
                <a:cs typeface="Lucida Console"/>
              </a:rPr>
              <a:t>5</a:t>
            </a:r>
            <a:r>
              <a:rPr sz="1350" b="1" i="1" spc="-50" dirty="0">
                <a:solidFill>
                  <a:srgbClr val="000000"/>
                </a:solidFill>
                <a:latin typeface="Lucida Console"/>
                <a:cs typeface="Lucida Console"/>
              </a:rPr>
              <a:t>.</a:t>
            </a:r>
            <a:r>
              <a:rPr sz="1350" b="1" i="1" dirty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lang="en-US" sz="1900" b="1" i="1" spc="45" dirty="0" smtClean="0">
                <a:solidFill>
                  <a:srgbClr val="000000"/>
                </a:solidFill>
                <a:latin typeface="Lucida Console"/>
                <a:cs typeface="Lucida Console"/>
              </a:rPr>
              <a:t>L</a:t>
            </a:r>
            <a:r>
              <a:rPr sz="1900" b="1" i="1" spc="-25" dirty="0" smtClean="0">
                <a:solidFill>
                  <a:srgbClr val="000000"/>
                </a:solidFill>
                <a:latin typeface="Lucida Console"/>
                <a:cs typeface="Lucida Console"/>
              </a:rPr>
              <a:t>ef</a:t>
            </a:r>
            <a:r>
              <a:rPr sz="1900" b="1" i="1" spc="-60" dirty="0" smtClean="0">
                <a:solidFill>
                  <a:srgbClr val="000000"/>
                </a:solidFill>
                <a:latin typeface="Lucida Console"/>
                <a:cs typeface="Lucida Console"/>
              </a:rPr>
              <a:t>t</a:t>
            </a:r>
            <a:r>
              <a:rPr lang="en-US" sz="1900" b="1" i="1" spc="-60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lang="en-US" sz="1900" b="1" spc="-60" dirty="0" smtClean="0">
                <a:solidFill>
                  <a:srgbClr val="000000"/>
                </a:solidFill>
                <a:latin typeface="Lucida Console"/>
                <a:cs typeface="Lucida Console"/>
              </a:rPr>
              <a:t>list </a:t>
            </a:r>
            <a:r>
              <a:rPr lang="en-US" sz="1900" b="1" spc="-60" dirty="0">
                <a:solidFill>
                  <a:srgbClr val="000000"/>
                </a:solidFill>
                <a:latin typeface="Lucida Console"/>
                <a:cs typeface="Lucida Console"/>
              </a:rPr>
              <a:t>of first n/2 elements of c</a:t>
            </a:r>
          </a:p>
          <a:p>
            <a:pPr marL="12700">
              <a:spcBef>
                <a:spcPts val="480"/>
              </a:spcBef>
              <a:tabLst>
                <a:tab pos="469900" algn="l"/>
              </a:tabLst>
            </a:pPr>
            <a:endParaRPr sz="19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1684020" y="2754947"/>
            <a:ext cx="457834" cy="27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1671320" y="2322448"/>
            <a:ext cx="6319572" cy="6934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00" b="1" i="1" spc="-10" dirty="0">
                <a:solidFill>
                  <a:srgbClr val="000000"/>
                </a:solidFill>
                <a:latin typeface="Lucida Console"/>
                <a:cs typeface="Lucida Console"/>
              </a:rPr>
              <a:t>return</a:t>
            </a:r>
            <a:r>
              <a:rPr sz="1900" b="1" i="1" spc="-35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900" b="1" i="1" spc="-60" dirty="0" smtClean="0">
                <a:solidFill>
                  <a:srgbClr val="000000"/>
                </a:solidFill>
                <a:latin typeface="Lucida Console"/>
                <a:cs typeface="Lucida Console"/>
              </a:rPr>
              <a:t>c</a:t>
            </a:r>
          </a:p>
          <a:p>
            <a:pPr marL="517525">
              <a:lnSpc>
                <a:spcPct val="100000"/>
              </a:lnSpc>
              <a:spcBef>
                <a:spcPts val="350"/>
              </a:spcBef>
            </a:pPr>
            <a:r>
              <a:rPr lang="en-US" sz="1800" spc="15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endParaRPr sz="19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21" name="object 8"/>
          <p:cNvSpPr/>
          <p:nvPr/>
        </p:nvSpPr>
        <p:spPr>
          <a:xfrm>
            <a:off x="1826895" y="3088322"/>
            <a:ext cx="457834" cy="27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536574" y="3034667"/>
            <a:ext cx="733451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1795145" algn="l"/>
              </a:tabLst>
            </a:pPr>
            <a:r>
              <a:rPr sz="1350" b="1" i="1" spc="-55" dirty="0">
                <a:solidFill>
                  <a:srgbClr val="000000"/>
                </a:solidFill>
                <a:latin typeface="Lucida Console"/>
                <a:cs typeface="Lucida Console"/>
              </a:rPr>
              <a:t>6.	</a:t>
            </a:r>
            <a:r>
              <a:rPr sz="1900" b="1" i="1" spc="-25" dirty="0">
                <a:solidFill>
                  <a:srgbClr val="000000"/>
                </a:solidFill>
                <a:latin typeface="Lucida Console"/>
                <a:cs typeface="Lucida Console"/>
              </a:rPr>
              <a:t>right	</a:t>
            </a:r>
            <a:r>
              <a:rPr lang="en-US" sz="1900" b="1" i="1" spc="-25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sz="1800" spc="15" dirty="0" smtClean="0">
                <a:solidFill>
                  <a:srgbClr val="000000"/>
                </a:solidFill>
                <a:latin typeface="Lucida Console"/>
                <a:cs typeface="Lucida Console"/>
              </a:rPr>
              <a:t>list </a:t>
            </a:r>
            <a:r>
              <a:rPr sz="1800" spc="10" dirty="0">
                <a:solidFill>
                  <a:srgbClr val="000000"/>
                </a:solidFill>
                <a:latin typeface="Lucida Console"/>
                <a:cs typeface="Lucida Console"/>
              </a:rPr>
              <a:t>of </a:t>
            </a:r>
            <a:r>
              <a:rPr sz="1800" spc="15" dirty="0">
                <a:solidFill>
                  <a:srgbClr val="000000"/>
                </a:solidFill>
                <a:latin typeface="Lucida Console"/>
                <a:cs typeface="Lucida Console"/>
              </a:rPr>
              <a:t>last </a:t>
            </a:r>
            <a:r>
              <a:rPr sz="1900" i="1" dirty="0">
                <a:solidFill>
                  <a:srgbClr val="00000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-</a:t>
            </a:r>
            <a:r>
              <a:rPr sz="1900" i="1" dirty="0">
                <a:solidFill>
                  <a:srgbClr val="00000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/2 </a:t>
            </a:r>
            <a:r>
              <a:rPr sz="1800" spc="25" dirty="0">
                <a:solidFill>
                  <a:srgbClr val="000000"/>
                </a:solidFill>
                <a:latin typeface="Lucida Console"/>
                <a:cs typeface="Lucida Console"/>
              </a:rPr>
              <a:t>elements </a:t>
            </a:r>
            <a:r>
              <a:rPr sz="1800" spc="10" dirty="0">
                <a:solidFill>
                  <a:srgbClr val="000000"/>
                </a:solidFill>
                <a:latin typeface="Lucida Console"/>
                <a:cs typeface="Lucida Console"/>
              </a:rPr>
              <a:t>of</a:t>
            </a:r>
            <a:r>
              <a:rPr sz="1800" spc="-69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900" b="1" i="1" spc="-60" dirty="0">
                <a:solidFill>
                  <a:srgbClr val="000000"/>
                </a:solidFill>
                <a:latin typeface="Lucida Console"/>
                <a:cs typeface="Lucida Console"/>
              </a:rPr>
              <a:t>c</a:t>
            </a:r>
            <a:endParaRPr sz="19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2666110" y="3413061"/>
            <a:ext cx="457835" cy="27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4" name="object 11"/>
          <p:cNvSpPr/>
          <p:nvPr/>
        </p:nvSpPr>
        <p:spPr>
          <a:xfrm>
            <a:off x="2656585" y="3746436"/>
            <a:ext cx="457835" cy="27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536575" y="3315409"/>
            <a:ext cx="2029460" cy="101726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45"/>
              </a:spcBef>
              <a:buSzPct val="71052"/>
              <a:buAutoNum type="arabicPeriod" startAt="7"/>
              <a:tabLst>
                <a:tab pos="469900" algn="l"/>
                <a:tab pos="470534" algn="l"/>
              </a:tabLst>
            </a:pPr>
            <a:r>
              <a:rPr sz="1900" b="1" i="1" spc="-50" dirty="0">
                <a:solidFill>
                  <a:srgbClr val="000000"/>
                </a:solidFill>
                <a:latin typeface="Lucida Console"/>
                <a:cs typeface="Lucida Console"/>
              </a:rPr>
              <a:t>sortedLeft</a:t>
            </a:r>
            <a:endParaRPr sz="190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469900" indent="-457200">
              <a:lnSpc>
                <a:spcPct val="100000"/>
              </a:lnSpc>
              <a:spcBef>
                <a:spcPts val="345"/>
              </a:spcBef>
              <a:buSzPct val="71052"/>
              <a:buAutoNum type="arabicPeriod" startAt="7"/>
              <a:tabLst>
                <a:tab pos="469900" algn="l"/>
                <a:tab pos="470534" algn="l"/>
              </a:tabLst>
            </a:pPr>
            <a:r>
              <a:rPr sz="1900" b="1" i="1" spc="-45" dirty="0">
                <a:solidFill>
                  <a:srgbClr val="000000"/>
                </a:solidFill>
                <a:latin typeface="Lucida Console"/>
                <a:cs typeface="Lucida Console"/>
              </a:rPr>
              <a:t>sortedRight</a:t>
            </a:r>
            <a:endParaRPr sz="190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469900" indent="-457200">
              <a:lnSpc>
                <a:spcPct val="100000"/>
              </a:lnSpc>
              <a:spcBef>
                <a:spcPts val="275"/>
              </a:spcBef>
              <a:buSzPct val="71052"/>
              <a:buAutoNum type="arabicPeriod" startAt="7"/>
              <a:tabLst>
                <a:tab pos="469900" algn="l"/>
                <a:tab pos="470534" algn="l"/>
              </a:tabLst>
            </a:pPr>
            <a:r>
              <a:rPr sz="1900" b="1" i="1" spc="-50" dirty="0">
                <a:solidFill>
                  <a:srgbClr val="000000"/>
                </a:solidFill>
                <a:latin typeface="Lucida Console"/>
                <a:cs typeface="Lucida Console"/>
              </a:rPr>
              <a:t>sortedList</a:t>
            </a:r>
            <a:endParaRPr sz="190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26" name="object 13"/>
          <p:cNvSpPr/>
          <p:nvPr/>
        </p:nvSpPr>
        <p:spPr>
          <a:xfrm>
            <a:off x="2513329" y="4070984"/>
            <a:ext cx="457834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2716744" y="3315409"/>
            <a:ext cx="5893856" cy="1024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76225">
              <a:lnSpc>
                <a:spcPct val="113700"/>
              </a:lnSpc>
              <a:spcBef>
                <a:spcPts val="13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MergeSort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sz="1900" b="1" i="1" dirty="0">
                <a:solidFill>
                  <a:srgbClr val="000000"/>
                </a:solidFill>
                <a:latin typeface="Lucida Console"/>
                <a:cs typeface="Lucida Console"/>
              </a:rPr>
              <a:t>left</a:t>
            </a:r>
            <a:r>
              <a:rPr sz="1800" dirty="0">
                <a:solidFill>
                  <a:srgbClr val="000000"/>
                </a:solidFill>
                <a:latin typeface="Lucida Console"/>
                <a:cs typeface="Lucida Console"/>
              </a:rPr>
              <a:t>)  </a:t>
            </a:r>
            <a:endParaRPr lang="en-US" sz="18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12700" marR="5080" indent="276225">
              <a:lnSpc>
                <a:spcPct val="113700"/>
              </a:lnSpc>
              <a:spcBef>
                <a:spcPts val="130"/>
              </a:spcBef>
            </a:pPr>
            <a:r>
              <a:rPr lang="en-US" sz="1800" b="1" spc="-5" dirty="0" smtClean="0">
                <a:solidFill>
                  <a:srgbClr val="000000"/>
                </a:solidFill>
                <a:latin typeface="Lucida Console"/>
                <a:cs typeface="Lucida Console"/>
              </a:rPr>
              <a:t>	</a:t>
            </a:r>
            <a:r>
              <a:rPr sz="1800" b="1" spc="-5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MergeSort</a:t>
            </a:r>
            <a:r>
              <a:rPr sz="1800" spc="-5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sz="1900" b="1" i="1" spc="-5" dirty="0">
                <a:solidFill>
                  <a:srgbClr val="000000"/>
                </a:solidFill>
                <a:latin typeface="Lucida Console"/>
                <a:cs typeface="Lucida Console"/>
              </a:rPr>
              <a:t>right</a:t>
            </a:r>
            <a:r>
              <a:rPr sz="1800" spc="-5" dirty="0">
                <a:solidFill>
                  <a:srgbClr val="000000"/>
                </a:solidFill>
                <a:latin typeface="Lucida Console"/>
                <a:cs typeface="Lucida Console"/>
              </a:rPr>
              <a:t>)  </a:t>
            </a:r>
            <a:r>
              <a:rPr lang="en-US" sz="1800" spc="-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1800" spc="-5" dirty="0" smtClean="0">
                <a:solidFill>
                  <a:srgbClr val="000000"/>
                </a:solidFill>
                <a:latin typeface="Lucida Console"/>
                <a:cs typeface="Lucida Console"/>
              </a:rPr>
              <a:t> 	</a:t>
            </a:r>
            <a:r>
              <a:rPr sz="1800" b="1" spc="-40" dirty="0" smtClean="0">
                <a:solidFill>
                  <a:srgbClr val="000000"/>
                </a:solidFill>
                <a:latin typeface="Lucida Console"/>
                <a:cs typeface="Lucida Console"/>
              </a:rPr>
              <a:t>Merge</a:t>
            </a:r>
            <a:r>
              <a:rPr sz="1800" spc="-4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sz="1900" b="1" i="1" spc="-40" dirty="0">
                <a:solidFill>
                  <a:srgbClr val="000000"/>
                </a:solidFill>
                <a:latin typeface="Lucida Console"/>
                <a:cs typeface="Lucida Console"/>
              </a:rPr>
              <a:t>sortedLeft</a:t>
            </a:r>
            <a:r>
              <a:rPr sz="1800" spc="-40" dirty="0" smtClean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800" spc="-4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900" b="1" i="1" spc="-40" dirty="0" smtClean="0">
                <a:solidFill>
                  <a:srgbClr val="000000"/>
                </a:solidFill>
                <a:latin typeface="Lucida Console"/>
                <a:cs typeface="Lucida Console"/>
              </a:rPr>
              <a:t>sortedRight</a:t>
            </a:r>
            <a:r>
              <a:rPr sz="1800" spc="-4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endParaRPr sz="18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15"/>
          <p:cNvSpPr txBox="1"/>
          <p:nvPr/>
        </p:nvSpPr>
        <p:spPr>
          <a:xfrm>
            <a:off x="536575" y="4351022"/>
            <a:ext cx="28587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350" b="1" i="1" spc="-60" dirty="0">
                <a:solidFill>
                  <a:srgbClr val="000000"/>
                </a:solidFill>
                <a:latin typeface="Lucida Console"/>
                <a:cs typeface="Lucida Console"/>
              </a:rPr>
              <a:t>10.	</a:t>
            </a:r>
            <a:r>
              <a:rPr sz="1900" b="1" i="1" spc="-35" dirty="0">
                <a:solidFill>
                  <a:srgbClr val="000000"/>
                </a:solidFill>
                <a:latin typeface="Lucida Console"/>
                <a:cs typeface="Lucida Console"/>
              </a:rPr>
              <a:t>return</a:t>
            </a:r>
            <a:r>
              <a:rPr sz="1900" b="1" i="1" spc="-35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1900" b="1" i="1" spc="-35" dirty="0">
                <a:solidFill>
                  <a:srgbClr val="000000"/>
                </a:solidFill>
                <a:latin typeface="Lucida Console"/>
                <a:cs typeface="Lucida Console"/>
              </a:rPr>
              <a:t>sortedList</a:t>
            </a:r>
            <a:endParaRPr sz="190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0632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/>
          <a:lstStyle/>
          <a:p>
            <a:pPr algn="l"/>
            <a:r>
              <a:rPr lang="en-AU" b="1" dirty="0" smtClean="0">
                <a:solidFill>
                  <a:schemeClr val="tx1"/>
                </a:solidFill>
              </a:rPr>
              <a:t>Merge Sort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43010" name="Picture 2" descr="Image result for merge 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82767"/>
            <a:ext cx="5500726" cy="5299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5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5344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Implementation using recursion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d[],</a:t>
            </a:r>
            <a:r>
              <a:rPr lang="en-US" dirty="0" err="1"/>
              <a:t>int</a:t>
            </a:r>
            <a:r>
              <a:rPr lang="en-US" dirty="0"/>
              <a:t> size</a:t>
            </a:r>
            <a:r>
              <a:rPr lang="en-US" dirty="0" smtClean="0"/>
              <a:t>){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i,j,k</a:t>
            </a:r>
            <a:r>
              <a:rPr lang="en-US" dirty="0"/>
              <a:t>, result[size], mid=size/2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if</a:t>
            </a:r>
            <a:r>
              <a:rPr lang="en-US" dirty="0"/>
              <a:t>(size==1) return; </a:t>
            </a:r>
            <a:r>
              <a:rPr lang="en-US" dirty="0" smtClean="0"/>
              <a:t>	// </a:t>
            </a:r>
            <a:r>
              <a:rPr lang="en-US" dirty="0"/>
              <a:t>nothing to do, already sorted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r>
              <a:rPr lang="en-US" dirty="0" smtClean="0"/>
              <a:t>	 	</a:t>
            </a:r>
            <a:r>
              <a:rPr lang="en-US" dirty="0" err="1" smtClean="0"/>
              <a:t>msort</a:t>
            </a:r>
            <a:r>
              <a:rPr lang="en-US" dirty="0"/>
              <a:t>(</a:t>
            </a:r>
            <a:r>
              <a:rPr lang="en-US" dirty="0" err="1"/>
              <a:t>d,mid</a:t>
            </a:r>
            <a:r>
              <a:rPr lang="en-US" dirty="0"/>
              <a:t>); </a:t>
            </a:r>
            <a:r>
              <a:rPr lang="en-US" dirty="0" smtClean="0"/>
              <a:t>	// </a:t>
            </a:r>
            <a:r>
              <a:rPr lang="en-US" dirty="0"/>
              <a:t>sort first half of d[] by a recursive </a:t>
            </a:r>
            <a:r>
              <a:rPr lang="en-US" dirty="0" smtClean="0"/>
              <a:t>call</a:t>
            </a:r>
          </a:p>
          <a:p>
            <a:endParaRPr lang="en-US" dirty="0"/>
          </a:p>
          <a:p>
            <a:r>
              <a:rPr lang="en-US" dirty="0" smtClean="0"/>
              <a:t>		 </a:t>
            </a:r>
            <a:r>
              <a:rPr lang="en-US" dirty="0" err="1"/>
              <a:t>msort</a:t>
            </a:r>
            <a:r>
              <a:rPr lang="en-US" dirty="0"/>
              <a:t>(&amp;d[mid],size-mid); </a:t>
            </a:r>
            <a:r>
              <a:rPr lang="en-US" dirty="0" smtClean="0"/>
              <a:t>	// </a:t>
            </a:r>
            <a:r>
              <a:rPr lang="en-US" dirty="0"/>
              <a:t>sort 2nd half of d[] by a recursive </a:t>
            </a:r>
            <a:r>
              <a:rPr lang="en-US" dirty="0" smtClean="0"/>
              <a:t>call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for</a:t>
            </a:r>
            <a:r>
              <a:rPr lang="en-US" dirty="0"/>
              <a:t>(k=0,i=0,j=mid; i&lt;mid &amp;&amp; j&lt;size; k++) </a:t>
            </a:r>
            <a:r>
              <a:rPr lang="en-US" dirty="0" smtClean="0"/>
              <a:t>	// </a:t>
            </a:r>
            <a:r>
              <a:rPr lang="en-US" dirty="0"/>
              <a:t>merge as long as i and j are</a:t>
            </a:r>
          </a:p>
          <a:p>
            <a:r>
              <a:rPr lang="en-US" dirty="0" smtClean="0"/>
              <a:t>		result</a:t>
            </a:r>
            <a:r>
              <a:rPr lang="en-US" dirty="0"/>
              <a:t>[k]=d[i]&lt;d[j]?d[i++]:d[j++];  </a:t>
            </a:r>
            <a:r>
              <a:rPr lang="en-US" dirty="0" smtClean="0"/>
              <a:t>//</a:t>
            </a:r>
            <a:r>
              <a:rPr lang="en-US" dirty="0"/>
              <a:t>within the respective </a:t>
            </a:r>
            <a:r>
              <a:rPr lang="en-US" dirty="0" err="1"/>
              <a:t>subarrays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while</a:t>
            </a:r>
            <a:r>
              <a:rPr lang="en-US" dirty="0"/>
              <a:t>(i&lt;mid) result[k++]=d[i++]; </a:t>
            </a:r>
            <a:r>
              <a:rPr lang="en-US" dirty="0" smtClean="0"/>
              <a:t>	// </a:t>
            </a:r>
            <a:r>
              <a:rPr lang="en-US" dirty="0"/>
              <a:t>append if any residual of 1st half</a:t>
            </a:r>
          </a:p>
          <a:p>
            <a:r>
              <a:rPr lang="en-US" dirty="0"/>
              <a:t> </a:t>
            </a:r>
            <a:r>
              <a:rPr lang="en-US" dirty="0" smtClean="0"/>
              <a:t>	while</a:t>
            </a:r>
            <a:r>
              <a:rPr lang="en-US" dirty="0"/>
              <a:t>(j&lt;size) result[k++]=d[j++]; </a:t>
            </a:r>
            <a:r>
              <a:rPr lang="en-US" dirty="0" smtClean="0"/>
              <a:t>	// </a:t>
            </a:r>
            <a:r>
              <a:rPr lang="en-US" dirty="0"/>
              <a:t>append any residual of 2nd </a:t>
            </a:r>
            <a:r>
              <a:rPr lang="en-US" dirty="0" smtClean="0"/>
              <a:t>half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for</a:t>
            </a:r>
            <a:r>
              <a:rPr lang="en-US" dirty="0"/>
              <a:t>(k=0;k&lt;</a:t>
            </a:r>
            <a:r>
              <a:rPr lang="en-US" dirty="0" err="1"/>
              <a:t>size;k</a:t>
            </a:r>
            <a:r>
              <a:rPr lang="en-US" dirty="0"/>
              <a:t>++) d[k]=result[k]; </a:t>
            </a:r>
            <a:r>
              <a:rPr lang="en-US" dirty="0" smtClean="0"/>
              <a:t>	// </a:t>
            </a:r>
            <a:r>
              <a:rPr lang="en-US" dirty="0"/>
              <a:t>copy result to d[]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95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Introduction to 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981200"/>
            <a:ext cx="8153400" cy="3451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Two basic algorithms considered so far: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Bubble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Selection sort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Two advanced algorithms will be considered: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Insertion sort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Merge sort</a:t>
            </a:r>
          </a:p>
          <a:p>
            <a:pPr marL="301943" lvl="1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12525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3.0 Insertion </a:t>
            </a:r>
            <a:r>
              <a:rPr lang="en-US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229600" cy="26209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while some elements unsorted: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Using linear search, find the location in the sorted portion where the 1</a:t>
            </a:r>
            <a:r>
              <a:rPr lang="en-US" sz="2200" baseline="30000" dirty="0">
                <a:solidFill>
                  <a:schemeClr val="tx1"/>
                </a:solidFill>
              </a:rPr>
              <a:t>st</a:t>
            </a:r>
            <a:r>
              <a:rPr lang="en-US" sz="2200" dirty="0">
                <a:solidFill>
                  <a:schemeClr val="tx1"/>
                </a:solidFill>
              </a:rPr>
              <a:t> element of the unsorted portion should be inserted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Move all the elements after the insertion location up one position to make space for the new element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34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679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38375"/>
            <a:ext cx="6581775" cy="18764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521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82669-B53A-4876-A0FD-8BF744EC5E49}" type="slidenum">
              <a:rPr lang="en-US"/>
              <a:pPr/>
              <a:t>5</a:t>
            </a:fld>
            <a:endParaRPr lang="en-US"/>
          </a:p>
        </p:txBody>
      </p:sp>
      <p:sp>
        <p:nvSpPr>
          <p:cNvPr id="887810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78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957263"/>
            <a:ext cx="7815262" cy="407193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96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799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Insertion Sort Implementation</a:t>
            </a:r>
            <a:r>
              <a:rPr lang="en-US" sz="2800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void </a:t>
            </a:r>
            <a:r>
              <a:rPr lang="en-US" sz="2000" dirty="0" err="1" smtClean="0"/>
              <a:t>insort</a:t>
            </a:r>
            <a:r>
              <a:rPr lang="en-US" sz="2000" dirty="0" smtClean="0"/>
              <a:t>(float </a:t>
            </a:r>
            <a:r>
              <a:rPr lang="en-US" sz="2000" dirty="0"/>
              <a:t>d[], </a:t>
            </a:r>
            <a:r>
              <a:rPr lang="en-US" sz="2000" dirty="0" err="1"/>
              <a:t>int</a:t>
            </a:r>
            <a:r>
              <a:rPr lang="en-US" sz="2000" dirty="0"/>
              <a:t> size){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i, k, l;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float </a:t>
            </a:r>
            <a:r>
              <a:rPr lang="en-US" sz="2000" dirty="0"/>
              <a:t>temp;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for(k=1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; k&lt;size; k++){ </a:t>
            </a:r>
            <a:r>
              <a:rPr lang="en-US" sz="2000" dirty="0" smtClean="0"/>
              <a:t>		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insert elements starting from 2nd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for(i=0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; i&lt;k &amp;&amp; d[i]&lt;=d[k]; i++);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find where to insert - i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	temp=d[k</a:t>
            </a:r>
            <a:r>
              <a:rPr lang="en-US" sz="2000" dirty="0"/>
              <a:t>]; </a:t>
            </a:r>
            <a:r>
              <a:rPr lang="en-US" sz="2000" dirty="0" smtClean="0"/>
              <a:t>                     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copy </a:t>
            </a:r>
            <a:r>
              <a:rPr lang="en-US" sz="2000" dirty="0" err="1">
                <a:solidFill>
                  <a:srgbClr val="FF0000"/>
                </a:solidFill>
              </a:rPr>
              <a:t>kth</a:t>
            </a:r>
            <a:r>
              <a:rPr lang="en-US" sz="2000" dirty="0">
                <a:solidFill>
                  <a:srgbClr val="FF0000"/>
                </a:solidFill>
              </a:rPr>
              <a:t> element to temp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for(l=k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; l&gt;i; l--) d[l]=d[l-1]; </a:t>
            </a: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make room to insert at i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	d[i</a:t>
            </a:r>
            <a:r>
              <a:rPr lang="en-US" sz="2000" dirty="0"/>
              <a:t>]=temp;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insert </a:t>
            </a:r>
            <a:r>
              <a:rPr lang="en-US" sz="2000" dirty="0" err="1">
                <a:solidFill>
                  <a:srgbClr val="FF0000"/>
                </a:solidFill>
              </a:rPr>
              <a:t>kth</a:t>
            </a:r>
            <a:r>
              <a:rPr lang="en-US" sz="2000" dirty="0">
                <a:solidFill>
                  <a:srgbClr val="FF0000"/>
                </a:solidFill>
              </a:rPr>
              <a:t> element to </a:t>
            </a:r>
            <a:r>
              <a:rPr lang="en-US" sz="2000" dirty="0" err="1">
                <a:solidFill>
                  <a:srgbClr val="FF0000"/>
                </a:solidFill>
              </a:rPr>
              <a:t>ith</a:t>
            </a:r>
            <a:r>
              <a:rPr lang="en-US" sz="2000" dirty="0">
                <a:solidFill>
                  <a:srgbClr val="FF0000"/>
                </a:solidFill>
              </a:rPr>
              <a:t> place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4777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Merge Sort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Partitioning - Choice 1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82000" cy="4495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First n-1 elements into set A, last element set </a:t>
            </a:r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Sort A using this partitioning scheme recursively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 already </a:t>
            </a:r>
            <a:r>
              <a:rPr lang="en-US" sz="2400" dirty="0" smtClean="0">
                <a:solidFill>
                  <a:schemeClr val="tx1"/>
                </a:solidFill>
              </a:rPr>
              <a:t>sorted</a:t>
            </a: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Combine A and B using method Insert() (= insertion into sorted array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Leads to recursive version of </a:t>
            </a:r>
            <a:r>
              <a:rPr lang="en-US" sz="2800" dirty="0" err="1">
                <a:solidFill>
                  <a:schemeClr val="tx1"/>
                </a:solidFill>
              </a:rPr>
              <a:t>InsertionSort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Partitioning - Choice 2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228013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Put element with largest key in B, remaining elements in </a:t>
            </a:r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Sort A </a:t>
            </a:r>
            <a:r>
              <a:rPr lang="en-US" sz="2800" dirty="0" smtClean="0">
                <a:solidFill>
                  <a:schemeClr val="tx1"/>
                </a:solidFill>
              </a:rPr>
              <a:t>recursively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To combine sorted A and B, append B to sorted 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 Max() to find largest element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 recursive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SelectionSort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Use bubbling process to find and move largest element to right-most position  recursive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BubbleSort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()</a:t>
            </a: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12200</TotalTime>
  <Words>681</Words>
  <Application>Microsoft Macintosh PowerPoint</Application>
  <PresentationFormat>On-screen Show (4:3)</PresentationFormat>
  <Paragraphs>337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PowerPoint Presentation</vt:lpstr>
      <vt:lpstr>Introduction to Sorting Algorithms</vt:lpstr>
      <vt:lpstr>3.0 Insertion Sort</vt:lpstr>
      <vt:lpstr>PowerPoint Presentation</vt:lpstr>
      <vt:lpstr>PowerPoint Presentation</vt:lpstr>
      <vt:lpstr>PowerPoint Presentation</vt:lpstr>
      <vt:lpstr>Merge Sort</vt:lpstr>
      <vt:lpstr>Partitioning - Choice 1</vt:lpstr>
      <vt:lpstr>Partitioning - Choice 2</vt:lpstr>
      <vt:lpstr>Partitioning - Choice 3</vt:lpstr>
      <vt:lpstr>Sorting Problem Revisited</vt:lpstr>
      <vt:lpstr>Mergesort: Divide Step</vt:lpstr>
      <vt:lpstr>Mergesort: Conquer Step</vt:lpstr>
      <vt:lpstr>Mergesort: Combine Step</vt:lpstr>
      <vt:lpstr>Mergesort: Combine Step</vt:lpstr>
      <vt:lpstr>Mergesort: Example</vt:lpstr>
      <vt:lpstr>MergeSort Algorithm</vt:lpstr>
      <vt:lpstr>Merge Sort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Rasika Ranaweera</cp:lastModifiedBy>
  <cp:revision>266</cp:revision>
  <dcterms:created xsi:type="dcterms:W3CDTF">2012-10-29T08:55:31Z</dcterms:created>
  <dcterms:modified xsi:type="dcterms:W3CDTF">2018-10-17T14:40:39Z</dcterms:modified>
</cp:coreProperties>
</file>