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1"/>
  </p:notesMasterIdLst>
  <p:sldIdLst>
    <p:sldId id="452" r:id="rId2"/>
    <p:sldId id="425" r:id="rId3"/>
    <p:sldId id="259" r:id="rId4"/>
    <p:sldId id="456" r:id="rId5"/>
    <p:sldId id="455" r:id="rId6"/>
    <p:sldId id="426" r:id="rId7"/>
    <p:sldId id="428" r:id="rId8"/>
    <p:sldId id="429" r:id="rId9"/>
    <p:sldId id="430" r:id="rId10"/>
    <p:sldId id="431" r:id="rId11"/>
    <p:sldId id="432" r:id="rId12"/>
    <p:sldId id="444" r:id="rId13"/>
    <p:sldId id="442" r:id="rId14"/>
    <p:sldId id="443" r:id="rId15"/>
    <p:sldId id="445" r:id="rId16"/>
    <p:sldId id="446" r:id="rId17"/>
    <p:sldId id="447" r:id="rId18"/>
    <p:sldId id="450" r:id="rId19"/>
    <p:sldId id="453" r:id="rId20"/>
    <p:sldId id="454" r:id="rId21"/>
    <p:sldId id="451" r:id="rId22"/>
    <p:sldId id="448" r:id="rId23"/>
    <p:sldId id="449" r:id="rId24"/>
    <p:sldId id="437" r:id="rId25"/>
    <p:sldId id="438" r:id="rId26"/>
    <p:sldId id="439" r:id="rId27"/>
    <p:sldId id="440" r:id="rId28"/>
    <p:sldId id="441" r:id="rId29"/>
    <p:sldId id="27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4" y="-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360BB-88F8-4C30-89B7-71EE3FDEE947}" type="datetimeFigureOut">
              <a:rPr lang="en-US" smtClean="0"/>
              <a:pPr/>
              <a:t>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3EEC7-3CE3-461A-B84A-66AD13FB8E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Angel bracket/ type parameter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3EEC7-3CE3-461A-B84A-66AD13FB8E0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38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print a structured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3EEC7-3CE3-461A-B84A-66AD13FB8E0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5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print a structured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3EEC7-3CE3-461A-B84A-66AD13FB8E0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23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20 50 30 80 60 70 90 100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3EEC7-3CE3-461A-B84A-66AD13FB8E0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62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 space used by files in a directory and </a:t>
            </a:r>
            <a:r>
              <a:rPr lang="en-US" baseline="0" dirty="0" smtClean="0"/>
              <a:t> </a:t>
            </a:r>
            <a:r>
              <a:rPr lang="en-US" dirty="0" smtClean="0"/>
              <a:t>its subdirectories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3EEC7-3CE3-461A-B84A-66AD13FB8E0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79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 space used by files in a directory and </a:t>
            </a:r>
            <a:r>
              <a:rPr lang="en-US" baseline="0" dirty="0" smtClean="0"/>
              <a:t> </a:t>
            </a:r>
            <a:r>
              <a:rPr lang="en-US" dirty="0" smtClean="0"/>
              <a:t>its subdirectories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3EEC7-3CE3-461A-B84A-66AD13FB8E0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10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30</a:t>
            </a:r>
            <a:r>
              <a:rPr lang="en-US" baseline="0" dirty="0" smtClean="0"/>
              <a:t> 80 50 60 20 90 70 100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3EEC7-3CE3-461A-B84A-66AD13FB8E0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81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baseline="30000" dirty="0" smtClean="0"/>
              <a:t>https://</a:t>
            </a:r>
            <a:r>
              <a:rPr lang="en-US" baseline="30000" dirty="0" err="1" smtClean="0"/>
              <a:t>www.cs.cmu.edu</a:t>
            </a:r>
            <a:r>
              <a:rPr lang="en-US" baseline="30000" dirty="0" smtClean="0"/>
              <a:t>/~</a:t>
            </a:r>
            <a:r>
              <a:rPr lang="en-US" baseline="30000" dirty="0" err="1" smtClean="0"/>
              <a:t>adamchik</a:t>
            </a:r>
            <a:r>
              <a:rPr lang="en-US" baseline="30000" dirty="0" smtClean="0"/>
              <a:t>/15-121/lectures/Trees/</a:t>
            </a:r>
            <a:r>
              <a:rPr lang="en-US" baseline="30000" dirty="0" err="1" smtClean="0"/>
              <a:t>trees.html</a:t>
            </a:r>
            <a:endParaRPr lang="en-US" baseline="30000" dirty="0" smtClean="0"/>
          </a:p>
          <a:p>
            <a:endParaRPr baseline="300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http://</a:t>
            </a:r>
            <a:r>
              <a:rPr lang="en-US" dirty="0" err="1" smtClean="0"/>
              <a:t>fiftyexamples.readthedocs.io</a:t>
            </a:r>
            <a:r>
              <a:rPr lang="en-US" dirty="0" smtClean="0"/>
              <a:t>/en/latest/</a:t>
            </a:r>
            <a:r>
              <a:rPr lang="en-US" dirty="0" err="1" smtClean="0"/>
              <a:t>algorithms.html</a:t>
            </a:r>
            <a:endParaRPr baseline="300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33567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1/28/19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1/28/19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CBC208F-76BE-4342-8C8A-74DD5372BDEA}" type="datetimeFigureOut">
              <a:rPr lang="en-US" smtClean="0"/>
              <a:pPr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5423" y="2362200"/>
            <a:ext cx="7543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Lecture 6</a:t>
            </a:r>
          </a:p>
          <a:p>
            <a:pPr algn="ctr"/>
            <a:r>
              <a:rPr lang="en-US" sz="4400" b="1" dirty="0" smtClean="0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2238374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229600" cy="11398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b="1" dirty="0" smtClean="0">
                <a:solidFill>
                  <a:schemeClr val="tx1"/>
                </a:solidFill>
              </a:rPr>
              <a:t>Tree Implementation :-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524000"/>
            <a:ext cx="8763000" cy="4076700"/>
          </a:xfrm>
        </p:spPr>
        <p:txBody>
          <a:bodyPr>
            <a:noAutofit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Many possible implementations</a:t>
            </a:r>
          </a:p>
          <a:p>
            <a:pPr>
              <a:buClrTx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One approach: each node stores a list of children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public class </a:t>
            </a:r>
            <a:r>
              <a:rPr lang="en-US" dirty="0" err="1" smtClean="0">
                <a:solidFill>
                  <a:schemeClr val="tx1"/>
                </a:solidFill>
              </a:rPr>
              <a:t>TreeNode</a:t>
            </a:r>
            <a:r>
              <a:rPr lang="en-US" dirty="0" smtClean="0">
                <a:solidFill>
                  <a:schemeClr val="tx1"/>
                </a:solidFill>
              </a:rPr>
              <a:t>&lt;T&gt; {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	T </a:t>
            </a:r>
            <a:r>
              <a:rPr lang="en-US" dirty="0" err="1" smtClean="0">
                <a:solidFill>
                  <a:schemeClr val="tx1"/>
                </a:solidFill>
              </a:rPr>
              <a:t>nodeValue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	Collection&lt;</a:t>
            </a:r>
            <a:r>
              <a:rPr lang="en-US" dirty="0" err="1" smtClean="0">
                <a:solidFill>
                  <a:schemeClr val="tx1"/>
                </a:solidFill>
              </a:rPr>
              <a:t>TreeNode</a:t>
            </a:r>
            <a:r>
              <a:rPr lang="en-US" dirty="0" smtClean="0">
                <a:solidFill>
                  <a:schemeClr val="tx1"/>
                </a:solidFill>
              </a:rPr>
              <a:t>&lt;T&gt;&gt; </a:t>
            </a:r>
            <a:r>
              <a:rPr lang="en-US" dirty="0" err="1" smtClean="0">
                <a:solidFill>
                  <a:schemeClr val="tx1"/>
                </a:solidFill>
              </a:rPr>
              <a:t>myChildren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}</a:t>
            </a:r>
          </a:p>
          <a:p>
            <a:pPr>
              <a:buClrTx/>
              <a:buNone/>
            </a:pP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98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229600" cy="11398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b="1" dirty="0" smtClean="0">
                <a:solidFill>
                  <a:schemeClr val="tx1"/>
                </a:solidFill>
              </a:rPr>
              <a:t>Tree Traversal :-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752600"/>
            <a:ext cx="8763000" cy="4076700"/>
          </a:xfrm>
        </p:spPr>
        <p:txBody>
          <a:bodyPr>
            <a:noAutofit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 traversal visits the nodes of a tree in a systematic manner</a:t>
            </a:r>
          </a:p>
          <a:p>
            <a:pPr>
              <a:buClrTx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Suppose we want to print all nodes in a tree. What order should we visit the nodes?</a:t>
            </a:r>
          </a:p>
          <a:p>
            <a:pPr lvl="4">
              <a:buClrTx/>
              <a:buFont typeface="Wingdings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</a:rPr>
              <a:t> Preorder</a:t>
            </a:r>
            <a:r>
              <a:rPr lang="en-US" sz="2400" dirty="0" smtClean="0">
                <a:solidFill>
                  <a:schemeClr val="tx1"/>
                </a:solidFill>
              </a:rPr>
              <a:t>- read the parent before its children</a:t>
            </a:r>
          </a:p>
          <a:p>
            <a:pPr lvl="4">
              <a:buClrTx/>
              <a:buFont typeface="Wingdings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Postorder</a:t>
            </a:r>
            <a:r>
              <a:rPr lang="en-US" sz="2400" dirty="0" smtClean="0">
                <a:solidFill>
                  <a:schemeClr val="tx1"/>
                </a:solidFill>
              </a:rPr>
              <a:t>- read the parent after its children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98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229600" cy="11398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b="1" dirty="0" smtClean="0">
                <a:solidFill>
                  <a:schemeClr val="tx1"/>
                </a:solidFill>
              </a:rPr>
              <a:t>Tree Traversal : Preorder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752600"/>
            <a:ext cx="8763000" cy="40767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// parent before children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preorder(node  </a:t>
            </a:r>
            <a:r>
              <a:rPr lang="en-US" dirty="0" err="1" smtClean="0">
                <a:solidFill>
                  <a:schemeClr val="tx1"/>
                </a:solidFill>
              </a:rPr>
              <a:t>myChildren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	print(</a:t>
            </a:r>
            <a:r>
              <a:rPr lang="en-US" dirty="0" err="1" smtClean="0">
                <a:solidFill>
                  <a:schemeClr val="tx1"/>
                </a:solidFill>
              </a:rPr>
              <a:t>myChildren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	for child : </a:t>
            </a:r>
            <a:r>
              <a:rPr lang="en-US" dirty="0" err="1" smtClean="0">
                <a:solidFill>
                  <a:schemeClr val="tx1"/>
                </a:solidFill>
              </a:rPr>
              <a:t>myChildren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		preorder(child)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7"/>
          <p:cNvGrpSpPr/>
          <p:nvPr/>
        </p:nvGrpSpPr>
        <p:grpSpPr>
          <a:xfrm>
            <a:off x="5029200" y="2286000"/>
            <a:ext cx="3657600" cy="2895600"/>
            <a:chOff x="381000" y="838200"/>
            <a:chExt cx="3657600" cy="2895600"/>
          </a:xfrm>
        </p:grpSpPr>
        <p:grpSp>
          <p:nvGrpSpPr>
            <p:cNvPr id="5" name="Group 4"/>
            <p:cNvGrpSpPr/>
            <p:nvPr/>
          </p:nvGrpSpPr>
          <p:grpSpPr>
            <a:xfrm>
              <a:off x="1828800" y="838200"/>
              <a:ext cx="609600" cy="533400"/>
              <a:chOff x="1676400" y="990600"/>
              <a:chExt cx="609600" cy="533400"/>
            </a:xfrm>
          </p:grpSpPr>
          <p:sp>
            <p:nvSpPr>
              <p:cNvPr id="71" name="Oval 2"/>
              <p:cNvSpPr/>
              <p:nvPr/>
            </p:nvSpPr>
            <p:spPr>
              <a:xfrm>
                <a:off x="1676400" y="990600"/>
                <a:ext cx="609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3"/>
              <p:cNvSpPr txBox="1"/>
              <p:nvPr/>
            </p:nvSpPr>
            <p:spPr>
              <a:xfrm>
                <a:off x="1752600" y="1066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81000" y="2514600"/>
              <a:ext cx="609600" cy="533400"/>
              <a:chOff x="1676400" y="990600"/>
              <a:chExt cx="609600" cy="533400"/>
            </a:xfrm>
          </p:grpSpPr>
          <p:sp>
            <p:nvSpPr>
              <p:cNvPr id="69" name="Oval 6"/>
              <p:cNvSpPr/>
              <p:nvPr/>
            </p:nvSpPr>
            <p:spPr>
              <a:xfrm>
                <a:off x="1676400" y="990600"/>
                <a:ext cx="609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7"/>
              <p:cNvSpPr txBox="1"/>
              <p:nvPr/>
            </p:nvSpPr>
            <p:spPr>
              <a:xfrm>
                <a:off x="1752600" y="1066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30</a:t>
                </a:r>
                <a:endParaRPr lang="en-US" dirty="0"/>
              </a:p>
            </p:txBody>
          </p:sp>
        </p:grpSp>
        <p:grpSp>
          <p:nvGrpSpPr>
            <p:cNvPr id="7" name="Group 8"/>
            <p:cNvGrpSpPr/>
            <p:nvPr/>
          </p:nvGrpSpPr>
          <p:grpSpPr>
            <a:xfrm>
              <a:off x="2895600" y="1600200"/>
              <a:ext cx="609600" cy="533400"/>
              <a:chOff x="1676400" y="990600"/>
              <a:chExt cx="609600" cy="533400"/>
            </a:xfrm>
          </p:grpSpPr>
          <p:sp>
            <p:nvSpPr>
              <p:cNvPr id="67" name="Oval 9"/>
              <p:cNvSpPr/>
              <p:nvPr/>
            </p:nvSpPr>
            <p:spPr>
              <a:xfrm>
                <a:off x="1676400" y="990600"/>
                <a:ext cx="609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752600" y="1066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70</a:t>
                </a:r>
                <a:endParaRPr lang="en-US" dirty="0"/>
              </a:p>
            </p:txBody>
          </p:sp>
        </p:grpSp>
        <p:grpSp>
          <p:nvGrpSpPr>
            <p:cNvPr id="8" name="Group 11"/>
            <p:cNvGrpSpPr/>
            <p:nvPr/>
          </p:nvGrpSpPr>
          <p:grpSpPr>
            <a:xfrm>
              <a:off x="914400" y="1752600"/>
              <a:ext cx="609600" cy="533400"/>
              <a:chOff x="1676400" y="990600"/>
              <a:chExt cx="609600" cy="5334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1676400" y="990600"/>
                <a:ext cx="609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752600" y="1066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50</a:t>
                </a:r>
                <a:endParaRPr lang="en-US" dirty="0"/>
              </a:p>
            </p:txBody>
          </p:sp>
        </p:grpSp>
        <p:grpSp>
          <p:nvGrpSpPr>
            <p:cNvPr id="9" name="Group 14"/>
            <p:cNvGrpSpPr/>
            <p:nvPr/>
          </p:nvGrpSpPr>
          <p:grpSpPr>
            <a:xfrm>
              <a:off x="1600200" y="2438400"/>
              <a:ext cx="609600" cy="533400"/>
              <a:chOff x="1676400" y="990600"/>
              <a:chExt cx="609600" cy="533400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1676400" y="990600"/>
                <a:ext cx="609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752600" y="1066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60</a:t>
                </a:r>
                <a:endParaRPr lang="en-US" dirty="0"/>
              </a:p>
            </p:txBody>
          </p:sp>
        </p:grpSp>
        <p:grpSp>
          <p:nvGrpSpPr>
            <p:cNvPr id="10" name="Group 17"/>
            <p:cNvGrpSpPr/>
            <p:nvPr/>
          </p:nvGrpSpPr>
          <p:grpSpPr>
            <a:xfrm>
              <a:off x="2590800" y="2438400"/>
              <a:ext cx="609600" cy="533400"/>
              <a:chOff x="1676400" y="990600"/>
              <a:chExt cx="609600" cy="533400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1676400" y="990600"/>
                <a:ext cx="609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752600" y="1066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90</a:t>
                </a:r>
                <a:endParaRPr lang="en-US" dirty="0"/>
              </a:p>
            </p:txBody>
          </p:sp>
        </p:grpSp>
        <p:grpSp>
          <p:nvGrpSpPr>
            <p:cNvPr id="11" name="Group 20"/>
            <p:cNvGrpSpPr/>
            <p:nvPr/>
          </p:nvGrpSpPr>
          <p:grpSpPr>
            <a:xfrm>
              <a:off x="3429000" y="2438400"/>
              <a:ext cx="609600" cy="533400"/>
              <a:chOff x="1676400" y="990600"/>
              <a:chExt cx="609600" cy="533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1676400" y="990600"/>
                <a:ext cx="609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752600" y="1066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100</a:t>
                </a:r>
                <a:endParaRPr lang="en-US" dirty="0"/>
              </a:p>
            </p:txBody>
          </p:sp>
        </p:grpSp>
        <p:grpSp>
          <p:nvGrpSpPr>
            <p:cNvPr id="12" name="Group 23"/>
            <p:cNvGrpSpPr/>
            <p:nvPr/>
          </p:nvGrpSpPr>
          <p:grpSpPr>
            <a:xfrm>
              <a:off x="914400" y="3200400"/>
              <a:ext cx="609600" cy="533400"/>
              <a:chOff x="1676400" y="990600"/>
              <a:chExt cx="609600" cy="533400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1676400" y="990600"/>
                <a:ext cx="609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752600" y="1066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80</a:t>
                </a:r>
                <a:endParaRPr lang="en-US" dirty="0"/>
              </a:p>
            </p:txBody>
          </p:sp>
        </p:grpSp>
        <p:cxnSp>
          <p:nvCxnSpPr>
            <p:cNvPr id="50" name="Straight Connector 49"/>
            <p:cNvCxnSpPr>
              <a:endCxn id="65" idx="0"/>
            </p:cNvCxnSpPr>
            <p:nvPr/>
          </p:nvCxnSpPr>
          <p:spPr>
            <a:xfrm rot="5400000">
              <a:off x="1485900" y="1104900"/>
              <a:ext cx="38100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2552700" y="952500"/>
              <a:ext cx="2286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5" idx="4"/>
            </p:cNvCxnSpPr>
            <p:nvPr/>
          </p:nvCxnSpPr>
          <p:spPr>
            <a:xfrm rot="5400000">
              <a:off x="819150" y="2190750"/>
              <a:ext cx="304800" cy="49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5" idx="4"/>
              <a:endCxn id="63" idx="0"/>
            </p:cNvCxnSpPr>
            <p:nvPr/>
          </p:nvCxnSpPr>
          <p:spPr>
            <a:xfrm rot="16200000" flipH="1">
              <a:off x="1485900" y="2019300"/>
              <a:ext cx="1524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57" idx="0"/>
            </p:cNvCxnSpPr>
            <p:nvPr/>
          </p:nvCxnSpPr>
          <p:spPr>
            <a:xfrm rot="16200000" flipH="1">
              <a:off x="876300" y="2857500"/>
              <a:ext cx="1524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endCxn id="61" idx="0"/>
            </p:cNvCxnSpPr>
            <p:nvPr/>
          </p:nvCxnSpPr>
          <p:spPr>
            <a:xfrm rot="5400000">
              <a:off x="2895600" y="2133600"/>
              <a:ext cx="304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6200000" flipH="1">
              <a:off x="3314700" y="2019300"/>
              <a:ext cx="3048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9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229600" cy="11398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b="1" dirty="0" smtClean="0">
                <a:solidFill>
                  <a:schemeClr val="tx1"/>
                </a:solidFill>
              </a:rPr>
              <a:t>Tree Traversal : Preorder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9600" y="1676400"/>
            <a:ext cx="7620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Start from the root, visit the node first then</a:t>
            </a:r>
          </a:p>
          <a:p>
            <a:r>
              <a:rPr lang="en-US" sz="2800" dirty="0" smtClean="0"/>
              <a:t>move to the left as possible and then to the right child up until the first crossroad and repeat the  </a:t>
            </a:r>
            <a:r>
              <a:rPr lang="en-US" sz="4000" b="1" dirty="0" smtClean="0">
                <a:solidFill>
                  <a:srgbClr val="FF0000"/>
                </a:solidFill>
              </a:rPr>
              <a:t>VLR</a:t>
            </a:r>
            <a:r>
              <a:rPr lang="en-US" sz="2400" b="1" dirty="0" smtClean="0">
                <a:solidFill>
                  <a:srgbClr val="FF0000"/>
                </a:solidFill>
              </a:rPr>
              <a:t>*</a:t>
            </a:r>
            <a:r>
              <a:rPr lang="en-US" sz="2800" dirty="0" smtClean="0"/>
              <a:t> process.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685800" y="41910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If </a:t>
            </a:r>
            <a:r>
              <a:rPr lang="en-US" dirty="0"/>
              <a:t>we denote the task of visiting the root by </a:t>
            </a:r>
            <a:r>
              <a:rPr lang="en-US" b="1" dirty="0" smtClean="0"/>
              <a:t>V</a:t>
            </a:r>
            <a:r>
              <a:rPr lang="en-US" dirty="0" smtClean="0"/>
              <a:t>, </a:t>
            </a:r>
            <a:r>
              <a:rPr lang="en-US" dirty="0"/>
              <a:t>traversing left </a:t>
            </a:r>
            <a:r>
              <a:rPr lang="en-US" dirty="0" err="1"/>
              <a:t>subtree</a:t>
            </a:r>
            <a:r>
              <a:rPr lang="en-US" dirty="0"/>
              <a:t> by </a:t>
            </a:r>
            <a:r>
              <a:rPr lang="en-US" b="1" dirty="0"/>
              <a:t>L</a:t>
            </a:r>
            <a:r>
              <a:rPr lang="en-US" dirty="0"/>
              <a:t> and that of right </a:t>
            </a:r>
            <a:r>
              <a:rPr lang="en-US" dirty="0" err="1"/>
              <a:t>subtree</a:t>
            </a:r>
            <a:r>
              <a:rPr lang="en-US" dirty="0"/>
              <a:t> by </a:t>
            </a:r>
            <a:r>
              <a:rPr lang="en-US" b="1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04745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715631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• start at the root (20)</a:t>
            </a:r>
          </a:p>
          <a:p>
            <a:r>
              <a:rPr lang="en-US" sz="2800" dirty="0" smtClean="0"/>
              <a:t>• visit the root which </a:t>
            </a:r>
            <a:r>
              <a:rPr lang="en-US" sz="2800" b="1" dirty="0" smtClean="0"/>
              <a:t>prints 20 on the screen</a:t>
            </a:r>
          </a:p>
          <a:p>
            <a:r>
              <a:rPr lang="en-US" sz="2800" dirty="0" smtClean="0"/>
              <a:t>• then move to the left child</a:t>
            </a:r>
          </a:p>
          <a:p>
            <a:r>
              <a:rPr lang="en-US" sz="2800" dirty="0" smtClean="0"/>
              <a:t>• if the left child is null move to the right child</a:t>
            </a:r>
          </a:p>
          <a:p>
            <a:r>
              <a:rPr lang="en-US" sz="2800" dirty="0" smtClean="0"/>
              <a:t>• repeat the VLR steps till all nodes are visited</a:t>
            </a:r>
            <a:endParaRPr lang="en-US" sz="2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28600" y="304800"/>
            <a:ext cx="82296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lang="en-US" b="1" dirty="0" smtClean="0">
                <a:solidFill>
                  <a:schemeClr val="tx1"/>
                </a:solidFill>
              </a:rPr>
              <a:t>Tree Traversal: Preorder 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4" name="Group 37"/>
          <p:cNvGrpSpPr/>
          <p:nvPr/>
        </p:nvGrpSpPr>
        <p:grpSpPr>
          <a:xfrm>
            <a:off x="5334000" y="3886200"/>
            <a:ext cx="3657600" cy="2895600"/>
            <a:chOff x="381000" y="838200"/>
            <a:chExt cx="3657600" cy="2895600"/>
          </a:xfrm>
        </p:grpSpPr>
        <p:grpSp>
          <p:nvGrpSpPr>
            <p:cNvPr id="5" name="Group 4"/>
            <p:cNvGrpSpPr/>
            <p:nvPr/>
          </p:nvGrpSpPr>
          <p:grpSpPr>
            <a:xfrm>
              <a:off x="1828800" y="838200"/>
              <a:ext cx="609600" cy="533400"/>
              <a:chOff x="1676400" y="990600"/>
              <a:chExt cx="609600" cy="533400"/>
            </a:xfrm>
          </p:grpSpPr>
          <p:sp>
            <p:nvSpPr>
              <p:cNvPr id="34" name="Oval 2"/>
              <p:cNvSpPr/>
              <p:nvPr/>
            </p:nvSpPr>
            <p:spPr>
              <a:xfrm>
                <a:off x="1676400" y="990600"/>
                <a:ext cx="609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"/>
              <p:cNvSpPr txBox="1"/>
              <p:nvPr/>
            </p:nvSpPr>
            <p:spPr>
              <a:xfrm>
                <a:off x="1752600" y="1066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81000" y="2514600"/>
              <a:ext cx="609600" cy="533400"/>
              <a:chOff x="1676400" y="990600"/>
              <a:chExt cx="609600" cy="533400"/>
            </a:xfrm>
          </p:grpSpPr>
          <p:sp>
            <p:nvSpPr>
              <p:cNvPr id="32" name="Oval 6"/>
              <p:cNvSpPr/>
              <p:nvPr/>
            </p:nvSpPr>
            <p:spPr>
              <a:xfrm>
                <a:off x="1676400" y="990600"/>
                <a:ext cx="609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7"/>
              <p:cNvSpPr txBox="1"/>
              <p:nvPr/>
            </p:nvSpPr>
            <p:spPr>
              <a:xfrm>
                <a:off x="1752600" y="1066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30</a:t>
                </a:r>
                <a:endParaRPr lang="en-US" dirty="0"/>
              </a:p>
            </p:txBody>
          </p:sp>
        </p:grpSp>
        <p:grpSp>
          <p:nvGrpSpPr>
            <p:cNvPr id="7" name="Group 8"/>
            <p:cNvGrpSpPr/>
            <p:nvPr/>
          </p:nvGrpSpPr>
          <p:grpSpPr>
            <a:xfrm>
              <a:off x="2895600" y="1600200"/>
              <a:ext cx="609600" cy="533400"/>
              <a:chOff x="1676400" y="990600"/>
              <a:chExt cx="609600" cy="533400"/>
            </a:xfrm>
          </p:grpSpPr>
          <p:sp>
            <p:nvSpPr>
              <p:cNvPr id="30" name="Oval 9"/>
              <p:cNvSpPr/>
              <p:nvPr/>
            </p:nvSpPr>
            <p:spPr>
              <a:xfrm>
                <a:off x="1676400" y="990600"/>
                <a:ext cx="609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752600" y="1066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70</a:t>
                </a:r>
                <a:endParaRPr lang="en-US" dirty="0"/>
              </a:p>
            </p:txBody>
          </p:sp>
        </p:grpSp>
        <p:grpSp>
          <p:nvGrpSpPr>
            <p:cNvPr id="8" name="Group 11"/>
            <p:cNvGrpSpPr/>
            <p:nvPr/>
          </p:nvGrpSpPr>
          <p:grpSpPr>
            <a:xfrm>
              <a:off x="914400" y="1752600"/>
              <a:ext cx="609600" cy="533400"/>
              <a:chOff x="1676400" y="990600"/>
              <a:chExt cx="609600" cy="5334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676400" y="990600"/>
                <a:ext cx="609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752600" y="1066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50</a:t>
                </a:r>
                <a:endParaRPr lang="en-US" dirty="0"/>
              </a:p>
            </p:txBody>
          </p:sp>
        </p:grpSp>
        <p:grpSp>
          <p:nvGrpSpPr>
            <p:cNvPr id="9" name="Group 14"/>
            <p:cNvGrpSpPr/>
            <p:nvPr/>
          </p:nvGrpSpPr>
          <p:grpSpPr>
            <a:xfrm>
              <a:off x="1600200" y="2438400"/>
              <a:ext cx="609600" cy="533400"/>
              <a:chOff x="1676400" y="990600"/>
              <a:chExt cx="609600" cy="5334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76400" y="990600"/>
                <a:ext cx="609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752600" y="1066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60</a:t>
                </a:r>
                <a:endParaRPr lang="en-US" dirty="0"/>
              </a:p>
            </p:txBody>
          </p:sp>
        </p:grpSp>
        <p:grpSp>
          <p:nvGrpSpPr>
            <p:cNvPr id="10" name="Group 17"/>
            <p:cNvGrpSpPr/>
            <p:nvPr/>
          </p:nvGrpSpPr>
          <p:grpSpPr>
            <a:xfrm>
              <a:off x="2590800" y="2438400"/>
              <a:ext cx="609600" cy="533400"/>
              <a:chOff x="1676400" y="990600"/>
              <a:chExt cx="609600" cy="5334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1676400" y="990600"/>
                <a:ext cx="609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752600" y="1066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90</a:t>
                </a:r>
                <a:endParaRPr lang="en-US" dirty="0"/>
              </a:p>
            </p:txBody>
          </p:sp>
        </p:grpSp>
        <p:grpSp>
          <p:nvGrpSpPr>
            <p:cNvPr id="11" name="Group 20"/>
            <p:cNvGrpSpPr/>
            <p:nvPr/>
          </p:nvGrpSpPr>
          <p:grpSpPr>
            <a:xfrm>
              <a:off x="3429000" y="2438400"/>
              <a:ext cx="609600" cy="533400"/>
              <a:chOff x="1676400" y="990600"/>
              <a:chExt cx="609600" cy="5334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676400" y="990600"/>
                <a:ext cx="609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752600" y="1066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100</a:t>
                </a:r>
                <a:endParaRPr lang="en-US" dirty="0"/>
              </a:p>
            </p:txBody>
          </p:sp>
        </p:grpSp>
        <p:grpSp>
          <p:nvGrpSpPr>
            <p:cNvPr id="12" name="Group 23"/>
            <p:cNvGrpSpPr/>
            <p:nvPr/>
          </p:nvGrpSpPr>
          <p:grpSpPr>
            <a:xfrm>
              <a:off x="914400" y="3200400"/>
              <a:ext cx="609600" cy="533400"/>
              <a:chOff x="1676400" y="990600"/>
              <a:chExt cx="609600" cy="5334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676400" y="990600"/>
                <a:ext cx="609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752600" y="1066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80</a:t>
                </a:r>
                <a:endParaRPr lang="en-US" dirty="0"/>
              </a:p>
            </p:txBody>
          </p:sp>
        </p:grpSp>
        <p:cxnSp>
          <p:nvCxnSpPr>
            <p:cNvPr id="13" name="Straight Connector 12"/>
            <p:cNvCxnSpPr>
              <a:endCxn id="28" idx="0"/>
            </p:cNvCxnSpPr>
            <p:nvPr/>
          </p:nvCxnSpPr>
          <p:spPr>
            <a:xfrm rot="5400000">
              <a:off x="1485900" y="1104900"/>
              <a:ext cx="38100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2552700" y="952500"/>
              <a:ext cx="2286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8" idx="4"/>
            </p:cNvCxnSpPr>
            <p:nvPr/>
          </p:nvCxnSpPr>
          <p:spPr>
            <a:xfrm rot="5400000">
              <a:off x="819150" y="2190750"/>
              <a:ext cx="304800" cy="49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28" idx="4"/>
              <a:endCxn id="26" idx="0"/>
            </p:cNvCxnSpPr>
            <p:nvPr/>
          </p:nvCxnSpPr>
          <p:spPr>
            <a:xfrm rot="16200000" flipH="1">
              <a:off x="1485900" y="2019300"/>
              <a:ext cx="1524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20" idx="0"/>
            </p:cNvCxnSpPr>
            <p:nvPr/>
          </p:nvCxnSpPr>
          <p:spPr>
            <a:xfrm rot="16200000" flipH="1">
              <a:off x="876300" y="2857500"/>
              <a:ext cx="1524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24" idx="0"/>
            </p:cNvCxnSpPr>
            <p:nvPr/>
          </p:nvCxnSpPr>
          <p:spPr>
            <a:xfrm rot="5400000">
              <a:off x="2895600" y="2133600"/>
              <a:ext cx="304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3314700" y="2019300"/>
              <a:ext cx="3048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9590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229600" cy="11398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b="1" dirty="0" smtClean="0">
                <a:solidFill>
                  <a:schemeClr val="tx1"/>
                </a:solidFill>
              </a:rPr>
              <a:t>Tree Traversal: </a:t>
            </a:r>
            <a:r>
              <a:rPr lang="en-US" b="1" dirty="0" err="1" smtClean="0">
                <a:solidFill>
                  <a:schemeClr val="tx1"/>
                </a:solidFill>
              </a:rPr>
              <a:t>Postorder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752600"/>
            <a:ext cx="8763000" cy="4076700"/>
          </a:xfrm>
        </p:spPr>
        <p:txBody>
          <a:bodyPr>
            <a:noAutofit/>
          </a:bodyPr>
          <a:lstStyle/>
          <a:p>
            <a:r>
              <a:rPr lang="en-US" b="1" i="1" dirty="0" err="1" smtClean="0">
                <a:solidFill>
                  <a:schemeClr val="tx1"/>
                </a:solidFill>
              </a:rPr>
              <a:t>Postorder</a:t>
            </a:r>
            <a:r>
              <a:rPr lang="en-US" b="1" i="1" dirty="0" smtClean="0">
                <a:solidFill>
                  <a:schemeClr val="tx1"/>
                </a:solidFill>
              </a:rPr>
              <a:t> Traversal (</a:t>
            </a:r>
            <a:r>
              <a:rPr lang="en-US" sz="3600" b="1" i="1" dirty="0" smtClean="0">
                <a:solidFill>
                  <a:schemeClr val="tx1"/>
                </a:solidFill>
              </a:rPr>
              <a:t>LRV</a:t>
            </a:r>
            <a:r>
              <a:rPr lang="en-US" b="1" i="1" dirty="0" smtClean="0">
                <a:solidFill>
                  <a:schemeClr val="tx1"/>
                </a:solidFill>
              </a:rPr>
              <a:t>):- </a:t>
            </a:r>
          </a:p>
          <a:p>
            <a:pPr>
              <a:buNone/>
            </a:pPr>
            <a:r>
              <a:rPr lang="en-US" i="1" dirty="0" smtClean="0">
                <a:solidFill>
                  <a:schemeClr val="tx1"/>
                </a:solidFill>
              </a:rPr>
              <a:t>Start from the root, move to the left as far as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possible and then to the right and finally print the value ones the L and R traversing is over.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26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229600" cy="11398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b="1" dirty="0" smtClean="0">
                <a:solidFill>
                  <a:schemeClr val="tx1"/>
                </a:solidFill>
              </a:rPr>
              <a:t>Tree Traversal: </a:t>
            </a:r>
            <a:r>
              <a:rPr lang="en-US" b="1" dirty="0" err="1" smtClean="0">
                <a:solidFill>
                  <a:schemeClr val="tx1"/>
                </a:solidFill>
              </a:rPr>
              <a:t>Postorder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752600"/>
            <a:ext cx="8763000" cy="40767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// parent after children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pPr>
              <a:buNone/>
            </a:pPr>
            <a:r>
              <a:rPr lang="en-US" dirty="0" err="1" smtClean="0">
                <a:solidFill>
                  <a:schemeClr val="tx1"/>
                </a:solidFill>
              </a:rPr>
              <a:t>postorder</a:t>
            </a:r>
            <a:r>
              <a:rPr lang="en-US" dirty="0" smtClean="0">
                <a:solidFill>
                  <a:schemeClr val="tx1"/>
                </a:solidFill>
              </a:rPr>
              <a:t>(node  </a:t>
            </a:r>
            <a:r>
              <a:rPr lang="en-US" dirty="0" err="1" smtClean="0">
                <a:solidFill>
                  <a:schemeClr val="tx1"/>
                </a:solidFill>
              </a:rPr>
              <a:t>myChildren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for child : </a:t>
            </a:r>
            <a:r>
              <a:rPr lang="en-US" dirty="0" err="1" smtClean="0">
                <a:solidFill>
                  <a:schemeClr val="tx1"/>
                </a:solidFill>
              </a:rPr>
              <a:t>myChildren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postorder</a:t>
            </a:r>
            <a:r>
              <a:rPr lang="en-US" dirty="0" smtClean="0">
                <a:solidFill>
                  <a:schemeClr val="tx1"/>
                </a:solidFill>
              </a:rPr>
              <a:t>(child)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	print(</a:t>
            </a:r>
            <a:r>
              <a:rPr lang="en-US" dirty="0" err="1" smtClean="0">
                <a:solidFill>
                  <a:schemeClr val="tx1"/>
                </a:solidFill>
              </a:rPr>
              <a:t>myChildren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5"/>
          <p:cNvGrpSpPr/>
          <p:nvPr/>
        </p:nvGrpSpPr>
        <p:grpSpPr>
          <a:xfrm>
            <a:off x="5029200" y="2286000"/>
            <a:ext cx="3657600" cy="2895600"/>
            <a:chOff x="381000" y="838200"/>
            <a:chExt cx="3657600" cy="2895600"/>
          </a:xfrm>
        </p:grpSpPr>
        <p:grpSp>
          <p:nvGrpSpPr>
            <p:cNvPr id="5" name="Group 4"/>
            <p:cNvGrpSpPr/>
            <p:nvPr/>
          </p:nvGrpSpPr>
          <p:grpSpPr>
            <a:xfrm>
              <a:off x="1828800" y="838200"/>
              <a:ext cx="609600" cy="533400"/>
              <a:chOff x="1676400" y="990600"/>
              <a:chExt cx="609600" cy="533400"/>
            </a:xfrm>
          </p:grpSpPr>
          <p:sp>
            <p:nvSpPr>
              <p:cNvPr id="66" name="Oval 2"/>
              <p:cNvSpPr/>
              <p:nvPr/>
            </p:nvSpPr>
            <p:spPr>
              <a:xfrm>
                <a:off x="1676400" y="990600"/>
                <a:ext cx="609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3"/>
              <p:cNvSpPr txBox="1"/>
              <p:nvPr/>
            </p:nvSpPr>
            <p:spPr>
              <a:xfrm>
                <a:off x="1752600" y="1066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81000" y="2514600"/>
              <a:ext cx="609600" cy="533400"/>
              <a:chOff x="1676400" y="990600"/>
              <a:chExt cx="609600" cy="533400"/>
            </a:xfrm>
          </p:grpSpPr>
          <p:sp>
            <p:nvSpPr>
              <p:cNvPr id="64" name="Oval 6"/>
              <p:cNvSpPr/>
              <p:nvPr/>
            </p:nvSpPr>
            <p:spPr>
              <a:xfrm>
                <a:off x="1676400" y="990600"/>
                <a:ext cx="609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7"/>
              <p:cNvSpPr txBox="1"/>
              <p:nvPr/>
            </p:nvSpPr>
            <p:spPr>
              <a:xfrm>
                <a:off x="1752600" y="1066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30</a:t>
                </a:r>
                <a:endParaRPr lang="en-US" dirty="0"/>
              </a:p>
            </p:txBody>
          </p:sp>
        </p:grpSp>
        <p:grpSp>
          <p:nvGrpSpPr>
            <p:cNvPr id="7" name="Group 8"/>
            <p:cNvGrpSpPr/>
            <p:nvPr/>
          </p:nvGrpSpPr>
          <p:grpSpPr>
            <a:xfrm>
              <a:off x="2895600" y="1600200"/>
              <a:ext cx="609600" cy="533400"/>
              <a:chOff x="1676400" y="990600"/>
              <a:chExt cx="609600" cy="533400"/>
            </a:xfrm>
          </p:grpSpPr>
          <p:sp>
            <p:nvSpPr>
              <p:cNvPr id="62" name="Oval 9"/>
              <p:cNvSpPr/>
              <p:nvPr/>
            </p:nvSpPr>
            <p:spPr>
              <a:xfrm>
                <a:off x="1676400" y="990600"/>
                <a:ext cx="609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752600" y="1066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70</a:t>
                </a:r>
                <a:endParaRPr lang="en-US" dirty="0"/>
              </a:p>
            </p:txBody>
          </p:sp>
        </p:grpSp>
        <p:grpSp>
          <p:nvGrpSpPr>
            <p:cNvPr id="8" name="Group 11"/>
            <p:cNvGrpSpPr/>
            <p:nvPr/>
          </p:nvGrpSpPr>
          <p:grpSpPr>
            <a:xfrm>
              <a:off x="914400" y="1752600"/>
              <a:ext cx="609600" cy="533400"/>
              <a:chOff x="1676400" y="990600"/>
              <a:chExt cx="609600" cy="53340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1676400" y="990600"/>
                <a:ext cx="609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752600" y="1066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50</a:t>
                </a:r>
                <a:endParaRPr lang="en-US" dirty="0"/>
              </a:p>
            </p:txBody>
          </p:sp>
        </p:grpSp>
        <p:grpSp>
          <p:nvGrpSpPr>
            <p:cNvPr id="9" name="Group 14"/>
            <p:cNvGrpSpPr/>
            <p:nvPr/>
          </p:nvGrpSpPr>
          <p:grpSpPr>
            <a:xfrm>
              <a:off x="1600200" y="2438400"/>
              <a:ext cx="609600" cy="533400"/>
              <a:chOff x="1676400" y="990600"/>
              <a:chExt cx="609600" cy="5334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1676400" y="990600"/>
                <a:ext cx="609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752600" y="1066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60</a:t>
                </a:r>
                <a:endParaRPr lang="en-US" dirty="0"/>
              </a:p>
            </p:txBody>
          </p:sp>
        </p:grpSp>
        <p:grpSp>
          <p:nvGrpSpPr>
            <p:cNvPr id="10" name="Group 17"/>
            <p:cNvGrpSpPr/>
            <p:nvPr/>
          </p:nvGrpSpPr>
          <p:grpSpPr>
            <a:xfrm>
              <a:off x="2590800" y="2438400"/>
              <a:ext cx="609600" cy="533400"/>
              <a:chOff x="1676400" y="990600"/>
              <a:chExt cx="609600" cy="533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676400" y="990600"/>
                <a:ext cx="609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752600" y="1066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90</a:t>
                </a:r>
                <a:endParaRPr lang="en-US" dirty="0"/>
              </a:p>
            </p:txBody>
          </p:sp>
        </p:grpSp>
        <p:grpSp>
          <p:nvGrpSpPr>
            <p:cNvPr id="11" name="Group 20"/>
            <p:cNvGrpSpPr/>
            <p:nvPr/>
          </p:nvGrpSpPr>
          <p:grpSpPr>
            <a:xfrm>
              <a:off x="3429000" y="2438400"/>
              <a:ext cx="609600" cy="533400"/>
              <a:chOff x="1676400" y="990600"/>
              <a:chExt cx="609600" cy="53340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1676400" y="990600"/>
                <a:ext cx="609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752600" y="1066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100</a:t>
                </a:r>
                <a:endParaRPr lang="en-US" dirty="0"/>
              </a:p>
            </p:txBody>
          </p:sp>
        </p:grpSp>
        <p:grpSp>
          <p:nvGrpSpPr>
            <p:cNvPr id="12" name="Group 23"/>
            <p:cNvGrpSpPr/>
            <p:nvPr/>
          </p:nvGrpSpPr>
          <p:grpSpPr>
            <a:xfrm>
              <a:off x="914400" y="3200400"/>
              <a:ext cx="609600" cy="533400"/>
              <a:chOff x="1676400" y="990600"/>
              <a:chExt cx="609600" cy="53340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676400" y="990600"/>
                <a:ext cx="609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752600" y="1066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80</a:t>
                </a:r>
                <a:endParaRPr lang="en-US" dirty="0"/>
              </a:p>
            </p:txBody>
          </p:sp>
        </p:grpSp>
        <p:cxnSp>
          <p:nvCxnSpPr>
            <p:cNvPr id="45" name="Straight Connector 44"/>
            <p:cNvCxnSpPr>
              <a:endCxn id="60" idx="0"/>
            </p:cNvCxnSpPr>
            <p:nvPr/>
          </p:nvCxnSpPr>
          <p:spPr>
            <a:xfrm rot="5400000">
              <a:off x="1485900" y="1104900"/>
              <a:ext cx="38100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2552700" y="952500"/>
              <a:ext cx="2286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60" idx="4"/>
            </p:cNvCxnSpPr>
            <p:nvPr/>
          </p:nvCxnSpPr>
          <p:spPr>
            <a:xfrm rot="5400000">
              <a:off x="819150" y="2190750"/>
              <a:ext cx="304800" cy="49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60" idx="4"/>
              <a:endCxn id="58" idx="0"/>
            </p:cNvCxnSpPr>
            <p:nvPr/>
          </p:nvCxnSpPr>
          <p:spPr>
            <a:xfrm rot="16200000" flipH="1">
              <a:off x="1485900" y="2019300"/>
              <a:ext cx="1524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endCxn id="52" idx="0"/>
            </p:cNvCxnSpPr>
            <p:nvPr/>
          </p:nvCxnSpPr>
          <p:spPr>
            <a:xfrm rot="16200000" flipH="1">
              <a:off x="876300" y="2857500"/>
              <a:ext cx="1524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endCxn id="56" idx="0"/>
            </p:cNvCxnSpPr>
            <p:nvPr/>
          </p:nvCxnSpPr>
          <p:spPr>
            <a:xfrm rot="5400000">
              <a:off x="2895600" y="2133600"/>
              <a:ext cx="304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314700" y="2019300"/>
              <a:ext cx="3048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0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219200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start at the root (20)</a:t>
            </a:r>
          </a:p>
          <a:p>
            <a:r>
              <a:rPr lang="en-US" sz="2400" dirty="0" smtClean="0"/>
              <a:t>move through the left </a:t>
            </a:r>
            <a:r>
              <a:rPr lang="en-US" sz="2400" dirty="0" err="1" smtClean="0"/>
              <a:t>subtree</a:t>
            </a:r>
            <a:r>
              <a:rPr lang="en-US" sz="2400" dirty="0" smtClean="0"/>
              <a:t> until its null (30).</a:t>
            </a:r>
          </a:p>
          <a:p>
            <a:r>
              <a:rPr lang="en-US" sz="2400" dirty="0" smtClean="0"/>
              <a:t>• then move through to the right child (80)</a:t>
            </a:r>
          </a:p>
          <a:p>
            <a:r>
              <a:rPr lang="en-US" sz="2400" dirty="0" smtClean="0"/>
              <a:t>• if both left and right children are null or has been visited, visit the node.</a:t>
            </a:r>
          </a:p>
          <a:p>
            <a:r>
              <a:rPr lang="en-US" sz="2400" b="1" dirty="0" smtClean="0"/>
              <a:t>Print 80 on the screen.</a:t>
            </a:r>
          </a:p>
          <a:p>
            <a:r>
              <a:rPr lang="en-US" sz="2400" dirty="0" smtClean="0"/>
              <a:t>• Continue the LRV process up until all the nodes are visited.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4876800" y="3810000"/>
            <a:ext cx="3657600" cy="2895600"/>
            <a:chOff x="381000" y="838200"/>
            <a:chExt cx="3657600" cy="2895600"/>
          </a:xfrm>
        </p:grpSpPr>
        <p:grpSp>
          <p:nvGrpSpPr>
            <p:cNvPr id="4" name="Group 4"/>
            <p:cNvGrpSpPr/>
            <p:nvPr/>
          </p:nvGrpSpPr>
          <p:grpSpPr>
            <a:xfrm>
              <a:off x="1828800" y="838200"/>
              <a:ext cx="609600" cy="533400"/>
              <a:chOff x="1676400" y="990600"/>
              <a:chExt cx="609600" cy="533400"/>
            </a:xfrm>
          </p:grpSpPr>
          <p:sp>
            <p:nvSpPr>
              <p:cNvPr id="33" name="Oval 2"/>
              <p:cNvSpPr/>
              <p:nvPr/>
            </p:nvSpPr>
            <p:spPr>
              <a:xfrm>
                <a:off x="1676400" y="990600"/>
                <a:ext cx="609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"/>
              <p:cNvSpPr txBox="1"/>
              <p:nvPr/>
            </p:nvSpPr>
            <p:spPr>
              <a:xfrm>
                <a:off x="1752600" y="1066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en-US" dirty="0"/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>
              <a:off x="381000" y="2514600"/>
              <a:ext cx="609600" cy="533400"/>
              <a:chOff x="1676400" y="990600"/>
              <a:chExt cx="609600" cy="533400"/>
            </a:xfrm>
          </p:grpSpPr>
          <p:sp>
            <p:nvSpPr>
              <p:cNvPr id="31" name="Oval 6"/>
              <p:cNvSpPr/>
              <p:nvPr/>
            </p:nvSpPr>
            <p:spPr>
              <a:xfrm>
                <a:off x="1676400" y="990600"/>
                <a:ext cx="609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7"/>
              <p:cNvSpPr txBox="1"/>
              <p:nvPr/>
            </p:nvSpPr>
            <p:spPr>
              <a:xfrm>
                <a:off x="1752600" y="1066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30</a:t>
                </a:r>
                <a:endParaRPr lang="en-US" dirty="0"/>
              </a:p>
            </p:txBody>
          </p:sp>
        </p:grpSp>
        <p:grpSp>
          <p:nvGrpSpPr>
            <p:cNvPr id="6" name="Group 8"/>
            <p:cNvGrpSpPr/>
            <p:nvPr/>
          </p:nvGrpSpPr>
          <p:grpSpPr>
            <a:xfrm>
              <a:off x="2895600" y="1600200"/>
              <a:ext cx="609600" cy="533400"/>
              <a:chOff x="1676400" y="990600"/>
              <a:chExt cx="609600" cy="533400"/>
            </a:xfrm>
          </p:grpSpPr>
          <p:sp>
            <p:nvSpPr>
              <p:cNvPr id="29" name="Oval 9"/>
              <p:cNvSpPr/>
              <p:nvPr/>
            </p:nvSpPr>
            <p:spPr>
              <a:xfrm>
                <a:off x="1676400" y="990600"/>
                <a:ext cx="609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752600" y="1066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70</a:t>
                </a:r>
                <a:endParaRPr lang="en-US" dirty="0"/>
              </a:p>
            </p:txBody>
          </p:sp>
        </p:grpSp>
        <p:grpSp>
          <p:nvGrpSpPr>
            <p:cNvPr id="7" name="Group 11"/>
            <p:cNvGrpSpPr/>
            <p:nvPr/>
          </p:nvGrpSpPr>
          <p:grpSpPr>
            <a:xfrm>
              <a:off x="914400" y="1752600"/>
              <a:ext cx="609600" cy="533400"/>
              <a:chOff x="1676400" y="990600"/>
              <a:chExt cx="609600" cy="5334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676400" y="990600"/>
                <a:ext cx="609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752600" y="1066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50</a:t>
                </a:r>
                <a:endParaRPr lang="en-US" dirty="0"/>
              </a:p>
            </p:txBody>
          </p:sp>
        </p:grpSp>
        <p:grpSp>
          <p:nvGrpSpPr>
            <p:cNvPr id="8" name="Group 14"/>
            <p:cNvGrpSpPr/>
            <p:nvPr/>
          </p:nvGrpSpPr>
          <p:grpSpPr>
            <a:xfrm>
              <a:off x="1600200" y="2438400"/>
              <a:ext cx="609600" cy="533400"/>
              <a:chOff x="1676400" y="990600"/>
              <a:chExt cx="609600" cy="5334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676400" y="990600"/>
                <a:ext cx="609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52600" y="1066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60</a:t>
                </a:r>
                <a:endParaRPr lang="en-US" dirty="0"/>
              </a:p>
            </p:txBody>
          </p:sp>
        </p:grpSp>
        <p:grpSp>
          <p:nvGrpSpPr>
            <p:cNvPr id="9" name="Group 17"/>
            <p:cNvGrpSpPr/>
            <p:nvPr/>
          </p:nvGrpSpPr>
          <p:grpSpPr>
            <a:xfrm>
              <a:off x="2590800" y="2438400"/>
              <a:ext cx="609600" cy="533400"/>
              <a:chOff x="1676400" y="990600"/>
              <a:chExt cx="609600" cy="5334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676400" y="990600"/>
                <a:ext cx="609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752600" y="1066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90</a:t>
                </a:r>
                <a:endParaRPr lang="en-US" dirty="0"/>
              </a:p>
            </p:txBody>
          </p:sp>
        </p:grpSp>
        <p:grpSp>
          <p:nvGrpSpPr>
            <p:cNvPr id="10" name="Group 20"/>
            <p:cNvGrpSpPr/>
            <p:nvPr/>
          </p:nvGrpSpPr>
          <p:grpSpPr>
            <a:xfrm>
              <a:off x="3429000" y="2438400"/>
              <a:ext cx="609600" cy="533400"/>
              <a:chOff x="1676400" y="990600"/>
              <a:chExt cx="609600" cy="5334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1676400" y="990600"/>
                <a:ext cx="609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52600" y="1066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100</a:t>
                </a:r>
                <a:endParaRPr lang="en-US" dirty="0"/>
              </a:p>
            </p:txBody>
          </p:sp>
        </p:grpSp>
        <p:grpSp>
          <p:nvGrpSpPr>
            <p:cNvPr id="11" name="Group 23"/>
            <p:cNvGrpSpPr/>
            <p:nvPr/>
          </p:nvGrpSpPr>
          <p:grpSpPr>
            <a:xfrm>
              <a:off x="914400" y="3200400"/>
              <a:ext cx="609600" cy="533400"/>
              <a:chOff x="1676400" y="990600"/>
              <a:chExt cx="609600" cy="5334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676400" y="990600"/>
                <a:ext cx="609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752600" y="1066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80</a:t>
                </a:r>
                <a:endParaRPr lang="en-US" dirty="0"/>
              </a:p>
            </p:txBody>
          </p:sp>
        </p:grpSp>
        <p:cxnSp>
          <p:nvCxnSpPr>
            <p:cNvPr id="12" name="Straight Connector 11"/>
            <p:cNvCxnSpPr>
              <a:endCxn id="27" idx="0"/>
            </p:cNvCxnSpPr>
            <p:nvPr/>
          </p:nvCxnSpPr>
          <p:spPr>
            <a:xfrm rot="5400000">
              <a:off x="1485900" y="1104900"/>
              <a:ext cx="38100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2552700" y="952500"/>
              <a:ext cx="2286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27" idx="4"/>
            </p:cNvCxnSpPr>
            <p:nvPr/>
          </p:nvCxnSpPr>
          <p:spPr>
            <a:xfrm rot="5400000">
              <a:off x="819150" y="2190750"/>
              <a:ext cx="304800" cy="49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7" idx="4"/>
              <a:endCxn id="25" idx="0"/>
            </p:cNvCxnSpPr>
            <p:nvPr/>
          </p:nvCxnSpPr>
          <p:spPr>
            <a:xfrm rot="16200000" flipH="1">
              <a:off x="1485900" y="2019300"/>
              <a:ext cx="1524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19" idx="0"/>
            </p:cNvCxnSpPr>
            <p:nvPr/>
          </p:nvCxnSpPr>
          <p:spPr>
            <a:xfrm rot="16200000" flipH="1">
              <a:off x="876300" y="2857500"/>
              <a:ext cx="1524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23" idx="0"/>
            </p:cNvCxnSpPr>
            <p:nvPr/>
          </p:nvCxnSpPr>
          <p:spPr>
            <a:xfrm rot="5400000">
              <a:off x="2895600" y="2133600"/>
              <a:ext cx="304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3314700" y="2019300"/>
              <a:ext cx="3048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5262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71600"/>
            <a:ext cx="8001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• Nodes can only have two children:</a:t>
            </a:r>
          </a:p>
          <a:p>
            <a:r>
              <a:rPr lang="en-US" sz="2400" dirty="0" smtClean="0"/>
              <a:t>		 left child and right child</a:t>
            </a:r>
          </a:p>
          <a:p>
            <a:endParaRPr lang="en-US" sz="2400" dirty="0" smtClean="0"/>
          </a:p>
          <a:p>
            <a:r>
              <a:rPr lang="en-US" sz="2400" dirty="0" smtClean="0"/>
              <a:t>• </a:t>
            </a:r>
            <a:r>
              <a:rPr lang="en-US" sz="2400" dirty="0" err="1" smtClean="0"/>
              <a:t>Simpliﬁes</a:t>
            </a:r>
            <a:r>
              <a:rPr lang="en-US" sz="2400" dirty="0" smtClean="0"/>
              <a:t> implementation and logic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public class </a:t>
            </a:r>
            <a:r>
              <a:rPr lang="en-US" sz="2400" dirty="0" err="1" smtClean="0"/>
              <a:t>BinaryNode</a:t>
            </a:r>
            <a:r>
              <a:rPr lang="en-US" sz="2400" dirty="0" smtClean="0"/>
              <a:t>&lt;T&gt; {</a:t>
            </a:r>
          </a:p>
          <a:p>
            <a:pPr lvl="1"/>
            <a:r>
              <a:rPr lang="en-US" sz="2400" dirty="0" smtClean="0"/>
              <a:t>	T element;</a:t>
            </a:r>
          </a:p>
          <a:p>
            <a:pPr lvl="1"/>
            <a:r>
              <a:rPr lang="en-US" sz="2400" dirty="0" smtClean="0"/>
              <a:t>	</a:t>
            </a:r>
            <a:r>
              <a:rPr lang="en-US" sz="2400" dirty="0" err="1" smtClean="0"/>
              <a:t>BinaryNode</a:t>
            </a:r>
            <a:r>
              <a:rPr lang="en-US" sz="2400" dirty="0" smtClean="0"/>
              <a:t>&lt;T&gt; left;</a:t>
            </a:r>
          </a:p>
          <a:p>
            <a:pPr lvl="1"/>
            <a:r>
              <a:rPr lang="en-US" sz="2400" dirty="0" smtClean="0"/>
              <a:t>	</a:t>
            </a:r>
            <a:r>
              <a:rPr lang="en-US" sz="2400" dirty="0" err="1" smtClean="0"/>
              <a:t>BinaryNode</a:t>
            </a:r>
            <a:r>
              <a:rPr lang="en-US" sz="2400" dirty="0" smtClean="0"/>
              <a:t>&lt;T&gt; right;</a:t>
            </a:r>
          </a:p>
          <a:p>
            <a:pPr lvl="1"/>
            <a:r>
              <a:rPr lang="en-US" sz="2400" dirty="0" smtClean="0"/>
              <a:t>}</a:t>
            </a:r>
          </a:p>
          <a:p>
            <a:r>
              <a:rPr lang="en-US" sz="2400" dirty="0" smtClean="0"/>
              <a:t> </a:t>
            </a:r>
          </a:p>
          <a:p>
            <a:r>
              <a:rPr lang="en-US" sz="2400" dirty="0" smtClean="0"/>
              <a:t>• Provides new</a:t>
            </a:r>
            <a:r>
              <a:rPr lang="en-US" sz="2400" b="1" dirty="0" smtClean="0"/>
              <a:t> </a:t>
            </a:r>
            <a:r>
              <a:rPr lang="en-US" sz="2400" b="1" dirty="0" err="1" smtClean="0"/>
              <a:t>inorder</a:t>
            </a:r>
            <a:r>
              <a:rPr lang="en-US" sz="2400" dirty="0" smtClean="0"/>
              <a:t> traversal</a:t>
            </a:r>
          </a:p>
          <a:p>
            <a:endParaRPr lang="en-US" sz="2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28600" y="304800"/>
            <a:ext cx="82296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Binary Tree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3796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707442"/>
            <a:ext cx="9144000" cy="5178779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 dirty="0"/>
          </a:p>
        </p:txBody>
      </p:sp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200" b="1" dirty="0" smtClean="0">
                <a:solidFill>
                  <a:schemeClr val="accent3">
                    <a:lumOff val="44000"/>
                  </a:schemeClr>
                </a:solidFill>
              </a:rPr>
              <a:t>Binary Search Tree (BST)</a:t>
            </a:r>
            <a:endParaRPr sz="3200" b="1" dirty="0">
              <a:solidFill>
                <a:schemeClr val="accent3">
                  <a:lumOff val="44000"/>
                </a:schemeClr>
              </a:solidFill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3" name="Picture 2" descr="B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00" y="3534595"/>
            <a:ext cx="5935829" cy="3244790"/>
          </a:xfrm>
          <a:prstGeom prst="rect">
            <a:avLst/>
          </a:prstGeom>
        </p:spPr>
      </p:pic>
      <p:sp>
        <p:nvSpPr>
          <p:cNvPr id="8" name="Shape 58"/>
          <p:cNvSpPr txBox="1">
            <a:spLocks/>
          </p:cNvSpPr>
          <p:nvPr/>
        </p:nvSpPr>
        <p:spPr>
          <a:xfrm>
            <a:off x="265514" y="1552258"/>
            <a:ext cx="8587962" cy="5121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2352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924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1496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068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640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endParaRPr lang="en-US" sz="2400" b="1" dirty="0" smtClean="0"/>
          </a:p>
          <a:p>
            <a:pPr marL="457200" lvl="1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200" b="1" dirty="0" smtClean="0"/>
              <a:t>Each </a:t>
            </a:r>
            <a:r>
              <a:rPr lang="en-US" sz="2200" b="1" dirty="0"/>
              <a:t>node contains one key</a:t>
            </a:r>
          </a:p>
          <a:p>
            <a:pPr marL="457200" lvl="1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200" b="1" dirty="0"/>
              <a:t>Left </a:t>
            </a:r>
            <a:r>
              <a:rPr lang="en-US" sz="2200" b="1" dirty="0" smtClean="0"/>
              <a:t>sub-tree </a:t>
            </a:r>
            <a:r>
              <a:rPr lang="en-US" sz="2200" b="1" dirty="0"/>
              <a:t>are less then the key in its parent node, in short L &lt; P;</a:t>
            </a:r>
          </a:p>
          <a:p>
            <a:pPr marL="457200" lvl="1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200" b="1" dirty="0"/>
              <a:t>Right </a:t>
            </a:r>
            <a:r>
              <a:rPr lang="en-US" sz="2200" b="1" dirty="0" smtClean="0"/>
              <a:t>sub-tree </a:t>
            </a:r>
            <a:r>
              <a:rPr lang="en-US" sz="2200" b="1" dirty="0"/>
              <a:t>are greater the key in its parent node, in short P &lt; R;</a:t>
            </a:r>
          </a:p>
          <a:p>
            <a:pPr marL="457200" lvl="1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200" b="1" dirty="0"/>
              <a:t>No duplicate keys</a:t>
            </a:r>
          </a:p>
          <a:p>
            <a:pPr marL="457200" lvl="1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165180278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536" y="76200"/>
            <a:ext cx="3108960" cy="21197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16764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57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Identify the following data structures &amp; algorithms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981200"/>
            <a:ext cx="4038600" cy="2019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19200"/>
            <a:ext cx="1861103" cy="2819400"/>
          </a:xfrm>
          <a:prstGeom prst="rect">
            <a:avLst/>
          </a:prstGeom>
        </p:spPr>
      </p:pic>
      <p:pic>
        <p:nvPicPr>
          <p:cNvPr id="8" name="Picture 7" descr="Bubble Sort-II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" t="16480" r="3439" b="4960"/>
          <a:stretch/>
        </p:blipFill>
        <p:spPr>
          <a:xfrm>
            <a:off x="204076" y="4267200"/>
            <a:ext cx="4291724" cy="2137092"/>
          </a:xfrm>
          <a:prstGeom prst="rect">
            <a:avLst/>
          </a:prstGeom>
        </p:spPr>
      </p:pic>
      <p:pic>
        <p:nvPicPr>
          <p:cNvPr id="9" name="Picture 8" descr="Exhaustive Searc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098939"/>
            <a:ext cx="4391458" cy="26828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3600" y="1371600"/>
            <a:ext cx="1158488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0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200" b="1" dirty="0" smtClean="0">
                <a:solidFill>
                  <a:schemeClr val="accent3">
                    <a:lumOff val="44000"/>
                  </a:schemeClr>
                </a:solidFill>
              </a:rPr>
              <a:t>Exercise (Binary Tree)</a:t>
            </a:r>
            <a:endParaRPr sz="3200" b="1" dirty="0">
              <a:solidFill>
                <a:schemeClr val="accent3">
                  <a:lumOff val="44000"/>
                </a:schemeClr>
              </a:solidFill>
            </a:endParaRPr>
          </a:p>
        </p:txBody>
      </p:sp>
      <p:sp>
        <p:nvSpPr>
          <p:cNvPr id="58" name="Shape 5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5121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400" b="1" dirty="0">
                <a:solidFill>
                  <a:srgbClr val="000000"/>
                </a:solidFill>
              </a:rPr>
              <a:t>Problem: Draw a binary search tree by inserting the </a:t>
            </a:r>
            <a:r>
              <a:rPr lang="en-US" sz="2400" b="1" dirty="0" smtClean="0">
                <a:solidFill>
                  <a:srgbClr val="000000"/>
                </a:solidFill>
              </a:rPr>
              <a:t>following numbers </a:t>
            </a:r>
            <a:r>
              <a:rPr lang="en-US" sz="2400" b="1" dirty="0">
                <a:solidFill>
                  <a:srgbClr val="000000"/>
                </a:solidFill>
              </a:rPr>
              <a:t>from left to right.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Clr>
                <a:schemeClr val="accent3">
                  <a:lumOff val="44000"/>
                </a:schemeClr>
              </a:buClr>
            </a:pPr>
            <a:r>
              <a:rPr lang="cs-CZ" sz="2400" b="1" dirty="0">
                <a:solidFill>
                  <a:srgbClr val="000000"/>
                </a:solidFill>
              </a:rPr>
              <a:t>11, 6, 8, 19, 4, 10, 5, 17, 43, 49, 31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2" name="Picture 1" descr="Exercise I-Binary Tree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86" y="3139828"/>
            <a:ext cx="5979624" cy="34066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984670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838201"/>
            <a:ext cx="8839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• Read left child, then parent, then right child</a:t>
            </a:r>
          </a:p>
          <a:p>
            <a:endParaRPr lang="en-US" sz="2800" dirty="0" smtClean="0"/>
          </a:p>
          <a:p>
            <a:r>
              <a:rPr lang="en-US" sz="2800" dirty="0" smtClean="0"/>
              <a:t>• Essentially scans</a:t>
            </a:r>
            <a:r>
              <a:rPr lang="en-US" sz="2800" i="1" dirty="0" smtClean="0"/>
              <a:t> whole</a:t>
            </a:r>
            <a:r>
              <a:rPr lang="en-US" sz="2800" dirty="0" smtClean="0"/>
              <a:t> tree from left to right</a:t>
            </a:r>
          </a:p>
          <a:p>
            <a:endParaRPr lang="en-US" sz="2800" dirty="0" smtClean="0"/>
          </a:p>
          <a:p>
            <a:r>
              <a:rPr lang="en-US" sz="2800" dirty="0" smtClean="0"/>
              <a:t>• 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(node x)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</a:t>
            </a:r>
            <a:r>
              <a:rPr lang="en-US" sz="2800" dirty="0" err="1" smtClean="0"/>
              <a:t>x.left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	print(x)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</a:t>
            </a:r>
            <a:r>
              <a:rPr lang="en-US" sz="2800" dirty="0" err="1" smtClean="0"/>
              <a:t>x.right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 binary tree is</a:t>
            </a:r>
            <a:r>
              <a:rPr lang="en-US" sz="2800" b="1" dirty="0" smtClean="0"/>
              <a:t> full</a:t>
            </a:r>
            <a:r>
              <a:rPr lang="en-US" sz="2800" dirty="0" smtClean="0"/>
              <a:t> if each node has 2 or 0 children</a:t>
            </a:r>
          </a:p>
          <a:p>
            <a:r>
              <a:rPr lang="en-US" sz="2800" dirty="0" smtClean="0"/>
              <a:t> </a:t>
            </a:r>
          </a:p>
          <a:p>
            <a:r>
              <a:rPr lang="en-US" sz="2800" dirty="0" smtClean="0"/>
              <a:t>• A binary tree is</a:t>
            </a:r>
            <a:r>
              <a:rPr lang="en-US" sz="2800" b="1" dirty="0" smtClean="0"/>
              <a:t> perfect</a:t>
            </a:r>
            <a:r>
              <a:rPr lang="en-US" sz="2800" dirty="0" smtClean="0"/>
              <a:t> if it is full and each leaf is at the same depth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3743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600200"/>
            <a:ext cx="883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• Read left child, then parent, then right child</a:t>
            </a:r>
          </a:p>
          <a:p>
            <a:endParaRPr lang="en-US" sz="2800" dirty="0" smtClean="0"/>
          </a:p>
          <a:p>
            <a:r>
              <a:rPr lang="en-US" sz="2800" dirty="0" smtClean="0"/>
              <a:t>• Essentially scans</a:t>
            </a:r>
            <a:r>
              <a:rPr lang="en-US" sz="2800" i="1" dirty="0" smtClean="0"/>
              <a:t> whole</a:t>
            </a:r>
            <a:r>
              <a:rPr lang="en-US" sz="2800" dirty="0" smtClean="0"/>
              <a:t> tree from left to right</a:t>
            </a:r>
          </a:p>
          <a:p>
            <a:endParaRPr lang="en-US" sz="2800" dirty="0" smtClean="0"/>
          </a:p>
          <a:p>
            <a:r>
              <a:rPr lang="en-US" sz="2800" dirty="0" smtClean="0"/>
              <a:t>• 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(node x)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</a:t>
            </a:r>
            <a:r>
              <a:rPr lang="en-US" sz="2800" dirty="0" err="1" smtClean="0"/>
              <a:t>x.left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	print(x)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</a:t>
            </a:r>
            <a:r>
              <a:rPr lang="en-US" sz="2800" dirty="0" err="1" smtClean="0"/>
              <a:t>x.right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28600" y="304800"/>
            <a:ext cx="82296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Tree Traversal :-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Inorder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849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00200"/>
            <a:ext cx="8610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/>
              <a:t>Inorder</a:t>
            </a:r>
            <a:r>
              <a:rPr lang="en-US" sz="2400" b="1" i="1" dirty="0" smtClean="0"/>
              <a:t> Traversal (LVR):- Start from the root traverse the left </a:t>
            </a:r>
            <a:r>
              <a:rPr lang="en-US" sz="2400" b="1" i="1" dirty="0" err="1" smtClean="0"/>
              <a:t>subtree</a:t>
            </a:r>
            <a:r>
              <a:rPr lang="en-US" sz="2400" b="1" i="1" dirty="0" smtClean="0"/>
              <a:t> as </a:t>
            </a:r>
            <a:r>
              <a:rPr lang="en-US" sz="2400" dirty="0" smtClean="0"/>
              <a:t>far as possible then visit the node traverse the right child up until the first crossroad and repeat the LVR process again.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 start at the root (20)</a:t>
            </a:r>
          </a:p>
          <a:p>
            <a:r>
              <a:rPr lang="en-US" dirty="0" smtClean="0"/>
              <a:t>• since root has a left </a:t>
            </a:r>
            <a:r>
              <a:rPr lang="en-US" dirty="0" err="1" smtClean="0"/>
              <a:t>subtree</a:t>
            </a:r>
            <a:r>
              <a:rPr lang="en-US" dirty="0" smtClean="0"/>
              <a:t> move to the left child (50)</a:t>
            </a:r>
          </a:p>
          <a:p>
            <a:r>
              <a:rPr lang="en-US" dirty="0" smtClean="0"/>
              <a:t>• keep on moving until the left child (30) is null</a:t>
            </a:r>
          </a:p>
          <a:p>
            <a:r>
              <a:rPr lang="en-US" dirty="0" smtClean="0"/>
              <a:t>• since L is done start V which </a:t>
            </a:r>
            <a:r>
              <a:rPr lang="en-US" b="1" dirty="0" smtClean="0"/>
              <a:t>prints 30 on the screen</a:t>
            </a:r>
          </a:p>
          <a:p>
            <a:r>
              <a:rPr lang="en-US" dirty="0" smtClean="0"/>
              <a:t>• then move to the right child (80)</a:t>
            </a:r>
          </a:p>
          <a:p>
            <a:r>
              <a:rPr lang="en-US" dirty="0" smtClean="0"/>
              <a:t>• repeat the LVR steps till all nodes are visited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901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098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  Applications:</a:t>
            </a:r>
          </a:p>
          <a:p>
            <a:pPr lvl="1"/>
            <a:r>
              <a:rPr lang="en-US" sz="3200" dirty="0" smtClean="0"/>
              <a:t>		arithmetic expressions</a:t>
            </a:r>
          </a:p>
          <a:p>
            <a:r>
              <a:rPr lang="en-US" sz="3200" dirty="0" smtClean="0"/>
              <a:t>		decision processes</a:t>
            </a:r>
          </a:p>
          <a:p>
            <a:r>
              <a:rPr lang="en-US" sz="3200" dirty="0" smtClean="0"/>
              <a:t>		searching</a:t>
            </a:r>
            <a:endParaRPr lang="en-US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6934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Expression Trees</a:t>
            </a:r>
          </a:p>
          <a:p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95400"/>
            <a:ext cx="8763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Expression Trees are yet another way to store mathematical expressions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Binary tree associated with an arithmetic expression</a:t>
            </a:r>
          </a:p>
          <a:p>
            <a:r>
              <a:rPr lang="en-US" sz="2400" dirty="0" smtClean="0"/>
              <a:t> 	internal nodes: operators</a:t>
            </a:r>
          </a:p>
          <a:p>
            <a:r>
              <a:rPr lang="en-US" sz="2400" dirty="0" smtClean="0"/>
              <a:t>	external nodes: operands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Example: arithmetic expression tree for the following expressions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pt-BR" sz="2400" dirty="0" smtClean="0"/>
              <a:t>(2 × (a −1)  + (3 × b))</a:t>
            </a:r>
          </a:p>
          <a:p>
            <a:endParaRPr lang="pt-BR" sz="2400" dirty="0" smtClean="0"/>
          </a:p>
          <a:p>
            <a:r>
              <a:rPr lang="en-US" sz="2400" dirty="0" smtClean="0"/>
              <a:t>((x + y) * z)/300</a:t>
            </a: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Decision Trees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524000"/>
            <a:ext cx="876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It is often useful to design decision trees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Binary tree associated with a decision process</a:t>
            </a:r>
          </a:p>
          <a:p>
            <a:pPr lvl="1"/>
            <a:r>
              <a:rPr lang="en-US" sz="2400" dirty="0" smtClean="0"/>
              <a:t>	 internal nodes: questions with yes/no answer</a:t>
            </a:r>
          </a:p>
          <a:p>
            <a:r>
              <a:rPr lang="en-US" sz="2400" dirty="0" smtClean="0"/>
              <a:t>	external nodes: decisions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Example: dining decision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3886200" y="3581400"/>
            <a:ext cx="4572000" cy="2590800"/>
            <a:chOff x="4572000" y="1752600"/>
            <a:chExt cx="4572000" cy="2590800"/>
          </a:xfrm>
        </p:grpSpPr>
        <p:grpSp>
          <p:nvGrpSpPr>
            <p:cNvPr id="6" name="Group 5"/>
            <p:cNvGrpSpPr/>
            <p:nvPr/>
          </p:nvGrpSpPr>
          <p:grpSpPr>
            <a:xfrm>
              <a:off x="6172200" y="1752600"/>
              <a:ext cx="1371600" cy="533400"/>
              <a:chOff x="6172200" y="1752600"/>
              <a:chExt cx="1371600" cy="533400"/>
            </a:xfrm>
          </p:grpSpPr>
          <p:sp>
            <p:nvSpPr>
              <p:cNvPr id="35" name="Rounded Rectangle 3"/>
              <p:cNvSpPr/>
              <p:nvPr/>
            </p:nvSpPr>
            <p:spPr>
              <a:xfrm>
                <a:off x="6172200" y="1752600"/>
                <a:ext cx="1371600" cy="5334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4"/>
              <p:cNvSpPr txBox="1"/>
              <p:nvPr/>
            </p:nvSpPr>
            <p:spPr>
              <a:xfrm>
                <a:off x="6248400" y="1828800"/>
                <a:ext cx="1219200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Hungry?</a:t>
                </a:r>
                <a:endParaRPr lang="en-US" dirty="0"/>
              </a:p>
            </p:txBody>
          </p:sp>
        </p:grpSp>
        <p:grpSp>
          <p:nvGrpSpPr>
            <p:cNvPr id="8" name="Group 9"/>
            <p:cNvGrpSpPr/>
            <p:nvPr/>
          </p:nvGrpSpPr>
          <p:grpSpPr>
            <a:xfrm>
              <a:off x="4572000" y="2667000"/>
              <a:ext cx="1371600" cy="533400"/>
              <a:chOff x="6172200" y="1752600"/>
              <a:chExt cx="1371600" cy="5334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6172200" y="1752600"/>
                <a:ext cx="1371600" cy="5334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248400" y="1828800"/>
                <a:ext cx="1219200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OK</a:t>
                </a:r>
                <a:endParaRPr lang="en-US" dirty="0"/>
              </a:p>
            </p:txBody>
          </p:sp>
        </p:grpSp>
        <p:grpSp>
          <p:nvGrpSpPr>
            <p:cNvPr id="9" name="Group 12"/>
            <p:cNvGrpSpPr/>
            <p:nvPr/>
          </p:nvGrpSpPr>
          <p:grpSpPr>
            <a:xfrm>
              <a:off x="7772400" y="2667000"/>
              <a:ext cx="1371600" cy="533400"/>
              <a:chOff x="6172200" y="1752600"/>
              <a:chExt cx="1371600" cy="533400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6172200" y="1752600"/>
                <a:ext cx="1371600" cy="5334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248400" y="1828800"/>
                <a:ext cx="1219200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Hv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Mny</a:t>
                </a:r>
                <a:r>
                  <a:rPr lang="en-US" dirty="0" smtClean="0"/>
                  <a:t>?</a:t>
                </a:r>
              </a:p>
            </p:txBody>
          </p:sp>
        </p:grpSp>
        <p:grpSp>
          <p:nvGrpSpPr>
            <p:cNvPr id="12" name="Group 21"/>
            <p:cNvGrpSpPr/>
            <p:nvPr/>
          </p:nvGrpSpPr>
          <p:grpSpPr>
            <a:xfrm>
              <a:off x="6934200" y="3810000"/>
              <a:ext cx="1066800" cy="533400"/>
              <a:chOff x="6172200" y="1752600"/>
              <a:chExt cx="1371600" cy="5334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6172200" y="1752600"/>
                <a:ext cx="1371600" cy="5334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248400" y="1828800"/>
                <a:ext cx="1219200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FR</a:t>
                </a:r>
                <a:endParaRPr lang="en-US" dirty="0"/>
              </a:p>
            </p:txBody>
          </p:sp>
        </p:grpSp>
        <p:grpSp>
          <p:nvGrpSpPr>
            <p:cNvPr id="13" name="Group 24"/>
            <p:cNvGrpSpPr/>
            <p:nvPr/>
          </p:nvGrpSpPr>
          <p:grpSpPr>
            <a:xfrm>
              <a:off x="8077200" y="3810000"/>
              <a:ext cx="1066800" cy="533400"/>
              <a:chOff x="6172200" y="1752600"/>
              <a:chExt cx="1371600" cy="5334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6172200" y="1752600"/>
                <a:ext cx="1371600" cy="5334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248400" y="1828800"/>
                <a:ext cx="1219200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Tea</a:t>
                </a:r>
                <a:endParaRPr lang="en-US" dirty="0"/>
              </a:p>
            </p:txBody>
          </p:sp>
        </p:grpSp>
        <p:cxnSp>
          <p:nvCxnSpPr>
            <p:cNvPr id="14" name="Straight Connector 13"/>
            <p:cNvCxnSpPr>
              <a:endCxn id="31" idx="0"/>
            </p:cNvCxnSpPr>
            <p:nvPr/>
          </p:nvCxnSpPr>
          <p:spPr>
            <a:xfrm rot="5400000">
              <a:off x="5867400" y="1676400"/>
              <a:ext cx="38100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29" idx="0"/>
            </p:cNvCxnSpPr>
            <p:nvPr/>
          </p:nvCxnSpPr>
          <p:spPr>
            <a:xfrm rot="16200000" flipH="1">
              <a:off x="7467600" y="1676400"/>
              <a:ext cx="38100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29" idx="2"/>
              <a:endCxn id="23" idx="0"/>
            </p:cNvCxnSpPr>
            <p:nvPr/>
          </p:nvCxnSpPr>
          <p:spPr>
            <a:xfrm rot="5400000">
              <a:off x="7658100" y="3009900"/>
              <a:ext cx="6096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29" idx="2"/>
              <a:endCxn id="22" idx="0"/>
            </p:cNvCxnSpPr>
            <p:nvPr/>
          </p:nvCxnSpPr>
          <p:spPr>
            <a:xfrm rot="16200000" flipH="1">
              <a:off x="8191500" y="3467099"/>
              <a:ext cx="6858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676400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For any tree, T, define the following</a:t>
            </a:r>
          </a:p>
          <a:p>
            <a:pPr lvl="1"/>
            <a:r>
              <a:rPr lang="en-US" dirty="0" smtClean="0"/>
              <a:t>path in T</a:t>
            </a:r>
          </a:p>
          <a:p>
            <a:pPr lvl="1"/>
            <a:r>
              <a:rPr lang="en-US" dirty="0" smtClean="0"/>
              <a:t>height of a node in T</a:t>
            </a:r>
          </a:p>
          <a:p>
            <a:pPr lvl="1"/>
            <a:r>
              <a:rPr lang="en-US" dirty="0" smtClean="0"/>
              <a:t>depth of a node in T</a:t>
            </a:r>
          </a:p>
          <a:p>
            <a:pPr lvl="1"/>
            <a:r>
              <a:rPr lang="en-US" dirty="0" smtClean="0"/>
              <a:t>height of T</a:t>
            </a:r>
          </a:p>
          <a:p>
            <a:pPr lvl="1"/>
            <a:r>
              <a:rPr lang="en-US" dirty="0" smtClean="0"/>
              <a:t>depth of T</a:t>
            </a:r>
          </a:p>
          <a:p>
            <a:pPr lvl="1"/>
            <a:r>
              <a:rPr lang="en-US" dirty="0" smtClean="0"/>
              <a:t>external node</a:t>
            </a:r>
          </a:p>
          <a:p>
            <a:pPr lvl="1"/>
            <a:r>
              <a:rPr lang="en-US" dirty="0" smtClean="0"/>
              <a:t>internal node</a:t>
            </a:r>
          </a:p>
          <a:p>
            <a:pPr lvl="1"/>
            <a:r>
              <a:rPr lang="en-US" dirty="0" smtClean="0"/>
              <a:t>leaf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5486400" cy="403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553200" y="2590800"/>
            <a:ext cx="220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output of:</a:t>
            </a:r>
          </a:p>
          <a:p>
            <a:endParaRPr lang="en-US" dirty="0" smtClean="0"/>
          </a:p>
          <a:p>
            <a:r>
              <a:rPr lang="en-US" dirty="0" smtClean="0"/>
              <a:t>Preorder</a:t>
            </a:r>
          </a:p>
          <a:p>
            <a:r>
              <a:rPr lang="en-US" dirty="0" err="1" smtClean="0"/>
              <a:t>Postorder</a:t>
            </a:r>
            <a:endParaRPr lang="en-US" dirty="0" smtClean="0"/>
          </a:p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05400"/>
            <a:ext cx="8229600" cy="125272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Thank You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334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4572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Data Structures &amp; Algorithms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6764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143000"/>
            <a:ext cx="4800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000" dirty="0" smtClean="0"/>
              <a:t>Data Structures: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dirty="0" smtClean="0"/>
              <a:t>  Stacks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dirty="0" smtClean="0"/>
              <a:t>  Queue</a:t>
            </a:r>
          </a:p>
          <a:p>
            <a:pPr lvl="3">
              <a:buFont typeface="Courier New" pitchFamily="49" charset="0"/>
              <a:buChar char="o"/>
            </a:pPr>
            <a:r>
              <a:rPr lang="en-US" sz="2000" dirty="0" smtClean="0"/>
              <a:t>  Linear Queue</a:t>
            </a:r>
          </a:p>
          <a:p>
            <a:pPr lvl="3">
              <a:buFont typeface="Courier New" pitchFamily="49" charset="0"/>
              <a:buChar char="o"/>
            </a:pPr>
            <a:r>
              <a:rPr lang="en-US" sz="2000" dirty="0" smtClean="0"/>
              <a:t>  Circular Queue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 List</a:t>
            </a:r>
          </a:p>
          <a:p>
            <a:pPr lvl="3">
              <a:buFont typeface="Courier New" pitchFamily="49" charset="0"/>
              <a:buChar char="o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   Singly Linked List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Algorithms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 Searching </a:t>
            </a:r>
          </a:p>
          <a:p>
            <a:pPr lvl="3">
              <a:buFont typeface="Courier New" pitchFamily="49" charset="0"/>
              <a:buChar char="o"/>
            </a:pPr>
            <a:r>
              <a:rPr lang="en-US" sz="2000" dirty="0" smtClean="0"/>
              <a:t>  Binary Search</a:t>
            </a:r>
          </a:p>
          <a:p>
            <a:pPr lvl="3">
              <a:buFont typeface="Courier New" pitchFamily="49" charset="0"/>
              <a:buChar char="o"/>
            </a:pPr>
            <a:r>
              <a:rPr lang="en-US" sz="2000" dirty="0" smtClean="0"/>
              <a:t>  Linear Search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dirty="0" smtClean="0"/>
              <a:t>  Sorting </a:t>
            </a:r>
            <a:endParaRPr lang="en-US" sz="2000" dirty="0"/>
          </a:p>
          <a:p>
            <a:pPr lvl="3">
              <a:buFont typeface="Courier New" pitchFamily="49" charset="0"/>
              <a:buChar char="o"/>
            </a:pPr>
            <a:r>
              <a:rPr lang="en-US" sz="2000" dirty="0"/>
              <a:t>  Bubble Sort</a:t>
            </a:r>
          </a:p>
          <a:p>
            <a:pPr lvl="3">
              <a:buFont typeface="Courier New" pitchFamily="49" charset="0"/>
              <a:buChar char="o"/>
            </a:pPr>
            <a:r>
              <a:rPr lang="en-US" sz="2000" dirty="0"/>
              <a:t>  Selection Sort</a:t>
            </a:r>
          </a:p>
          <a:p>
            <a:pPr lvl="3">
              <a:buFont typeface="Courier New" pitchFamily="49" charset="0"/>
              <a:buChar char="o"/>
            </a:pPr>
            <a:r>
              <a:rPr lang="en-US" sz="2000" dirty="0"/>
              <a:t>  Insertion Sort</a:t>
            </a:r>
          </a:p>
          <a:p>
            <a:pPr lvl="3">
              <a:buFont typeface="Courier New" pitchFamily="49" charset="0"/>
              <a:buChar char="o"/>
            </a:pPr>
            <a:r>
              <a:rPr lang="en-US" sz="2000" dirty="0"/>
              <a:t>  Merge </a:t>
            </a:r>
            <a:r>
              <a:rPr lang="en-US" sz="2000" dirty="0" smtClean="0"/>
              <a:t>Sort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438400"/>
            <a:ext cx="3733800" cy="321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0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4572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Linked List (Singly)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6764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5391090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Add/remove to tail, head, middle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12900"/>
            <a:ext cx="7048500" cy="1206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" y="3200400"/>
            <a:ext cx="7035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13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8723"/>
          <a:stretch/>
        </p:blipFill>
        <p:spPr>
          <a:xfrm>
            <a:off x="457200" y="1905000"/>
            <a:ext cx="5651500" cy="40772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4572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Data Structures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676400" y="1066800"/>
            <a:ext cx="1295400" cy="914400"/>
          </a:xfrm>
          <a:prstGeom prst="line">
            <a:avLst/>
          </a:prstGeom>
          <a:ln w="57150" cap="rnd" cmpd="sng">
            <a:solidFill>
              <a:srgbClr val="FCB80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92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229600" cy="11398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b="1" dirty="0" smtClean="0">
                <a:solidFill>
                  <a:schemeClr val="tx1"/>
                </a:solidFill>
              </a:rPr>
              <a:t>Tree Data Structure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8229600" cy="40767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Extension of Linked List structure: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• Each node connects to multiple nodes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• Example usages include 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	File systems, Java class hierarchies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7754"/>
          <a:stretch/>
        </p:blipFill>
        <p:spPr>
          <a:xfrm>
            <a:off x="6019800" y="2895600"/>
            <a:ext cx="3048000" cy="3379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152399"/>
            <a:ext cx="1864989" cy="2323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2672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8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rId8"/>
          <p:cNvPicPr>
            <a:picLocks noChangeAspect="1" noChangeArrowheads="1"/>
          </p:cNvPicPr>
          <p:nvPr/>
        </p:nvPicPr>
        <p:blipFill rotWithShape="1">
          <a:blip r:embed="rId2"/>
          <a:srcRect l="60507" t="31107" r="1691" b="28355"/>
          <a:stretch/>
        </p:blipFill>
        <p:spPr bwMode="auto">
          <a:xfrm>
            <a:off x="5532782" y="3235739"/>
            <a:ext cx="3456609" cy="2131392"/>
          </a:xfrm>
          <a:prstGeom prst="rect">
            <a:avLst/>
          </a:prstGeom>
          <a:noFill/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2286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 like Linked Lists,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Trees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are collections of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nodes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Conceptualize trees upside down (like family trees)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indent="-274320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 top node is the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root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nodes are connected by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edges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edges deﬁne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parent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and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child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nodes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nodes with no children are called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leaves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Symbol" pitchFamily="18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31775"/>
            <a:ext cx="82296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Tree Terminology 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229600" cy="11398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b="1" dirty="0" smtClean="0">
                <a:solidFill>
                  <a:schemeClr val="tx1"/>
                </a:solidFill>
              </a:rPr>
              <a:t>Tree Terminology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8229600" cy="4076700"/>
          </a:xfrm>
        </p:spPr>
        <p:txBody>
          <a:bodyPr>
            <a:noAutofit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Nodes that share the same parent are</a:t>
            </a:r>
            <a:r>
              <a:rPr lang="en-US" b="1" dirty="0" smtClean="0">
                <a:solidFill>
                  <a:schemeClr val="tx1"/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siblings</a:t>
            </a:r>
          </a:p>
          <a:p>
            <a:pPr>
              <a:buClrTx/>
              <a:buFont typeface="Arial" pitchFamily="34" charset="0"/>
              <a:buChar char="•"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 A</a:t>
            </a:r>
            <a:r>
              <a:rPr lang="en-US" b="1" dirty="0" smtClean="0">
                <a:solidFill>
                  <a:schemeClr val="tx1"/>
                </a:solidFill>
              </a:rPr>
              <a:t> </a:t>
            </a:r>
            <a:r>
              <a:rPr lang="en-US" b="1" dirty="0" smtClean="0">
                <a:solidFill>
                  <a:srgbClr val="FF0000"/>
                </a:solidFill>
              </a:rPr>
              <a:t>path</a:t>
            </a:r>
            <a:r>
              <a:rPr lang="en-US" dirty="0" smtClean="0">
                <a:solidFill>
                  <a:schemeClr val="tx1"/>
                </a:solidFill>
              </a:rPr>
              <a:t> is a sequence of nodes such that the next node in the sequence is a child of the previous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886200"/>
            <a:ext cx="44672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598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229600" cy="11398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b="1" dirty="0" smtClean="0">
                <a:solidFill>
                  <a:schemeClr val="tx1"/>
                </a:solidFill>
              </a:rPr>
              <a:t>Tree Terminology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524000"/>
            <a:ext cx="8763000" cy="4076700"/>
          </a:xfrm>
        </p:spPr>
        <p:txBody>
          <a:bodyPr>
            <a:noAutofit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 node's</a:t>
            </a:r>
            <a:r>
              <a:rPr lang="en-US" b="1" dirty="0" smtClean="0">
                <a:solidFill>
                  <a:schemeClr val="tx1"/>
                </a:solidFill>
              </a:rPr>
              <a:t> </a:t>
            </a:r>
            <a:r>
              <a:rPr lang="en-US" b="1" dirty="0" smtClean="0">
                <a:solidFill>
                  <a:srgbClr val="FF0000"/>
                </a:solidFill>
              </a:rPr>
              <a:t>depth</a:t>
            </a:r>
            <a:r>
              <a:rPr lang="en-US" dirty="0" smtClean="0">
                <a:solidFill>
                  <a:schemeClr val="tx1"/>
                </a:solidFill>
              </a:rPr>
              <a:t> is the length of the path from root </a:t>
            </a:r>
          </a:p>
          <a:p>
            <a:pPr>
              <a:buClrTx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en-US" b="1" dirty="0" smtClean="0">
                <a:solidFill>
                  <a:schemeClr val="tx1"/>
                </a:solidFill>
              </a:rPr>
              <a:t> </a:t>
            </a:r>
            <a:r>
              <a:rPr lang="en-US" b="1" dirty="0" smtClean="0">
                <a:solidFill>
                  <a:srgbClr val="00B0F0"/>
                </a:solidFill>
              </a:rPr>
              <a:t>height</a:t>
            </a:r>
            <a:r>
              <a:rPr lang="en-US" dirty="0" smtClean="0">
                <a:solidFill>
                  <a:schemeClr val="tx1"/>
                </a:solidFill>
              </a:rPr>
              <a:t> of a tree is the maximum depth</a:t>
            </a:r>
          </a:p>
          <a:p>
            <a:pPr>
              <a:buClrTx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if a path exists between two nodes, one is an </a:t>
            </a:r>
            <a:r>
              <a:rPr lang="en-US" b="1" dirty="0" smtClean="0">
                <a:solidFill>
                  <a:schemeClr val="tx1"/>
                </a:solidFill>
              </a:rPr>
              <a:t>ancestor</a:t>
            </a:r>
            <a:r>
              <a:rPr lang="en-US" dirty="0" smtClean="0">
                <a:solidFill>
                  <a:schemeClr val="tx1"/>
                </a:solidFill>
              </a:rPr>
              <a:t> and the other is a</a:t>
            </a:r>
            <a:r>
              <a:rPr lang="en-US" b="1" dirty="0" smtClean="0">
                <a:solidFill>
                  <a:schemeClr val="tx1"/>
                </a:solidFill>
              </a:rPr>
              <a:t> descendant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4038600"/>
            <a:ext cx="44577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598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19431</TotalTime>
  <Words>740</Words>
  <Application>Microsoft Macintosh PowerPoint</Application>
  <PresentationFormat>On-screen Show (4:3)</PresentationFormat>
  <Paragraphs>256</Paragraphs>
  <Slides>29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Tree Data Structure </vt:lpstr>
      <vt:lpstr>PowerPoint Presentation</vt:lpstr>
      <vt:lpstr>Tree Terminology </vt:lpstr>
      <vt:lpstr>Tree Terminology </vt:lpstr>
      <vt:lpstr>Tree Implementation :- </vt:lpstr>
      <vt:lpstr>Tree Traversal :- </vt:lpstr>
      <vt:lpstr>Tree Traversal : Preorder </vt:lpstr>
      <vt:lpstr>Tree Traversal : Preorder </vt:lpstr>
      <vt:lpstr>PowerPoint Presentation</vt:lpstr>
      <vt:lpstr>Tree Traversal: Postorder </vt:lpstr>
      <vt:lpstr>Tree Traversal: Postorder </vt:lpstr>
      <vt:lpstr>PowerPoint Presentation</vt:lpstr>
      <vt:lpstr>PowerPoint Presentation</vt:lpstr>
      <vt:lpstr>Binary Search Tree (BST)</vt:lpstr>
      <vt:lpstr>Exercise (Binary Tree)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manoja</dc:creator>
  <cp:lastModifiedBy>Rasika Ranaweera</cp:lastModifiedBy>
  <cp:revision>279</cp:revision>
  <dcterms:created xsi:type="dcterms:W3CDTF">2012-10-29T08:55:31Z</dcterms:created>
  <dcterms:modified xsi:type="dcterms:W3CDTF">2019-01-30T04:33:23Z</dcterms:modified>
</cp:coreProperties>
</file>