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28" r:id="rId2"/>
  </p:sldMasterIdLst>
  <p:notesMasterIdLst>
    <p:notesMasterId r:id="rId24"/>
  </p:notesMasterIdLst>
  <p:sldIdLst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6" r:id="rId18"/>
    <p:sldId id="271" r:id="rId19"/>
    <p:sldId id="272" r:id="rId20"/>
    <p:sldId id="274" r:id="rId21"/>
    <p:sldId id="281" r:id="rId22"/>
    <p:sldId id="282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9456-5F1F-0247-BE02-3018653BED2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7AD4-C19B-744E-8105-4CD9268A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prime factorizations + Venn diagrams</a:t>
            </a:r>
            <a:endParaRPr lang="is-I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48 = 2 × 2 × 2 × 2 × 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180 = 2 × 2 × 3 × 3 × 5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(a,0)= 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)= </a:t>
            </a:r>
            <a:r>
              <a:rPr lang="en-US" dirty="0" err="1" smtClean="0"/>
              <a:t>gcd</a:t>
            </a:r>
            <a:r>
              <a:rPr lang="en-US" dirty="0" smtClean="0"/>
              <a:t>(b, a % b)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gcd(48,18) = gcd(18, 48%18) = gcd(18, 12) = gcd(12, 18%12) = gcd(12, 6) = gcd(6, 12%6) = gcd(6, 0) = 6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B7AD4-C19B-744E-8105-4CD9268A6B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17574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15108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138540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8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3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5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30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55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20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marL="25400">
              <a:spcBef>
                <a:spcPts val="50"/>
              </a:spcBef>
            </a:pPr>
            <a:fld id="{81D60167-4931-47E6-BA6A-407CBD079E47}" type="slidenum">
              <a:rPr lang="uk-UA" spc="200" smtClean="0"/>
              <a:pPr marL="25400">
                <a:spcBef>
                  <a:spcPts val="50"/>
                </a:spcBef>
              </a:pPr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271330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66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2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0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26080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38666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37730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31823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71223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1482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21191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uk-UA" spc="200" smtClean="0"/>
              <a:t>‹#›</a:t>
            </a:fld>
            <a:endParaRPr lang="uk-UA" spc="200" dirty="0"/>
          </a:p>
        </p:txBody>
      </p:sp>
    </p:spTree>
    <p:extLst>
      <p:ext uri="{BB962C8B-B14F-4D97-AF65-F5344CB8AC3E}">
        <p14:creationId xmlns:p14="http://schemas.microsoft.com/office/powerpoint/2010/main" val="39688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defTabSz="914400"/>
            <a:fld id="{0CBC208F-76BE-4342-8C8A-74DD5372BDEA}" type="datetimeFigureOut">
              <a:rPr lang="en-US" smtClean="0">
                <a:solidFill>
                  <a:srgbClr val="073E87"/>
                </a:solidFill>
              </a:rPr>
              <a:pPr defTabSz="914400"/>
              <a:t>6/14/2023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defTabSz="914400"/>
            <a:fld id="{C801BD04-6064-4D81-AC01-37C293B75632}" type="slidenum">
              <a:rPr lang="en-US" smtClean="0">
                <a:solidFill>
                  <a:srgbClr val="073E87"/>
                </a:solidFill>
              </a:rPr>
              <a:pPr defTabSz="914400"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2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9423" y="2362201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b="1" dirty="0">
                <a:solidFill>
                  <a:prstClr val="black"/>
                </a:solidFill>
                <a:latin typeface="Candara"/>
              </a:rPr>
              <a:t>Lecture </a:t>
            </a:r>
            <a:r>
              <a:rPr lang="en-US" sz="4800" b="1" dirty="0" smtClean="0">
                <a:solidFill>
                  <a:prstClr val="black"/>
                </a:solidFill>
                <a:latin typeface="Candara"/>
              </a:rPr>
              <a:t>08</a:t>
            </a:r>
            <a:endParaRPr lang="en-US" sz="4800" b="1" dirty="0">
              <a:solidFill>
                <a:prstClr val="black"/>
              </a:solidFill>
              <a:latin typeface="Candara"/>
            </a:endParaRPr>
          </a:p>
          <a:p>
            <a:pPr algn="ctr" defTabSz="914400"/>
            <a:r>
              <a:rPr lang="en-US" sz="4400" b="1" dirty="0" smtClean="0">
                <a:solidFill>
                  <a:prstClr val="black"/>
                </a:solidFill>
              </a:rPr>
              <a:t>Iterations </a:t>
            </a:r>
            <a:r>
              <a:rPr lang="en-US" sz="4400" b="1" dirty="0">
                <a:solidFill>
                  <a:prstClr val="black"/>
                </a:solidFill>
              </a:rPr>
              <a:t>and </a:t>
            </a:r>
            <a:r>
              <a:rPr lang="en-US" sz="4400" b="1" dirty="0" smtClean="0">
                <a:solidFill>
                  <a:prstClr val="black"/>
                </a:solidFill>
              </a:rPr>
              <a:t>Recursions</a:t>
            </a:r>
            <a:endParaRPr lang="en-US" sz="4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63392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Fibonacci </a:t>
            </a:r>
            <a:r>
              <a:rPr sz="4400" spc="-930" dirty="0">
                <a:latin typeface="Verdana"/>
                <a:cs typeface="Verdana"/>
              </a:rPr>
              <a:t>–</a:t>
            </a:r>
            <a:r>
              <a:rPr sz="4400" spc="-465" dirty="0">
                <a:latin typeface="Verdana"/>
                <a:cs typeface="Verdana"/>
              </a:rPr>
              <a:t> </a:t>
            </a:r>
            <a:r>
              <a:rPr sz="4400" spc="-30" dirty="0"/>
              <a:t>Recursion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214627"/>
            <a:ext cx="8969211" cy="536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8429" y="1149858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6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09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89"/>
                </a:lnTo>
                <a:lnTo>
                  <a:pt x="1202436" y="80009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81343" y="1429970"/>
            <a:ext cx="8166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ibon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354" y="1949959"/>
            <a:ext cx="2734311" cy="320675"/>
          </a:xfrm>
          <a:custGeom>
            <a:avLst/>
            <a:gdLst/>
            <a:ahLst/>
            <a:cxnLst/>
            <a:rect l="l" t="t" r="r" b="b"/>
            <a:pathLst>
              <a:path w="2734309" h="320675">
                <a:moveTo>
                  <a:pt x="2734310" y="0"/>
                </a:moveTo>
                <a:lnTo>
                  <a:pt x="2734310" y="160274"/>
                </a:lnTo>
                <a:lnTo>
                  <a:pt x="0" y="160274"/>
                </a:lnTo>
                <a:lnTo>
                  <a:pt x="0" y="320547"/>
                </a:lnTo>
              </a:path>
            </a:pathLst>
          </a:custGeom>
          <a:ln w="13716">
            <a:solidFill>
              <a:srgbClr val="A83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4373" y="2271522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1122426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89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4373" y="2271522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89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6653" y="2552447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2730" y="3071624"/>
            <a:ext cx="1562735" cy="320675"/>
          </a:xfrm>
          <a:custGeom>
            <a:avLst/>
            <a:gdLst/>
            <a:ahLst/>
            <a:cxnLst/>
            <a:rect l="l" t="t" r="r" b="b"/>
            <a:pathLst>
              <a:path w="1562735" h="320675">
                <a:moveTo>
                  <a:pt x="1562481" y="0"/>
                </a:moveTo>
                <a:lnTo>
                  <a:pt x="1562481" y="160274"/>
                </a:lnTo>
                <a:lnTo>
                  <a:pt x="0" y="160274"/>
                </a:lnTo>
                <a:lnTo>
                  <a:pt x="0" y="320548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2273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1122426" y="0"/>
                </a:moveTo>
                <a:lnTo>
                  <a:pt x="80009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09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89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2273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89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09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83918" y="3674492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2443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5" h="320675">
                <a:moveTo>
                  <a:pt x="781176" y="0"/>
                </a:moveTo>
                <a:lnTo>
                  <a:pt x="781176" y="160274"/>
                </a:lnTo>
                <a:lnTo>
                  <a:pt x="0" y="160274"/>
                </a:lnTo>
                <a:lnTo>
                  <a:pt x="0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0461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1122426" y="0"/>
                </a:moveTo>
                <a:lnTo>
                  <a:pt x="80009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09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90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0461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90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09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2739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0631" y="5314952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5" h="320675">
                <a:moveTo>
                  <a:pt x="781176" y="0"/>
                </a:moveTo>
                <a:lnTo>
                  <a:pt x="781176" y="160274"/>
                </a:lnTo>
                <a:lnTo>
                  <a:pt x="0" y="160274"/>
                </a:lnTo>
                <a:lnTo>
                  <a:pt x="0" y="320509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174" y="5636516"/>
            <a:ext cx="1201420" cy="802005"/>
          </a:xfrm>
          <a:custGeom>
            <a:avLst/>
            <a:gdLst/>
            <a:ahLst/>
            <a:cxnLst/>
            <a:rect l="l" t="t" r="r" b="b"/>
            <a:pathLst>
              <a:path w="1201420" h="802004">
                <a:moveTo>
                  <a:pt x="1120775" y="0"/>
                </a:moveTo>
                <a:lnTo>
                  <a:pt x="80162" y="0"/>
                </a:lnTo>
                <a:lnTo>
                  <a:pt x="48959" y="6299"/>
                </a:lnTo>
                <a:lnTo>
                  <a:pt x="23479" y="23479"/>
                </a:lnTo>
                <a:lnTo>
                  <a:pt x="6299" y="48959"/>
                </a:lnTo>
                <a:lnTo>
                  <a:pt x="0" y="80162"/>
                </a:lnTo>
                <a:lnTo>
                  <a:pt x="0" y="721461"/>
                </a:lnTo>
                <a:lnTo>
                  <a:pt x="6299" y="752664"/>
                </a:lnTo>
                <a:lnTo>
                  <a:pt x="23479" y="778144"/>
                </a:lnTo>
                <a:lnTo>
                  <a:pt x="48959" y="795324"/>
                </a:lnTo>
                <a:lnTo>
                  <a:pt x="80162" y="801624"/>
                </a:lnTo>
                <a:lnTo>
                  <a:pt x="1120775" y="801624"/>
                </a:lnTo>
                <a:lnTo>
                  <a:pt x="1151941" y="795324"/>
                </a:lnTo>
                <a:lnTo>
                  <a:pt x="1177416" y="778144"/>
                </a:lnTo>
                <a:lnTo>
                  <a:pt x="1194605" y="752664"/>
                </a:lnTo>
                <a:lnTo>
                  <a:pt x="1200912" y="721461"/>
                </a:lnTo>
                <a:lnTo>
                  <a:pt x="1200912" y="80162"/>
                </a:lnTo>
                <a:lnTo>
                  <a:pt x="1194605" y="48959"/>
                </a:lnTo>
                <a:lnTo>
                  <a:pt x="1177416" y="23479"/>
                </a:lnTo>
                <a:lnTo>
                  <a:pt x="1151941" y="6299"/>
                </a:lnTo>
                <a:lnTo>
                  <a:pt x="112077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174" y="5636516"/>
            <a:ext cx="1201420" cy="802005"/>
          </a:xfrm>
          <a:custGeom>
            <a:avLst/>
            <a:gdLst/>
            <a:ahLst/>
            <a:cxnLst/>
            <a:rect l="l" t="t" r="r" b="b"/>
            <a:pathLst>
              <a:path w="1201420" h="802004">
                <a:moveTo>
                  <a:pt x="0" y="80162"/>
                </a:moveTo>
                <a:lnTo>
                  <a:pt x="6299" y="48959"/>
                </a:lnTo>
                <a:lnTo>
                  <a:pt x="23479" y="23479"/>
                </a:lnTo>
                <a:lnTo>
                  <a:pt x="48959" y="6299"/>
                </a:lnTo>
                <a:lnTo>
                  <a:pt x="80162" y="0"/>
                </a:lnTo>
                <a:lnTo>
                  <a:pt x="1120775" y="0"/>
                </a:lnTo>
                <a:lnTo>
                  <a:pt x="1151941" y="6299"/>
                </a:lnTo>
                <a:lnTo>
                  <a:pt x="1177416" y="23479"/>
                </a:lnTo>
                <a:lnTo>
                  <a:pt x="1194605" y="48959"/>
                </a:lnTo>
                <a:lnTo>
                  <a:pt x="1200912" y="80162"/>
                </a:lnTo>
                <a:lnTo>
                  <a:pt x="1200912" y="721461"/>
                </a:lnTo>
                <a:lnTo>
                  <a:pt x="1194605" y="752664"/>
                </a:lnTo>
                <a:lnTo>
                  <a:pt x="1177416" y="778144"/>
                </a:lnTo>
                <a:lnTo>
                  <a:pt x="1151941" y="795324"/>
                </a:lnTo>
                <a:lnTo>
                  <a:pt x="1120775" y="801624"/>
                </a:lnTo>
                <a:lnTo>
                  <a:pt x="80162" y="801624"/>
                </a:lnTo>
                <a:lnTo>
                  <a:pt x="48959" y="795324"/>
                </a:lnTo>
                <a:lnTo>
                  <a:pt x="23479" y="778144"/>
                </a:lnTo>
                <a:lnTo>
                  <a:pt x="6299" y="752664"/>
                </a:lnTo>
                <a:lnTo>
                  <a:pt x="0" y="721461"/>
                </a:lnTo>
                <a:lnTo>
                  <a:pt x="0" y="80162"/>
                </a:lnTo>
                <a:close/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1233" y="5918404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12443" y="5314952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5" h="320675">
                <a:moveTo>
                  <a:pt x="0" y="0"/>
                </a:moveTo>
                <a:lnTo>
                  <a:pt x="0" y="160274"/>
                </a:lnTo>
                <a:lnTo>
                  <a:pt x="781176" y="160274"/>
                </a:lnTo>
                <a:lnTo>
                  <a:pt x="781176" y="320509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92273" y="5636516"/>
            <a:ext cx="1202691" cy="802005"/>
          </a:xfrm>
          <a:custGeom>
            <a:avLst/>
            <a:gdLst/>
            <a:ahLst/>
            <a:cxnLst/>
            <a:rect l="l" t="t" r="r" b="b"/>
            <a:pathLst>
              <a:path w="1202689" h="802004">
                <a:moveTo>
                  <a:pt x="1122299" y="0"/>
                </a:moveTo>
                <a:lnTo>
                  <a:pt x="80137" y="0"/>
                </a:lnTo>
                <a:lnTo>
                  <a:pt x="48970" y="6299"/>
                </a:lnTo>
                <a:lnTo>
                  <a:pt x="23494" y="23479"/>
                </a:lnTo>
                <a:lnTo>
                  <a:pt x="6306" y="48959"/>
                </a:lnTo>
                <a:lnTo>
                  <a:pt x="0" y="80162"/>
                </a:lnTo>
                <a:lnTo>
                  <a:pt x="0" y="721461"/>
                </a:lnTo>
                <a:lnTo>
                  <a:pt x="6306" y="752664"/>
                </a:lnTo>
                <a:lnTo>
                  <a:pt x="23494" y="778144"/>
                </a:lnTo>
                <a:lnTo>
                  <a:pt x="48970" y="795324"/>
                </a:lnTo>
                <a:lnTo>
                  <a:pt x="80137" y="801624"/>
                </a:lnTo>
                <a:lnTo>
                  <a:pt x="1122299" y="801624"/>
                </a:lnTo>
                <a:lnTo>
                  <a:pt x="1153465" y="795324"/>
                </a:lnTo>
                <a:lnTo>
                  <a:pt x="1178941" y="778144"/>
                </a:lnTo>
                <a:lnTo>
                  <a:pt x="1196129" y="752664"/>
                </a:lnTo>
                <a:lnTo>
                  <a:pt x="1202436" y="721461"/>
                </a:lnTo>
                <a:lnTo>
                  <a:pt x="1202436" y="80162"/>
                </a:lnTo>
                <a:lnTo>
                  <a:pt x="1196129" y="48959"/>
                </a:lnTo>
                <a:lnTo>
                  <a:pt x="1178941" y="23479"/>
                </a:lnTo>
                <a:lnTo>
                  <a:pt x="1153465" y="6299"/>
                </a:lnTo>
                <a:lnTo>
                  <a:pt x="112229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2273" y="5636516"/>
            <a:ext cx="1202691" cy="802005"/>
          </a:xfrm>
          <a:custGeom>
            <a:avLst/>
            <a:gdLst/>
            <a:ahLst/>
            <a:cxnLst/>
            <a:rect l="l" t="t" r="r" b="b"/>
            <a:pathLst>
              <a:path w="1202689" h="802004">
                <a:moveTo>
                  <a:pt x="0" y="80162"/>
                </a:moveTo>
                <a:lnTo>
                  <a:pt x="6306" y="48959"/>
                </a:lnTo>
                <a:lnTo>
                  <a:pt x="23494" y="23479"/>
                </a:lnTo>
                <a:lnTo>
                  <a:pt x="48970" y="6299"/>
                </a:lnTo>
                <a:lnTo>
                  <a:pt x="80137" y="0"/>
                </a:lnTo>
                <a:lnTo>
                  <a:pt x="1122299" y="0"/>
                </a:lnTo>
                <a:lnTo>
                  <a:pt x="1153465" y="6299"/>
                </a:lnTo>
                <a:lnTo>
                  <a:pt x="1178941" y="23479"/>
                </a:lnTo>
                <a:lnTo>
                  <a:pt x="1196129" y="48959"/>
                </a:lnTo>
                <a:lnTo>
                  <a:pt x="1202436" y="80162"/>
                </a:lnTo>
                <a:lnTo>
                  <a:pt x="1202436" y="721461"/>
                </a:lnTo>
                <a:lnTo>
                  <a:pt x="1196129" y="752664"/>
                </a:lnTo>
                <a:lnTo>
                  <a:pt x="1178941" y="778144"/>
                </a:lnTo>
                <a:lnTo>
                  <a:pt x="1153465" y="795324"/>
                </a:lnTo>
                <a:lnTo>
                  <a:pt x="1122299" y="801624"/>
                </a:lnTo>
                <a:lnTo>
                  <a:pt x="80137" y="801624"/>
                </a:lnTo>
                <a:lnTo>
                  <a:pt x="48970" y="795324"/>
                </a:lnTo>
                <a:lnTo>
                  <a:pt x="23494" y="778144"/>
                </a:lnTo>
                <a:lnTo>
                  <a:pt x="6306" y="752664"/>
                </a:lnTo>
                <a:lnTo>
                  <a:pt x="0" y="721461"/>
                </a:lnTo>
                <a:lnTo>
                  <a:pt x="0" y="80162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83918" y="5918404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2730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5" h="320675">
                <a:moveTo>
                  <a:pt x="0" y="0"/>
                </a:moveTo>
                <a:lnTo>
                  <a:pt x="0" y="160274"/>
                </a:lnTo>
                <a:lnTo>
                  <a:pt x="781177" y="160274"/>
                </a:lnTo>
                <a:lnTo>
                  <a:pt x="781177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4086" y="4514850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1120902" y="0"/>
                </a:moveTo>
                <a:lnTo>
                  <a:pt x="80009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09" y="800100"/>
                </a:lnTo>
                <a:lnTo>
                  <a:pt x="1120902" y="800100"/>
                </a:lnTo>
                <a:lnTo>
                  <a:pt x="1152048" y="793813"/>
                </a:lnTo>
                <a:lnTo>
                  <a:pt x="1177480" y="776668"/>
                </a:lnTo>
                <a:lnTo>
                  <a:pt x="1194625" y="751236"/>
                </a:lnTo>
                <a:lnTo>
                  <a:pt x="1200912" y="720090"/>
                </a:lnTo>
                <a:lnTo>
                  <a:pt x="1200912" y="80010"/>
                </a:lnTo>
                <a:lnTo>
                  <a:pt x="1194625" y="48863"/>
                </a:lnTo>
                <a:lnTo>
                  <a:pt x="1177480" y="23431"/>
                </a:lnTo>
                <a:lnTo>
                  <a:pt x="1152048" y="6286"/>
                </a:lnTo>
                <a:lnTo>
                  <a:pt x="11209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4086" y="4514850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1120902" y="0"/>
                </a:lnTo>
                <a:lnTo>
                  <a:pt x="1152048" y="6286"/>
                </a:lnTo>
                <a:lnTo>
                  <a:pt x="1177480" y="23431"/>
                </a:lnTo>
                <a:lnTo>
                  <a:pt x="1194625" y="48863"/>
                </a:lnTo>
                <a:lnTo>
                  <a:pt x="1200912" y="80010"/>
                </a:lnTo>
                <a:lnTo>
                  <a:pt x="1200912" y="720090"/>
                </a:lnTo>
                <a:lnTo>
                  <a:pt x="1194625" y="751236"/>
                </a:lnTo>
                <a:lnTo>
                  <a:pt x="1177480" y="776668"/>
                </a:lnTo>
                <a:lnTo>
                  <a:pt x="1152048" y="793813"/>
                </a:lnTo>
                <a:lnTo>
                  <a:pt x="1120902" y="800100"/>
                </a:lnTo>
                <a:lnTo>
                  <a:pt x="80009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65475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56354" y="3071624"/>
            <a:ext cx="1562735" cy="320675"/>
          </a:xfrm>
          <a:custGeom>
            <a:avLst/>
            <a:gdLst/>
            <a:ahLst/>
            <a:cxnLst/>
            <a:rect l="l" t="t" r="r" b="b"/>
            <a:pathLst>
              <a:path w="1562735" h="320675">
                <a:moveTo>
                  <a:pt x="0" y="0"/>
                </a:moveTo>
                <a:lnTo>
                  <a:pt x="0" y="160274"/>
                </a:lnTo>
                <a:lnTo>
                  <a:pt x="1562481" y="160274"/>
                </a:lnTo>
                <a:lnTo>
                  <a:pt x="1562481" y="320548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6473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6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5" y="720089"/>
                </a:lnTo>
                <a:lnTo>
                  <a:pt x="1202435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16473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5" y="80010"/>
                </a:lnTo>
                <a:lnTo>
                  <a:pt x="1202435" y="720089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09387" y="3674492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36642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5" h="320675">
                <a:moveTo>
                  <a:pt x="781177" y="0"/>
                </a:moveTo>
                <a:lnTo>
                  <a:pt x="781177" y="160274"/>
                </a:lnTo>
                <a:lnTo>
                  <a:pt x="0" y="160274"/>
                </a:lnTo>
                <a:lnTo>
                  <a:pt x="0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61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1122426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90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61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89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90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28210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18454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4" h="320675">
                <a:moveTo>
                  <a:pt x="0" y="0"/>
                </a:moveTo>
                <a:lnTo>
                  <a:pt x="0" y="160274"/>
                </a:lnTo>
                <a:lnTo>
                  <a:pt x="781176" y="160274"/>
                </a:lnTo>
                <a:lnTo>
                  <a:pt x="781176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82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5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5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90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5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82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2425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90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5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90565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90410" y="1949959"/>
            <a:ext cx="2734311" cy="320675"/>
          </a:xfrm>
          <a:custGeom>
            <a:avLst/>
            <a:gdLst/>
            <a:ahLst/>
            <a:cxnLst/>
            <a:rect l="l" t="t" r="r" b="b"/>
            <a:pathLst>
              <a:path w="2734309" h="320675">
                <a:moveTo>
                  <a:pt x="0" y="0"/>
                </a:moveTo>
                <a:lnTo>
                  <a:pt x="0" y="160274"/>
                </a:lnTo>
                <a:lnTo>
                  <a:pt x="2734310" y="160274"/>
                </a:lnTo>
                <a:lnTo>
                  <a:pt x="2734310" y="320547"/>
                </a:lnTo>
              </a:path>
            </a:pathLst>
          </a:custGeom>
          <a:ln w="13716">
            <a:solidFill>
              <a:srgbClr val="A83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10" y="2271522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1120902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0902" y="800100"/>
                </a:lnTo>
                <a:lnTo>
                  <a:pt x="1152048" y="793813"/>
                </a:lnTo>
                <a:lnTo>
                  <a:pt x="1177480" y="776668"/>
                </a:lnTo>
                <a:lnTo>
                  <a:pt x="1194625" y="751236"/>
                </a:lnTo>
                <a:lnTo>
                  <a:pt x="1200912" y="720089"/>
                </a:lnTo>
                <a:lnTo>
                  <a:pt x="1200912" y="80010"/>
                </a:lnTo>
                <a:lnTo>
                  <a:pt x="1194625" y="48863"/>
                </a:lnTo>
                <a:lnTo>
                  <a:pt x="1177480" y="23431"/>
                </a:lnTo>
                <a:lnTo>
                  <a:pt x="1152048" y="6286"/>
                </a:lnTo>
                <a:lnTo>
                  <a:pt x="11209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24010" y="2271522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0902" y="0"/>
                </a:lnTo>
                <a:lnTo>
                  <a:pt x="1152048" y="6286"/>
                </a:lnTo>
                <a:lnTo>
                  <a:pt x="1177480" y="23431"/>
                </a:lnTo>
                <a:lnTo>
                  <a:pt x="1194625" y="48863"/>
                </a:lnTo>
                <a:lnTo>
                  <a:pt x="1200912" y="80010"/>
                </a:lnTo>
                <a:lnTo>
                  <a:pt x="1200912" y="720089"/>
                </a:lnTo>
                <a:lnTo>
                  <a:pt x="1194625" y="751236"/>
                </a:lnTo>
                <a:lnTo>
                  <a:pt x="1177480" y="776668"/>
                </a:lnTo>
                <a:lnTo>
                  <a:pt x="1152048" y="793813"/>
                </a:lnTo>
                <a:lnTo>
                  <a:pt x="1120902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416034" y="2552447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042655" y="3071624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4" h="320675">
                <a:moveTo>
                  <a:pt x="781176" y="0"/>
                </a:moveTo>
                <a:lnTo>
                  <a:pt x="781176" y="160274"/>
                </a:lnTo>
                <a:lnTo>
                  <a:pt x="0" y="160274"/>
                </a:lnTo>
                <a:lnTo>
                  <a:pt x="0" y="320548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42197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6" y="0"/>
                </a:moveTo>
                <a:lnTo>
                  <a:pt x="80009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09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5" y="720089"/>
                </a:lnTo>
                <a:lnTo>
                  <a:pt x="1202435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42197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5" y="80010"/>
                </a:lnTo>
                <a:lnTo>
                  <a:pt x="1202435" y="720089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09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34731" y="3674492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262367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4" h="320675">
                <a:moveTo>
                  <a:pt x="781176" y="0"/>
                </a:moveTo>
                <a:lnTo>
                  <a:pt x="781176" y="160274"/>
                </a:lnTo>
                <a:lnTo>
                  <a:pt x="0" y="160274"/>
                </a:lnTo>
                <a:lnTo>
                  <a:pt x="0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603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6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6" y="720090"/>
                </a:lnTo>
                <a:lnTo>
                  <a:pt x="1202436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60385" y="4514850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6" y="80010"/>
                </a:lnTo>
                <a:lnTo>
                  <a:pt x="1202436" y="720090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53299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42655" y="4193287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4" h="320675">
                <a:moveTo>
                  <a:pt x="0" y="0"/>
                </a:moveTo>
                <a:lnTo>
                  <a:pt x="0" y="160274"/>
                </a:lnTo>
                <a:lnTo>
                  <a:pt x="781176" y="160274"/>
                </a:lnTo>
                <a:lnTo>
                  <a:pt x="781176" y="320547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24010" y="4514850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1120902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90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10" y="800100"/>
                </a:lnTo>
                <a:lnTo>
                  <a:pt x="1120902" y="800100"/>
                </a:lnTo>
                <a:lnTo>
                  <a:pt x="1152048" y="793813"/>
                </a:lnTo>
                <a:lnTo>
                  <a:pt x="1177480" y="776668"/>
                </a:lnTo>
                <a:lnTo>
                  <a:pt x="1194625" y="751236"/>
                </a:lnTo>
                <a:lnTo>
                  <a:pt x="1200912" y="720090"/>
                </a:lnTo>
                <a:lnTo>
                  <a:pt x="1200912" y="80010"/>
                </a:lnTo>
                <a:lnTo>
                  <a:pt x="1194625" y="48863"/>
                </a:lnTo>
                <a:lnTo>
                  <a:pt x="1177480" y="23431"/>
                </a:lnTo>
                <a:lnTo>
                  <a:pt x="1152048" y="6286"/>
                </a:lnTo>
                <a:lnTo>
                  <a:pt x="11209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24010" y="4514850"/>
            <a:ext cx="1201420" cy="800100"/>
          </a:xfrm>
          <a:custGeom>
            <a:avLst/>
            <a:gdLst/>
            <a:ahLst/>
            <a:cxnLst/>
            <a:rect l="l" t="t" r="r" b="b"/>
            <a:pathLst>
              <a:path w="120142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20902" y="0"/>
                </a:lnTo>
                <a:lnTo>
                  <a:pt x="1152048" y="6286"/>
                </a:lnTo>
                <a:lnTo>
                  <a:pt x="1177480" y="23431"/>
                </a:lnTo>
                <a:lnTo>
                  <a:pt x="1194625" y="48863"/>
                </a:lnTo>
                <a:lnTo>
                  <a:pt x="1200912" y="80010"/>
                </a:lnTo>
                <a:lnTo>
                  <a:pt x="1200912" y="720090"/>
                </a:lnTo>
                <a:lnTo>
                  <a:pt x="1194625" y="751236"/>
                </a:lnTo>
                <a:lnTo>
                  <a:pt x="1177480" y="776668"/>
                </a:lnTo>
                <a:lnTo>
                  <a:pt x="1152048" y="793813"/>
                </a:lnTo>
                <a:lnTo>
                  <a:pt x="1120902" y="800100"/>
                </a:lnTo>
                <a:lnTo>
                  <a:pt x="80010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90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416034" y="4796409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824467" y="3071624"/>
            <a:ext cx="781685" cy="320675"/>
          </a:xfrm>
          <a:custGeom>
            <a:avLst/>
            <a:gdLst/>
            <a:ahLst/>
            <a:cxnLst/>
            <a:rect l="l" t="t" r="r" b="b"/>
            <a:pathLst>
              <a:path w="781684" h="320675">
                <a:moveTo>
                  <a:pt x="0" y="0"/>
                </a:moveTo>
                <a:lnTo>
                  <a:pt x="0" y="160274"/>
                </a:lnTo>
                <a:lnTo>
                  <a:pt x="781176" y="160274"/>
                </a:lnTo>
                <a:lnTo>
                  <a:pt x="781176" y="320548"/>
                </a:lnTo>
              </a:path>
            </a:pathLst>
          </a:custGeom>
          <a:ln w="13716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04297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1122426" y="0"/>
                </a:moveTo>
                <a:lnTo>
                  <a:pt x="80009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720089"/>
                </a:lnTo>
                <a:lnTo>
                  <a:pt x="6286" y="751236"/>
                </a:lnTo>
                <a:lnTo>
                  <a:pt x="23431" y="776668"/>
                </a:lnTo>
                <a:lnTo>
                  <a:pt x="48863" y="793813"/>
                </a:lnTo>
                <a:lnTo>
                  <a:pt x="80009" y="800100"/>
                </a:lnTo>
                <a:lnTo>
                  <a:pt x="1122426" y="800100"/>
                </a:lnTo>
                <a:lnTo>
                  <a:pt x="1153572" y="793813"/>
                </a:lnTo>
                <a:lnTo>
                  <a:pt x="1179004" y="776668"/>
                </a:lnTo>
                <a:lnTo>
                  <a:pt x="1196149" y="751236"/>
                </a:lnTo>
                <a:lnTo>
                  <a:pt x="1202435" y="720089"/>
                </a:lnTo>
                <a:lnTo>
                  <a:pt x="1202435" y="80010"/>
                </a:lnTo>
                <a:lnTo>
                  <a:pt x="1196149" y="48863"/>
                </a:lnTo>
                <a:lnTo>
                  <a:pt x="1179004" y="23431"/>
                </a:lnTo>
                <a:lnTo>
                  <a:pt x="1153572" y="6286"/>
                </a:lnTo>
                <a:lnTo>
                  <a:pt x="112242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04297" y="3393185"/>
            <a:ext cx="1202691" cy="800100"/>
          </a:xfrm>
          <a:custGeom>
            <a:avLst/>
            <a:gdLst/>
            <a:ahLst/>
            <a:cxnLst/>
            <a:rect l="l" t="t" r="r" b="b"/>
            <a:pathLst>
              <a:path w="1202690" h="8001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1122426" y="0"/>
                </a:lnTo>
                <a:lnTo>
                  <a:pt x="1153572" y="6286"/>
                </a:lnTo>
                <a:lnTo>
                  <a:pt x="1179004" y="23431"/>
                </a:lnTo>
                <a:lnTo>
                  <a:pt x="1196149" y="48863"/>
                </a:lnTo>
                <a:lnTo>
                  <a:pt x="1202435" y="80010"/>
                </a:lnTo>
                <a:lnTo>
                  <a:pt x="1202435" y="720089"/>
                </a:lnTo>
                <a:lnTo>
                  <a:pt x="1196149" y="751236"/>
                </a:lnTo>
                <a:lnTo>
                  <a:pt x="1179004" y="776668"/>
                </a:lnTo>
                <a:lnTo>
                  <a:pt x="1153572" y="793813"/>
                </a:lnTo>
                <a:lnTo>
                  <a:pt x="1122426" y="800100"/>
                </a:lnTo>
                <a:lnTo>
                  <a:pt x="80009" y="800100"/>
                </a:lnTo>
                <a:lnTo>
                  <a:pt x="48863" y="793813"/>
                </a:lnTo>
                <a:lnTo>
                  <a:pt x="23431" y="776668"/>
                </a:lnTo>
                <a:lnTo>
                  <a:pt x="6286" y="751236"/>
                </a:lnTo>
                <a:lnTo>
                  <a:pt x="0" y="720089"/>
                </a:lnTo>
                <a:lnTo>
                  <a:pt x="0" y="8001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197466" y="3674492"/>
            <a:ext cx="8172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nacci(1)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4036" y="5163311"/>
            <a:ext cx="530225" cy="462280"/>
          </a:xfrm>
          <a:custGeom>
            <a:avLst/>
            <a:gdLst/>
            <a:ahLst/>
            <a:cxnLst/>
            <a:rect l="l" t="t" r="r" b="b"/>
            <a:pathLst>
              <a:path w="530225" h="462279">
                <a:moveTo>
                  <a:pt x="468131" y="45195"/>
                </a:moveTo>
                <a:lnTo>
                  <a:pt x="0" y="452412"/>
                </a:lnTo>
                <a:lnTo>
                  <a:pt x="8331" y="461987"/>
                </a:lnTo>
                <a:lnTo>
                  <a:pt x="476465" y="54778"/>
                </a:lnTo>
                <a:lnTo>
                  <a:pt x="468131" y="45195"/>
                </a:lnTo>
                <a:close/>
              </a:path>
              <a:path w="530225" h="462279">
                <a:moveTo>
                  <a:pt x="514611" y="36830"/>
                </a:moveTo>
                <a:lnTo>
                  <a:pt x="477748" y="36830"/>
                </a:lnTo>
                <a:lnTo>
                  <a:pt x="486003" y="46481"/>
                </a:lnTo>
                <a:lnTo>
                  <a:pt x="476465" y="54778"/>
                </a:lnTo>
                <a:lnTo>
                  <a:pt x="497306" y="78740"/>
                </a:lnTo>
                <a:lnTo>
                  <a:pt x="514611" y="36830"/>
                </a:lnTo>
                <a:close/>
              </a:path>
              <a:path w="530225" h="462279">
                <a:moveTo>
                  <a:pt x="477748" y="36830"/>
                </a:moveTo>
                <a:lnTo>
                  <a:pt x="468131" y="45195"/>
                </a:lnTo>
                <a:lnTo>
                  <a:pt x="476465" y="54778"/>
                </a:lnTo>
                <a:lnTo>
                  <a:pt x="486003" y="46481"/>
                </a:lnTo>
                <a:lnTo>
                  <a:pt x="477748" y="36830"/>
                </a:lnTo>
                <a:close/>
              </a:path>
              <a:path w="530225" h="462279">
                <a:moveTo>
                  <a:pt x="529818" y="0"/>
                </a:moveTo>
                <a:lnTo>
                  <a:pt x="447268" y="21208"/>
                </a:lnTo>
                <a:lnTo>
                  <a:pt x="468131" y="45195"/>
                </a:lnTo>
                <a:lnTo>
                  <a:pt x="477748" y="36830"/>
                </a:lnTo>
                <a:lnTo>
                  <a:pt x="514611" y="36830"/>
                </a:lnTo>
                <a:lnTo>
                  <a:pt x="52981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6637" y="5291711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10611" y="5163311"/>
            <a:ext cx="509271" cy="462280"/>
          </a:xfrm>
          <a:custGeom>
            <a:avLst/>
            <a:gdLst/>
            <a:ahLst/>
            <a:cxnLst/>
            <a:rect l="l" t="t" r="r" b="b"/>
            <a:pathLst>
              <a:path w="509269" h="462279">
                <a:moveTo>
                  <a:pt x="60675" y="46453"/>
                </a:moveTo>
                <a:lnTo>
                  <a:pt x="52163" y="55852"/>
                </a:lnTo>
                <a:lnTo>
                  <a:pt x="500506" y="461911"/>
                </a:lnTo>
                <a:lnTo>
                  <a:pt x="509143" y="452488"/>
                </a:lnTo>
                <a:lnTo>
                  <a:pt x="60675" y="46453"/>
                </a:lnTo>
                <a:close/>
              </a:path>
              <a:path w="509269" h="462279">
                <a:moveTo>
                  <a:pt x="0" y="0"/>
                </a:moveTo>
                <a:lnTo>
                  <a:pt x="30861" y="79375"/>
                </a:lnTo>
                <a:lnTo>
                  <a:pt x="52163" y="55852"/>
                </a:lnTo>
                <a:lnTo>
                  <a:pt x="42799" y="47370"/>
                </a:lnTo>
                <a:lnTo>
                  <a:pt x="51307" y="37973"/>
                </a:lnTo>
                <a:lnTo>
                  <a:pt x="68355" y="37973"/>
                </a:lnTo>
                <a:lnTo>
                  <a:pt x="82042" y="22860"/>
                </a:lnTo>
                <a:lnTo>
                  <a:pt x="0" y="0"/>
                </a:lnTo>
                <a:close/>
              </a:path>
              <a:path w="509269" h="462279">
                <a:moveTo>
                  <a:pt x="51307" y="37973"/>
                </a:moveTo>
                <a:lnTo>
                  <a:pt x="42799" y="47370"/>
                </a:lnTo>
                <a:lnTo>
                  <a:pt x="52163" y="55852"/>
                </a:lnTo>
                <a:lnTo>
                  <a:pt x="60675" y="46453"/>
                </a:lnTo>
                <a:lnTo>
                  <a:pt x="51307" y="37973"/>
                </a:lnTo>
                <a:close/>
              </a:path>
              <a:path w="509269" h="462279">
                <a:moveTo>
                  <a:pt x="68355" y="37973"/>
                </a:moveTo>
                <a:lnTo>
                  <a:pt x="51307" y="37973"/>
                </a:lnTo>
                <a:lnTo>
                  <a:pt x="60675" y="46453"/>
                </a:lnTo>
                <a:lnTo>
                  <a:pt x="68355" y="37973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85898" y="5339336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567307" y="4038600"/>
            <a:ext cx="585471" cy="462280"/>
          </a:xfrm>
          <a:custGeom>
            <a:avLst/>
            <a:gdLst/>
            <a:ahLst/>
            <a:cxnLst/>
            <a:rect l="l" t="t" r="r" b="b"/>
            <a:pathLst>
              <a:path w="585469" h="462279">
                <a:moveTo>
                  <a:pt x="521157" y="42125"/>
                </a:moveTo>
                <a:lnTo>
                  <a:pt x="0" y="452247"/>
                </a:lnTo>
                <a:lnTo>
                  <a:pt x="7874" y="462152"/>
                </a:lnTo>
                <a:lnTo>
                  <a:pt x="528977" y="52073"/>
                </a:lnTo>
                <a:lnTo>
                  <a:pt x="521157" y="42125"/>
                </a:lnTo>
                <a:close/>
              </a:path>
              <a:path w="585469" h="462279">
                <a:moveTo>
                  <a:pt x="568805" y="34289"/>
                </a:moveTo>
                <a:lnTo>
                  <a:pt x="531113" y="34289"/>
                </a:lnTo>
                <a:lnTo>
                  <a:pt x="538988" y="44195"/>
                </a:lnTo>
                <a:lnTo>
                  <a:pt x="528977" y="52073"/>
                </a:lnTo>
                <a:lnTo>
                  <a:pt x="548640" y="77088"/>
                </a:lnTo>
                <a:lnTo>
                  <a:pt x="568805" y="34289"/>
                </a:lnTo>
                <a:close/>
              </a:path>
              <a:path w="585469" h="462279">
                <a:moveTo>
                  <a:pt x="531113" y="34289"/>
                </a:moveTo>
                <a:lnTo>
                  <a:pt x="521157" y="42125"/>
                </a:lnTo>
                <a:lnTo>
                  <a:pt x="528977" y="52073"/>
                </a:lnTo>
                <a:lnTo>
                  <a:pt x="538988" y="44195"/>
                </a:lnTo>
                <a:lnTo>
                  <a:pt x="531113" y="34289"/>
                </a:lnTo>
                <a:close/>
              </a:path>
              <a:path w="585469" h="462279">
                <a:moveTo>
                  <a:pt x="584962" y="0"/>
                </a:moveTo>
                <a:lnTo>
                  <a:pt x="501523" y="17144"/>
                </a:lnTo>
                <a:lnTo>
                  <a:pt x="521157" y="42125"/>
                </a:lnTo>
                <a:lnTo>
                  <a:pt x="531113" y="34289"/>
                </a:lnTo>
                <a:lnTo>
                  <a:pt x="568805" y="34289"/>
                </a:lnTo>
                <a:lnTo>
                  <a:pt x="58496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701165" y="4126740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10713" y="3982213"/>
            <a:ext cx="536575" cy="518795"/>
          </a:xfrm>
          <a:custGeom>
            <a:avLst/>
            <a:gdLst/>
            <a:ahLst/>
            <a:cxnLst/>
            <a:rect l="l" t="t" r="r" b="b"/>
            <a:pathLst>
              <a:path w="536575" h="518795">
                <a:moveTo>
                  <a:pt x="59160" y="48441"/>
                </a:moveTo>
                <a:lnTo>
                  <a:pt x="50427" y="57489"/>
                </a:lnTo>
                <a:lnTo>
                  <a:pt x="527303" y="518540"/>
                </a:lnTo>
                <a:lnTo>
                  <a:pt x="536066" y="509396"/>
                </a:lnTo>
                <a:lnTo>
                  <a:pt x="59160" y="48441"/>
                </a:lnTo>
                <a:close/>
              </a:path>
              <a:path w="536575" h="518795">
                <a:moveTo>
                  <a:pt x="0" y="0"/>
                </a:moveTo>
                <a:lnTo>
                  <a:pt x="28321" y="80390"/>
                </a:lnTo>
                <a:lnTo>
                  <a:pt x="50427" y="57489"/>
                </a:lnTo>
                <a:lnTo>
                  <a:pt x="41275" y="48640"/>
                </a:lnTo>
                <a:lnTo>
                  <a:pt x="50037" y="39624"/>
                </a:lnTo>
                <a:lnTo>
                  <a:pt x="67672" y="39624"/>
                </a:lnTo>
                <a:lnTo>
                  <a:pt x="81279" y="25526"/>
                </a:lnTo>
                <a:lnTo>
                  <a:pt x="0" y="0"/>
                </a:lnTo>
                <a:close/>
              </a:path>
              <a:path w="536575" h="518795">
                <a:moveTo>
                  <a:pt x="50037" y="39624"/>
                </a:moveTo>
                <a:lnTo>
                  <a:pt x="41275" y="48640"/>
                </a:lnTo>
                <a:lnTo>
                  <a:pt x="50427" y="57489"/>
                </a:lnTo>
                <a:lnTo>
                  <a:pt x="59160" y="48441"/>
                </a:lnTo>
                <a:lnTo>
                  <a:pt x="50037" y="39624"/>
                </a:lnTo>
                <a:close/>
              </a:path>
              <a:path w="536575" h="518795">
                <a:moveTo>
                  <a:pt x="67672" y="39624"/>
                </a:moveTo>
                <a:lnTo>
                  <a:pt x="50037" y="39624"/>
                </a:lnTo>
                <a:lnTo>
                  <a:pt x="59160" y="48441"/>
                </a:lnTo>
                <a:lnTo>
                  <a:pt x="67672" y="3962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710180" y="4126740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33371" y="2691383"/>
            <a:ext cx="1409700" cy="723900"/>
          </a:xfrm>
          <a:custGeom>
            <a:avLst/>
            <a:gdLst/>
            <a:ahLst/>
            <a:cxnLst/>
            <a:rect l="l" t="t" r="r" b="b"/>
            <a:pathLst>
              <a:path w="1409700" h="723900">
                <a:moveTo>
                  <a:pt x="1338804" y="29023"/>
                </a:moveTo>
                <a:lnTo>
                  <a:pt x="0" y="712215"/>
                </a:lnTo>
                <a:lnTo>
                  <a:pt x="5842" y="723518"/>
                </a:lnTo>
                <a:lnTo>
                  <a:pt x="1344596" y="40352"/>
                </a:lnTo>
                <a:lnTo>
                  <a:pt x="1338804" y="29023"/>
                </a:lnTo>
                <a:close/>
              </a:path>
              <a:path w="1409700" h="723900">
                <a:moveTo>
                  <a:pt x="1392443" y="23240"/>
                </a:moveTo>
                <a:lnTo>
                  <a:pt x="1350137" y="23240"/>
                </a:lnTo>
                <a:lnTo>
                  <a:pt x="1355979" y="34543"/>
                </a:lnTo>
                <a:lnTo>
                  <a:pt x="1344596" y="40352"/>
                </a:lnTo>
                <a:lnTo>
                  <a:pt x="1359027" y="68579"/>
                </a:lnTo>
                <a:lnTo>
                  <a:pt x="1392443" y="23240"/>
                </a:lnTo>
                <a:close/>
              </a:path>
              <a:path w="1409700" h="723900">
                <a:moveTo>
                  <a:pt x="1350137" y="23240"/>
                </a:moveTo>
                <a:lnTo>
                  <a:pt x="1338804" y="29023"/>
                </a:lnTo>
                <a:lnTo>
                  <a:pt x="1344596" y="40352"/>
                </a:lnTo>
                <a:lnTo>
                  <a:pt x="1355979" y="34543"/>
                </a:lnTo>
                <a:lnTo>
                  <a:pt x="1350137" y="23240"/>
                </a:lnTo>
                <a:close/>
              </a:path>
              <a:path w="1409700" h="723900">
                <a:moveTo>
                  <a:pt x="1409573" y="0"/>
                </a:moveTo>
                <a:lnTo>
                  <a:pt x="1324356" y="762"/>
                </a:lnTo>
                <a:lnTo>
                  <a:pt x="1338804" y="29023"/>
                </a:lnTo>
                <a:lnTo>
                  <a:pt x="1350137" y="23240"/>
                </a:lnTo>
                <a:lnTo>
                  <a:pt x="1392443" y="23240"/>
                </a:lnTo>
                <a:lnTo>
                  <a:pt x="140957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22881" y="2945131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71441" y="3982213"/>
            <a:ext cx="585471" cy="518795"/>
          </a:xfrm>
          <a:custGeom>
            <a:avLst/>
            <a:gdLst/>
            <a:ahLst/>
            <a:cxnLst/>
            <a:rect l="l" t="t" r="r" b="b"/>
            <a:pathLst>
              <a:path w="585470" h="518795">
                <a:moveTo>
                  <a:pt x="524005" y="45758"/>
                </a:moveTo>
                <a:lnTo>
                  <a:pt x="0" y="509143"/>
                </a:lnTo>
                <a:lnTo>
                  <a:pt x="8382" y="518668"/>
                </a:lnTo>
                <a:lnTo>
                  <a:pt x="532421" y="55252"/>
                </a:lnTo>
                <a:lnTo>
                  <a:pt x="524005" y="45758"/>
                </a:lnTo>
                <a:close/>
              </a:path>
              <a:path w="585470" h="518795">
                <a:moveTo>
                  <a:pt x="570208" y="37337"/>
                </a:moveTo>
                <a:lnTo>
                  <a:pt x="533526" y="37337"/>
                </a:lnTo>
                <a:lnTo>
                  <a:pt x="541909" y="46862"/>
                </a:lnTo>
                <a:lnTo>
                  <a:pt x="532421" y="55252"/>
                </a:lnTo>
                <a:lnTo>
                  <a:pt x="553466" y="78993"/>
                </a:lnTo>
                <a:lnTo>
                  <a:pt x="570208" y="37337"/>
                </a:lnTo>
                <a:close/>
              </a:path>
              <a:path w="585470" h="518795">
                <a:moveTo>
                  <a:pt x="533526" y="37337"/>
                </a:moveTo>
                <a:lnTo>
                  <a:pt x="524005" y="45758"/>
                </a:lnTo>
                <a:lnTo>
                  <a:pt x="532421" y="55252"/>
                </a:lnTo>
                <a:lnTo>
                  <a:pt x="541909" y="46862"/>
                </a:lnTo>
                <a:lnTo>
                  <a:pt x="533526" y="37337"/>
                </a:lnTo>
                <a:close/>
              </a:path>
              <a:path w="585470" h="518795">
                <a:moveTo>
                  <a:pt x="585216" y="0"/>
                </a:moveTo>
                <a:lnTo>
                  <a:pt x="502920" y="21970"/>
                </a:lnTo>
                <a:lnTo>
                  <a:pt x="524005" y="45758"/>
                </a:lnTo>
                <a:lnTo>
                  <a:pt x="533526" y="37337"/>
                </a:lnTo>
                <a:lnTo>
                  <a:pt x="570208" y="37337"/>
                </a:lnTo>
                <a:lnTo>
                  <a:pt x="58521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755009" y="4167379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69965" y="3915155"/>
            <a:ext cx="530860" cy="585470"/>
          </a:xfrm>
          <a:custGeom>
            <a:avLst/>
            <a:gdLst/>
            <a:ahLst/>
            <a:cxnLst/>
            <a:rect l="l" t="t" r="r" b="b"/>
            <a:pathLst>
              <a:path w="530859" h="585470">
                <a:moveTo>
                  <a:pt x="55850" y="52165"/>
                </a:moveTo>
                <a:lnTo>
                  <a:pt x="46383" y="60738"/>
                </a:lnTo>
                <a:lnTo>
                  <a:pt x="521334" y="585343"/>
                </a:lnTo>
                <a:lnTo>
                  <a:pt x="530732" y="576707"/>
                </a:lnTo>
                <a:lnTo>
                  <a:pt x="55850" y="52165"/>
                </a:lnTo>
                <a:close/>
              </a:path>
              <a:path w="530859" h="585470">
                <a:moveTo>
                  <a:pt x="0" y="0"/>
                </a:moveTo>
                <a:lnTo>
                  <a:pt x="22859" y="82042"/>
                </a:lnTo>
                <a:lnTo>
                  <a:pt x="46383" y="60738"/>
                </a:lnTo>
                <a:lnTo>
                  <a:pt x="37845" y="51308"/>
                </a:lnTo>
                <a:lnTo>
                  <a:pt x="47370" y="42799"/>
                </a:lnTo>
                <a:lnTo>
                  <a:pt x="66192" y="42799"/>
                </a:lnTo>
                <a:lnTo>
                  <a:pt x="79375" y="30861"/>
                </a:lnTo>
                <a:lnTo>
                  <a:pt x="0" y="0"/>
                </a:lnTo>
                <a:close/>
              </a:path>
              <a:path w="530859" h="585470">
                <a:moveTo>
                  <a:pt x="47370" y="42799"/>
                </a:moveTo>
                <a:lnTo>
                  <a:pt x="37845" y="51308"/>
                </a:lnTo>
                <a:lnTo>
                  <a:pt x="46383" y="60738"/>
                </a:lnTo>
                <a:lnTo>
                  <a:pt x="55850" y="52165"/>
                </a:lnTo>
                <a:lnTo>
                  <a:pt x="47370" y="42799"/>
                </a:lnTo>
                <a:close/>
              </a:path>
              <a:path w="530859" h="585470">
                <a:moveTo>
                  <a:pt x="66192" y="42799"/>
                </a:moveTo>
                <a:lnTo>
                  <a:pt x="47370" y="42799"/>
                </a:lnTo>
                <a:lnTo>
                  <a:pt x="55850" y="52165"/>
                </a:lnTo>
                <a:lnTo>
                  <a:pt x="66192" y="4279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67473" y="4138371"/>
            <a:ext cx="10413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80604" y="3934967"/>
            <a:ext cx="532131" cy="566420"/>
          </a:xfrm>
          <a:custGeom>
            <a:avLst/>
            <a:gdLst/>
            <a:ahLst/>
            <a:cxnLst/>
            <a:rect l="l" t="t" r="r" b="b"/>
            <a:pathLst>
              <a:path w="532129" h="566420">
                <a:moveTo>
                  <a:pt x="475061" y="51159"/>
                </a:moveTo>
                <a:lnTo>
                  <a:pt x="0" y="557275"/>
                </a:lnTo>
                <a:lnTo>
                  <a:pt x="9144" y="565911"/>
                </a:lnTo>
                <a:lnTo>
                  <a:pt x="484351" y="59897"/>
                </a:lnTo>
                <a:lnTo>
                  <a:pt x="475061" y="51159"/>
                </a:lnTo>
                <a:close/>
              </a:path>
              <a:path w="532129" h="566420">
                <a:moveTo>
                  <a:pt x="519361" y="41909"/>
                </a:moveTo>
                <a:lnTo>
                  <a:pt x="483743" y="41909"/>
                </a:lnTo>
                <a:lnTo>
                  <a:pt x="493014" y="50672"/>
                </a:lnTo>
                <a:lnTo>
                  <a:pt x="484351" y="59897"/>
                </a:lnTo>
                <a:lnTo>
                  <a:pt x="507492" y="81660"/>
                </a:lnTo>
                <a:lnTo>
                  <a:pt x="519361" y="41909"/>
                </a:lnTo>
                <a:close/>
              </a:path>
              <a:path w="532129" h="566420">
                <a:moveTo>
                  <a:pt x="483743" y="41909"/>
                </a:moveTo>
                <a:lnTo>
                  <a:pt x="475061" y="51159"/>
                </a:lnTo>
                <a:lnTo>
                  <a:pt x="484351" y="59897"/>
                </a:lnTo>
                <a:lnTo>
                  <a:pt x="493014" y="50672"/>
                </a:lnTo>
                <a:lnTo>
                  <a:pt x="483743" y="41909"/>
                </a:lnTo>
                <a:close/>
              </a:path>
              <a:path w="532129" h="566420">
                <a:moveTo>
                  <a:pt x="531876" y="0"/>
                </a:moveTo>
                <a:lnTo>
                  <a:pt x="451993" y="29463"/>
                </a:lnTo>
                <a:lnTo>
                  <a:pt x="475061" y="51159"/>
                </a:lnTo>
                <a:lnTo>
                  <a:pt x="483743" y="41909"/>
                </a:lnTo>
                <a:lnTo>
                  <a:pt x="519361" y="41909"/>
                </a:lnTo>
                <a:lnTo>
                  <a:pt x="531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910832" y="4119754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56065" y="3982211"/>
            <a:ext cx="530860" cy="552450"/>
          </a:xfrm>
          <a:custGeom>
            <a:avLst/>
            <a:gdLst/>
            <a:ahLst/>
            <a:cxnLst/>
            <a:rect l="l" t="t" r="r" b="b"/>
            <a:pathLst>
              <a:path w="530859" h="552450">
                <a:moveTo>
                  <a:pt x="57319" y="50565"/>
                </a:moveTo>
                <a:lnTo>
                  <a:pt x="48175" y="59329"/>
                </a:lnTo>
                <a:lnTo>
                  <a:pt x="521461" y="551942"/>
                </a:lnTo>
                <a:lnTo>
                  <a:pt x="530605" y="543051"/>
                </a:lnTo>
                <a:lnTo>
                  <a:pt x="57319" y="50565"/>
                </a:lnTo>
                <a:close/>
              </a:path>
              <a:path w="530859" h="552450">
                <a:moveTo>
                  <a:pt x="0" y="0"/>
                </a:moveTo>
                <a:lnTo>
                  <a:pt x="25272" y="81280"/>
                </a:lnTo>
                <a:lnTo>
                  <a:pt x="48175" y="59329"/>
                </a:lnTo>
                <a:lnTo>
                  <a:pt x="39369" y="50164"/>
                </a:lnTo>
                <a:lnTo>
                  <a:pt x="48513" y="41401"/>
                </a:lnTo>
                <a:lnTo>
                  <a:pt x="66880" y="41401"/>
                </a:lnTo>
                <a:lnTo>
                  <a:pt x="80263" y="28575"/>
                </a:lnTo>
                <a:lnTo>
                  <a:pt x="0" y="0"/>
                </a:lnTo>
                <a:close/>
              </a:path>
              <a:path w="530859" h="552450">
                <a:moveTo>
                  <a:pt x="48513" y="41401"/>
                </a:moveTo>
                <a:lnTo>
                  <a:pt x="39369" y="50164"/>
                </a:lnTo>
                <a:lnTo>
                  <a:pt x="48175" y="59329"/>
                </a:lnTo>
                <a:lnTo>
                  <a:pt x="57319" y="50565"/>
                </a:lnTo>
                <a:lnTo>
                  <a:pt x="48513" y="41401"/>
                </a:lnTo>
                <a:close/>
              </a:path>
              <a:path w="530859" h="552450">
                <a:moveTo>
                  <a:pt x="66880" y="41401"/>
                </a:moveTo>
                <a:lnTo>
                  <a:pt x="48513" y="41401"/>
                </a:lnTo>
                <a:lnTo>
                  <a:pt x="57319" y="50565"/>
                </a:lnTo>
                <a:lnTo>
                  <a:pt x="66880" y="41401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996933" y="4172460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430257" y="2691385"/>
            <a:ext cx="551180" cy="687705"/>
          </a:xfrm>
          <a:custGeom>
            <a:avLst/>
            <a:gdLst/>
            <a:ahLst/>
            <a:cxnLst/>
            <a:rect l="l" t="t" r="r" b="b"/>
            <a:pathLst>
              <a:path w="551179" h="687704">
                <a:moveTo>
                  <a:pt x="52554" y="55581"/>
                </a:moveTo>
                <a:lnTo>
                  <a:pt x="42599" y="63520"/>
                </a:lnTo>
                <a:lnTo>
                  <a:pt x="541147" y="687704"/>
                </a:lnTo>
                <a:lnTo>
                  <a:pt x="551052" y="679703"/>
                </a:lnTo>
                <a:lnTo>
                  <a:pt x="52554" y="55581"/>
                </a:lnTo>
                <a:close/>
              </a:path>
              <a:path w="551179" h="687704">
                <a:moveTo>
                  <a:pt x="0" y="0"/>
                </a:moveTo>
                <a:lnTo>
                  <a:pt x="17779" y="83312"/>
                </a:lnTo>
                <a:lnTo>
                  <a:pt x="42599" y="63520"/>
                </a:lnTo>
                <a:lnTo>
                  <a:pt x="34671" y="53593"/>
                </a:lnTo>
                <a:lnTo>
                  <a:pt x="44576" y="45592"/>
                </a:lnTo>
                <a:lnTo>
                  <a:pt x="65080" y="45592"/>
                </a:lnTo>
                <a:lnTo>
                  <a:pt x="77343" y="35813"/>
                </a:lnTo>
                <a:lnTo>
                  <a:pt x="0" y="0"/>
                </a:lnTo>
                <a:close/>
              </a:path>
              <a:path w="551179" h="687704">
                <a:moveTo>
                  <a:pt x="44576" y="45592"/>
                </a:moveTo>
                <a:lnTo>
                  <a:pt x="34671" y="53593"/>
                </a:lnTo>
                <a:lnTo>
                  <a:pt x="42599" y="63520"/>
                </a:lnTo>
                <a:lnTo>
                  <a:pt x="52554" y="55581"/>
                </a:lnTo>
                <a:lnTo>
                  <a:pt x="44576" y="45592"/>
                </a:lnTo>
                <a:close/>
              </a:path>
              <a:path w="551179" h="687704">
                <a:moveTo>
                  <a:pt x="65080" y="45592"/>
                </a:moveTo>
                <a:lnTo>
                  <a:pt x="44576" y="45592"/>
                </a:lnTo>
                <a:lnTo>
                  <a:pt x="52554" y="55581"/>
                </a:lnTo>
                <a:lnTo>
                  <a:pt x="65080" y="45592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806812" y="2945131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66715" y="2624329"/>
            <a:ext cx="1389380" cy="756285"/>
          </a:xfrm>
          <a:custGeom>
            <a:avLst/>
            <a:gdLst/>
            <a:ahLst/>
            <a:cxnLst/>
            <a:rect l="l" t="t" r="r" b="b"/>
            <a:pathLst>
              <a:path w="1389379" h="756285">
                <a:moveTo>
                  <a:pt x="70028" y="30645"/>
                </a:moveTo>
                <a:lnTo>
                  <a:pt x="63972" y="41842"/>
                </a:lnTo>
                <a:lnTo>
                  <a:pt x="1383284" y="755776"/>
                </a:lnTo>
                <a:lnTo>
                  <a:pt x="1389253" y="744601"/>
                </a:lnTo>
                <a:lnTo>
                  <a:pt x="70028" y="30645"/>
                </a:lnTo>
                <a:close/>
              </a:path>
              <a:path w="1389379" h="756285">
                <a:moveTo>
                  <a:pt x="0" y="0"/>
                </a:moveTo>
                <a:lnTo>
                  <a:pt x="48895" y="69723"/>
                </a:lnTo>
                <a:lnTo>
                  <a:pt x="63972" y="41842"/>
                </a:lnTo>
                <a:lnTo>
                  <a:pt x="52832" y="35813"/>
                </a:lnTo>
                <a:lnTo>
                  <a:pt x="58928" y="24637"/>
                </a:lnTo>
                <a:lnTo>
                  <a:pt x="73276" y="24637"/>
                </a:lnTo>
                <a:lnTo>
                  <a:pt x="85089" y="2794"/>
                </a:lnTo>
                <a:lnTo>
                  <a:pt x="0" y="0"/>
                </a:lnTo>
                <a:close/>
              </a:path>
              <a:path w="1389379" h="756285">
                <a:moveTo>
                  <a:pt x="58928" y="24637"/>
                </a:moveTo>
                <a:lnTo>
                  <a:pt x="52832" y="35813"/>
                </a:lnTo>
                <a:lnTo>
                  <a:pt x="63972" y="41842"/>
                </a:lnTo>
                <a:lnTo>
                  <a:pt x="70028" y="30645"/>
                </a:lnTo>
                <a:lnTo>
                  <a:pt x="58928" y="24637"/>
                </a:lnTo>
                <a:close/>
              </a:path>
              <a:path w="1389379" h="756285">
                <a:moveTo>
                  <a:pt x="73276" y="24637"/>
                </a:moveTo>
                <a:lnTo>
                  <a:pt x="58928" y="24637"/>
                </a:lnTo>
                <a:lnTo>
                  <a:pt x="70028" y="30645"/>
                </a:lnTo>
                <a:lnTo>
                  <a:pt x="73276" y="2463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042406" y="2945131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891535" y="1231646"/>
            <a:ext cx="2576195" cy="1032510"/>
          </a:xfrm>
          <a:custGeom>
            <a:avLst/>
            <a:gdLst/>
            <a:ahLst/>
            <a:cxnLst/>
            <a:rect l="l" t="t" r="r" b="b"/>
            <a:pathLst>
              <a:path w="2576195" h="1032510">
                <a:moveTo>
                  <a:pt x="2502558" y="29559"/>
                </a:moveTo>
                <a:lnTo>
                  <a:pt x="0" y="1020444"/>
                </a:lnTo>
                <a:lnTo>
                  <a:pt x="4571" y="1032255"/>
                </a:lnTo>
                <a:lnTo>
                  <a:pt x="2507238" y="41377"/>
                </a:lnTo>
                <a:lnTo>
                  <a:pt x="2502558" y="29559"/>
                </a:lnTo>
                <a:close/>
              </a:path>
              <a:path w="2576195" h="1032510">
                <a:moveTo>
                  <a:pt x="2560110" y="24891"/>
                </a:moveTo>
                <a:lnTo>
                  <a:pt x="2514345" y="24891"/>
                </a:lnTo>
                <a:lnTo>
                  <a:pt x="2519044" y="36702"/>
                </a:lnTo>
                <a:lnTo>
                  <a:pt x="2507238" y="41377"/>
                </a:lnTo>
                <a:lnTo>
                  <a:pt x="2518917" y="70865"/>
                </a:lnTo>
                <a:lnTo>
                  <a:pt x="2560110" y="24891"/>
                </a:lnTo>
                <a:close/>
              </a:path>
              <a:path w="2576195" h="1032510">
                <a:moveTo>
                  <a:pt x="2514345" y="24891"/>
                </a:moveTo>
                <a:lnTo>
                  <a:pt x="2502558" y="29559"/>
                </a:lnTo>
                <a:lnTo>
                  <a:pt x="2507238" y="41377"/>
                </a:lnTo>
                <a:lnTo>
                  <a:pt x="2519044" y="36702"/>
                </a:lnTo>
                <a:lnTo>
                  <a:pt x="2514345" y="24891"/>
                </a:lnTo>
                <a:close/>
              </a:path>
              <a:path w="2576195" h="1032510">
                <a:moveTo>
                  <a:pt x="2490851" y="0"/>
                </a:moveTo>
                <a:lnTo>
                  <a:pt x="2502558" y="29559"/>
                </a:lnTo>
                <a:lnTo>
                  <a:pt x="2514345" y="24891"/>
                </a:lnTo>
                <a:lnTo>
                  <a:pt x="2560110" y="24891"/>
                </a:lnTo>
                <a:lnTo>
                  <a:pt x="2575814" y="7365"/>
                </a:lnTo>
                <a:lnTo>
                  <a:pt x="249085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782693" y="1685671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540623" y="2772155"/>
            <a:ext cx="669925" cy="655320"/>
          </a:xfrm>
          <a:custGeom>
            <a:avLst/>
            <a:gdLst/>
            <a:ahLst/>
            <a:cxnLst/>
            <a:rect l="l" t="t" r="r" b="b"/>
            <a:pathLst>
              <a:path w="669925" h="655320">
                <a:moveTo>
                  <a:pt x="610909" y="48776"/>
                </a:moveTo>
                <a:lnTo>
                  <a:pt x="0" y="645922"/>
                </a:lnTo>
                <a:lnTo>
                  <a:pt x="8890" y="654939"/>
                </a:lnTo>
                <a:lnTo>
                  <a:pt x="619768" y="57825"/>
                </a:lnTo>
                <a:lnTo>
                  <a:pt x="610909" y="48776"/>
                </a:lnTo>
                <a:close/>
              </a:path>
              <a:path w="669925" h="655320">
                <a:moveTo>
                  <a:pt x="656023" y="39878"/>
                </a:moveTo>
                <a:lnTo>
                  <a:pt x="620013" y="39878"/>
                </a:lnTo>
                <a:lnTo>
                  <a:pt x="628903" y="48895"/>
                </a:lnTo>
                <a:lnTo>
                  <a:pt x="619768" y="57825"/>
                </a:lnTo>
                <a:lnTo>
                  <a:pt x="641984" y="80518"/>
                </a:lnTo>
                <a:lnTo>
                  <a:pt x="656023" y="39878"/>
                </a:lnTo>
                <a:close/>
              </a:path>
              <a:path w="669925" h="655320">
                <a:moveTo>
                  <a:pt x="620013" y="39878"/>
                </a:moveTo>
                <a:lnTo>
                  <a:pt x="610909" y="48776"/>
                </a:lnTo>
                <a:lnTo>
                  <a:pt x="619768" y="57825"/>
                </a:lnTo>
                <a:lnTo>
                  <a:pt x="628903" y="48895"/>
                </a:lnTo>
                <a:lnTo>
                  <a:pt x="620013" y="39878"/>
                </a:lnTo>
                <a:close/>
              </a:path>
              <a:path w="669925" h="655320">
                <a:moveTo>
                  <a:pt x="669798" y="0"/>
                </a:moveTo>
                <a:lnTo>
                  <a:pt x="588645" y="26035"/>
                </a:lnTo>
                <a:lnTo>
                  <a:pt x="610909" y="48776"/>
                </a:lnTo>
                <a:lnTo>
                  <a:pt x="620013" y="39878"/>
                </a:lnTo>
                <a:lnTo>
                  <a:pt x="656023" y="39878"/>
                </a:lnTo>
                <a:lnTo>
                  <a:pt x="66979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677149" y="2985263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05344" y="1231013"/>
            <a:ext cx="2640965" cy="1034415"/>
          </a:xfrm>
          <a:custGeom>
            <a:avLst/>
            <a:gdLst/>
            <a:ahLst/>
            <a:cxnLst/>
            <a:rect l="l" t="t" r="r" b="b"/>
            <a:pathLst>
              <a:path w="2640965" h="1034414">
                <a:moveTo>
                  <a:pt x="73341" y="29610"/>
                </a:moveTo>
                <a:lnTo>
                  <a:pt x="68757" y="41417"/>
                </a:lnTo>
                <a:lnTo>
                  <a:pt x="2636138" y="1034414"/>
                </a:lnTo>
                <a:lnTo>
                  <a:pt x="2640710" y="1022476"/>
                </a:lnTo>
                <a:lnTo>
                  <a:pt x="73341" y="29610"/>
                </a:lnTo>
                <a:close/>
              </a:path>
              <a:path w="2640965" h="1034414">
                <a:moveTo>
                  <a:pt x="84835" y="0"/>
                </a:moveTo>
                <a:lnTo>
                  <a:pt x="0" y="8000"/>
                </a:lnTo>
                <a:lnTo>
                  <a:pt x="57276" y="70992"/>
                </a:lnTo>
                <a:lnTo>
                  <a:pt x="68757" y="41417"/>
                </a:lnTo>
                <a:lnTo>
                  <a:pt x="56896" y="36829"/>
                </a:lnTo>
                <a:lnTo>
                  <a:pt x="61467" y="25018"/>
                </a:lnTo>
                <a:lnTo>
                  <a:pt x="75123" y="25018"/>
                </a:lnTo>
                <a:lnTo>
                  <a:pt x="84835" y="0"/>
                </a:lnTo>
                <a:close/>
              </a:path>
              <a:path w="2640965" h="1034414">
                <a:moveTo>
                  <a:pt x="61467" y="25018"/>
                </a:moveTo>
                <a:lnTo>
                  <a:pt x="56896" y="36829"/>
                </a:lnTo>
                <a:lnTo>
                  <a:pt x="68757" y="41417"/>
                </a:lnTo>
                <a:lnTo>
                  <a:pt x="73341" y="29610"/>
                </a:lnTo>
                <a:lnTo>
                  <a:pt x="61467" y="25018"/>
                </a:lnTo>
                <a:close/>
              </a:path>
              <a:path w="2640965" h="1034414">
                <a:moveTo>
                  <a:pt x="75123" y="25018"/>
                </a:moveTo>
                <a:lnTo>
                  <a:pt x="61467" y="25018"/>
                </a:lnTo>
                <a:lnTo>
                  <a:pt x="73341" y="29610"/>
                </a:lnTo>
                <a:lnTo>
                  <a:pt x="75123" y="2501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437625" y="1680211"/>
            <a:ext cx="10350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702971" y="0"/>
            <a:ext cx="10215880" cy="1353576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4236085" algn="l"/>
              </a:tabLst>
            </a:pPr>
            <a:r>
              <a:rPr sz="4400" spc="365" dirty="0">
                <a:solidFill>
                  <a:srgbClr val="000000"/>
                </a:solidFill>
                <a:latin typeface="Arial"/>
                <a:cs typeface="Arial"/>
              </a:rPr>
              <a:t>fibonacci(</a:t>
            </a:r>
            <a:r>
              <a:rPr sz="4400" spc="365" dirty="0">
                <a:solidFill>
                  <a:srgbClr val="6A3D3D"/>
                </a:solidFill>
                <a:latin typeface="Arial"/>
                <a:cs typeface="Arial"/>
              </a:rPr>
              <a:t>5</a:t>
            </a:r>
            <a:r>
              <a:rPr sz="4400" spc="365" dirty="0">
                <a:solidFill>
                  <a:srgbClr val="000000"/>
                </a:solidFill>
                <a:latin typeface="Arial"/>
                <a:cs typeface="Arial"/>
              </a:rPr>
              <a:t>)-	</a:t>
            </a:r>
            <a:r>
              <a:rPr sz="4400" spc="-30" dirty="0"/>
              <a:t>Recursion</a:t>
            </a:r>
            <a:r>
              <a:rPr sz="4400" spc="-75" dirty="0"/>
              <a:t> </a:t>
            </a:r>
            <a:r>
              <a:rPr sz="4400" spc="10" dirty="0"/>
              <a:t>Execution</a:t>
            </a:r>
            <a:endParaRPr sz="4400">
              <a:latin typeface="Arial"/>
              <a:cs typeface="Arial"/>
            </a:endParaRPr>
          </a:p>
          <a:p>
            <a:pPr marL="2414905" algn="ctr">
              <a:lnSpc>
                <a:spcPct val="100000"/>
              </a:lnSpc>
              <a:spcBef>
                <a:spcPts val="875"/>
              </a:spcBef>
            </a:pPr>
            <a:r>
              <a:rPr sz="1800" spc="-45" dirty="0">
                <a:solidFill>
                  <a:srgbClr val="000000"/>
                </a:solidFill>
              </a:rPr>
              <a:t>5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117424"/>
            <a:ext cx="59753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Fibonacci </a:t>
            </a:r>
            <a:r>
              <a:rPr sz="4400" spc="-925" dirty="0">
                <a:latin typeface="Verdana"/>
                <a:cs typeface="Verdana"/>
              </a:rPr>
              <a:t>–</a:t>
            </a:r>
            <a:r>
              <a:rPr sz="4400" spc="-430" dirty="0">
                <a:latin typeface="Verdana"/>
                <a:cs typeface="Verdana"/>
              </a:rPr>
              <a:t> </a:t>
            </a:r>
            <a:r>
              <a:rPr sz="4400" spc="-15" dirty="0"/>
              <a:t>Iteration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856488"/>
            <a:ext cx="6412992" cy="595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93402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/>
              <a:t>GCD </a:t>
            </a:r>
            <a:r>
              <a:rPr sz="4400" spc="-25" dirty="0"/>
              <a:t>(Greatest </a:t>
            </a:r>
            <a:r>
              <a:rPr sz="4400" spc="-114" dirty="0"/>
              <a:t>Common</a:t>
            </a:r>
            <a:r>
              <a:rPr sz="4400" spc="-35" dirty="0"/>
              <a:t> </a:t>
            </a:r>
            <a:r>
              <a:rPr sz="4400" spc="-55" dirty="0"/>
              <a:t>Divisor)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1" y="1183212"/>
            <a:ext cx="10210800" cy="52270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585858"/>
                </a:solidFill>
                <a:latin typeface="Times New Roman"/>
                <a:cs typeface="Times New Roman"/>
              </a:rPr>
              <a:t>calculate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6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29" dirty="0">
                <a:solidFill>
                  <a:srgbClr val="585858"/>
                </a:solidFill>
                <a:latin typeface="Times New Roman"/>
                <a:cs typeface="Times New Roman"/>
              </a:rPr>
              <a:t>Greatest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80" dirty="0">
                <a:solidFill>
                  <a:srgbClr val="585858"/>
                </a:solidFill>
                <a:latin typeface="Times New Roman"/>
                <a:cs typeface="Times New Roman"/>
              </a:rPr>
              <a:t>Common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585858"/>
                </a:solidFill>
                <a:latin typeface="Times New Roman"/>
                <a:cs typeface="Times New Roman"/>
              </a:rPr>
              <a:t>Divisor</a:t>
            </a:r>
            <a:r>
              <a:rPr sz="26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(GCD)</a:t>
            </a:r>
            <a:r>
              <a:rPr sz="2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585858"/>
                </a:solidFill>
                <a:latin typeface="Times New Roman"/>
                <a:cs typeface="Times New Roman"/>
              </a:rPr>
              <a:t>two 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integer </a:t>
            </a:r>
            <a:r>
              <a:rPr sz="2600" spc="240" dirty="0">
                <a:solidFill>
                  <a:srgbClr val="585858"/>
                </a:solidFill>
                <a:latin typeface="Times New Roman"/>
                <a:cs typeface="Times New Roman"/>
              </a:rPr>
              <a:t>numbers </a:t>
            </a:r>
            <a:r>
              <a:rPr sz="2600" b="1" spc="30" dirty="0">
                <a:solidFill>
                  <a:srgbClr val="585858"/>
                </a:solidFill>
                <a:latin typeface="Georgia"/>
                <a:cs typeface="Georgia"/>
              </a:rPr>
              <a:t>num1 </a:t>
            </a:r>
            <a:r>
              <a:rPr sz="2600" spc="265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600" b="1" spc="-55" dirty="0">
                <a:solidFill>
                  <a:srgbClr val="585858"/>
                </a:solidFill>
                <a:latin typeface="Georgia"/>
                <a:cs typeface="Georgia"/>
              </a:rPr>
              <a:t>num2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using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Euclid’s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algorithm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  </a:t>
            </a:r>
            <a:r>
              <a:rPr sz="2600" spc="235" dirty="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29" dirty="0">
                <a:solidFill>
                  <a:srgbClr val="585858"/>
                </a:solidFill>
                <a:latin typeface="Times New Roman"/>
                <a:cs typeface="Times New Roman"/>
              </a:rPr>
              <a:t>great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585858"/>
                </a:solidFill>
                <a:latin typeface="Times New Roman"/>
                <a:cs typeface="Times New Roman"/>
              </a:rPr>
              <a:t>suited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585858"/>
                </a:solidFill>
                <a:latin typeface="Times New Roman"/>
                <a:cs typeface="Times New Roman"/>
              </a:rPr>
              <a:t>example</a:t>
            </a:r>
            <a:r>
              <a:rPr sz="2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20" dirty="0">
                <a:solidFill>
                  <a:srgbClr val="585858"/>
                </a:solidFill>
                <a:latin typeface="Times New Roman"/>
                <a:cs typeface="Times New Roman"/>
              </a:rPr>
              <a:t>demonstrating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585858"/>
                </a:solidFill>
                <a:latin typeface="Times New Roman"/>
                <a:cs typeface="Times New Roman"/>
              </a:rPr>
              <a:t>recursion.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spc="195" dirty="0">
                <a:solidFill>
                  <a:srgbClr val="585858"/>
                </a:solidFill>
                <a:latin typeface="Times New Roman"/>
                <a:cs typeface="Times New Roman"/>
              </a:rPr>
              <a:t>Euclidean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algorithm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600" spc="160" dirty="0">
                <a:solidFill>
                  <a:srgbClr val="585858"/>
                </a:solidFill>
                <a:latin typeface="Times New Roman"/>
                <a:cs typeface="Times New Roman"/>
              </a:rPr>
              <a:t>defined </a:t>
            </a:r>
            <a:r>
              <a:rPr sz="2600" spc="254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600" spc="-3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follow:</a:t>
            </a:r>
            <a:endParaRPr sz="2600" dirty="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925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200" spc="35" dirty="0">
                <a:solidFill>
                  <a:srgbClr val="585858"/>
                </a:solidFill>
                <a:latin typeface="Times New Roman"/>
                <a:cs typeface="Times New Roman"/>
              </a:rPr>
              <a:t>if </a:t>
            </a:r>
            <a:r>
              <a:rPr sz="2200" b="1" spc="-65" dirty="0">
                <a:solidFill>
                  <a:srgbClr val="585858"/>
                </a:solidFill>
                <a:latin typeface="Georgia"/>
                <a:cs typeface="Georgia"/>
              </a:rPr>
              <a:t>num2 </a:t>
            </a:r>
            <a:r>
              <a:rPr sz="2200" spc="90" dirty="0">
                <a:solidFill>
                  <a:srgbClr val="585858"/>
                </a:solidFill>
                <a:latin typeface="Times New Roman"/>
                <a:cs typeface="Times New Roman"/>
              </a:rPr>
              <a:t>==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0 </a:t>
            </a:r>
            <a:r>
              <a:rPr sz="2200" spc="210" dirty="0">
                <a:solidFill>
                  <a:srgbClr val="585858"/>
                </a:solidFill>
                <a:latin typeface="Times New Roman"/>
                <a:cs typeface="Times New Roman"/>
              </a:rPr>
              <a:t>then </a:t>
            </a:r>
            <a:r>
              <a:rPr sz="2200" spc="114" dirty="0">
                <a:solidFill>
                  <a:srgbClr val="585858"/>
                </a:solidFill>
                <a:latin typeface="Times New Roman"/>
                <a:cs typeface="Times New Roman"/>
              </a:rPr>
              <a:t>GCD 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(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num1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200" b="1" spc="-55" dirty="0">
                <a:solidFill>
                  <a:srgbClr val="585858"/>
                </a:solidFill>
                <a:latin typeface="Georgia"/>
                <a:cs typeface="Georgia"/>
              </a:rPr>
              <a:t>num2</a:t>
            </a:r>
            <a:r>
              <a:rPr sz="2200" spc="-55" dirty="0">
                <a:solidFill>
                  <a:srgbClr val="585858"/>
                </a:solidFill>
                <a:latin typeface="Times New Roman"/>
                <a:cs typeface="Times New Roman"/>
              </a:rPr>
              <a:t>)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-3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585858"/>
                </a:solidFill>
                <a:latin typeface="Georgia"/>
                <a:cs typeface="Georgia"/>
              </a:rPr>
              <a:t>num1</a:t>
            </a:r>
            <a:endParaRPr sz="2200" dirty="0">
              <a:latin typeface="Georgia"/>
              <a:cs typeface="Georgia"/>
            </a:endParaRPr>
          </a:p>
          <a:p>
            <a:pPr marL="469900" lvl="1" indent="-182880">
              <a:lnSpc>
                <a:spcPct val="100000"/>
              </a:lnSpc>
              <a:spcBef>
                <a:spcPts val="192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else </a:t>
            </a:r>
            <a:r>
              <a:rPr sz="2200" spc="114" dirty="0">
                <a:solidFill>
                  <a:srgbClr val="585858"/>
                </a:solidFill>
                <a:latin typeface="Times New Roman"/>
                <a:cs typeface="Times New Roman"/>
              </a:rPr>
              <a:t>GCD 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(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num1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200" b="1" spc="-55" dirty="0">
                <a:solidFill>
                  <a:srgbClr val="585858"/>
                </a:solidFill>
                <a:latin typeface="Georgia"/>
                <a:cs typeface="Georgia"/>
              </a:rPr>
              <a:t>num2</a:t>
            </a:r>
            <a:r>
              <a:rPr sz="2200" spc="-55" dirty="0">
                <a:solidFill>
                  <a:srgbClr val="585858"/>
                </a:solidFill>
                <a:latin typeface="Times New Roman"/>
                <a:cs typeface="Times New Roman"/>
              </a:rPr>
              <a:t>)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200" spc="114" dirty="0">
                <a:solidFill>
                  <a:srgbClr val="585858"/>
                </a:solidFill>
                <a:latin typeface="Times New Roman"/>
                <a:cs typeface="Times New Roman"/>
              </a:rPr>
              <a:t>GCD </a:t>
            </a:r>
            <a:r>
              <a:rPr sz="2200" spc="-35" dirty="0">
                <a:solidFill>
                  <a:srgbClr val="585858"/>
                </a:solidFill>
                <a:latin typeface="Times New Roman"/>
                <a:cs typeface="Times New Roman"/>
              </a:rPr>
              <a:t>(</a:t>
            </a:r>
            <a:r>
              <a:rPr sz="2200" b="1" spc="-35" dirty="0">
                <a:solidFill>
                  <a:srgbClr val="585858"/>
                </a:solidFill>
                <a:latin typeface="Georgia"/>
                <a:cs typeface="Georgia"/>
              </a:rPr>
              <a:t>num2</a:t>
            </a:r>
            <a:r>
              <a:rPr sz="2200" spc="-35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200" spc="95" dirty="0" smtClean="0">
                <a:solidFill>
                  <a:srgbClr val="585858"/>
                </a:solidFill>
                <a:latin typeface="Times New Roman"/>
                <a:cs typeface="Times New Roman"/>
              </a:rPr>
              <a:t>modulus(</a:t>
            </a:r>
            <a:r>
              <a:rPr sz="2200" b="1" spc="95" dirty="0" smtClean="0">
                <a:solidFill>
                  <a:srgbClr val="585858"/>
                </a:solidFill>
                <a:latin typeface="Georgia"/>
                <a:cs typeface="Georgia"/>
              </a:rPr>
              <a:t>num1</a:t>
            </a:r>
            <a:r>
              <a:rPr lang="en-US" sz="2200" b="1" spc="95" dirty="0" smtClean="0">
                <a:solidFill>
                  <a:srgbClr val="585858"/>
                </a:solidFill>
                <a:latin typeface="Georgia"/>
                <a:cs typeface="Georgia"/>
              </a:rPr>
              <a:t>,</a:t>
            </a:r>
            <a:r>
              <a:rPr sz="2200" spc="-33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b="1" spc="-45" dirty="0">
                <a:solidFill>
                  <a:srgbClr val="585858"/>
                </a:solidFill>
                <a:latin typeface="Georgia"/>
                <a:cs typeface="Georgia"/>
              </a:rPr>
              <a:t>num2</a:t>
            </a:r>
            <a:r>
              <a:rPr sz="2200" spc="-45" dirty="0">
                <a:solidFill>
                  <a:srgbClr val="585858"/>
                </a:solidFill>
                <a:latin typeface="Times New Roman"/>
                <a:cs typeface="Times New Roman"/>
              </a:rPr>
              <a:t>))</a:t>
            </a:r>
            <a:endParaRPr sz="2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Arial"/>
              <a:buChar char=""/>
            </a:pPr>
            <a:endParaRPr sz="27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b="1" spc="-40" dirty="0">
                <a:solidFill>
                  <a:srgbClr val="585858"/>
                </a:solidFill>
                <a:latin typeface="Georgia"/>
                <a:cs typeface="Georgia"/>
              </a:rPr>
              <a:t>Note:</a:t>
            </a:r>
            <a:r>
              <a:rPr sz="2600" b="1" spc="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04" dirty="0">
                <a:solidFill>
                  <a:srgbClr val="585858"/>
                </a:solidFill>
                <a:latin typeface="Times New Roman"/>
                <a:cs typeface="Times New Roman"/>
              </a:rPr>
              <a:t>modulus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35" dirty="0">
                <a:solidFill>
                  <a:srgbClr val="585858"/>
                </a:solidFill>
                <a:latin typeface="Times New Roman"/>
                <a:cs typeface="Times New Roman"/>
              </a:rPr>
              <a:t>remainder</a:t>
            </a: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25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600" spc="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585858"/>
                </a:solidFill>
                <a:latin typeface="Georgia"/>
                <a:cs typeface="Georgia"/>
              </a:rPr>
              <a:t>num1</a:t>
            </a:r>
            <a:r>
              <a:rPr sz="2600" b="1" spc="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585858"/>
                </a:solidFill>
                <a:latin typeface="Times New Roman"/>
                <a:cs typeface="Times New Roman"/>
              </a:rPr>
              <a:t>divided</a:t>
            </a: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endParaRPr sz="260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560"/>
              </a:spcBef>
            </a:pPr>
            <a:r>
              <a:rPr sz="2600" b="1" spc="-60" dirty="0">
                <a:solidFill>
                  <a:srgbClr val="585858"/>
                </a:solidFill>
                <a:latin typeface="Georgia"/>
                <a:cs typeface="Georgia"/>
              </a:rPr>
              <a:t>num2 </a:t>
            </a:r>
            <a:r>
              <a:rPr sz="2600" spc="26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600" spc="195" dirty="0">
                <a:solidFill>
                  <a:srgbClr val="585858"/>
                </a:solidFill>
                <a:latin typeface="Times New Roman"/>
                <a:cs typeface="Times New Roman"/>
              </a:rPr>
              <a:t>it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600" spc="180" dirty="0">
                <a:solidFill>
                  <a:srgbClr val="585858"/>
                </a:solidFill>
                <a:latin typeface="Times New Roman"/>
                <a:cs typeface="Times New Roman"/>
              </a:rPr>
              <a:t>computed </a:t>
            </a:r>
            <a:r>
              <a:rPr sz="2600" spc="19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600" spc="290" dirty="0">
                <a:solidFill>
                  <a:srgbClr val="585858"/>
                </a:solidFill>
                <a:latin typeface="Times New Roman"/>
                <a:cs typeface="Times New Roman"/>
              </a:rPr>
              <a:t>Java</a:t>
            </a:r>
            <a:r>
              <a:rPr sz="2600" spc="-4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using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600" b="1" spc="-120" dirty="0">
                <a:solidFill>
                  <a:srgbClr val="585858"/>
                </a:solidFill>
                <a:latin typeface="Georgia"/>
                <a:cs typeface="Georgia"/>
              </a:rPr>
              <a:t>% </a:t>
            </a:r>
            <a:r>
              <a:rPr sz="2600" b="1" spc="20" dirty="0">
                <a:solidFill>
                  <a:srgbClr val="585858"/>
                </a:solidFill>
                <a:latin typeface="Georgia"/>
                <a:cs typeface="Georgia"/>
              </a:rPr>
              <a:t>operator</a:t>
            </a:r>
            <a:r>
              <a:rPr sz="2600" spc="2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48774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/>
              <a:t>GCD </a:t>
            </a:r>
            <a:r>
              <a:rPr sz="4400" spc="-930" dirty="0">
                <a:latin typeface="Verdana"/>
                <a:cs typeface="Verdana"/>
              </a:rPr>
              <a:t>–</a:t>
            </a:r>
            <a:r>
              <a:rPr sz="4400" spc="-484" dirty="0">
                <a:latin typeface="Verdana"/>
                <a:cs typeface="Verdana"/>
              </a:rPr>
              <a:t> </a:t>
            </a:r>
            <a:r>
              <a:rPr sz="4400" spc="-30" dirty="0"/>
              <a:t>Recursion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353311"/>
            <a:ext cx="10335853" cy="526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25375"/>
            <a:ext cx="99142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960" algn="l"/>
              </a:tabLst>
            </a:pPr>
            <a:r>
              <a:rPr sz="4400" spc="145" dirty="0">
                <a:solidFill>
                  <a:srgbClr val="000000"/>
                </a:solidFill>
                <a:latin typeface="Arial"/>
                <a:cs typeface="Arial"/>
              </a:rPr>
              <a:t>gcd(</a:t>
            </a:r>
            <a:r>
              <a:rPr sz="4400" spc="145" dirty="0">
                <a:solidFill>
                  <a:srgbClr val="6A3D3D"/>
                </a:solidFill>
                <a:latin typeface="Arial"/>
                <a:cs typeface="Arial"/>
              </a:rPr>
              <a:t>120,	</a:t>
            </a:r>
            <a:r>
              <a:rPr sz="4400" spc="105" dirty="0">
                <a:solidFill>
                  <a:srgbClr val="6A3D3D"/>
                </a:solidFill>
                <a:latin typeface="Arial"/>
                <a:cs typeface="Arial"/>
              </a:rPr>
              <a:t>35</a:t>
            </a:r>
            <a:r>
              <a:rPr sz="4400" spc="105" dirty="0">
                <a:solidFill>
                  <a:srgbClr val="000000"/>
                </a:solidFill>
                <a:latin typeface="Arial"/>
                <a:cs typeface="Arial"/>
              </a:rPr>
              <a:t>)-</a:t>
            </a:r>
            <a:r>
              <a:rPr sz="4400" spc="105" dirty="0"/>
              <a:t>Recursion</a:t>
            </a:r>
            <a:r>
              <a:rPr sz="4400" spc="-55" dirty="0"/>
              <a:t> </a:t>
            </a:r>
            <a:r>
              <a:rPr sz="4400" spc="10" dirty="0"/>
              <a:t>Execution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971" y="1588136"/>
            <a:ext cx="94945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b="1" spc="30" dirty="0">
                <a:solidFill>
                  <a:srgbClr val="585858"/>
                </a:solidFill>
                <a:latin typeface="Georgia"/>
                <a:cs typeface="Georgia"/>
              </a:rPr>
              <a:t>Following </a:t>
            </a:r>
            <a:r>
              <a:rPr sz="2800" b="1" spc="10" dirty="0">
                <a:solidFill>
                  <a:srgbClr val="585858"/>
                </a:solidFill>
                <a:latin typeface="Georgia"/>
                <a:cs typeface="Georgia"/>
              </a:rPr>
              <a:t>steps </a:t>
            </a:r>
            <a:r>
              <a:rPr sz="2800" b="1" spc="30" dirty="0">
                <a:solidFill>
                  <a:srgbClr val="585858"/>
                </a:solidFill>
                <a:latin typeface="Georgia"/>
                <a:cs typeface="Georgia"/>
              </a:rPr>
              <a:t>illustrate </a:t>
            </a:r>
            <a:r>
              <a:rPr sz="2800" b="1" spc="50" dirty="0">
                <a:solidFill>
                  <a:srgbClr val="585858"/>
                </a:solidFill>
                <a:latin typeface="Georgia"/>
                <a:cs typeface="Georgia"/>
              </a:rPr>
              <a:t>calculating </a:t>
            </a:r>
            <a:r>
              <a:rPr sz="2800" b="1" spc="-10" dirty="0">
                <a:solidFill>
                  <a:srgbClr val="585858"/>
                </a:solidFill>
                <a:latin typeface="Georgia"/>
                <a:cs typeface="Georgia"/>
              </a:rPr>
              <a:t>gcd(187,</a:t>
            </a:r>
            <a:r>
              <a:rPr sz="2800" b="1" spc="37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800" b="1" spc="-70" dirty="0">
                <a:solidFill>
                  <a:srgbClr val="585858"/>
                </a:solidFill>
                <a:latin typeface="Georgia"/>
                <a:cs typeface="Georgia"/>
              </a:rPr>
              <a:t>77):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595" y="2483943"/>
            <a:ext cx="3608071" cy="3107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7045" algn="l"/>
              </a:tabLst>
            </a:pPr>
            <a:r>
              <a:rPr sz="2600" spc="-1345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585858"/>
                </a:solidFill>
                <a:latin typeface="Georgia"/>
                <a:cs typeface="Georgia"/>
              </a:rPr>
              <a:t>1:	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gcd(120,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35)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57045" algn="l"/>
              </a:tabLst>
            </a:pPr>
            <a:r>
              <a:rPr sz="2600" spc="-1350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5" dirty="0">
                <a:solidFill>
                  <a:srgbClr val="585858"/>
                </a:solidFill>
                <a:latin typeface="Georgia"/>
                <a:cs typeface="Georgia"/>
              </a:rPr>
              <a:t>2:	</a:t>
            </a:r>
            <a:r>
              <a:rPr sz="2600" spc="90" dirty="0">
                <a:solidFill>
                  <a:srgbClr val="585858"/>
                </a:solidFill>
                <a:latin typeface="Times New Roman"/>
                <a:cs typeface="Times New Roman"/>
              </a:rPr>
              <a:t>gcd(35,</a:t>
            </a:r>
            <a:r>
              <a:rPr sz="26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15)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51330" algn="l"/>
              </a:tabLst>
            </a:pPr>
            <a:r>
              <a:rPr sz="2600" spc="-1350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0" dirty="0">
                <a:solidFill>
                  <a:srgbClr val="585858"/>
                </a:solidFill>
                <a:latin typeface="Georgia"/>
                <a:cs typeface="Georgia"/>
              </a:rPr>
              <a:t>3:	</a:t>
            </a:r>
            <a:r>
              <a:rPr sz="2600" spc="90" dirty="0">
                <a:solidFill>
                  <a:srgbClr val="585858"/>
                </a:solidFill>
                <a:latin typeface="Times New Roman"/>
                <a:cs typeface="Times New Roman"/>
              </a:rPr>
              <a:t>gcd(15,</a:t>
            </a:r>
            <a:r>
              <a:rPr sz="26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5)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51330" algn="l"/>
              </a:tabLst>
            </a:pPr>
            <a:r>
              <a:rPr sz="2600" spc="-1345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215" dirty="0">
                <a:solidFill>
                  <a:srgbClr val="585858"/>
                </a:solidFill>
                <a:latin typeface="Georgia"/>
                <a:cs typeface="Georgia"/>
              </a:rPr>
              <a:t>4:	</a:t>
            </a: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gcd(5,</a:t>
            </a:r>
            <a:r>
              <a:rPr sz="26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0)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595" y="5981192"/>
            <a:ext cx="1974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3395" algn="l"/>
              </a:tabLst>
            </a:pPr>
            <a:r>
              <a:rPr sz="2600" spc="-1350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65" dirty="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r>
              <a:rPr sz="2600" b="1" spc="-235" dirty="0">
                <a:solidFill>
                  <a:srgbClr val="585858"/>
                </a:solidFill>
                <a:latin typeface="Georgia"/>
                <a:cs typeface="Georgia"/>
              </a:rPr>
              <a:t>:</a:t>
            </a:r>
            <a:r>
              <a:rPr sz="2600" b="1" dirty="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19" y="3752850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0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2"/>
                </a:lnTo>
                <a:lnTo>
                  <a:pt x="85578" y="457326"/>
                </a:lnTo>
                <a:lnTo>
                  <a:pt x="107671" y="419481"/>
                </a:lnTo>
                <a:lnTo>
                  <a:pt x="66528" y="419481"/>
                </a:lnTo>
                <a:lnTo>
                  <a:pt x="66528" y="348869"/>
                </a:lnTo>
                <a:lnTo>
                  <a:pt x="35413" y="295529"/>
                </a:lnTo>
                <a:lnTo>
                  <a:pt x="30360" y="289921"/>
                </a:lnTo>
                <a:lnTo>
                  <a:pt x="23760" y="286766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29"/>
                </a:lnTo>
                <a:lnTo>
                  <a:pt x="69068" y="409829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6"/>
                </a:lnTo>
                <a:lnTo>
                  <a:pt x="140795" y="289921"/>
                </a:lnTo>
                <a:lnTo>
                  <a:pt x="135743" y="295529"/>
                </a:lnTo>
                <a:lnTo>
                  <a:pt x="104628" y="348869"/>
                </a:lnTo>
                <a:lnTo>
                  <a:pt x="104628" y="419481"/>
                </a:lnTo>
                <a:lnTo>
                  <a:pt x="107671" y="419481"/>
                </a:lnTo>
                <a:lnTo>
                  <a:pt x="168763" y="314832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0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9"/>
                </a:lnTo>
                <a:lnTo>
                  <a:pt x="102088" y="409829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9"/>
                </a:lnTo>
                <a:lnTo>
                  <a:pt x="104628" y="409829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19" y="4618482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1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3"/>
                </a:lnTo>
                <a:lnTo>
                  <a:pt x="85578" y="457327"/>
                </a:lnTo>
                <a:lnTo>
                  <a:pt x="107671" y="419481"/>
                </a:lnTo>
                <a:lnTo>
                  <a:pt x="66528" y="419481"/>
                </a:lnTo>
                <a:lnTo>
                  <a:pt x="66528" y="348869"/>
                </a:lnTo>
                <a:lnTo>
                  <a:pt x="35413" y="295529"/>
                </a:lnTo>
                <a:lnTo>
                  <a:pt x="30360" y="289921"/>
                </a:lnTo>
                <a:lnTo>
                  <a:pt x="23760" y="286766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29"/>
                </a:lnTo>
                <a:lnTo>
                  <a:pt x="69068" y="409829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6"/>
                </a:lnTo>
                <a:lnTo>
                  <a:pt x="140795" y="289921"/>
                </a:lnTo>
                <a:lnTo>
                  <a:pt x="135743" y="295529"/>
                </a:lnTo>
                <a:lnTo>
                  <a:pt x="104628" y="348869"/>
                </a:lnTo>
                <a:lnTo>
                  <a:pt x="104628" y="419481"/>
                </a:lnTo>
                <a:lnTo>
                  <a:pt x="107671" y="419481"/>
                </a:lnTo>
                <a:lnTo>
                  <a:pt x="168763" y="314833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1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9"/>
                </a:lnTo>
                <a:lnTo>
                  <a:pt x="102088" y="409829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9"/>
                </a:lnTo>
                <a:lnTo>
                  <a:pt x="104628" y="409829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0306" y="5221223"/>
            <a:ext cx="2268855" cy="1049020"/>
          </a:xfrm>
          <a:custGeom>
            <a:avLst/>
            <a:gdLst/>
            <a:ahLst/>
            <a:cxnLst/>
            <a:rect l="l" t="t" r="r" b="b"/>
            <a:pathLst>
              <a:path w="2268854" h="1049020">
                <a:moveTo>
                  <a:pt x="2230755" y="1010780"/>
                </a:moveTo>
                <a:lnTo>
                  <a:pt x="0" y="1010780"/>
                </a:lnTo>
                <a:lnTo>
                  <a:pt x="0" y="1048880"/>
                </a:lnTo>
                <a:lnTo>
                  <a:pt x="2249805" y="1048880"/>
                </a:lnTo>
                <a:lnTo>
                  <a:pt x="2257174" y="1047384"/>
                </a:lnTo>
                <a:lnTo>
                  <a:pt x="2263235" y="1043303"/>
                </a:lnTo>
                <a:lnTo>
                  <a:pt x="2267342" y="1037248"/>
                </a:lnTo>
                <a:lnTo>
                  <a:pt x="2268855" y="1029830"/>
                </a:lnTo>
                <a:lnTo>
                  <a:pt x="2230755" y="1029830"/>
                </a:lnTo>
                <a:lnTo>
                  <a:pt x="2230755" y="1010780"/>
                </a:lnTo>
                <a:close/>
              </a:path>
              <a:path w="2268854" h="1049020">
                <a:moveTo>
                  <a:pt x="2230755" y="57150"/>
                </a:moveTo>
                <a:lnTo>
                  <a:pt x="2230755" y="1029830"/>
                </a:lnTo>
                <a:lnTo>
                  <a:pt x="2249805" y="1010780"/>
                </a:lnTo>
                <a:lnTo>
                  <a:pt x="2268855" y="1010780"/>
                </a:lnTo>
                <a:lnTo>
                  <a:pt x="2268855" y="76200"/>
                </a:lnTo>
                <a:lnTo>
                  <a:pt x="2249805" y="76200"/>
                </a:lnTo>
                <a:lnTo>
                  <a:pt x="2230755" y="57150"/>
                </a:lnTo>
                <a:close/>
              </a:path>
              <a:path w="2268854" h="1049020">
                <a:moveTo>
                  <a:pt x="2268855" y="1010780"/>
                </a:moveTo>
                <a:lnTo>
                  <a:pt x="2249805" y="1010780"/>
                </a:lnTo>
                <a:lnTo>
                  <a:pt x="2230755" y="1029830"/>
                </a:lnTo>
                <a:lnTo>
                  <a:pt x="2268855" y="1029830"/>
                </a:lnTo>
                <a:lnTo>
                  <a:pt x="2268855" y="1010780"/>
                </a:lnTo>
                <a:close/>
              </a:path>
              <a:path w="2268854" h="1049020">
                <a:moveTo>
                  <a:pt x="1089533" y="0"/>
                </a:moveTo>
                <a:lnTo>
                  <a:pt x="975232" y="57150"/>
                </a:lnTo>
                <a:lnTo>
                  <a:pt x="1089533" y="114300"/>
                </a:lnTo>
                <a:lnTo>
                  <a:pt x="1089533" y="76200"/>
                </a:lnTo>
                <a:lnTo>
                  <a:pt x="1070483" y="76200"/>
                </a:lnTo>
                <a:lnTo>
                  <a:pt x="1070483" y="38100"/>
                </a:lnTo>
                <a:lnTo>
                  <a:pt x="1089533" y="38100"/>
                </a:lnTo>
                <a:lnTo>
                  <a:pt x="1089533" y="0"/>
                </a:lnTo>
                <a:close/>
              </a:path>
              <a:path w="2268854" h="1049020">
                <a:moveTo>
                  <a:pt x="1089533" y="38100"/>
                </a:moveTo>
                <a:lnTo>
                  <a:pt x="1070483" y="38100"/>
                </a:lnTo>
                <a:lnTo>
                  <a:pt x="1070483" y="76200"/>
                </a:lnTo>
                <a:lnTo>
                  <a:pt x="1089533" y="76200"/>
                </a:lnTo>
                <a:lnTo>
                  <a:pt x="1089533" y="38100"/>
                </a:lnTo>
                <a:close/>
              </a:path>
              <a:path w="2268854" h="1049020">
                <a:moveTo>
                  <a:pt x="2249805" y="38100"/>
                </a:moveTo>
                <a:lnTo>
                  <a:pt x="1089533" y="38100"/>
                </a:lnTo>
                <a:lnTo>
                  <a:pt x="1089533" y="76200"/>
                </a:lnTo>
                <a:lnTo>
                  <a:pt x="2230755" y="76200"/>
                </a:lnTo>
                <a:lnTo>
                  <a:pt x="2230755" y="57150"/>
                </a:lnTo>
                <a:lnTo>
                  <a:pt x="2268855" y="57150"/>
                </a:lnTo>
                <a:lnTo>
                  <a:pt x="2267342" y="49726"/>
                </a:lnTo>
                <a:lnTo>
                  <a:pt x="2263235" y="43672"/>
                </a:lnTo>
                <a:lnTo>
                  <a:pt x="2257174" y="39594"/>
                </a:lnTo>
                <a:lnTo>
                  <a:pt x="2249805" y="38100"/>
                </a:lnTo>
                <a:close/>
              </a:path>
              <a:path w="2268854" h="1049020">
                <a:moveTo>
                  <a:pt x="2268855" y="57150"/>
                </a:moveTo>
                <a:lnTo>
                  <a:pt x="2230755" y="57150"/>
                </a:lnTo>
                <a:lnTo>
                  <a:pt x="2249805" y="76200"/>
                </a:lnTo>
                <a:lnTo>
                  <a:pt x="2268855" y="76200"/>
                </a:lnTo>
                <a:lnTo>
                  <a:pt x="2268855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8171" y="4393691"/>
            <a:ext cx="1681480" cy="961390"/>
          </a:xfrm>
          <a:custGeom>
            <a:avLst/>
            <a:gdLst/>
            <a:ahLst/>
            <a:cxnLst/>
            <a:rect l="l" t="t" r="r" b="b"/>
            <a:pathLst>
              <a:path w="1681479" h="961389">
                <a:moveTo>
                  <a:pt x="1642871" y="922908"/>
                </a:moveTo>
                <a:lnTo>
                  <a:pt x="1113916" y="922908"/>
                </a:lnTo>
                <a:lnTo>
                  <a:pt x="1113916" y="961008"/>
                </a:lnTo>
                <a:lnTo>
                  <a:pt x="1661921" y="961008"/>
                </a:lnTo>
                <a:lnTo>
                  <a:pt x="1669345" y="959514"/>
                </a:lnTo>
                <a:lnTo>
                  <a:pt x="1675399" y="955436"/>
                </a:lnTo>
                <a:lnTo>
                  <a:pt x="1679477" y="949382"/>
                </a:lnTo>
                <a:lnTo>
                  <a:pt x="1680971" y="941958"/>
                </a:lnTo>
                <a:lnTo>
                  <a:pt x="1642871" y="941958"/>
                </a:lnTo>
                <a:lnTo>
                  <a:pt x="1642871" y="922908"/>
                </a:lnTo>
                <a:close/>
              </a:path>
              <a:path w="1681479" h="961389">
                <a:moveTo>
                  <a:pt x="1642871" y="57149"/>
                </a:moveTo>
                <a:lnTo>
                  <a:pt x="1642871" y="941958"/>
                </a:lnTo>
                <a:lnTo>
                  <a:pt x="1661921" y="922908"/>
                </a:lnTo>
                <a:lnTo>
                  <a:pt x="1680971" y="922908"/>
                </a:lnTo>
                <a:lnTo>
                  <a:pt x="1680971" y="76199"/>
                </a:lnTo>
                <a:lnTo>
                  <a:pt x="1661921" y="76199"/>
                </a:lnTo>
                <a:lnTo>
                  <a:pt x="1642871" y="57149"/>
                </a:lnTo>
                <a:close/>
              </a:path>
              <a:path w="1681479" h="961389">
                <a:moveTo>
                  <a:pt x="1680971" y="922908"/>
                </a:moveTo>
                <a:lnTo>
                  <a:pt x="1661921" y="922908"/>
                </a:lnTo>
                <a:lnTo>
                  <a:pt x="1642871" y="941958"/>
                </a:lnTo>
                <a:lnTo>
                  <a:pt x="1680971" y="941958"/>
                </a:lnTo>
                <a:lnTo>
                  <a:pt x="1680971" y="922908"/>
                </a:lnTo>
                <a:close/>
              </a:path>
              <a:path w="1681479" h="961389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681479" h="961389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1681479" h="961389">
                <a:moveTo>
                  <a:pt x="1661921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1642871" y="76199"/>
                </a:lnTo>
                <a:lnTo>
                  <a:pt x="1642871" y="57149"/>
                </a:lnTo>
                <a:lnTo>
                  <a:pt x="1680971" y="57149"/>
                </a:lnTo>
                <a:lnTo>
                  <a:pt x="1679477" y="49726"/>
                </a:lnTo>
                <a:lnTo>
                  <a:pt x="1675399" y="43672"/>
                </a:lnTo>
                <a:lnTo>
                  <a:pt x="1669345" y="39594"/>
                </a:lnTo>
                <a:lnTo>
                  <a:pt x="1661921" y="38099"/>
                </a:lnTo>
                <a:close/>
              </a:path>
              <a:path w="1681479" h="961389">
                <a:moveTo>
                  <a:pt x="1680971" y="57149"/>
                </a:moveTo>
                <a:lnTo>
                  <a:pt x="1642871" y="57149"/>
                </a:lnTo>
                <a:lnTo>
                  <a:pt x="1661921" y="76199"/>
                </a:lnTo>
                <a:lnTo>
                  <a:pt x="1680971" y="76199"/>
                </a:lnTo>
                <a:lnTo>
                  <a:pt x="1680971" y="571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59297" y="5972352"/>
            <a:ext cx="1955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2000" b="1" spc="-165" dirty="0">
                <a:solidFill>
                  <a:srgbClr val="585858"/>
                </a:solidFill>
                <a:latin typeface="Georgia"/>
                <a:cs typeface="Georgia"/>
              </a:rPr>
              <a:t>6: 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000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077" y="5179569"/>
            <a:ext cx="195516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2000" b="1" spc="-75" dirty="0">
                <a:solidFill>
                  <a:srgbClr val="585858"/>
                </a:solidFill>
                <a:latin typeface="Georgia"/>
                <a:cs typeface="Georgia"/>
              </a:rPr>
              <a:t>7: 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000" spc="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4922" y="4281679"/>
            <a:ext cx="195516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2000" b="1" spc="-195" dirty="0">
                <a:solidFill>
                  <a:srgbClr val="585858"/>
                </a:solidFill>
                <a:latin typeface="Georgia"/>
                <a:cs typeface="Georgia"/>
              </a:rPr>
              <a:t>8: 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2019" y="5520690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80"/>
                </a:moveTo>
                <a:lnTo>
                  <a:pt x="9251" y="288721"/>
                </a:lnTo>
                <a:lnTo>
                  <a:pt x="3643" y="293754"/>
                </a:lnTo>
                <a:lnTo>
                  <a:pt x="488" y="300332"/>
                </a:lnTo>
                <a:lnTo>
                  <a:pt x="0" y="307620"/>
                </a:lnTo>
                <a:lnTo>
                  <a:pt x="2393" y="314782"/>
                </a:lnTo>
                <a:lnTo>
                  <a:pt x="85578" y="457288"/>
                </a:lnTo>
                <a:lnTo>
                  <a:pt x="107647" y="419481"/>
                </a:lnTo>
                <a:lnTo>
                  <a:pt x="66528" y="419481"/>
                </a:lnTo>
                <a:lnTo>
                  <a:pt x="66528" y="348919"/>
                </a:lnTo>
                <a:lnTo>
                  <a:pt x="35413" y="295579"/>
                </a:lnTo>
                <a:lnTo>
                  <a:pt x="30360" y="289927"/>
                </a:lnTo>
                <a:lnTo>
                  <a:pt x="23760" y="286754"/>
                </a:lnTo>
                <a:lnTo>
                  <a:pt x="16446" y="286280"/>
                </a:lnTo>
                <a:close/>
              </a:path>
              <a:path w="171450" h="457835">
                <a:moveTo>
                  <a:pt x="66528" y="34891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79"/>
                </a:lnTo>
                <a:lnTo>
                  <a:pt x="69068" y="409879"/>
                </a:lnTo>
                <a:lnTo>
                  <a:pt x="85578" y="381576"/>
                </a:lnTo>
                <a:lnTo>
                  <a:pt x="66528" y="348919"/>
                </a:lnTo>
                <a:close/>
              </a:path>
              <a:path w="171450" h="457835">
                <a:moveTo>
                  <a:pt x="154709" y="286280"/>
                </a:moveTo>
                <a:lnTo>
                  <a:pt x="147395" y="286754"/>
                </a:lnTo>
                <a:lnTo>
                  <a:pt x="140795" y="289927"/>
                </a:lnTo>
                <a:lnTo>
                  <a:pt x="135743" y="295579"/>
                </a:lnTo>
                <a:lnTo>
                  <a:pt x="104628" y="348919"/>
                </a:lnTo>
                <a:lnTo>
                  <a:pt x="104628" y="419481"/>
                </a:lnTo>
                <a:lnTo>
                  <a:pt x="107647" y="419481"/>
                </a:lnTo>
                <a:lnTo>
                  <a:pt x="168763" y="314782"/>
                </a:lnTo>
                <a:lnTo>
                  <a:pt x="171156" y="307620"/>
                </a:lnTo>
                <a:lnTo>
                  <a:pt x="170668" y="300332"/>
                </a:lnTo>
                <a:lnTo>
                  <a:pt x="167512" y="293754"/>
                </a:lnTo>
                <a:lnTo>
                  <a:pt x="161905" y="288721"/>
                </a:lnTo>
                <a:lnTo>
                  <a:pt x="154709" y="286280"/>
                </a:lnTo>
                <a:close/>
              </a:path>
              <a:path w="171450" h="457835">
                <a:moveTo>
                  <a:pt x="85578" y="381576"/>
                </a:moveTo>
                <a:lnTo>
                  <a:pt x="69068" y="409879"/>
                </a:lnTo>
                <a:lnTo>
                  <a:pt x="102088" y="409879"/>
                </a:lnTo>
                <a:lnTo>
                  <a:pt x="85578" y="381576"/>
                </a:lnTo>
                <a:close/>
              </a:path>
              <a:path w="171450" h="457835">
                <a:moveTo>
                  <a:pt x="104628" y="348919"/>
                </a:moveTo>
                <a:lnTo>
                  <a:pt x="85578" y="381576"/>
                </a:lnTo>
                <a:lnTo>
                  <a:pt x="102088" y="409879"/>
                </a:lnTo>
                <a:lnTo>
                  <a:pt x="104628" y="409879"/>
                </a:lnTo>
                <a:lnTo>
                  <a:pt x="104628" y="34891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919"/>
                </a:lnTo>
                <a:lnTo>
                  <a:pt x="85578" y="381576"/>
                </a:lnTo>
                <a:lnTo>
                  <a:pt x="104628" y="34891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3617" y="3488435"/>
            <a:ext cx="1967864" cy="1013460"/>
          </a:xfrm>
          <a:custGeom>
            <a:avLst/>
            <a:gdLst/>
            <a:ahLst/>
            <a:cxnLst/>
            <a:rect l="l" t="t" r="r" b="b"/>
            <a:pathLst>
              <a:path w="1967865" h="1013460">
                <a:moveTo>
                  <a:pt x="1929511" y="975232"/>
                </a:moveTo>
                <a:lnTo>
                  <a:pt x="1554099" y="975232"/>
                </a:lnTo>
                <a:lnTo>
                  <a:pt x="1554099" y="1013332"/>
                </a:lnTo>
                <a:lnTo>
                  <a:pt x="1948561" y="1013332"/>
                </a:lnTo>
                <a:lnTo>
                  <a:pt x="1955984" y="1011838"/>
                </a:lnTo>
                <a:lnTo>
                  <a:pt x="1962038" y="1007760"/>
                </a:lnTo>
                <a:lnTo>
                  <a:pt x="1966116" y="1001706"/>
                </a:lnTo>
                <a:lnTo>
                  <a:pt x="1967611" y="994282"/>
                </a:lnTo>
                <a:lnTo>
                  <a:pt x="1929511" y="994282"/>
                </a:lnTo>
                <a:lnTo>
                  <a:pt x="1929511" y="975232"/>
                </a:lnTo>
                <a:close/>
              </a:path>
              <a:path w="1967865" h="1013460">
                <a:moveTo>
                  <a:pt x="1929511" y="57150"/>
                </a:moveTo>
                <a:lnTo>
                  <a:pt x="1929511" y="994282"/>
                </a:lnTo>
                <a:lnTo>
                  <a:pt x="1948561" y="975232"/>
                </a:lnTo>
                <a:lnTo>
                  <a:pt x="1967611" y="975232"/>
                </a:lnTo>
                <a:lnTo>
                  <a:pt x="1967611" y="76200"/>
                </a:lnTo>
                <a:lnTo>
                  <a:pt x="1948561" y="76200"/>
                </a:lnTo>
                <a:lnTo>
                  <a:pt x="1929511" y="57150"/>
                </a:lnTo>
                <a:close/>
              </a:path>
              <a:path w="1967865" h="1013460">
                <a:moveTo>
                  <a:pt x="1967611" y="975232"/>
                </a:moveTo>
                <a:lnTo>
                  <a:pt x="1948561" y="975232"/>
                </a:lnTo>
                <a:lnTo>
                  <a:pt x="1929511" y="994282"/>
                </a:lnTo>
                <a:lnTo>
                  <a:pt x="1967611" y="994282"/>
                </a:lnTo>
                <a:lnTo>
                  <a:pt x="1967611" y="975232"/>
                </a:lnTo>
                <a:close/>
              </a:path>
              <a:path w="1967865" h="101346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967865" h="101346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967865" h="1013460">
                <a:moveTo>
                  <a:pt x="194856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929511" y="76200"/>
                </a:lnTo>
                <a:lnTo>
                  <a:pt x="1929511" y="57150"/>
                </a:lnTo>
                <a:lnTo>
                  <a:pt x="1967611" y="57150"/>
                </a:lnTo>
                <a:lnTo>
                  <a:pt x="1966116" y="49726"/>
                </a:lnTo>
                <a:lnTo>
                  <a:pt x="1962038" y="43672"/>
                </a:lnTo>
                <a:lnTo>
                  <a:pt x="1955984" y="39594"/>
                </a:lnTo>
                <a:lnTo>
                  <a:pt x="1948561" y="38100"/>
                </a:lnTo>
                <a:close/>
              </a:path>
              <a:path w="1967865" h="1013460">
                <a:moveTo>
                  <a:pt x="1967611" y="57150"/>
                </a:moveTo>
                <a:lnTo>
                  <a:pt x="1929511" y="57150"/>
                </a:lnTo>
                <a:lnTo>
                  <a:pt x="1948561" y="76200"/>
                </a:lnTo>
                <a:lnTo>
                  <a:pt x="1967611" y="76200"/>
                </a:lnTo>
                <a:lnTo>
                  <a:pt x="1967611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34022" y="3507485"/>
            <a:ext cx="195516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2000" b="1" spc="-165" dirty="0">
                <a:solidFill>
                  <a:srgbClr val="585858"/>
                </a:solidFill>
                <a:latin typeface="Georgia"/>
                <a:cs typeface="Georgia"/>
              </a:rPr>
              <a:t>9: 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000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3355" y="2948177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1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3"/>
                </a:lnTo>
                <a:lnTo>
                  <a:pt x="85578" y="457326"/>
                </a:lnTo>
                <a:lnTo>
                  <a:pt x="107671" y="419481"/>
                </a:lnTo>
                <a:lnTo>
                  <a:pt x="66528" y="419481"/>
                </a:lnTo>
                <a:lnTo>
                  <a:pt x="66528" y="348869"/>
                </a:lnTo>
                <a:lnTo>
                  <a:pt x="35413" y="295529"/>
                </a:lnTo>
                <a:lnTo>
                  <a:pt x="30360" y="289921"/>
                </a:lnTo>
                <a:lnTo>
                  <a:pt x="23760" y="286765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29"/>
                </a:lnTo>
                <a:lnTo>
                  <a:pt x="69068" y="409829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5"/>
                </a:lnTo>
                <a:lnTo>
                  <a:pt x="140795" y="289921"/>
                </a:lnTo>
                <a:lnTo>
                  <a:pt x="135743" y="295529"/>
                </a:lnTo>
                <a:lnTo>
                  <a:pt x="104628" y="348869"/>
                </a:lnTo>
                <a:lnTo>
                  <a:pt x="104628" y="419481"/>
                </a:lnTo>
                <a:lnTo>
                  <a:pt x="107671" y="419481"/>
                </a:lnTo>
                <a:lnTo>
                  <a:pt x="168763" y="314833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1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9"/>
                </a:lnTo>
                <a:lnTo>
                  <a:pt x="102088" y="409829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9"/>
                </a:lnTo>
                <a:lnTo>
                  <a:pt x="104628" y="409829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4954" y="2621281"/>
            <a:ext cx="2446655" cy="983615"/>
          </a:xfrm>
          <a:custGeom>
            <a:avLst/>
            <a:gdLst/>
            <a:ahLst/>
            <a:cxnLst/>
            <a:rect l="l" t="t" r="r" b="b"/>
            <a:pathLst>
              <a:path w="2446654" h="983614">
                <a:moveTo>
                  <a:pt x="2408554" y="945007"/>
                </a:moveTo>
                <a:lnTo>
                  <a:pt x="1959610" y="945007"/>
                </a:lnTo>
                <a:lnTo>
                  <a:pt x="1959610" y="983107"/>
                </a:lnTo>
                <a:lnTo>
                  <a:pt x="2427604" y="983107"/>
                </a:lnTo>
                <a:lnTo>
                  <a:pt x="2435028" y="981612"/>
                </a:lnTo>
                <a:lnTo>
                  <a:pt x="2441082" y="977534"/>
                </a:lnTo>
                <a:lnTo>
                  <a:pt x="2445160" y="971480"/>
                </a:lnTo>
                <a:lnTo>
                  <a:pt x="2446654" y="964057"/>
                </a:lnTo>
                <a:lnTo>
                  <a:pt x="2408554" y="964057"/>
                </a:lnTo>
                <a:lnTo>
                  <a:pt x="2408554" y="945007"/>
                </a:lnTo>
                <a:close/>
              </a:path>
              <a:path w="2446654" h="983614">
                <a:moveTo>
                  <a:pt x="2408554" y="57150"/>
                </a:moveTo>
                <a:lnTo>
                  <a:pt x="2408554" y="964057"/>
                </a:lnTo>
                <a:lnTo>
                  <a:pt x="2427604" y="945007"/>
                </a:lnTo>
                <a:lnTo>
                  <a:pt x="2446654" y="945007"/>
                </a:lnTo>
                <a:lnTo>
                  <a:pt x="2446654" y="76200"/>
                </a:lnTo>
                <a:lnTo>
                  <a:pt x="2427604" y="76200"/>
                </a:lnTo>
                <a:lnTo>
                  <a:pt x="2408554" y="57150"/>
                </a:lnTo>
                <a:close/>
              </a:path>
              <a:path w="2446654" h="983614">
                <a:moveTo>
                  <a:pt x="2446654" y="945007"/>
                </a:moveTo>
                <a:lnTo>
                  <a:pt x="2427604" y="945007"/>
                </a:lnTo>
                <a:lnTo>
                  <a:pt x="2408554" y="964057"/>
                </a:lnTo>
                <a:lnTo>
                  <a:pt x="2446654" y="964057"/>
                </a:lnTo>
                <a:lnTo>
                  <a:pt x="2446654" y="945007"/>
                </a:lnTo>
                <a:close/>
              </a:path>
              <a:path w="2446654" h="983614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446654" h="983614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446654" h="983614">
                <a:moveTo>
                  <a:pt x="242760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408554" y="76200"/>
                </a:lnTo>
                <a:lnTo>
                  <a:pt x="2408554" y="57150"/>
                </a:lnTo>
                <a:lnTo>
                  <a:pt x="2446654" y="57150"/>
                </a:lnTo>
                <a:lnTo>
                  <a:pt x="2445160" y="49726"/>
                </a:lnTo>
                <a:lnTo>
                  <a:pt x="2441082" y="43672"/>
                </a:lnTo>
                <a:lnTo>
                  <a:pt x="2435028" y="39594"/>
                </a:lnTo>
                <a:lnTo>
                  <a:pt x="2427604" y="38100"/>
                </a:lnTo>
                <a:close/>
              </a:path>
              <a:path w="2446654" h="983614">
                <a:moveTo>
                  <a:pt x="2446654" y="57150"/>
                </a:moveTo>
                <a:lnTo>
                  <a:pt x="2408554" y="57150"/>
                </a:lnTo>
                <a:lnTo>
                  <a:pt x="2427604" y="76200"/>
                </a:lnTo>
                <a:lnTo>
                  <a:pt x="2446654" y="76200"/>
                </a:lnTo>
                <a:lnTo>
                  <a:pt x="2446654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8694" y="2484882"/>
            <a:ext cx="21634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2000" b="1" spc="-90" dirty="0">
                <a:solidFill>
                  <a:srgbClr val="585858"/>
                </a:solidFill>
                <a:latin typeface="Georgia"/>
                <a:cs typeface="Georgia"/>
              </a:rPr>
              <a:t>10: 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000" spc="-2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b="1" spc="-75" dirty="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25375"/>
            <a:ext cx="99142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960" algn="l"/>
              </a:tabLst>
            </a:pPr>
            <a:r>
              <a:rPr lang="en-US" sz="4400" spc="145" dirty="0" smtClean="0">
                <a:solidFill>
                  <a:srgbClr val="000000"/>
                </a:solidFill>
                <a:latin typeface="Arial"/>
                <a:cs typeface="Arial"/>
              </a:rPr>
              <a:t>Exercise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971" y="1588136"/>
            <a:ext cx="9494520" cy="2205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tabLst>
                <a:tab pos="196215" algn="l"/>
              </a:tabLst>
            </a:pPr>
            <a:r>
              <a:rPr lang="en-US" sz="2800" b="1" spc="30" dirty="0" smtClean="0">
                <a:solidFill>
                  <a:srgbClr val="585858"/>
                </a:solidFill>
                <a:latin typeface="Georgia"/>
                <a:cs typeface="Georgia"/>
              </a:rPr>
              <a:t>Solve the following using prime factorization and Euclidian GCD method.</a:t>
            </a:r>
          </a:p>
          <a:p>
            <a:pPr marL="527050" indent="-5143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+mj-lt"/>
              <a:buAutoNum type="arabicPeriod"/>
              <a:tabLst>
                <a:tab pos="196215" algn="l"/>
              </a:tabLst>
            </a:pPr>
            <a:r>
              <a:rPr lang="en-US" sz="2800" b="1" spc="30" dirty="0" smtClean="0">
                <a:solidFill>
                  <a:srgbClr val="585858"/>
                </a:solidFill>
                <a:latin typeface="Georgia"/>
                <a:cs typeface="Georgia"/>
              </a:rPr>
              <a:t>60, 36</a:t>
            </a:r>
          </a:p>
          <a:p>
            <a:pPr marL="527050" indent="-5143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+mj-lt"/>
              <a:buAutoNum type="arabicPeriod"/>
              <a:tabLst>
                <a:tab pos="196215" algn="l"/>
              </a:tabLst>
            </a:pPr>
            <a:r>
              <a:rPr lang="en-US" sz="2800" b="1" spc="30" dirty="0" smtClean="0">
                <a:solidFill>
                  <a:srgbClr val="585858"/>
                </a:solidFill>
                <a:latin typeface="Georgia"/>
                <a:cs typeface="Georgia"/>
              </a:rPr>
              <a:t>270, 192</a:t>
            </a:r>
          </a:p>
          <a:p>
            <a:pPr marL="527050" indent="-5143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+mj-lt"/>
              <a:buAutoNum type="arabicPeriod"/>
              <a:tabLst>
                <a:tab pos="196215" algn="l"/>
              </a:tabLst>
            </a:pPr>
            <a:r>
              <a:rPr lang="en-US" sz="2800" b="1" spc="30">
                <a:solidFill>
                  <a:srgbClr val="585858"/>
                </a:solidFill>
                <a:latin typeface="Georgia"/>
                <a:cs typeface="Georgia"/>
              </a:rPr>
              <a:t>516, 1220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16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2" y="342139"/>
            <a:ext cx="45129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/>
              <a:t>GCD </a:t>
            </a:r>
            <a:r>
              <a:rPr sz="4400" spc="-930" dirty="0">
                <a:latin typeface="Verdana"/>
                <a:cs typeface="Verdana"/>
              </a:rPr>
              <a:t>–</a:t>
            </a:r>
            <a:r>
              <a:rPr sz="4400" spc="-450" dirty="0">
                <a:latin typeface="Verdana"/>
                <a:cs typeface="Verdana"/>
              </a:rPr>
              <a:t> </a:t>
            </a:r>
            <a:r>
              <a:rPr sz="4400" spc="-20" dirty="0"/>
              <a:t>Iteration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662" y="1082039"/>
            <a:ext cx="9793047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929" y="342139"/>
            <a:ext cx="41268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/>
              <a:t>Binary</a:t>
            </a:r>
            <a:r>
              <a:rPr sz="4400" spc="-35" dirty="0"/>
              <a:t> </a:t>
            </a:r>
            <a:r>
              <a:rPr sz="4400" spc="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794" y="1211987"/>
            <a:ext cx="10401935" cy="3076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30000"/>
              </a:lnSpc>
              <a:spcBef>
                <a:spcPts val="100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search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–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also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called </a:t>
            </a:r>
            <a:r>
              <a:rPr sz="2200" b="1" spc="20" dirty="0">
                <a:solidFill>
                  <a:srgbClr val="585858"/>
                </a:solidFill>
                <a:latin typeface="Georgia"/>
                <a:cs typeface="Georgia"/>
              </a:rPr>
              <a:t>half-interval </a:t>
            </a:r>
            <a:r>
              <a:rPr sz="2200" b="1" spc="30" dirty="0">
                <a:solidFill>
                  <a:srgbClr val="585858"/>
                </a:solidFill>
                <a:latin typeface="Georgia"/>
                <a:cs typeface="Georgia"/>
              </a:rPr>
              <a:t>search</a:t>
            </a:r>
            <a:r>
              <a:rPr sz="2200" spc="30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logarithmic search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or  </a:t>
            </a:r>
            <a:r>
              <a:rPr sz="2200" b="1" spc="30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10" dirty="0">
                <a:solidFill>
                  <a:srgbClr val="585858"/>
                </a:solidFill>
                <a:latin typeface="Georgia"/>
                <a:cs typeface="Georgia"/>
              </a:rPr>
              <a:t>chop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–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200" spc="24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search </a:t>
            </a:r>
            <a:r>
              <a:rPr sz="2200" spc="165" dirty="0">
                <a:solidFill>
                  <a:srgbClr val="585858"/>
                </a:solidFill>
                <a:latin typeface="Times New Roman"/>
                <a:cs typeface="Times New Roman"/>
              </a:rPr>
              <a:t>algorithm </a:t>
            </a:r>
            <a:r>
              <a:rPr sz="2200" spc="245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200" spc="135" dirty="0">
                <a:solidFill>
                  <a:srgbClr val="585858"/>
                </a:solidFill>
                <a:latin typeface="Times New Roman"/>
                <a:cs typeface="Times New Roman"/>
              </a:rPr>
              <a:t>finds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position 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spc="24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200" spc="-3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b="1" spc="40" dirty="0">
                <a:solidFill>
                  <a:srgbClr val="585858"/>
                </a:solidFill>
                <a:latin typeface="Georgia"/>
                <a:cs typeface="Georgia"/>
              </a:rPr>
              <a:t>target </a:t>
            </a: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value  </a:t>
            </a: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within </a:t>
            </a:r>
            <a:r>
              <a:rPr sz="2200" spc="24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200" b="1" dirty="0">
                <a:solidFill>
                  <a:srgbClr val="585858"/>
                </a:solidFill>
                <a:latin typeface="Georgia"/>
                <a:cs typeface="Georgia"/>
              </a:rPr>
              <a:t>sorted</a:t>
            </a:r>
            <a:r>
              <a:rPr sz="2200" b="1" spc="-1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b="1" spc="45" dirty="0">
                <a:solidFill>
                  <a:srgbClr val="585858"/>
                </a:solidFill>
                <a:latin typeface="Georgia"/>
                <a:cs typeface="Georgia"/>
              </a:rPr>
              <a:t>array</a:t>
            </a:r>
            <a:r>
              <a:rPr sz="2200" spc="4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95580" marR="1132205" indent="-182880">
              <a:lnSpc>
                <a:spcPct val="130000"/>
              </a:lnSpc>
              <a:spcBef>
                <a:spcPts val="159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search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200" spc="24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200" spc="165" dirty="0">
                <a:solidFill>
                  <a:srgbClr val="585858"/>
                </a:solidFill>
                <a:latin typeface="Times New Roman"/>
                <a:cs typeface="Times New Roman"/>
              </a:rPr>
              <a:t>fast </a:t>
            </a:r>
            <a:r>
              <a:rPr sz="2200" spc="2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200" spc="-3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585858"/>
                </a:solidFill>
                <a:latin typeface="Times New Roman"/>
                <a:cs typeface="Times New Roman"/>
              </a:rPr>
              <a:t>efficient </a:t>
            </a: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search </a:t>
            </a:r>
            <a:r>
              <a:rPr sz="2200" spc="165" dirty="0">
                <a:solidFill>
                  <a:srgbClr val="585858"/>
                </a:solidFill>
                <a:latin typeface="Times New Roman"/>
                <a:cs typeface="Times New Roman"/>
              </a:rPr>
              <a:t>algorithm </a:t>
            </a:r>
            <a:r>
              <a:rPr sz="2200" spc="170" dirty="0">
                <a:solidFill>
                  <a:srgbClr val="585858"/>
                </a:solidFill>
                <a:latin typeface="Times New Roman"/>
                <a:cs typeface="Times New Roman"/>
              </a:rPr>
              <a:t>with </a:t>
            </a:r>
            <a:r>
              <a:rPr sz="2200" spc="195" dirty="0">
                <a:solidFill>
                  <a:srgbClr val="585858"/>
                </a:solidFill>
                <a:latin typeface="Times New Roman"/>
                <a:cs typeface="Times New Roman"/>
              </a:rPr>
              <a:t>run-time  </a:t>
            </a:r>
            <a:r>
              <a:rPr sz="2200" spc="114" dirty="0">
                <a:solidFill>
                  <a:srgbClr val="585858"/>
                </a:solidFill>
                <a:latin typeface="Times New Roman"/>
                <a:cs typeface="Times New Roman"/>
              </a:rPr>
              <a:t>complexity 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b="1" spc="-145" dirty="0">
                <a:solidFill>
                  <a:srgbClr val="585858"/>
                </a:solidFill>
                <a:latin typeface="Verdana"/>
                <a:cs typeface="Verdana"/>
              </a:rPr>
              <a:t>Ο(log</a:t>
            </a:r>
            <a:r>
              <a:rPr sz="22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585858"/>
                </a:solidFill>
                <a:latin typeface="Verdana"/>
                <a:cs typeface="Verdana"/>
              </a:rPr>
              <a:t>n)</a:t>
            </a:r>
            <a:r>
              <a:rPr sz="2200" spc="-10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search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works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on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spc="135" dirty="0">
                <a:solidFill>
                  <a:srgbClr val="585858"/>
                </a:solidFill>
                <a:latin typeface="Times New Roman"/>
                <a:cs typeface="Times New Roman"/>
              </a:rPr>
              <a:t>principle 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divide </a:t>
            </a:r>
            <a:r>
              <a:rPr sz="2200" b="1" spc="10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2200" b="1" spc="1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conquer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794" y="4343047"/>
            <a:ext cx="10542905" cy="2253566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63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15" dirty="0">
                <a:solidFill>
                  <a:srgbClr val="585858"/>
                </a:solidFill>
                <a:latin typeface="Georgia"/>
                <a:cs typeface="Georgia"/>
              </a:rPr>
              <a:t>search </a:t>
            </a:r>
            <a:r>
              <a:rPr sz="2200" spc="150" dirty="0">
                <a:solidFill>
                  <a:srgbClr val="585858"/>
                </a:solidFill>
                <a:latin typeface="Times New Roman"/>
                <a:cs typeface="Times New Roman"/>
              </a:rPr>
              <a:t>compares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b="1" spc="40" dirty="0">
                <a:solidFill>
                  <a:srgbClr val="585858"/>
                </a:solidFill>
                <a:latin typeface="Georgia"/>
                <a:cs typeface="Georgia"/>
              </a:rPr>
              <a:t>target </a:t>
            </a: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value </a:t>
            </a: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middle </a:t>
            </a: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element 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585858"/>
                </a:solidFill>
                <a:latin typeface="Times New Roman"/>
                <a:cs typeface="Times New Roman"/>
              </a:rPr>
              <a:t>array:</a:t>
            </a:r>
            <a:endParaRPr sz="2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195"/>
              </a:spcBef>
              <a:buClr>
                <a:srgbClr val="D24717"/>
              </a:buClr>
              <a:buFont typeface="Arial"/>
              <a:buChar char=""/>
              <a:tabLst>
                <a:tab pos="469900" algn="l"/>
              </a:tabLst>
            </a:pPr>
            <a:r>
              <a:rPr sz="1700" spc="60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17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sz="17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17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585858"/>
                </a:solidFill>
                <a:latin typeface="Times New Roman"/>
                <a:cs typeface="Times New Roman"/>
              </a:rPr>
              <a:t>equal,</a:t>
            </a:r>
            <a:r>
              <a:rPr sz="17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85858"/>
                </a:solidFill>
                <a:latin typeface="Times New Roman"/>
                <a:cs typeface="Times New Roman"/>
              </a:rPr>
              <a:t>then</a:t>
            </a:r>
            <a:r>
              <a:rPr sz="17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7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85858"/>
                </a:solidFill>
                <a:latin typeface="Times New Roman"/>
                <a:cs typeface="Times New Roman"/>
              </a:rPr>
              <a:t>index</a:t>
            </a:r>
            <a:r>
              <a:rPr sz="17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7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85858"/>
                </a:solidFill>
                <a:latin typeface="Times New Roman"/>
                <a:cs typeface="Times New Roman"/>
              </a:rPr>
              <a:t>item</a:t>
            </a:r>
            <a:r>
              <a:rPr sz="17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7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85858"/>
                </a:solidFill>
                <a:latin typeface="Times New Roman"/>
                <a:cs typeface="Times New Roman"/>
              </a:rPr>
              <a:t>returned.</a:t>
            </a:r>
            <a:endParaRPr sz="1700">
              <a:latin typeface="Times New Roman"/>
              <a:cs typeface="Times New Roman"/>
            </a:endParaRPr>
          </a:p>
          <a:p>
            <a:pPr marL="469900" marR="342900" lvl="1" indent="-182880">
              <a:lnSpc>
                <a:spcPct val="130000"/>
              </a:lnSpc>
              <a:spcBef>
                <a:spcPts val="570"/>
              </a:spcBef>
              <a:buClr>
                <a:srgbClr val="D24717"/>
              </a:buClr>
              <a:buFont typeface="Arial"/>
              <a:buChar char=""/>
              <a:tabLst>
                <a:tab pos="469900" algn="l"/>
              </a:tabLst>
            </a:pP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sz="19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585858"/>
                </a:solidFill>
                <a:latin typeface="Times New Roman"/>
                <a:cs typeface="Times New Roman"/>
              </a:rPr>
              <a:t>unequal,</a:t>
            </a:r>
            <a:r>
              <a:rPr sz="19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585858"/>
                </a:solidFill>
                <a:latin typeface="Times New Roman"/>
                <a:cs typeface="Times New Roman"/>
              </a:rPr>
              <a:t>half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60" dirty="0">
                <a:solidFill>
                  <a:srgbClr val="585858"/>
                </a:solidFill>
                <a:latin typeface="Times New Roman"/>
                <a:cs typeface="Times New Roman"/>
              </a:rPr>
              <a:t>target</a:t>
            </a:r>
            <a:r>
              <a:rPr sz="19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cannot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Times New Roman"/>
                <a:cs typeface="Times New Roman"/>
              </a:rPr>
              <a:t>lie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eliminated</a:t>
            </a:r>
            <a:r>
              <a:rPr sz="19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8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Times New Roman"/>
                <a:cs typeface="Times New Roman"/>
              </a:rPr>
              <a:t>search  </a:t>
            </a:r>
            <a:r>
              <a:rPr sz="1900" spc="125" dirty="0">
                <a:solidFill>
                  <a:srgbClr val="585858"/>
                </a:solidFill>
                <a:latin typeface="Times New Roman"/>
                <a:cs typeface="Times New Roman"/>
              </a:rPr>
              <a:t>continues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585858"/>
                </a:solidFill>
                <a:latin typeface="Times New Roman"/>
                <a:cs typeface="Times New Roman"/>
              </a:rPr>
              <a:t>remaining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20" dirty="0">
                <a:solidFill>
                  <a:srgbClr val="585858"/>
                </a:solidFill>
                <a:latin typeface="Times New Roman"/>
                <a:cs typeface="Times New Roman"/>
              </a:rPr>
              <a:t>half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585858"/>
                </a:solidFill>
                <a:latin typeface="Times New Roman"/>
                <a:cs typeface="Times New Roman"/>
              </a:rPr>
              <a:t>until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585858"/>
                </a:solidFill>
                <a:latin typeface="Times New Roman"/>
                <a:cs typeface="Times New Roman"/>
              </a:rPr>
              <a:t>successful.</a:t>
            </a:r>
            <a:endParaRPr sz="19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285"/>
              </a:spcBef>
              <a:buClr>
                <a:srgbClr val="D24717"/>
              </a:buClr>
              <a:buFont typeface="Arial"/>
              <a:buChar char=""/>
              <a:tabLst>
                <a:tab pos="469900" algn="l"/>
              </a:tabLst>
            </a:pP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search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585858"/>
                </a:solidFill>
                <a:latin typeface="Times New Roman"/>
                <a:cs typeface="Times New Roman"/>
              </a:rPr>
              <a:t>ends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585858"/>
                </a:solidFill>
                <a:latin typeface="Times New Roman"/>
                <a:cs typeface="Times New Roman"/>
              </a:rPr>
              <a:t>remaining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20" dirty="0">
                <a:solidFill>
                  <a:srgbClr val="585858"/>
                </a:solidFill>
                <a:latin typeface="Times New Roman"/>
                <a:cs typeface="Times New Roman"/>
              </a:rPr>
              <a:t>half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585858"/>
                </a:solidFill>
                <a:latin typeface="Times New Roman"/>
                <a:cs typeface="Times New Roman"/>
              </a:rPr>
              <a:t>empty,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60" dirty="0">
                <a:solidFill>
                  <a:srgbClr val="585858"/>
                </a:solidFill>
                <a:latin typeface="Times New Roman"/>
                <a:cs typeface="Times New Roman"/>
              </a:rPr>
              <a:t>target</a:t>
            </a:r>
            <a:r>
              <a:rPr sz="19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19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5" dirty="0">
                <a:solidFill>
                  <a:srgbClr val="585858"/>
                </a:solidFill>
                <a:latin typeface="Times New Roman"/>
                <a:cs typeface="Times New Roman"/>
              </a:rPr>
              <a:t>array.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1" y="378714"/>
            <a:ext cx="9954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1830" algn="l"/>
                <a:tab pos="5092700" algn="l"/>
              </a:tabLst>
            </a:pPr>
            <a:r>
              <a:rPr sz="3000" spc="135" dirty="0" err="1" smtClean="0">
                <a:solidFill>
                  <a:srgbClr val="000000"/>
                </a:solidFill>
                <a:latin typeface="Arial"/>
                <a:cs typeface="Arial"/>
              </a:rPr>
              <a:t>binarySearch</a:t>
            </a:r>
            <a:r>
              <a:rPr sz="3000" spc="135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000" spc="135" dirty="0" smtClean="0">
                <a:solidFill>
                  <a:srgbClr val="6A3D3D"/>
                </a:solidFill>
                <a:latin typeface="Arial"/>
                <a:cs typeface="Arial"/>
              </a:rPr>
              <a:t>input,0,</a:t>
            </a:r>
            <a:r>
              <a:rPr lang="en-US" sz="3000" spc="135" dirty="0" smtClean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3000" spc="370" dirty="0" smtClean="0">
                <a:solidFill>
                  <a:srgbClr val="6A3D3D"/>
                </a:solidFill>
                <a:latin typeface="Arial"/>
                <a:cs typeface="Arial"/>
              </a:rPr>
              <a:t>7,</a:t>
            </a:r>
            <a:r>
              <a:rPr lang="en-US" sz="3000" spc="370" dirty="0" smtClean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3000" spc="55" dirty="0" smtClean="0">
                <a:solidFill>
                  <a:srgbClr val="6A3D3D"/>
                </a:solidFill>
                <a:latin typeface="Arial"/>
                <a:cs typeface="Arial"/>
              </a:rPr>
              <a:t>25</a:t>
            </a:r>
            <a:r>
              <a:rPr sz="3000" spc="55" dirty="0" smtClean="0">
                <a:solidFill>
                  <a:srgbClr val="000000"/>
                </a:solidFill>
                <a:latin typeface="Arial"/>
                <a:cs typeface="Arial"/>
              </a:rPr>
              <a:t>)-</a:t>
            </a:r>
            <a:r>
              <a:rPr lang="en-US" sz="3000" spc="5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55" dirty="0" smtClean="0"/>
              <a:t>Recursion</a:t>
            </a:r>
            <a:r>
              <a:rPr sz="3000" spc="-45" dirty="0" smtClean="0"/>
              <a:t> </a:t>
            </a:r>
            <a:r>
              <a:rPr sz="3000" spc="-10" dirty="0"/>
              <a:t>Execution</a:t>
            </a:r>
            <a:endParaRPr sz="3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1836" y="1644651"/>
          <a:ext cx="10607035" cy="37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2045"/>
                        </a:lnSpc>
                        <a:spcBef>
                          <a:spcPts val="830"/>
                        </a:spcBef>
                      </a:pPr>
                      <a:r>
                        <a:rPr sz="2700" spc="120" baseline="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200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middle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045"/>
                        </a:lnSpc>
                        <a:spcBef>
                          <a:spcPts val="830"/>
                        </a:spcBef>
                      </a:pPr>
                      <a:r>
                        <a:rPr sz="2700" spc="150" baseline="13888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88796" y="2042922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59" y="286277"/>
                </a:moveTo>
                <a:lnTo>
                  <a:pt x="9297" y="288670"/>
                </a:lnTo>
                <a:lnTo>
                  <a:pt x="3650" y="293723"/>
                </a:lnTo>
                <a:lnTo>
                  <a:pt x="477" y="300323"/>
                </a:lnTo>
                <a:lnTo>
                  <a:pt x="0" y="307637"/>
                </a:lnTo>
                <a:lnTo>
                  <a:pt x="2439" y="314832"/>
                </a:lnTo>
                <a:lnTo>
                  <a:pt x="85573" y="457326"/>
                </a:lnTo>
                <a:lnTo>
                  <a:pt x="107653" y="419480"/>
                </a:lnTo>
                <a:lnTo>
                  <a:pt x="66523" y="419480"/>
                </a:lnTo>
                <a:lnTo>
                  <a:pt x="66523" y="348956"/>
                </a:lnTo>
                <a:lnTo>
                  <a:pt x="35357" y="295528"/>
                </a:lnTo>
                <a:lnTo>
                  <a:pt x="30325" y="289921"/>
                </a:lnTo>
                <a:lnTo>
                  <a:pt x="23747" y="286765"/>
                </a:lnTo>
                <a:lnTo>
                  <a:pt x="16459" y="286277"/>
                </a:lnTo>
                <a:close/>
              </a:path>
              <a:path w="171450" h="457835">
                <a:moveTo>
                  <a:pt x="66523" y="348956"/>
                </a:moveTo>
                <a:lnTo>
                  <a:pt x="66523" y="419480"/>
                </a:lnTo>
                <a:lnTo>
                  <a:pt x="104623" y="419480"/>
                </a:lnTo>
                <a:lnTo>
                  <a:pt x="104623" y="409828"/>
                </a:lnTo>
                <a:lnTo>
                  <a:pt x="69114" y="409828"/>
                </a:lnTo>
                <a:lnTo>
                  <a:pt x="85573" y="381613"/>
                </a:lnTo>
                <a:lnTo>
                  <a:pt x="66523" y="348956"/>
                </a:lnTo>
                <a:close/>
              </a:path>
              <a:path w="171450" h="457835">
                <a:moveTo>
                  <a:pt x="154688" y="286277"/>
                </a:moveTo>
                <a:lnTo>
                  <a:pt x="147400" y="286765"/>
                </a:lnTo>
                <a:lnTo>
                  <a:pt x="140822" y="289921"/>
                </a:lnTo>
                <a:lnTo>
                  <a:pt x="135789" y="295528"/>
                </a:lnTo>
                <a:lnTo>
                  <a:pt x="104623" y="348956"/>
                </a:lnTo>
                <a:lnTo>
                  <a:pt x="104623" y="419480"/>
                </a:lnTo>
                <a:lnTo>
                  <a:pt x="107653" y="419480"/>
                </a:lnTo>
                <a:lnTo>
                  <a:pt x="168707" y="314832"/>
                </a:lnTo>
                <a:lnTo>
                  <a:pt x="171147" y="307637"/>
                </a:lnTo>
                <a:lnTo>
                  <a:pt x="170670" y="300323"/>
                </a:lnTo>
                <a:lnTo>
                  <a:pt x="167497" y="293723"/>
                </a:lnTo>
                <a:lnTo>
                  <a:pt x="161849" y="288670"/>
                </a:lnTo>
                <a:lnTo>
                  <a:pt x="154688" y="286277"/>
                </a:lnTo>
                <a:close/>
              </a:path>
              <a:path w="171450" h="457835">
                <a:moveTo>
                  <a:pt x="85573" y="381613"/>
                </a:moveTo>
                <a:lnTo>
                  <a:pt x="69114" y="409828"/>
                </a:lnTo>
                <a:lnTo>
                  <a:pt x="102032" y="409828"/>
                </a:lnTo>
                <a:lnTo>
                  <a:pt x="85573" y="381613"/>
                </a:lnTo>
                <a:close/>
              </a:path>
              <a:path w="171450" h="457835">
                <a:moveTo>
                  <a:pt x="104623" y="348956"/>
                </a:moveTo>
                <a:lnTo>
                  <a:pt x="85573" y="381613"/>
                </a:lnTo>
                <a:lnTo>
                  <a:pt x="102032" y="409828"/>
                </a:lnTo>
                <a:lnTo>
                  <a:pt x="104623" y="409828"/>
                </a:lnTo>
                <a:lnTo>
                  <a:pt x="104623" y="348956"/>
                </a:lnTo>
                <a:close/>
              </a:path>
              <a:path w="171450" h="457835">
                <a:moveTo>
                  <a:pt x="104623" y="0"/>
                </a:moveTo>
                <a:lnTo>
                  <a:pt x="66523" y="0"/>
                </a:lnTo>
                <a:lnTo>
                  <a:pt x="66523" y="348956"/>
                </a:lnTo>
                <a:lnTo>
                  <a:pt x="85573" y="381613"/>
                </a:lnTo>
                <a:lnTo>
                  <a:pt x="104623" y="348956"/>
                </a:lnTo>
                <a:lnTo>
                  <a:pt x="10462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01" y="1304290"/>
            <a:ext cx="3660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Arial"/>
                <a:cs typeface="Arial"/>
              </a:rPr>
              <a:t>binarySearch(</a:t>
            </a:r>
            <a:r>
              <a:rPr sz="1800" spc="160" dirty="0">
                <a:solidFill>
                  <a:srgbClr val="6A3D3D"/>
                </a:solidFill>
                <a:latin typeface="Arial"/>
                <a:cs typeface="Arial"/>
              </a:rPr>
              <a:t>input,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0, 7,</a:t>
            </a:r>
            <a:r>
              <a:rPr sz="1800" spc="385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A3D3D"/>
                </a:solidFill>
                <a:latin typeface="Arial"/>
                <a:cs typeface="Arial"/>
              </a:rPr>
              <a:t>25</a:t>
            </a:r>
            <a:r>
              <a:rPr sz="1800" spc="114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3920" y="1304290"/>
            <a:ext cx="5908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1800" spc="100" dirty="0">
                <a:latin typeface="Arial"/>
                <a:cs typeface="Arial"/>
              </a:rPr>
              <a:t>middle	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85" dirty="0">
                <a:latin typeface="Arial"/>
                <a:cs typeface="Arial"/>
              </a:rPr>
              <a:t>(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0 </a:t>
            </a:r>
            <a:r>
              <a:rPr sz="1800" spc="-65" dirty="0">
                <a:solidFill>
                  <a:srgbClr val="6A3D3D"/>
                </a:solidFill>
                <a:latin typeface="Arial"/>
                <a:cs typeface="Arial"/>
              </a:rPr>
              <a:t>+ 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7</a:t>
            </a:r>
            <a:r>
              <a:rPr sz="1800" spc="185" dirty="0">
                <a:latin typeface="Arial"/>
                <a:cs typeface="Arial"/>
              </a:rPr>
              <a:t>) </a:t>
            </a:r>
            <a:r>
              <a:rPr sz="1800" spc="484" dirty="0">
                <a:latin typeface="Arial"/>
                <a:cs typeface="Arial"/>
              </a:rPr>
              <a:t>/ </a:t>
            </a:r>
            <a:r>
              <a:rPr sz="1800" spc="-15" dirty="0">
                <a:solidFill>
                  <a:srgbClr val="6A3D3D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6A3D3D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6A3D3D"/>
                </a:solidFill>
                <a:latin typeface="Times New Roman"/>
                <a:cs typeface="Times New Roman"/>
              </a:rPr>
              <a:t>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3</a:t>
            </a:r>
            <a:r>
              <a:rPr sz="1800" spc="235" dirty="0">
                <a:latin typeface="Arial"/>
                <a:cs typeface="Arial"/>
              </a:rPr>
              <a:t>, </a:t>
            </a:r>
            <a:r>
              <a:rPr sz="1800" spc="45" dirty="0">
                <a:latin typeface="Arial"/>
                <a:cs typeface="Arial"/>
              </a:rPr>
              <a:t>check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sortedArray[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3</a:t>
            </a:r>
            <a:r>
              <a:rPr sz="1800" spc="17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1836" y="3159127"/>
          <a:ext cx="10607035" cy="37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039"/>
                        </a:lnSpc>
                        <a:spcBef>
                          <a:spcPts val="830"/>
                        </a:spcBef>
                      </a:pPr>
                      <a:r>
                        <a:rPr sz="2700" spc="150" baseline="13888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2039"/>
                        </a:lnSpc>
                        <a:spcBef>
                          <a:spcPts val="830"/>
                        </a:spcBef>
                      </a:pPr>
                      <a:r>
                        <a:rPr sz="2700" spc="112" baseline="13888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200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middle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6900" y="2367027"/>
            <a:ext cx="10505440" cy="74635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1800" spc="160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800" spc="130" dirty="0">
                <a:solidFill>
                  <a:srgbClr val="585858"/>
                </a:solidFill>
                <a:latin typeface="Times New Roman"/>
                <a:cs typeface="Times New Roman"/>
              </a:rPr>
              <a:t>not </a:t>
            </a:r>
            <a:r>
              <a:rPr sz="1800" spc="125" dirty="0">
                <a:solidFill>
                  <a:srgbClr val="585858"/>
                </a:solidFill>
                <a:latin typeface="Times New Roman"/>
                <a:cs typeface="Times New Roman"/>
              </a:rPr>
              <a:t>match; </a:t>
            </a:r>
            <a:r>
              <a:rPr sz="1800" spc="160" dirty="0">
                <a:solidFill>
                  <a:srgbClr val="585858"/>
                </a:solidFill>
                <a:latin typeface="Times New Roman"/>
                <a:cs typeface="Times New Roman"/>
              </a:rPr>
              <a:t>target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1800" spc="-155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1800" b="1" spc="-155" dirty="0">
                <a:solidFill>
                  <a:srgbClr val="585858"/>
                </a:solidFill>
                <a:latin typeface="Georgia"/>
                <a:cs typeface="Georgia"/>
              </a:rPr>
              <a:t>25</a:t>
            </a:r>
            <a:r>
              <a:rPr sz="1800" spc="-155" dirty="0">
                <a:solidFill>
                  <a:srgbClr val="585858"/>
                </a:solidFill>
                <a:latin typeface="Times New Roman"/>
                <a:cs typeface="Times New Roman"/>
              </a:rPr>
              <a:t>’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b="1" spc="-175" dirty="0">
                <a:solidFill>
                  <a:srgbClr val="585858"/>
                </a:solidFill>
                <a:latin typeface="Georgia"/>
                <a:cs typeface="Georgia"/>
              </a:rPr>
              <a:t>&gt;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middle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1800" spc="-150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1800" b="1" spc="-150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r>
              <a:rPr sz="1800" spc="-150" dirty="0">
                <a:solidFill>
                  <a:srgbClr val="585858"/>
                </a:solidFill>
                <a:latin typeface="Times New Roman"/>
                <a:cs typeface="Times New Roman"/>
              </a:rPr>
              <a:t>’.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Hence</a:t>
            </a:r>
            <a:r>
              <a:rPr sz="1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09465" algn="l"/>
                <a:tab pos="5487670" algn="l"/>
              </a:tabLst>
            </a:pPr>
            <a:r>
              <a:rPr sz="1800" spc="160" dirty="0">
                <a:latin typeface="Arial"/>
                <a:cs typeface="Arial"/>
              </a:rPr>
              <a:t>binarySearch(</a:t>
            </a:r>
            <a:r>
              <a:rPr sz="1800" spc="160" dirty="0">
                <a:solidFill>
                  <a:srgbClr val="6A3D3D"/>
                </a:solidFill>
                <a:latin typeface="Arial"/>
                <a:cs typeface="Arial"/>
              </a:rPr>
              <a:t>input, 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4,</a:t>
            </a: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7,</a:t>
            </a:r>
            <a:r>
              <a:rPr sz="1800" spc="505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A3D3D"/>
                </a:solidFill>
                <a:latin typeface="Arial"/>
                <a:cs typeface="Arial"/>
              </a:rPr>
              <a:t>25</a:t>
            </a:r>
            <a:r>
              <a:rPr sz="1800" spc="114" dirty="0">
                <a:latin typeface="Arial"/>
                <a:cs typeface="Arial"/>
              </a:rPr>
              <a:t>)	</a:t>
            </a:r>
            <a:r>
              <a:rPr sz="1800" spc="100" dirty="0">
                <a:latin typeface="Arial"/>
                <a:cs typeface="Arial"/>
              </a:rPr>
              <a:t>middle	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85" dirty="0">
                <a:latin typeface="Arial"/>
                <a:cs typeface="Arial"/>
              </a:rPr>
              <a:t>(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4 </a:t>
            </a:r>
            <a:r>
              <a:rPr sz="1800" spc="-65" dirty="0">
                <a:solidFill>
                  <a:srgbClr val="6A3D3D"/>
                </a:solidFill>
                <a:latin typeface="Arial"/>
                <a:cs typeface="Arial"/>
              </a:rPr>
              <a:t>+ 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7</a:t>
            </a:r>
            <a:r>
              <a:rPr sz="1800" spc="185" dirty="0">
                <a:latin typeface="Arial"/>
                <a:cs typeface="Arial"/>
              </a:rPr>
              <a:t>) </a:t>
            </a:r>
            <a:r>
              <a:rPr sz="1800" spc="484" dirty="0">
                <a:latin typeface="Arial"/>
                <a:cs typeface="Arial"/>
              </a:rPr>
              <a:t>/ </a:t>
            </a:r>
            <a:r>
              <a:rPr sz="1800" spc="-15" dirty="0">
                <a:solidFill>
                  <a:srgbClr val="6A3D3D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6A3D3D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6A3D3D"/>
                </a:solidFill>
                <a:latin typeface="Times New Roman"/>
                <a:cs typeface="Times New Roman"/>
              </a:rPr>
              <a:t>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5</a:t>
            </a:r>
            <a:r>
              <a:rPr sz="1800" spc="235" dirty="0">
                <a:latin typeface="Arial"/>
                <a:cs typeface="Arial"/>
              </a:rPr>
              <a:t>, </a:t>
            </a:r>
            <a:r>
              <a:rPr sz="1800" spc="45" dirty="0">
                <a:latin typeface="Arial"/>
                <a:cs typeface="Arial"/>
              </a:rPr>
              <a:t>check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sortedArray[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5</a:t>
            </a:r>
            <a:r>
              <a:rPr sz="1800" spc="17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1836" y="4673602"/>
          <a:ext cx="10607036" cy="37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39"/>
                        </a:lnSpc>
                        <a:spcBef>
                          <a:spcPts val="835"/>
                        </a:spcBef>
                      </a:pPr>
                      <a:r>
                        <a:rPr sz="2700" spc="150" baseline="13888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target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middle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96900" y="3881883"/>
            <a:ext cx="10505440" cy="74635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114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1800" spc="160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800" spc="130" dirty="0">
                <a:solidFill>
                  <a:srgbClr val="585858"/>
                </a:solidFill>
                <a:latin typeface="Times New Roman"/>
                <a:cs typeface="Times New Roman"/>
              </a:rPr>
              <a:t>not </a:t>
            </a:r>
            <a:r>
              <a:rPr sz="1800" spc="125" dirty="0">
                <a:solidFill>
                  <a:srgbClr val="585858"/>
                </a:solidFill>
                <a:latin typeface="Times New Roman"/>
                <a:cs typeface="Times New Roman"/>
              </a:rPr>
              <a:t>match; </a:t>
            </a:r>
            <a:r>
              <a:rPr sz="1800" spc="160" dirty="0">
                <a:solidFill>
                  <a:srgbClr val="585858"/>
                </a:solidFill>
                <a:latin typeface="Times New Roman"/>
                <a:cs typeface="Times New Roman"/>
              </a:rPr>
              <a:t>target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1800" spc="-155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1800" b="1" spc="-155" dirty="0">
                <a:solidFill>
                  <a:srgbClr val="585858"/>
                </a:solidFill>
                <a:latin typeface="Georgia"/>
                <a:cs typeface="Georgia"/>
              </a:rPr>
              <a:t>25</a:t>
            </a:r>
            <a:r>
              <a:rPr sz="1800" spc="-155" dirty="0">
                <a:solidFill>
                  <a:srgbClr val="585858"/>
                </a:solidFill>
                <a:latin typeface="Times New Roman"/>
                <a:cs typeface="Times New Roman"/>
              </a:rPr>
              <a:t>’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1800" b="1" spc="-175" dirty="0">
                <a:solidFill>
                  <a:srgbClr val="585858"/>
                </a:solidFill>
                <a:latin typeface="Georgia"/>
                <a:cs typeface="Georgia"/>
              </a:rPr>
              <a:t>&lt; </a:t>
            </a:r>
            <a:r>
              <a:rPr sz="1800" spc="110" dirty="0">
                <a:solidFill>
                  <a:srgbClr val="585858"/>
                </a:solidFill>
                <a:latin typeface="Times New Roman"/>
                <a:cs typeface="Times New Roman"/>
              </a:rPr>
              <a:t>middle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1800" spc="-150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1800" b="1" spc="-150" dirty="0">
                <a:solidFill>
                  <a:srgbClr val="585858"/>
                </a:solidFill>
                <a:latin typeface="Georgia"/>
                <a:cs typeface="Georgia"/>
              </a:rPr>
              <a:t>30</a:t>
            </a:r>
            <a:r>
              <a:rPr sz="1800" spc="-150" dirty="0">
                <a:solidFill>
                  <a:srgbClr val="585858"/>
                </a:solidFill>
                <a:latin typeface="Times New Roman"/>
                <a:cs typeface="Times New Roman"/>
              </a:rPr>
              <a:t>’. </a:t>
            </a:r>
            <a:r>
              <a:rPr sz="1800" spc="120" dirty="0">
                <a:solidFill>
                  <a:srgbClr val="585858"/>
                </a:solidFill>
                <a:latin typeface="Times New Roman"/>
                <a:cs typeface="Times New Roman"/>
              </a:rPr>
              <a:t>Hence</a:t>
            </a:r>
            <a:r>
              <a:rPr sz="1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09465" algn="l"/>
                <a:tab pos="5487670" algn="l"/>
              </a:tabLst>
            </a:pPr>
            <a:r>
              <a:rPr sz="1800" spc="160" dirty="0">
                <a:latin typeface="Arial"/>
                <a:cs typeface="Arial"/>
              </a:rPr>
              <a:t>binarySearch(</a:t>
            </a:r>
            <a:r>
              <a:rPr sz="1800" spc="160" dirty="0">
                <a:solidFill>
                  <a:srgbClr val="6A3D3D"/>
                </a:solidFill>
                <a:latin typeface="Arial"/>
                <a:cs typeface="Arial"/>
              </a:rPr>
              <a:t>input, 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4,</a:t>
            </a: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4,</a:t>
            </a:r>
            <a:r>
              <a:rPr sz="1800" spc="505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A3D3D"/>
                </a:solidFill>
                <a:latin typeface="Arial"/>
                <a:cs typeface="Arial"/>
              </a:rPr>
              <a:t>25</a:t>
            </a:r>
            <a:r>
              <a:rPr sz="1800" spc="114" dirty="0">
                <a:latin typeface="Arial"/>
                <a:cs typeface="Arial"/>
              </a:rPr>
              <a:t>)	</a:t>
            </a:r>
            <a:r>
              <a:rPr sz="1800" spc="100" dirty="0">
                <a:latin typeface="Arial"/>
                <a:cs typeface="Arial"/>
              </a:rPr>
              <a:t>middle	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85" dirty="0">
                <a:latin typeface="Arial"/>
                <a:cs typeface="Arial"/>
              </a:rPr>
              <a:t>(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4 </a:t>
            </a:r>
            <a:r>
              <a:rPr sz="1800" spc="-65" dirty="0">
                <a:solidFill>
                  <a:srgbClr val="6A3D3D"/>
                </a:solidFill>
                <a:latin typeface="Arial"/>
                <a:cs typeface="Arial"/>
              </a:rPr>
              <a:t>+ </a:t>
            </a:r>
            <a:r>
              <a:rPr sz="1800" spc="185" dirty="0">
                <a:solidFill>
                  <a:srgbClr val="6A3D3D"/>
                </a:solidFill>
                <a:latin typeface="Arial"/>
                <a:cs typeface="Arial"/>
              </a:rPr>
              <a:t>4</a:t>
            </a:r>
            <a:r>
              <a:rPr sz="1800" spc="185" dirty="0">
                <a:latin typeface="Arial"/>
                <a:cs typeface="Arial"/>
              </a:rPr>
              <a:t>) </a:t>
            </a:r>
            <a:r>
              <a:rPr sz="1800" spc="484" dirty="0">
                <a:latin typeface="Arial"/>
                <a:cs typeface="Arial"/>
              </a:rPr>
              <a:t>/ </a:t>
            </a:r>
            <a:r>
              <a:rPr sz="1800" spc="-15" dirty="0">
                <a:solidFill>
                  <a:srgbClr val="6A3D3D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6A3D3D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6A3D3D"/>
                </a:solidFill>
                <a:latin typeface="Times New Roman"/>
                <a:cs typeface="Times New Roman"/>
              </a:rPr>
              <a:t>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4</a:t>
            </a:r>
            <a:r>
              <a:rPr sz="1800" spc="235" dirty="0">
                <a:latin typeface="Arial"/>
                <a:cs typeface="Arial"/>
              </a:rPr>
              <a:t>, </a:t>
            </a:r>
            <a:r>
              <a:rPr sz="1800" spc="45" dirty="0">
                <a:latin typeface="Arial"/>
                <a:cs typeface="Arial"/>
              </a:rPr>
              <a:t>check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sortedArray[</a:t>
            </a: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4</a:t>
            </a:r>
            <a:r>
              <a:rPr sz="1800" spc="17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1" y="5485587"/>
            <a:ext cx="806386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sz="2000" spc="130" dirty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matched; </a:t>
            </a:r>
            <a:r>
              <a:rPr sz="2000" spc="175" dirty="0">
                <a:solidFill>
                  <a:srgbClr val="585858"/>
                </a:solidFill>
                <a:latin typeface="Times New Roman"/>
                <a:cs typeface="Times New Roman"/>
              </a:rPr>
              <a:t>target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2000" spc="-165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2000" b="1" spc="-165" dirty="0">
                <a:solidFill>
                  <a:srgbClr val="585858"/>
                </a:solidFill>
                <a:latin typeface="Georgia"/>
                <a:cs typeface="Georgia"/>
              </a:rPr>
              <a:t>25</a:t>
            </a:r>
            <a:r>
              <a:rPr sz="2000" spc="-165" dirty="0">
                <a:solidFill>
                  <a:srgbClr val="585858"/>
                </a:solidFill>
                <a:latin typeface="Times New Roman"/>
                <a:cs typeface="Times New Roman"/>
              </a:rPr>
              <a:t>’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000" b="1" spc="-195" dirty="0">
                <a:solidFill>
                  <a:srgbClr val="585858"/>
                </a:solidFill>
                <a:latin typeface="Georgia"/>
                <a:cs typeface="Georgia"/>
              </a:rPr>
              <a:t>== </a:t>
            </a:r>
            <a:r>
              <a:rPr sz="2000" spc="125" dirty="0">
                <a:solidFill>
                  <a:srgbClr val="585858"/>
                </a:solidFill>
                <a:latin typeface="Times New Roman"/>
                <a:cs typeface="Times New Roman"/>
              </a:rPr>
              <a:t>middle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value </a:t>
            </a:r>
            <a:r>
              <a:rPr sz="2000" spc="-125" dirty="0">
                <a:solidFill>
                  <a:srgbClr val="585858"/>
                </a:solidFill>
                <a:latin typeface="Times New Roman"/>
                <a:cs typeface="Times New Roman"/>
              </a:rPr>
              <a:t>‘</a:t>
            </a:r>
            <a:r>
              <a:rPr sz="2000" b="1" spc="-125" dirty="0">
                <a:solidFill>
                  <a:srgbClr val="585858"/>
                </a:solidFill>
                <a:latin typeface="Georgia"/>
                <a:cs typeface="Georgia"/>
              </a:rPr>
              <a:t>25</a:t>
            </a:r>
            <a:r>
              <a:rPr sz="2000" spc="-125" dirty="0">
                <a:solidFill>
                  <a:srgbClr val="585858"/>
                </a:solidFill>
                <a:latin typeface="Times New Roman"/>
                <a:cs typeface="Times New Roman"/>
              </a:rPr>
              <a:t>’. </a:t>
            </a:r>
            <a:r>
              <a:rPr sz="2000" spc="135" dirty="0">
                <a:solidFill>
                  <a:srgbClr val="585858"/>
                </a:solidFill>
                <a:latin typeface="Times New Roman"/>
                <a:cs typeface="Times New Roman"/>
              </a:rPr>
              <a:t>Hence</a:t>
            </a:r>
            <a:r>
              <a:rPr sz="2000" spc="-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3779"/>
              </a:lnSpc>
              <a:tabLst>
                <a:tab pos="991235" algn="l"/>
                <a:tab pos="2108200" algn="l"/>
                <a:tab pos="2519680" algn="l"/>
                <a:tab pos="4088765" algn="l"/>
              </a:tabLst>
            </a:pPr>
            <a:r>
              <a:rPr sz="2000" spc="229" dirty="0">
                <a:solidFill>
                  <a:srgbClr val="6A3D3D"/>
                </a:solidFill>
                <a:latin typeface="Arial"/>
                <a:cs typeface="Arial"/>
              </a:rPr>
              <a:t>return	</a:t>
            </a:r>
            <a:r>
              <a:rPr sz="2000" spc="180" dirty="0">
                <a:solidFill>
                  <a:srgbClr val="6A3D3D"/>
                </a:solidFill>
                <a:latin typeface="Arial"/>
                <a:cs typeface="Arial"/>
              </a:rPr>
              <a:t>middle;	</a:t>
            </a:r>
            <a:r>
              <a:rPr sz="2000" spc="5" dirty="0">
                <a:latin typeface="Wingdings"/>
                <a:cs typeface="Wingdings"/>
              </a:rPr>
              <a:t>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b="1" spc="180" dirty="0" smtClean="0">
                <a:solidFill>
                  <a:srgbClr val="6A3D3D"/>
                </a:solidFill>
                <a:latin typeface="Arial"/>
                <a:cs typeface="Arial"/>
              </a:rPr>
              <a:t>return</a:t>
            </a:r>
            <a:r>
              <a:rPr lang="en-US" sz="2000" b="1" spc="180" dirty="0" smtClean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2000" b="1" spc="180" dirty="0" smtClean="0">
                <a:solidFill>
                  <a:srgbClr val="6A3D3D"/>
                </a:solidFill>
                <a:latin typeface="Arial"/>
                <a:cs typeface="Arial"/>
              </a:rPr>
              <a:t>4</a:t>
            </a:r>
            <a:r>
              <a:rPr sz="2000" b="1" spc="180" dirty="0">
                <a:solidFill>
                  <a:srgbClr val="6A3D3D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2" name="object 12"/>
          <p:cNvSpPr/>
          <p:nvPr/>
        </p:nvSpPr>
        <p:spPr>
          <a:xfrm>
            <a:off x="588796" y="3553205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59" y="286277"/>
                </a:moveTo>
                <a:lnTo>
                  <a:pt x="9297" y="288671"/>
                </a:lnTo>
                <a:lnTo>
                  <a:pt x="3650" y="293723"/>
                </a:lnTo>
                <a:lnTo>
                  <a:pt x="477" y="300323"/>
                </a:lnTo>
                <a:lnTo>
                  <a:pt x="0" y="307637"/>
                </a:lnTo>
                <a:lnTo>
                  <a:pt x="2439" y="314833"/>
                </a:lnTo>
                <a:lnTo>
                  <a:pt x="85573" y="457327"/>
                </a:lnTo>
                <a:lnTo>
                  <a:pt x="107653" y="419481"/>
                </a:lnTo>
                <a:lnTo>
                  <a:pt x="66523" y="419481"/>
                </a:lnTo>
                <a:lnTo>
                  <a:pt x="66523" y="348956"/>
                </a:lnTo>
                <a:lnTo>
                  <a:pt x="35357" y="295529"/>
                </a:lnTo>
                <a:lnTo>
                  <a:pt x="30325" y="289921"/>
                </a:lnTo>
                <a:lnTo>
                  <a:pt x="23747" y="286766"/>
                </a:lnTo>
                <a:lnTo>
                  <a:pt x="16459" y="286277"/>
                </a:lnTo>
                <a:close/>
              </a:path>
              <a:path w="171450" h="457835">
                <a:moveTo>
                  <a:pt x="66523" y="348956"/>
                </a:moveTo>
                <a:lnTo>
                  <a:pt x="66523" y="419481"/>
                </a:lnTo>
                <a:lnTo>
                  <a:pt x="104623" y="419481"/>
                </a:lnTo>
                <a:lnTo>
                  <a:pt x="104623" y="409829"/>
                </a:lnTo>
                <a:lnTo>
                  <a:pt x="69114" y="409829"/>
                </a:lnTo>
                <a:lnTo>
                  <a:pt x="85573" y="381613"/>
                </a:lnTo>
                <a:lnTo>
                  <a:pt x="66523" y="348956"/>
                </a:lnTo>
                <a:close/>
              </a:path>
              <a:path w="171450" h="457835">
                <a:moveTo>
                  <a:pt x="154688" y="286277"/>
                </a:moveTo>
                <a:lnTo>
                  <a:pt x="147400" y="286766"/>
                </a:lnTo>
                <a:lnTo>
                  <a:pt x="140822" y="289921"/>
                </a:lnTo>
                <a:lnTo>
                  <a:pt x="135789" y="295529"/>
                </a:lnTo>
                <a:lnTo>
                  <a:pt x="104623" y="348956"/>
                </a:lnTo>
                <a:lnTo>
                  <a:pt x="104623" y="419481"/>
                </a:lnTo>
                <a:lnTo>
                  <a:pt x="107653" y="419481"/>
                </a:lnTo>
                <a:lnTo>
                  <a:pt x="168707" y="314833"/>
                </a:lnTo>
                <a:lnTo>
                  <a:pt x="171147" y="307637"/>
                </a:lnTo>
                <a:lnTo>
                  <a:pt x="170670" y="300323"/>
                </a:lnTo>
                <a:lnTo>
                  <a:pt x="167497" y="293723"/>
                </a:lnTo>
                <a:lnTo>
                  <a:pt x="161849" y="288671"/>
                </a:lnTo>
                <a:lnTo>
                  <a:pt x="154688" y="286277"/>
                </a:lnTo>
                <a:close/>
              </a:path>
              <a:path w="171450" h="457835">
                <a:moveTo>
                  <a:pt x="85573" y="381613"/>
                </a:moveTo>
                <a:lnTo>
                  <a:pt x="69114" y="409829"/>
                </a:lnTo>
                <a:lnTo>
                  <a:pt x="102032" y="409829"/>
                </a:lnTo>
                <a:lnTo>
                  <a:pt x="85573" y="381613"/>
                </a:lnTo>
                <a:close/>
              </a:path>
              <a:path w="171450" h="457835">
                <a:moveTo>
                  <a:pt x="104623" y="348956"/>
                </a:moveTo>
                <a:lnTo>
                  <a:pt x="85573" y="381613"/>
                </a:lnTo>
                <a:lnTo>
                  <a:pt x="102032" y="409829"/>
                </a:lnTo>
                <a:lnTo>
                  <a:pt x="104623" y="409829"/>
                </a:lnTo>
                <a:lnTo>
                  <a:pt x="104623" y="348956"/>
                </a:lnTo>
                <a:close/>
              </a:path>
              <a:path w="171450" h="457835">
                <a:moveTo>
                  <a:pt x="104623" y="0"/>
                </a:moveTo>
                <a:lnTo>
                  <a:pt x="66523" y="0"/>
                </a:lnTo>
                <a:lnTo>
                  <a:pt x="66523" y="348956"/>
                </a:lnTo>
                <a:lnTo>
                  <a:pt x="85573" y="381613"/>
                </a:lnTo>
                <a:lnTo>
                  <a:pt x="104623" y="348956"/>
                </a:lnTo>
                <a:lnTo>
                  <a:pt x="10462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508" y="5058917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59" y="286277"/>
                </a:moveTo>
                <a:lnTo>
                  <a:pt x="9297" y="288670"/>
                </a:lnTo>
                <a:lnTo>
                  <a:pt x="3650" y="293723"/>
                </a:lnTo>
                <a:lnTo>
                  <a:pt x="477" y="300323"/>
                </a:lnTo>
                <a:lnTo>
                  <a:pt x="0" y="307637"/>
                </a:lnTo>
                <a:lnTo>
                  <a:pt x="2439" y="314832"/>
                </a:lnTo>
                <a:lnTo>
                  <a:pt x="85573" y="457326"/>
                </a:lnTo>
                <a:lnTo>
                  <a:pt x="107653" y="419480"/>
                </a:lnTo>
                <a:lnTo>
                  <a:pt x="66523" y="419480"/>
                </a:lnTo>
                <a:lnTo>
                  <a:pt x="66523" y="348956"/>
                </a:lnTo>
                <a:lnTo>
                  <a:pt x="35357" y="295528"/>
                </a:lnTo>
                <a:lnTo>
                  <a:pt x="30325" y="289921"/>
                </a:lnTo>
                <a:lnTo>
                  <a:pt x="23747" y="286765"/>
                </a:lnTo>
                <a:lnTo>
                  <a:pt x="16459" y="286277"/>
                </a:lnTo>
                <a:close/>
              </a:path>
              <a:path w="171450" h="457835">
                <a:moveTo>
                  <a:pt x="66523" y="348956"/>
                </a:moveTo>
                <a:lnTo>
                  <a:pt x="66523" y="419480"/>
                </a:lnTo>
                <a:lnTo>
                  <a:pt x="104623" y="419480"/>
                </a:lnTo>
                <a:lnTo>
                  <a:pt x="104623" y="409828"/>
                </a:lnTo>
                <a:lnTo>
                  <a:pt x="69114" y="409828"/>
                </a:lnTo>
                <a:lnTo>
                  <a:pt x="85573" y="381613"/>
                </a:lnTo>
                <a:lnTo>
                  <a:pt x="66523" y="348956"/>
                </a:lnTo>
                <a:close/>
              </a:path>
              <a:path w="171450" h="457835">
                <a:moveTo>
                  <a:pt x="154688" y="286277"/>
                </a:moveTo>
                <a:lnTo>
                  <a:pt x="147400" y="286765"/>
                </a:lnTo>
                <a:lnTo>
                  <a:pt x="140822" y="289921"/>
                </a:lnTo>
                <a:lnTo>
                  <a:pt x="135789" y="295528"/>
                </a:lnTo>
                <a:lnTo>
                  <a:pt x="104623" y="348956"/>
                </a:lnTo>
                <a:lnTo>
                  <a:pt x="104623" y="419480"/>
                </a:lnTo>
                <a:lnTo>
                  <a:pt x="107653" y="419480"/>
                </a:lnTo>
                <a:lnTo>
                  <a:pt x="168707" y="314832"/>
                </a:lnTo>
                <a:lnTo>
                  <a:pt x="171147" y="307637"/>
                </a:lnTo>
                <a:lnTo>
                  <a:pt x="170670" y="300323"/>
                </a:lnTo>
                <a:lnTo>
                  <a:pt x="167497" y="293723"/>
                </a:lnTo>
                <a:lnTo>
                  <a:pt x="161849" y="288670"/>
                </a:lnTo>
                <a:lnTo>
                  <a:pt x="154688" y="286277"/>
                </a:lnTo>
                <a:close/>
              </a:path>
              <a:path w="171450" h="457835">
                <a:moveTo>
                  <a:pt x="85573" y="381613"/>
                </a:moveTo>
                <a:lnTo>
                  <a:pt x="69114" y="409828"/>
                </a:lnTo>
                <a:lnTo>
                  <a:pt x="102032" y="409828"/>
                </a:lnTo>
                <a:lnTo>
                  <a:pt x="85573" y="381613"/>
                </a:lnTo>
                <a:close/>
              </a:path>
              <a:path w="171450" h="457835">
                <a:moveTo>
                  <a:pt x="104623" y="348956"/>
                </a:moveTo>
                <a:lnTo>
                  <a:pt x="85573" y="381613"/>
                </a:lnTo>
                <a:lnTo>
                  <a:pt x="102032" y="409828"/>
                </a:lnTo>
                <a:lnTo>
                  <a:pt x="104623" y="409828"/>
                </a:lnTo>
                <a:lnTo>
                  <a:pt x="104623" y="348956"/>
                </a:lnTo>
                <a:close/>
              </a:path>
              <a:path w="171450" h="457835">
                <a:moveTo>
                  <a:pt x="104623" y="0"/>
                </a:moveTo>
                <a:lnTo>
                  <a:pt x="66523" y="0"/>
                </a:lnTo>
                <a:lnTo>
                  <a:pt x="66523" y="348956"/>
                </a:lnTo>
                <a:lnTo>
                  <a:pt x="85573" y="381613"/>
                </a:lnTo>
                <a:lnTo>
                  <a:pt x="104623" y="348956"/>
                </a:lnTo>
                <a:lnTo>
                  <a:pt x="10462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4591" y="5791873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85578" y="75711"/>
                </a:moveTo>
                <a:lnTo>
                  <a:pt x="66528" y="108369"/>
                </a:lnTo>
                <a:lnTo>
                  <a:pt x="66528" y="457288"/>
                </a:lnTo>
                <a:lnTo>
                  <a:pt x="104628" y="457288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457835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457835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457835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457835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457835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69" y="342139"/>
            <a:ext cx="54851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" dirty="0"/>
              <a:t>Recursive</a:t>
            </a:r>
            <a:r>
              <a:rPr sz="4400" spc="-50" dirty="0"/>
              <a:t> </a:t>
            </a:r>
            <a:r>
              <a:rPr sz="4400" spc="-90" dirty="0"/>
              <a:t>Method?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69" y="1389380"/>
            <a:ext cx="81165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800" spc="185" dirty="0">
                <a:solidFill>
                  <a:srgbClr val="585858"/>
                </a:solidFill>
                <a:latin typeface="Times New Roman"/>
                <a:cs typeface="Times New Roman"/>
              </a:rPr>
              <a:t>recursive </a:t>
            </a:r>
            <a:r>
              <a:rPr sz="2800" spc="220" dirty="0">
                <a:solidFill>
                  <a:srgbClr val="585858"/>
                </a:solidFill>
                <a:latin typeface="Times New Roman"/>
                <a:cs typeface="Times New Roman"/>
              </a:rPr>
              <a:t>method 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800" spc="31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800" spc="220" dirty="0">
                <a:solidFill>
                  <a:srgbClr val="585858"/>
                </a:solidFill>
                <a:latin typeface="Times New Roman"/>
                <a:cs typeface="Times New Roman"/>
              </a:rPr>
              <a:t>method </a:t>
            </a:r>
            <a:r>
              <a:rPr sz="2800" spc="31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800" spc="-4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585858"/>
                </a:solidFill>
                <a:latin typeface="Times New Roman"/>
                <a:cs typeface="Times New Roman"/>
              </a:rPr>
              <a:t>calls </a:t>
            </a:r>
            <a:r>
              <a:rPr sz="2800" spc="140" dirty="0">
                <a:solidFill>
                  <a:srgbClr val="585858"/>
                </a:solidFill>
                <a:latin typeface="Times New Roman"/>
                <a:cs typeface="Times New Roman"/>
              </a:rPr>
              <a:t>itself.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72" y="2018436"/>
            <a:ext cx="10085705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21285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220" dirty="0">
                <a:solidFill>
                  <a:srgbClr val="585858"/>
                </a:solidFill>
                <a:latin typeface="Times New Roman"/>
                <a:cs typeface="Times New Roman"/>
              </a:rPr>
              <a:t>There</a:t>
            </a:r>
            <a:r>
              <a:rPr sz="2800" spc="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6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800" spc="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585858"/>
                </a:solidFill>
                <a:latin typeface="Times New Roman"/>
                <a:cs typeface="Times New Roman"/>
              </a:rPr>
              <a:t>two</a:t>
            </a:r>
            <a:r>
              <a:rPr sz="28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8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35" dirty="0">
                <a:solidFill>
                  <a:srgbClr val="585858"/>
                </a:solidFill>
                <a:latin typeface="Times New Roman"/>
                <a:cs typeface="Times New Roman"/>
              </a:rPr>
              <a:t>requirements</a:t>
            </a:r>
            <a:r>
              <a:rPr sz="2800" spc="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04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800" spc="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00" dirty="0">
                <a:solidFill>
                  <a:srgbClr val="585858"/>
                </a:solidFill>
                <a:latin typeface="Times New Roman"/>
                <a:cs typeface="Times New Roman"/>
              </a:rPr>
              <a:t>order</a:t>
            </a:r>
            <a:r>
              <a:rPr sz="28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8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60" dirty="0">
                <a:solidFill>
                  <a:srgbClr val="585858"/>
                </a:solidFill>
                <a:latin typeface="Times New Roman"/>
                <a:cs typeface="Times New Roman"/>
              </a:rPr>
              <a:t>make</a:t>
            </a:r>
            <a:r>
              <a:rPr sz="28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45" dirty="0">
                <a:solidFill>
                  <a:srgbClr val="585858"/>
                </a:solidFill>
                <a:latin typeface="Times New Roman"/>
                <a:cs typeface="Times New Roman"/>
              </a:rPr>
              <a:t>sure</a:t>
            </a:r>
            <a:r>
              <a:rPr sz="2800" spc="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315" dirty="0">
                <a:solidFill>
                  <a:srgbClr val="585858"/>
                </a:solidFill>
                <a:latin typeface="Times New Roman"/>
                <a:cs typeface="Times New Roman"/>
              </a:rPr>
              <a:t>that  </a:t>
            </a:r>
            <a:r>
              <a:rPr sz="2800" spc="26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800" spc="190" dirty="0">
                <a:solidFill>
                  <a:srgbClr val="585858"/>
                </a:solidFill>
                <a:latin typeface="Times New Roman"/>
                <a:cs typeface="Times New Roman"/>
              </a:rPr>
              <a:t>recursion 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800" spc="-1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585858"/>
                </a:solidFill>
                <a:latin typeface="Times New Roman"/>
                <a:cs typeface="Times New Roman"/>
              </a:rPr>
              <a:t>successful</a:t>
            </a:r>
            <a:r>
              <a:rPr sz="2800" spc="140" dirty="0" smtClean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Picture 5" descr="Recurs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81400"/>
            <a:ext cx="3289300" cy="247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3505200"/>
            <a:ext cx="6096000" cy="25391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7120" lvl="2" indent="-342900">
              <a:spcBef>
                <a:spcPts val="2045"/>
              </a:spcBef>
              <a:buClr>
                <a:srgbClr val="D24717"/>
              </a:buClr>
              <a:buFont typeface="Arial"/>
              <a:buChar char="•"/>
              <a:tabLst>
                <a:tab pos="470534" algn="l"/>
              </a:tabLst>
            </a:pPr>
            <a:r>
              <a:rPr lang="en-US" sz="2400" spc="175" dirty="0" smtClean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lang="en-US" sz="2400" spc="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call</a:t>
            </a:r>
            <a:r>
              <a:rPr lang="en-US" sz="2400" spc="5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21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lang="en-US" sz="2400" spc="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05" dirty="0" smtClean="0">
                <a:solidFill>
                  <a:srgbClr val="585858"/>
                </a:solidFill>
                <a:latin typeface="Times New Roman"/>
                <a:cs typeface="Times New Roman"/>
              </a:rPr>
              <a:t>become</a:t>
            </a:r>
            <a:r>
              <a:rPr lang="en-US" sz="2400" spc="7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8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smaller</a:t>
            </a:r>
            <a:r>
              <a:rPr lang="en-US" sz="2400" spc="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229" dirty="0" smtClean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lang="en-US" sz="2400" spc="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simpler.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7020" marR="299085" lvl="1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tabLst>
                <a:tab pos="470534" algn="l"/>
              </a:tabLst>
            </a:pPr>
            <a:r>
              <a:rPr lang="en-US" sz="2400" spc="17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lang="en-US" sz="2400" spc="4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80" dirty="0" smtClean="0">
                <a:solidFill>
                  <a:srgbClr val="585858"/>
                </a:solidFill>
                <a:latin typeface="Times New Roman"/>
                <a:cs typeface="Times New Roman"/>
              </a:rPr>
              <a:t>method</a:t>
            </a:r>
            <a:r>
              <a:rPr lang="en-US" sz="2400" spc="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lang="en-US" sz="2400" spc="3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eventually</a:t>
            </a:r>
            <a:r>
              <a:rPr lang="en-US" sz="2400" spc="5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lang="en-US" sz="2400" spc="5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lead</a:t>
            </a:r>
            <a:r>
              <a:rPr lang="en-US" sz="2400" spc="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30" dirty="0" smtClean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lang="en-US" sz="2400" spc="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265" dirty="0" smtClean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60" dirty="0" smtClean="0">
                <a:solidFill>
                  <a:srgbClr val="585858"/>
                </a:solidFill>
                <a:latin typeface="Times New Roman"/>
                <a:cs typeface="Times New Roman"/>
              </a:rPr>
              <a:t>point</a:t>
            </a:r>
            <a:r>
              <a:rPr lang="en-US" sz="2400" spc="4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85" dirty="0" smtClean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lang="en-US" sz="2400" spc="5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30" dirty="0" smtClean="0">
                <a:solidFill>
                  <a:srgbClr val="585858"/>
                </a:solidFill>
                <a:latin typeface="Times New Roman"/>
                <a:cs typeface="Times New Roman"/>
              </a:rPr>
              <a:t>no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05" dirty="0" smtClean="0">
                <a:solidFill>
                  <a:srgbClr val="585858"/>
                </a:solidFill>
                <a:latin typeface="Times New Roman"/>
                <a:cs typeface="Times New Roman"/>
              </a:rPr>
              <a:t>longer  </a:t>
            </a:r>
            <a:r>
              <a:rPr lang="en-US" sz="2400" spc="125" dirty="0" smtClean="0">
                <a:solidFill>
                  <a:srgbClr val="585858"/>
                </a:solidFill>
                <a:latin typeface="Times New Roman"/>
                <a:cs typeface="Times New Roman"/>
              </a:rPr>
              <a:t>calls</a:t>
            </a:r>
            <a:r>
              <a:rPr lang="en-US" sz="2400" spc="4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25" dirty="0" smtClean="0">
                <a:solidFill>
                  <a:srgbClr val="585858"/>
                </a:solidFill>
                <a:latin typeface="Times New Roman"/>
                <a:cs typeface="Times New Roman"/>
              </a:rPr>
              <a:t>itself</a:t>
            </a:r>
            <a:r>
              <a:rPr lang="en-US" sz="2400" spc="4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400" spc="135" dirty="0" smtClean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lang="en-US" sz="2400" spc="5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spc="13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lang="en-US" sz="2000" spc="5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spc="135" dirty="0" smtClean="0">
                <a:solidFill>
                  <a:srgbClr val="585858"/>
                </a:solidFill>
                <a:latin typeface="Times New Roman"/>
                <a:cs typeface="Times New Roman"/>
              </a:rPr>
              <a:t>point</a:t>
            </a:r>
            <a:r>
              <a:rPr lang="en-US" sz="2000" spc="2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spc="1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lang="en-US" sz="2000" spc="4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spc="105" dirty="0" smtClean="0">
                <a:solidFill>
                  <a:srgbClr val="585858"/>
                </a:solidFill>
                <a:latin typeface="Times New Roman"/>
                <a:cs typeface="Times New Roman"/>
              </a:rPr>
              <a:t>called</a:t>
            </a:r>
            <a:r>
              <a:rPr lang="en-US" sz="200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spc="18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lang="en-US" sz="2000" spc="45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585858"/>
                </a:solidFill>
                <a:latin typeface="Georgia"/>
                <a:cs typeface="Georgia"/>
              </a:rPr>
              <a:t>base</a:t>
            </a:r>
            <a:r>
              <a:rPr lang="en-US" sz="2000" b="1" spc="65" dirty="0" smtClean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lang="en-US" sz="2000" b="1" spc="25" dirty="0" smtClean="0">
                <a:solidFill>
                  <a:srgbClr val="585858"/>
                </a:solidFill>
                <a:latin typeface="Georgia"/>
                <a:cs typeface="Georgia"/>
              </a:rPr>
              <a:t>case</a:t>
            </a:r>
            <a:r>
              <a:rPr lang="en-US" sz="2000" spc="25" dirty="0" smtClean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69" y="213108"/>
            <a:ext cx="323469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69" y="1154430"/>
            <a:ext cx="10229851" cy="359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6215" algn="l"/>
              </a:tabLst>
            </a:pP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There</a:t>
            </a:r>
            <a:r>
              <a:rPr sz="22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2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585858"/>
                </a:solidFill>
                <a:latin typeface="Times New Roman"/>
                <a:cs typeface="Times New Roman"/>
              </a:rPr>
              <a:t>similarities</a:t>
            </a:r>
            <a:r>
              <a:rPr sz="22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sz="22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585858"/>
                </a:solidFill>
                <a:latin typeface="Times New Roman"/>
                <a:cs typeface="Times New Roman"/>
              </a:rPr>
              <a:t>recursion</a:t>
            </a:r>
            <a:r>
              <a:rPr sz="22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2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585858"/>
                </a:solidFill>
                <a:latin typeface="Times New Roman"/>
                <a:cs typeface="Times New Roman"/>
              </a:rPr>
              <a:t>iteration.</a:t>
            </a:r>
            <a:endParaRPr sz="2200">
              <a:latin typeface="Times New Roman"/>
              <a:cs typeface="Times New Roman"/>
            </a:endParaRPr>
          </a:p>
          <a:p>
            <a:pPr marL="195580" marR="326390" indent="-182880">
              <a:lnSpc>
                <a:spcPct val="140100"/>
              </a:lnSpc>
              <a:spcBef>
                <a:spcPts val="159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6215" algn="l"/>
              </a:tabLst>
            </a:pPr>
            <a:r>
              <a:rPr sz="2200" spc="120" dirty="0">
                <a:solidFill>
                  <a:srgbClr val="585858"/>
                </a:solidFill>
                <a:latin typeface="Times New Roman"/>
                <a:cs typeface="Times New Roman"/>
              </a:rPr>
              <a:t>Actually,</a:t>
            </a:r>
            <a:r>
              <a:rPr sz="22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95" dirty="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sz="22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problems</a:t>
            </a:r>
            <a:r>
              <a:rPr sz="22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24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2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2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585858"/>
                </a:solidFill>
                <a:latin typeface="Times New Roman"/>
                <a:cs typeface="Times New Roman"/>
              </a:rPr>
              <a:t>solved</a:t>
            </a:r>
            <a:r>
              <a:rPr sz="22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2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585858"/>
                </a:solidFill>
                <a:latin typeface="Times New Roman"/>
                <a:cs typeface="Times New Roman"/>
              </a:rPr>
              <a:t>iterations</a:t>
            </a:r>
            <a:r>
              <a:rPr sz="22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2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2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585858"/>
                </a:solidFill>
                <a:latin typeface="Times New Roman"/>
                <a:cs typeface="Times New Roman"/>
              </a:rPr>
              <a:t>done</a:t>
            </a:r>
            <a:r>
              <a:rPr sz="22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585858"/>
                </a:solidFill>
                <a:latin typeface="Times New Roman"/>
                <a:cs typeface="Times New Roman"/>
              </a:rPr>
              <a:t>with 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recursions.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485"/>
              </a:spcBef>
            </a:pPr>
            <a:r>
              <a:rPr sz="1900" spc="-990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1900" spc="22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585858"/>
                </a:solidFill>
                <a:latin typeface="Times New Roman"/>
                <a:cs typeface="Times New Roman"/>
              </a:rPr>
              <a:t>There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programming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languages</a:t>
            </a:r>
            <a:r>
              <a:rPr sz="19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204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19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585858"/>
                </a:solidFill>
                <a:latin typeface="Times New Roman"/>
                <a:cs typeface="Times New Roman"/>
              </a:rPr>
              <a:t>recursion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585858"/>
                </a:solidFill>
                <a:latin typeface="Times New Roman"/>
                <a:cs typeface="Times New Roman"/>
              </a:rPr>
              <a:t>exclusively.</a:t>
            </a:r>
            <a:endParaRPr sz="19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40000"/>
              </a:lnSpc>
              <a:spcBef>
                <a:spcPts val="163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6215" algn="l"/>
                <a:tab pos="6266180" algn="l"/>
              </a:tabLst>
            </a:pP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In the </a:t>
            </a:r>
            <a:r>
              <a:rPr sz="2200" b="1" spc="30" dirty="0">
                <a:solidFill>
                  <a:srgbClr val="585858"/>
                </a:solidFill>
                <a:latin typeface="Georgia"/>
                <a:cs typeface="Georgia"/>
              </a:rPr>
              <a:t>factorial</a:t>
            </a:r>
            <a:r>
              <a:rPr sz="2200" spc="30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200" b="1" spc="30" dirty="0">
                <a:solidFill>
                  <a:srgbClr val="585858"/>
                </a:solidFill>
                <a:latin typeface="Georgia"/>
                <a:cs typeface="Georgia"/>
              </a:rPr>
              <a:t>greatest</a:t>
            </a:r>
            <a:r>
              <a:rPr sz="2200" b="1" spc="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b="1" spc="-50" dirty="0">
                <a:solidFill>
                  <a:srgbClr val="585858"/>
                </a:solidFill>
                <a:latin typeface="Georgia"/>
                <a:cs typeface="Georgia"/>
              </a:rPr>
              <a:t>common</a:t>
            </a:r>
            <a:r>
              <a:rPr sz="2200" b="1" spc="1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b="1" spc="20" dirty="0">
                <a:solidFill>
                  <a:srgbClr val="585858"/>
                </a:solidFill>
                <a:latin typeface="Georgia"/>
                <a:cs typeface="Georgia"/>
              </a:rPr>
              <a:t>divisor	</a:t>
            </a:r>
            <a:r>
              <a:rPr sz="2200" spc="2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binary </a:t>
            </a:r>
            <a:r>
              <a:rPr sz="2200" b="1" spc="20" dirty="0">
                <a:solidFill>
                  <a:srgbClr val="585858"/>
                </a:solidFill>
                <a:latin typeface="Georgia"/>
                <a:cs typeface="Georgia"/>
              </a:rPr>
              <a:t>search</a:t>
            </a:r>
            <a:r>
              <a:rPr sz="2200" b="1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spc="140" dirty="0">
                <a:solidFill>
                  <a:srgbClr val="585858"/>
                </a:solidFill>
                <a:latin typeface="Times New Roman"/>
                <a:cs typeface="Times New Roman"/>
              </a:rPr>
              <a:t>problems, 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b="1" spc="40" dirty="0">
                <a:solidFill>
                  <a:srgbClr val="585858"/>
                </a:solidFill>
                <a:latin typeface="Georgia"/>
                <a:cs typeface="Georgia"/>
              </a:rPr>
              <a:t>iterative </a:t>
            </a:r>
            <a:r>
              <a:rPr sz="2200" spc="22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200" b="1" spc="25" dirty="0">
                <a:solidFill>
                  <a:srgbClr val="585858"/>
                </a:solidFill>
                <a:latin typeface="Georgia"/>
                <a:cs typeface="Georgia"/>
              </a:rPr>
              <a:t>recursive </a:t>
            </a:r>
            <a:r>
              <a:rPr sz="2200" spc="140" dirty="0">
                <a:solidFill>
                  <a:srgbClr val="585858"/>
                </a:solidFill>
                <a:latin typeface="Times New Roman"/>
                <a:cs typeface="Times New Roman"/>
              </a:rPr>
              <a:t>solutions </a:t>
            </a:r>
            <a:r>
              <a:rPr sz="2200" spc="180" dirty="0">
                <a:solidFill>
                  <a:srgbClr val="585858"/>
                </a:solidFill>
                <a:latin typeface="Times New Roman"/>
                <a:cs typeface="Times New Roman"/>
              </a:rPr>
              <a:t>use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roughly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spc="200" dirty="0">
                <a:solidFill>
                  <a:srgbClr val="585858"/>
                </a:solidFill>
                <a:latin typeface="Times New Roman"/>
                <a:cs typeface="Times New Roman"/>
              </a:rPr>
              <a:t>same </a:t>
            </a:r>
            <a:r>
              <a:rPr sz="2200" spc="160" dirty="0">
                <a:solidFill>
                  <a:srgbClr val="585858"/>
                </a:solidFill>
                <a:latin typeface="Times New Roman"/>
                <a:cs typeface="Times New Roman"/>
              </a:rPr>
              <a:t>algorithms,  </a:t>
            </a:r>
            <a:r>
              <a:rPr sz="2200" spc="22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2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90" dirty="0">
                <a:solidFill>
                  <a:srgbClr val="585858"/>
                </a:solidFill>
                <a:latin typeface="Times New Roman"/>
                <a:cs typeface="Times New Roman"/>
              </a:rPr>
              <a:t>their</a:t>
            </a:r>
            <a:r>
              <a:rPr sz="22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585858"/>
                </a:solidFill>
                <a:latin typeface="Times New Roman"/>
                <a:cs typeface="Times New Roman"/>
              </a:rPr>
              <a:t>efficiency</a:t>
            </a:r>
            <a:r>
              <a:rPr sz="22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585858"/>
                </a:solidFill>
                <a:latin typeface="Times New Roman"/>
                <a:cs typeface="Times New Roman"/>
              </a:rPr>
              <a:t>approximately</a:t>
            </a:r>
            <a:r>
              <a:rPr sz="22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2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75" dirty="0">
                <a:solidFill>
                  <a:srgbClr val="585858"/>
                </a:solidFill>
                <a:latin typeface="Times New Roman"/>
                <a:cs typeface="Times New Roman"/>
              </a:rPr>
              <a:t>same.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71" y="5062856"/>
            <a:ext cx="6302375" cy="1318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79545"/>
              <a:buFont typeface="Arial"/>
              <a:buChar char="•"/>
              <a:tabLst>
                <a:tab pos="196215" algn="l"/>
              </a:tabLst>
            </a:pPr>
            <a:r>
              <a:rPr sz="2200" spc="204" dirty="0">
                <a:solidFill>
                  <a:srgbClr val="585858"/>
                </a:solidFill>
                <a:latin typeface="Times New Roman"/>
                <a:cs typeface="Times New Roman"/>
              </a:rPr>
              <a:t>In the </a:t>
            </a:r>
            <a:r>
              <a:rPr sz="2200" spc="155" dirty="0">
                <a:solidFill>
                  <a:srgbClr val="585858"/>
                </a:solidFill>
                <a:latin typeface="Times New Roman"/>
                <a:cs typeface="Times New Roman"/>
              </a:rPr>
              <a:t>exponentiation </a:t>
            </a:r>
            <a:r>
              <a:rPr sz="2200" spc="145" dirty="0">
                <a:solidFill>
                  <a:srgbClr val="585858"/>
                </a:solidFill>
                <a:latin typeface="Times New Roman"/>
                <a:cs typeface="Times New Roman"/>
              </a:rPr>
              <a:t>problem </a:t>
            </a:r>
            <a:r>
              <a:rPr sz="2200" spc="85" dirty="0">
                <a:solidFill>
                  <a:srgbClr val="585858"/>
                </a:solidFill>
                <a:latin typeface="Times New Roman"/>
                <a:cs typeface="Times New Roman"/>
              </a:rPr>
              <a:t>e.g.</a:t>
            </a:r>
            <a:r>
              <a:rPr sz="2200" spc="-2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b="1" spc="35" dirty="0">
                <a:solidFill>
                  <a:srgbClr val="585858"/>
                </a:solidFill>
                <a:latin typeface="Georgia"/>
                <a:cs typeface="Georgia"/>
              </a:rPr>
              <a:t>Fibonacci</a:t>
            </a:r>
            <a:r>
              <a:rPr sz="2200" spc="35" dirty="0">
                <a:solidFill>
                  <a:srgbClr val="585858"/>
                </a:solidFill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475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iterative</a:t>
            </a:r>
            <a:r>
              <a:rPr sz="19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10" dirty="0">
                <a:solidFill>
                  <a:srgbClr val="585858"/>
                </a:solidFill>
                <a:latin typeface="Times New Roman"/>
                <a:cs typeface="Times New Roman"/>
              </a:rPr>
              <a:t>solution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60" dirty="0">
                <a:solidFill>
                  <a:srgbClr val="585858"/>
                </a:solidFill>
                <a:latin typeface="Times New Roman"/>
                <a:cs typeface="Times New Roman"/>
              </a:rPr>
              <a:t>takes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585858"/>
                </a:solidFill>
                <a:latin typeface="Times New Roman"/>
                <a:cs typeface="Times New Roman"/>
              </a:rPr>
              <a:t>linear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19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9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585858"/>
                </a:solidFill>
                <a:latin typeface="Times New Roman"/>
                <a:cs typeface="Times New Roman"/>
              </a:rPr>
              <a:t>complete,</a:t>
            </a:r>
            <a:endParaRPr sz="19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1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1900" spc="110" dirty="0">
                <a:solidFill>
                  <a:srgbClr val="585858"/>
                </a:solidFill>
                <a:latin typeface="Times New Roman"/>
                <a:cs typeface="Times New Roman"/>
              </a:rPr>
              <a:t>while </a:t>
            </a:r>
            <a:r>
              <a:rPr sz="1900" spc="17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1900" spc="120" dirty="0">
                <a:solidFill>
                  <a:srgbClr val="585858"/>
                </a:solidFill>
                <a:latin typeface="Times New Roman"/>
                <a:cs typeface="Times New Roman"/>
              </a:rPr>
              <a:t>recursive </a:t>
            </a:r>
            <a:r>
              <a:rPr sz="1900" spc="110" dirty="0">
                <a:solidFill>
                  <a:srgbClr val="585858"/>
                </a:solidFill>
                <a:latin typeface="Times New Roman"/>
                <a:cs typeface="Times New Roman"/>
              </a:rPr>
              <a:t>solution </a:t>
            </a:r>
            <a:r>
              <a:rPr sz="1900" spc="114" dirty="0">
                <a:solidFill>
                  <a:srgbClr val="585858"/>
                </a:solidFill>
                <a:latin typeface="Times New Roman"/>
                <a:cs typeface="Times New Roman"/>
              </a:rPr>
              <a:t>executes </a:t>
            </a:r>
            <a:r>
              <a:rPr sz="1900" spc="13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1900" spc="-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45" dirty="0">
                <a:solidFill>
                  <a:srgbClr val="585858"/>
                </a:solidFill>
                <a:latin typeface="Times New Roman"/>
                <a:cs typeface="Times New Roman"/>
              </a:rPr>
              <a:t>log </a:t>
            </a:r>
            <a:r>
              <a:rPr sz="1900" spc="125" dirty="0">
                <a:solidFill>
                  <a:srgbClr val="585858"/>
                </a:solidFill>
                <a:latin typeface="Times New Roman"/>
                <a:cs typeface="Times New Roman"/>
              </a:rPr>
              <a:t>time.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193624"/>
            <a:ext cx="32334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1" y="1091165"/>
            <a:ext cx="10183495" cy="4873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90" dirty="0">
                <a:solidFill>
                  <a:srgbClr val="585858"/>
                </a:solidFill>
                <a:latin typeface="Times New Roman"/>
                <a:cs typeface="Times New Roman"/>
              </a:rPr>
              <a:t>There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400" spc="145" dirty="0">
                <a:solidFill>
                  <a:srgbClr val="585858"/>
                </a:solidFill>
                <a:latin typeface="Times New Roman"/>
                <a:cs typeface="Times New Roman"/>
              </a:rPr>
              <a:t>some 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problems </a:t>
            </a:r>
            <a:r>
              <a:rPr sz="2400" spc="270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400" spc="229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simple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400" spc="100" dirty="0">
                <a:solidFill>
                  <a:srgbClr val="585858"/>
                </a:solidFill>
                <a:latin typeface="Times New Roman"/>
                <a:cs typeface="Times New Roman"/>
              </a:rPr>
              <a:t>solve </a:t>
            </a:r>
            <a:r>
              <a:rPr sz="2400" spc="190" dirty="0">
                <a:solidFill>
                  <a:srgbClr val="585858"/>
                </a:solidFill>
                <a:latin typeface="Times New Roman"/>
                <a:cs typeface="Times New Roman"/>
              </a:rPr>
              <a:t>with </a:t>
            </a:r>
            <a:r>
              <a:rPr sz="2400" b="1" spc="10" dirty="0">
                <a:solidFill>
                  <a:srgbClr val="585858"/>
                </a:solidFill>
                <a:latin typeface="Georgia"/>
                <a:cs typeface="Georgia"/>
              </a:rPr>
              <a:t>recursions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, 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but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95" dirty="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comparatively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585858"/>
                </a:solidFill>
                <a:latin typeface="Times New Roman"/>
                <a:cs typeface="Times New Roman"/>
              </a:rPr>
              <a:t>difficult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585858"/>
                </a:solidFill>
                <a:latin typeface="Times New Roman"/>
                <a:cs typeface="Times New Roman"/>
              </a:rPr>
              <a:t>solve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9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Georgia"/>
                <a:cs typeface="Georgia"/>
              </a:rPr>
              <a:t>iterations</a:t>
            </a:r>
            <a:r>
              <a:rPr sz="2400" b="1" spc="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(e.g.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Georgia"/>
                <a:cs typeface="Georgia"/>
              </a:rPr>
              <a:t>tree  </a:t>
            </a:r>
            <a:r>
              <a:rPr sz="2400" b="1" spc="35" dirty="0">
                <a:solidFill>
                  <a:srgbClr val="585858"/>
                </a:solidFill>
                <a:latin typeface="Georgia"/>
                <a:cs typeface="Georgia"/>
              </a:rPr>
              <a:t>traversal</a:t>
            </a:r>
            <a:r>
              <a:rPr sz="2400" spc="35" dirty="0">
                <a:solidFill>
                  <a:srgbClr val="585858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95" dirty="0">
                <a:solidFill>
                  <a:srgbClr val="585858"/>
                </a:solidFill>
                <a:latin typeface="Times New Roman"/>
                <a:cs typeface="Times New Roman"/>
              </a:rPr>
              <a:t>Iterations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Times New Roman"/>
                <a:cs typeface="Times New Roman"/>
              </a:rPr>
              <a:t>recommended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algorithms</a:t>
            </a:r>
            <a:r>
              <a:rPr sz="24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easier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explain</a:t>
            </a:r>
            <a:endParaRPr sz="240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445"/>
              </a:spcBef>
            </a:pP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terms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1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75" dirty="0">
                <a:solidFill>
                  <a:srgbClr val="585858"/>
                </a:solidFill>
                <a:latin typeface="Times New Roman"/>
                <a:cs typeface="Times New Roman"/>
              </a:rPr>
              <a:t>iterations.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55" dirty="0">
                <a:solidFill>
                  <a:srgbClr val="585858"/>
                </a:solidFill>
                <a:latin typeface="Times New Roman"/>
                <a:cs typeface="Times New Roman"/>
              </a:rPr>
              <a:t>Recursions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good </a:t>
            </a:r>
            <a:r>
              <a:rPr sz="2400" spc="27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155" dirty="0">
                <a:solidFill>
                  <a:srgbClr val="585858"/>
                </a:solidFill>
                <a:latin typeface="Times New Roman"/>
                <a:cs typeface="Times New Roman"/>
              </a:rPr>
              <a:t>problem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3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400" spc="114" dirty="0">
                <a:solidFill>
                  <a:srgbClr val="585858"/>
                </a:solidFill>
                <a:latin typeface="Times New Roman"/>
                <a:cs typeface="Times New Roman"/>
              </a:rPr>
              <a:t>solved </a:t>
            </a:r>
            <a:r>
              <a:rPr sz="2400" spc="11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400" b="1" spc="35" dirty="0">
                <a:solidFill>
                  <a:srgbClr val="585858"/>
                </a:solidFill>
                <a:latin typeface="Georgia"/>
                <a:cs typeface="Georgia"/>
              </a:rPr>
              <a:t>divide </a:t>
            </a:r>
            <a:r>
              <a:rPr sz="2400" b="1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400" b="1" spc="5" dirty="0">
                <a:solidFill>
                  <a:srgbClr val="585858"/>
                </a:solidFill>
                <a:latin typeface="Georgia"/>
                <a:cs typeface="Georgia"/>
              </a:rPr>
              <a:t>conquer</a:t>
            </a:r>
            <a:endParaRPr sz="2400" dirty="0">
              <a:latin typeface="Georgia"/>
              <a:cs typeface="Georgia"/>
            </a:endParaRPr>
          </a:p>
          <a:p>
            <a:pPr marL="195580">
              <a:lnSpc>
                <a:spcPct val="100000"/>
              </a:lnSpc>
              <a:spcBef>
                <a:spcPts val="1440"/>
              </a:spcBef>
            </a:pPr>
            <a:r>
              <a:rPr sz="2400" spc="175" dirty="0">
                <a:solidFill>
                  <a:srgbClr val="585858"/>
                </a:solidFill>
                <a:latin typeface="Times New Roman"/>
                <a:cs typeface="Times New Roman"/>
              </a:rPr>
              <a:t>technique 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(e.g. </a:t>
            </a:r>
            <a:r>
              <a:rPr sz="2400" spc="175" dirty="0">
                <a:solidFill>
                  <a:srgbClr val="585858"/>
                </a:solidFill>
                <a:latin typeface="Times New Roman"/>
                <a:cs typeface="Times New Roman"/>
              </a:rPr>
              <a:t>Searching </a:t>
            </a:r>
            <a:r>
              <a:rPr sz="2400" spc="190" dirty="0">
                <a:solidFill>
                  <a:srgbClr val="585858"/>
                </a:solidFill>
                <a:latin typeface="Times New Roman"/>
                <a:cs typeface="Times New Roman"/>
              </a:rPr>
              <a:t>binary</a:t>
            </a:r>
            <a:r>
              <a:rPr sz="2400" spc="-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5" dirty="0">
                <a:solidFill>
                  <a:srgbClr val="585858"/>
                </a:solidFill>
                <a:latin typeface="Times New Roman"/>
                <a:cs typeface="Times New Roman"/>
              </a:rPr>
              <a:t>trees).</a:t>
            </a:r>
            <a:endParaRPr sz="2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795"/>
              </a:spcBef>
            </a:pPr>
            <a:r>
              <a:rPr sz="2000" spc="-1035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000" spc="15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Warning: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585858"/>
                </a:solidFill>
                <a:latin typeface="Times New Roman"/>
                <a:cs typeface="Times New Roman"/>
              </a:rPr>
              <a:t>Infinite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Times New Roman"/>
                <a:cs typeface="Times New Roman"/>
              </a:rPr>
              <a:t>recursion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causes</a:t>
            </a:r>
            <a:r>
              <a:rPr sz="20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585858"/>
                </a:solidFill>
                <a:latin typeface="Georgia"/>
                <a:cs typeface="Georgia"/>
              </a:rPr>
              <a:t>Stack</a:t>
            </a:r>
            <a:r>
              <a:rPr sz="2000" b="1" spc="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000" b="1" spc="15" dirty="0">
                <a:solidFill>
                  <a:srgbClr val="585858"/>
                </a:solidFill>
                <a:latin typeface="Georgia"/>
                <a:cs typeface="Georgia"/>
              </a:rPr>
              <a:t>Overflow</a:t>
            </a:r>
            <a:r>
              <a:rPr sz="2000" b="1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000" b="1" spc="-25" dirty="0">
                <a:solidFill>
                  <a:srgbClr val="585858"/>
                </a:solidFill>
                <a:latin typeface="Georgia"/>
                <a:cs typeface="Georgia"/>
              </a:rPr>
              <a:t>Error!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25876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/>
              <a:t>I</a:t>
            </a:r>
            <a:r>
              <a:rPr sz="4400" spc="75" dirty="0"/>
              <a:t>t</a:t>
            </a:r>
            <a:r>
              <a:rPr sz="4400" spc="-35" dirty="0"/>
              <a:t>e</a:t>
            </a:r>
            <a:r>
              <a:rPr sz="4400" spc="-60" dirty="0"/>
              <a:t>r</a:t>
            </a:r>
            <a:r>
              <a:rPr sz="4400" spc="15" dirty="0"/>
              <a:t>a</a:t>
            </a:r>
            <a:r>
              <a:rPr sz="4400" spc="75" dirty="0"/>
              <a:t>t</a:t>
            </a:r>
            <a:r>
              <a:rPr sz="4400" spc="25" dirty="0"/>
              <a:t>i</a:t>
            </a:r>
            <a:r>
              <a:rPr sz="4400" spc="-160" dirty="0"/>
              <a:t>o</a:t>
            </a:r>
            <a:r>
              <a:rPr sz="4400" spc="-2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2" y="1343659"/>
            <a:ext cx="9719945" cy="3052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Repeated </a:t>
            </a:r>
            <a:r>
              <a:rPr sz="2400" spc="140" dirty="0">
                <a:solidFill>
                  <a:srgbClr val="585858"/>
                </a:solidFill>
                <a:latin typeface="Times New Roman"/>
                <a:cs typeface="Times New Roman"/>
              </a:rPr>
              <a:t>execution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400" spc="26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195" dirty="0">
                <a:solidFill>
                  <a:srgbClr val="585858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instructions</a:t>
            </a:r>
            <a:r>
              <a:rPr sz="2400" spc="-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called </a:t>
            </a:r>
            <a:r>
              <a:rPr sz="2400" spc="175" dirty="0">
                <a:solidFill>
                  <a:srgbClr val="585858"/>
                </a:solidFill>
                <a:latin typeface="Times New Roman"/>
                <a:cs typeface="Times New Roman"/>
              </a:rPr>
              <a:t>iteration.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22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2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585858"/>
                </a:solidFill>
                <a:latin typeface="Times New Roman"/>
                <a:cs typeface="Times New Roman"/>
              </a:rPr>
              <a:t>act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585858"/>
                </a:solidFill>
                <a:latin typeface="Times New Roman"/>
                <a:cs typeface="Times New Roman"/>
              </a:rPr>
              <a:t>repeating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7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55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Times New Roman"/>
                <a:cs typeface="Times New Roman"/>
              </a:rPr>
              <a:t>perform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Times New Roman"/>
                <a:cs typeface="Times New Roman"/>
              </a:rPr>
              <a:t>specific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Times New Roman"/>
                <a:cs typeface="Times New Roman"/>
              </a:rPr>
              <a:t>action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Times New Roman"/>
                <a:cs typeface="Times New Roman"/>
              </a:rPr>
              <a:t>collection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elements,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585858"/>
                </a:solidFill>
                <a:latin typeface="Times New Roman"/>
                <a:cs typeface="Times New Roman"/>
              </a:rPr>
              <a:t>time,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repetition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Times New Roman"/>
                <a:cs typeface="Times New Roman"/>
              </a:rPr>
              <a:t>called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0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Times New Roman"/>
                <a:cs typeface="Times New Roman"/>
              </a:rPr>
              <a:t>iteration,</a:t>
            </a:r>
            <a:endParaRPr sz="2000">
              <a:latin typeface="Times New Roman"/>
              <a:cs typeface="Times New Roman"/>
            </a:endParaRPr>
          </a:p>
          <a:p>
            <a:pPr marL="469900" marR="5080" lvl="1" indent="-18288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15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85858"/>
                </a:solidFill>
                <a:latin typeface="Times New Roman"/>
                <a:cs typeface="Times New Roman"/>
              </a:rPr>
              <a:t>results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Times New Roman"/>
                <a:cs typeface="Times New Roman"/>
              </a:rPr>
              <a:t>iteration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85858"/>
                </a:solidFill>
                <a:latin typeface="Times New Roman"/>
                <a:cs typeface="Times New Roman"/>
              </a:rPr>
              <a:t>starting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Times New Roman"/>
                <a:cs typeface="Times New Roman"/>
              </a:rPr>
              <a:t>point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85858"/>
                </a:solidFill>
                <a:latin typeface="Times New Roman"/>
                <a:cs typeface="Times New Roman"/>
              </a:rPr>
              <a:t>next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Times New Roman"/>
                <a:cs typeface="Times New Roman"/>
              </a:rPr>
              <a:t>iteration  </a:t>
            </a:r>
            <a:r>
              <a:rPr sz="2000" spc="160" dirty="0">
                <a:solidFill>
                  <a:srgbClr val="585858"/>
                </a:solidFill>
                <a:latin typeface="Times New Roman"/>
                <a:cs typeface="Times New Roman"/>
              </a:rPr>
              <a:t>until 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000" spc="105" dirty="0">
                <a:solidFill>
                  <a:srgbClr val="585858"/>
                </a:solidFill>
                <a:latin typeface="Times New Roman"/>
                <a:cs typeface="Times New Roman"/>
              </a:rPr>
              <a:t>condition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000" spc="-3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85858"/>
                </a:solidFill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71" y="4710506"/>
            <a:ext cx="8849360" cy="1903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95" dirty="0">
                <a:solidFill>
                  <a:srgbClr val="585858"/>
                </a:solidFill>
                <a:latin typeface="Times New Roman"/>
                <a:cs typeface="Times New Roman"/>
              </a:rPr>
              <a:t>Iteration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585858"/>
                </a:solidFill>
                <a:latin typeface="Times New Roman"/>
                <a:cs typeface="Times New Roman"/>
              </a:rPr>
              <a:t>commonly</a:t>
            </a:r>
            <a:r>
              <a:rPr sz="24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Times New Roman"/>
                <a:cs typeface="Times New Roman"/>
              </a:rPr>
              <a:t>expressed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using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loop </a:t>
            </a:r>
            <a:r>
              <a:rPr sz="2400" spc="215" dirty="0">
                <a:solidFill>
                  <a:srgbClr val="585858"/>
                </a:solidFill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45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14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While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1560"/>
              </a:spcBef>
              <a:buClr>
                <a:srgbClr val="D24717"/>
              </a:buClr>
              <a:buFont typeface="Arial"/>
              <a:buChar char=""/>
              <a:tabLst>
                <a:tab pos="470534" algn="l"/>
              </a:tabLst>
            </a:pPr>
            <a:r>
              <a:rPr sz="2000" spc="55" dirty="0">
                <a:solidFill>
                  <a:srgbClr val="585858"/>
                </a:solidFill>
                <a:latin typeface="Times New Roman"/>
                <a:cs typeface="Times New Roman"/>
              </a:rPr>
              <a:t>Do </a:t>
            </a:r>
            <a:r>
              <a:rPr sz="2000" spc="110" dirty="0">
                <a:solidFill>
                  <a:srgbClr val="585858"/>
                </a:solidFill>
                <a:latin typeface="Times New Roman"/>
                <a:cs typeface="Times New Roman"/>
              </a:rPr>
              <a:t>While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26498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Factorial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1" y="1175899"/>
            <a:ext cx="9583420" cy="4546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200" dirty="0">
                <a:solidFill>
                  <a:srgbClr val="585858"/>
                </a:solidFill>
                <a:latin typeface="Times New Roman"/>
                <a:cs typeface="Times New Roman"/>
              </a:rPr>
              <a:t>Factorial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31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800" spc="190" dirty="0">
                <a:solidFill>
                  <a:srgbClr val="585858"/>
                </a:solidFill>
                <a:latin typeface="Times New Roman"/>
                <a:cs typeface="Times New Roman"/>
              </a:rPr>
              <a:t>non-negative </a:t>
            </a:r>
            <a:r>
              <a:rPr sz="2800" spc="210" dirty="0">
                <a:solidFill>
                  <a:srgbClr val="585858"/>
                </a:solidFill>
                <a:latin typeface="Times New Roman"/>
                <a:cs typeface="Times New Roman"/>
              </a:rPr>
              <a:t>integer </a:t>
            </a:r>
            <a:r>
              <a:rPr sz="2800" b="1" spc="-20" dirty="0">
                <a:solidFill>
                  <a:srgbClr val="585858"/>
                </a:solidFill>
                <a:latin typeface="Georgia"/>
                <a:cs typeface="Georgia"/>
              </a:rPr>
              <a:t>n 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800" spc="26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800" spc="195" dirty="0">
                <a:solidFill>
                  <a:srgbClr val="585858"/>
                </a:solidFill>
                <a:latin typeface="Times New Roman"/>
                <a:cs typeface="Times New Roman"/>
              </a:rPr>
              <a:t>product</a:t>
            </a:r>
            <a:r>
              <a:rPr sz="2800" spc="-3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175" dirty="0">
                <a:solidFill>
                  <a:srgbClr val="585858"/>
                </a:solidFill>
                <a:latin typeface="Times New Roman"/>
                <a:cs typeface="Times New Roman"/>
              </a:rPr>
              <a:t>all  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positive </a:t>
            </a:r>
            <a:r>
              <a:rPr sz="2800" spc="210" dirty="0">
                <a:solidFill>
                  <a:srgbClr val="585858"/>
                </a:solidFill>
                <a:latin typeface="Times New Roman"/>
                <a:cs typeface="Times New Roman"/>
              </a:rPr>
              <a:t>integers </a:t>
            </a:r>
            <a:r>
              <a:rPr sz="2800" spc="170" dirty="0">
                <a:solidFill>
                  <a:srgbClr val="585858"/>
                </a:solidFill>
                <a:latin typeface="Times New Roman"/>
                <a:cs typeface="Times New Roman"/>
              </a:rPr>
              <a:t>less </a:t>
            </a:r>
            <a:r>
              <a:rPr sz="2800" spc="315" dirty="0">
                <a:solidFill>
                  <a:srgbClr val="585858"/>
                </a:solidFill>
                <a:latin typeface="Times New Roman"/>
                <a:cs typeface="Times New Roman"/>
              </a:rPr>
              <a:t>than 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or </a:t>
            </a:r>
            <a:r>
              <a:rPr sz="2800" spc="215" dirty="0">
                <a:solidFill>
                  <a:srgbClr val="585858"/>
                </a:solidFill>
                <a:latin typeface="Times New Roman"/>
                <a:cs typeface="Times New Roman"/>
              </a:rPr>
              <a:t>equal</a:t>
            </a:r>
            <a:r>
              <a:rPr sz="2800" spc="-4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800" b="1" spc="35" dirty="0">
                <a:solidFill>
                  <a:srgbClr val="585858"/>
                </a:solidFill>
                <a:latin typeface="Georgia"/>
                <a:cs typeface="Georgia"/>
              </a:rPr>
              <a:t>n</a:t>
            </a:r>
            <a:r>
              <a:rPr sz="2800" spc="3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045"/>
              </a:spcBef>
            </a:pPr>
            <a:r>
              <a:rPr sz="2400" spc="-100" smtClean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spc="-130" dirty="0" smtClean="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r>
              <a:rPr sz="2400" b="1" spc="-130" dirty="0">
                <a:solidFill>
                  <a:srgbClr val="585858"/>
                </a:solidFill>
                <a:latin typeface="Georgia"/>
                <a:cs typeface="Georgia"/>
              </a:rPr>
              <a:t>! </a:t>
            </a:r>
            <a:r>
              <a:rPr sz="2400" spc="10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5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4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3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400" spc="130" dirty="0">
                <a:solidFill>
                  <a:srgbClr val="585858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400" spc="-3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585858"/>
                </a:solidFill>
                <a:latin typeface="Georgia"/>
                <a:cs typeface="Georgia"/>
              </a:rPr>
              <a:t>120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200" dirty="0">
                <a:solidFill>
                  <a:srgbClr val="585858"/>
                </a:solidFill>
                <a:latin typeface="Times New Roman"/>
                <a:cs typeface="Times New Roman"/>
              </a:rPr>
              <a:t>Factorial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b="1" spc="-20" dirty="0">
                <a:solidFill>
                  <a:srgbClr val="585858"/>
                </a:solidFill>
                <a:latin typeface="Georgia"/>
                <a:cs typeface="Georgia"/>
              </a:rPr>
              <a:t>n 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800" spc="195" dirty="0">
                <a:solidFill>
                  <a:srgbClr val="585858"/>
                </a:solidFill>
                <a:latin typeface="Times New Roman"/>
                <a:cs typeface="Times New Roman"/>
              </a:rPr>
              <a:t>denoted </a:t>
            </a:r>
            <a:r>
              <a:rPr sz="2800" spc="13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8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585858"/>
                </a:solidFill>
                <a:latin typeface="Georgia"/>
                <a:cs typeface="Georgia"/>
              </a:rPr>
              <a:t>n!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200" dirty="0">
                <a:solidFill>
                  <a:srgbClr val="585858"/>
                </a:solidFill>
                <a:latin typeface="Times New Roman"/>
                <a:cs typeface="Times New Roman"/>
              </a:rPr>
              <a:t>Factorial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0 is</a:t>
            </a:r>
            <a:r>
              <a:rPr sz="28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585858"/>
                </a:solidFill>
                <a:latin typeface="Times New Roman"/>
                <a:cs typeface="Times New Roman"/>
              </a:rPr>
              <a:t>1.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spc="200" dirty="0">
                <a:solidFill>
                  <a:srgbClr val="585858"/>
                </a:solidFill>
                <a:latin typeface="Times New Roman"/>
                <a:cs typeface="Times New Roman"/>
              </a:rPr>
              <a:t>Factorial</a:t>
            </a:r>
            <a:r>
              <a:rPr sz="28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8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3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95" dirty="0">
                <a:solidFill>
                  <a:srgbClr val="585858"/>
                </a:solidFill>
                <a:latin typeface="Times New Roman"/>
                <a:cs typeface="Times New Roman"/>
              </a:rPr>
              <a:t>negative</a:t>
            </a:r>
            <a:r>
              <a:rPr sz="28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6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8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585858"/>
                </a:solidFill>
                <a:latin typeface="Times New Roman"/>
                <a:cs typeface="Times New Roman"/>
              </a:rPr>
              <a:t>does</a:t>
            </a:r>
            <a:r>
              <a:rPr sz="28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210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8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165" dirty="0">
                <a:solidFill>
                  <a:srgbClr val="585858"/>
                </a:solidFill>
                <a:latin typeface="Times New Roman"/>
                <a:cs typeface="Times New Roman"/>
              </a:rPr>
              <a:t>exist.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6144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Factorial </a:t>
            </a:r>
            <a:r>
              <a:rPr sz="4400" spc="-930" dirty="0">
                <a:latin typeface="Verdana"/>
                <a:cs typeface="Verdana"/>
              </a:rPr>
              <a:t>–</a:t>
            </a:r>
            <a:r>
              <a:rPr sz="4400" spc="-409" dirty="0">
                <a:latin typeface="Verdana"/>
                <a:cs typeface="Verdana"/>
              </a:rPr>
              <a:t> </a:t>
            </a:r>
            <a:r>
              <a:rPr sz="4400" spc="-30" dirty="0"/>
              <a:t>Recursion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408692"/>
            <a:ext cx="8331152" cy="505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25375"/>
            <a:ext cx="10067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30" dirty="0">
                <a:solidFill>
                  <a:srgbClr val="000000"/>
                </a:solidFill>
                <a:latin typeface="Arial"/>
                <a:cs typeface="Arial"/>
              </a:rPr>
              <a:t>factorial(</a:t>
            </a:r>
            <a:r>
              <a:rPr sz="4400" spc="530" dirty="0">
                <a:solidFill>
                  <a:srgbClr val="6A3D3D"/>
                </a:solidFill>
                <a:latin typeface="Arial"/>
                <a:cs typeface="Arial"/>
              </a:rPr>
              <a:t>5</a:t>
            </a:r>
            <a:r>
              <a:rPr sz="4400" spc="530" dirty="0">
                <a:solidFill>
                  <a:srgbClr val="000000"/>
                </a:solidFill>
                <a:latin typeface="Arial"/>
                <a:cs typeface="Arial"/>
              </a:rPr>
              <a:t>)- </a:t>
            </a:r>
            <a:r>
              <a:rPr sz="4400" spc="-30" dirty="0"/>
              <a:t>Recursion</a:t>
            </a:r>
            <a:r>
              <a:rPr sz="4400" spc="-625" dirty="0"/>
              <a:t> </a:t>
            </a:r>
            <a:r>
              <a:rPr sz="4400" spc="10" dirty="0"/>
              <a:t>Execution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972" y="1588136"/>
            <a:ext cx="94253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b="1" spc="35" dirty="0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sz="2800" b="1" spc="10" dirty="0">
                <a:solidFill>
                  <a:srgbClr val="585858"/>
                </a:solidFill>
                <a:latin typeface="Georgia"/>
                <a:cs typeface="Georgia"/>
              </a:rPr>
              <a:t>slide </a:t>
            </a:r>
            <a:r>
              <a:rPr sz="2800" b="1" spc="25" dirty="0">
                <a:solidFill>
                  <a:srgbClr val="585858"/>
                </a:solidFill>
                <a:latin typeface="Georgia"/>
                <a:cs typeface="Georgia"/>
              </a:rPr>
              <a:t>illustrates </a:t>
            </a:r>
            <a:r>
              <a:rPr sz="2800" b="1" spc="30" dirty="0">
                <a:solidFill>
                  <a:srgbClr val="585858"/>
                </a:solidFill>
                <a:latin typeface="Georgia"/>
                <a:cs typeface="Georgia"/>
              </a:rPr>
              <a:t>recursive </a:t>
            </a:r>
            <a:r>
              <a:rPr sz="2800" b="1" spc="10" dirty="0">
                <a:solidFill>
                  <a:srgbClr val="585858"/>
                </a:solidFill>
                <a:latin typeface="Georgia"/>
                <a:cs typeface="Georgia"/>
              </a:rPr>
              <a:t>steps </a:t>
            </a:r>
            <a:r>
              <a:rPr sz="2800" b="1" spc="15" dirty="0">
                <a:solidFill>
                  <a:srgbClr val="585858"/>
                </a:solidFill>
                <a:latin typeface="Georgia"/>
                <a:cs typeface="Georgia"/>
              </a:rPr>
              <a:t>computing</a:t>
            </a:r>
            <a:r>
              <a:rPr sz="2800" b="1" spc="5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800" b="1" spc="-145" dirty="0">
                <a:solidFill>
                  <a:srgbClr val="585858"/>
                </a:solidFill>
                <a:latin typeface="Georgia"/>
                <a:cs typeface="Georgia"/>
              </a:rPr>
              <a:t>5!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595" y="2483943"/>
            <a:ext cx="3975100" cy="40055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Font typeface="Arial"/>
              <a:buChar char=""/>
              <a:tabLst>
                <a:tab pos="195580" algn="l"/>
                <a:tab pos="175133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585858"/>
                </a:solidFill>
                <a:latin typeface="Georgia"/>
                <a:cs typeface="Georgia"/>
              </a:rPr>
              <a:t>1:	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5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</a:t>
            </a:r>
            <a:r>
              <a:rPr sz="26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585858"/>
                </a:solidFill>
                <a:latin typeface="Times New Roman"/>
                <a:cs typeface="Times New Roman"/>
              </a:rPr>
              <a:t>factorial(4)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195580" algn="l"/>
                <a:tab pos="175133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5" dirty="0">
                <a:solidFill>
                  <a:srgbClr val="585858"/>
                </a:solidFill>
                <a:latin typeface="Georgia"/>
                <a:cs typeface="Georgia"/>
              </a:rPr>
              <a:t>2:	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4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</a:t>
            </a:r>
            <a:r>
              <a:rPr sz="26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585858"/>
                </a:solidFill>
                <a:latin typeface="Times New Roman"/>
                <a:cs typeface="Times New Roman"/>
              </a:rPr>
              <a:t>factorial(3)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195580" algn="l"/>
                <a:tab pos="175133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0" dirty="0">
                <a:solidFill>
                  <a:srgbClr val="585858"/>
                </a:solidFill>
                <a:latin typeface="Georgia"/>
                <a:cs typeface="Georgia"/>
              </a:rPr>
              <a:t>3:	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3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</a:t>
            </a:r>
            <a:r>
              <a:rPr sz="26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585858"/>
                </a:solidFill>
                <a:latin typeface="Times New Roman"/>
                <a:cs typeface="Times New Roman"/>
              </a:rPr>
              <a:t>factorial(2)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195580" algn="l"/>
                <a:tab pos="175133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215" dirty="0">
                <a:solidFill>
                  <a:srgbClr val="585858"/>
                </a:solidFill>
                <a:latin typeface="Georgia"/>
                <a:cs typeface="Georgia"/>
              </a:rPr>
              <a:t>4:	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2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</a:t>
            </a:r>
            <a:r>
              <a:rPr sz="26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585858"/>
                </a:solidFill>
                <a:latin typeface="Times New Roman"/>
                <a:cs typeface="Times New Roman"/>
              </a:rPr>
              <a:t>factorial(1)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Arial"/>
              <a:buChar char=""/>
              <a:tabLst>
                <a:tab pos="195580" algn="l"/>
                <a:tab pos="175133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50" dirty="0">
                <a:solidFill>
                  <a:srgbClr val="585858"/>
                </a:solidFill>
                <a:latin typeface="Georgia"/>
                <a:cs typeface="Georgia"/>
              </a:rPr>
              <a:t>5:	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4879" y="2885694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0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2"/>
                </a:lnTo>
                <a:lnTo>
                  <a:pt x="85578" y="457326"/>
                </a:lnTo>
                <a:lnTo>
                  <a:pt x="107671" y="419480"/>
                </a:lnTo>
                <a:lnTo>
                  <a:pt x="66528" y="419480"/>
                </a:lnTo>
                <a:lnTo>
                  <a:pt x="66528" y="348869"/>
                </a:lnTo>
                <a:lnTo>
                  <a:pt x="35413" y="295528"/>
                </a:lnTo>
                <a:lnTo>
                  <a:pt x="30360" y="289921"/>
                </a:lnTo>
                <a:lnTo>
                  <a:pt x="23760" y="286765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28"/>
                </a:lnTo>
                <a:lnTo>
                  <a:pt x="69068" y="409828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5"/>
                </a:lnTo>
                <a:lnTo>
                  <a:pt x="140795" y="289921"/>
                </a:lnTo>
                <a:lnTo>
                  <a:pt x="135743" y="295528"/>
                </a:lnTo>
                <a:lnTo>
                  <a:pt x="104628" y="348869"/>
                </a:lnTo>
                <a:lnTo>
                  <a:pt x="104628" y="419480"/>
                </a:lnTo>
                <a:lnTo>
                  <a:pt x="107671" y="419480"/>
                </a:lnTo>
                <a:lnTo>
                  <a:pt x="168763" y="314832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0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8"/>
                </a:lnTo>
                <a:lnTo>
                  <a:pt x="102088" y="409828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8"/>
                </a:lnTo>
                <a:lnTo>
                  <a:pt x="104628" y="409828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4879" y="3783329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1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3"/>
                </a:lnTo>
                <a:lnTo>
                  <a:pt x="85578" y="457327"/>
                </a:lnTo>
                <a:lnTo>
                  <a:pt x="107671" y="419481"/>
                </a:lnTo>
                <a:lnTo>
                  <a:pt x="66528" y="419481"/>
                </a:lnTo>
                <a:lnTo>
                  <a:pt x="66528" y="348869"/>
                </a:lnTo>
                <a:lnTo>
                  <a:pt x="35413" y="295529"/>
                </a:lnTo>
                <a:lnTo>
                  <a:pt x="30360" y="289921"/>
                </a:lnTo>
                <a:lnTo>
                  <a:pt x="23760" y="286766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29"/>
                </a:lnTo>
                <a:lnTo>
                  <a:pt x="69068" y="409829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6"/>
                </a:lnTo>
                <a:lnTo>
                  <a:pt x="140795" y="289921"/>
                </a:lnTo>
                <a:lnTo>
                  <a:pt x="135743" y="295529"/>
                </a:lnTo>
                <a:lnTo>
                  <a:pt x="104628" y="348869"/>
                </a:lnTo>
                <a:lnTo>
                  <a:pt x="104628" y="419481"/>
                </a:lnTo>
                <a:lnTo>
                  <a:pt x="107671" y="419481"/>
                </a:lnTo>
                <a:lnTo>
                  <a:pt x="168763" y="314833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1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9"/>
                </a:lnTo>
                <a:lnTo>
                  <a:pt x="102088" y="409829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9"/>
                </a:lnTo>
                <a:lnTo>
                  <a:pt x="104628" y="409829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4879" y="4679441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0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2"/>
                </a:lnTo>
                <a:lnTo>
                  <a:pt x="85578" y="457326"/>
                </a:lnTo>
                <a:lnTo>
                  <a:pt x="107671" y="419480"/>
                </a:lnTo>
                <a:lnTo>
                  <a:pt x="66528" y="419480"/>
                </a:lnTo>
                <a:lnTo>
                  <a:pt x="66528" y="348868"/>
                </a:lnTo>
                <a:lnTo>
                  <a:pt x="35413" y="295528"/>
                </a:lnTo>
                <a:lnTo>
                  <a:pt x="30360" y="289921"/>
                </a:lnTo>
                <a:lnTo>
                  <a:pt x="23760" y="286765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8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28"/>
                </a:lnTo>
                <a:lnTo>
                  <a:pt x="69068" y="409828"/>
                </a:lnTo>
                <a:lnTo>
                  <a:pt x="85578" y="381526"/>
                </a:lnTo>
                <a:lnTo>
                  <a:pt x="66528" y="348868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5"/>
                </a:lnTo>
                <a:lnTo>
                  <a:pt x="140795" y="289921"/>
                </a:lnTo>
                <a:lnTo>
                  <a:pt x="135743" y="295528"/>
                </a:lnTo>
                <a:lnTo>
                  <a:pt x="104628" y="348868"/>
                </a:lnTo>
                <a:lnTo>
                  <a:pt x="104628" y="419480"/>
                </a:lnTo>
                <a:lnTo>
                  <a:pt x="107671" y="419480"/>
                </a:lnTo>
                <a:lnTo>
                  <a:pt x="168763" y="314832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0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8"/>
                </a:lnTo>
                <a:lnTo>
                  <a:pt x="102088" y="409828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8"/>
                </a:moveTo>
                <a:lnTo>
                  <a:pt x="85578" y="381526"/>
                </a:lnTo>
                <a:lnTo>
                  <a:pt x="102088" y="409828"/>
                </a:lnTo>
                <a:lnTo>
                  <a:pt x="104628" y="409828"/>
                </a:lnTo>
                <a:lnTo>
                  <a:pt x="104628" y="348868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8"/>
                </a:lnTo>
                <a:lnTo>
                  <a:pt x="85578" y="381526"/>
                </a:lnTo>
                <a:lnTo>
                  <a:pt x="104628" y="348868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4879" y="5566409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82"/>
                </a:moveTo>
                <a:lnTo>
                  <a:pt x="9251" y="288721"/>
                </a:lnTo>
                <a:lnTo>
                  <a:pt x="3643" y="293754"/>
                </a:lnTo>
                <a:lnTo>
                  <a:pt x="488" y="300332"/>
                </a:lnTo>
                <a:lnTo>
                  <a:pt x="0" y="307620"/>
                </a:lnTo>
                <a:lnTo>
                  <a:pt x="2393" y="314782"/>
                </a:lnTo>
                <a:lnTo>
                  <a:pt x="85578" y="457288"/>
                </a:lnTo>
                <a:lnTo>
                  <a:pt x="107647" y="419480"/>
                </a:lnTo>
                <a:lnTo>
                  <a:pt x="66528" y="419480"/>
                </a:lnTo>
                <a:lnTo>
                  <a:pt x="66528" y="348919"/>
                </a:lnTo>
                <a:lnTo>
                  <a:pt x="35413" y="295579"/>
                </a:lnTo>
                <a:lnTo>
                  <a:pt x="30349" y="289927"/>
                </a:lnTo>
                <a:lnTo>
                  <a:pt x="23760" y="286759"/>
                </a:lnTo>
                <a:lnTo>
                  <a:pt x="16446" y="286282"/>
                </a:lnTo>
                <a:close/>
              </a:path>
              <a:path w="171450" h="457835">
                <a:moveTo>
                  <a:pt x="66528" y="348919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79"/>
                </a:lnTo>
                <a:lnTo>
                  <a:pt x="69068" y="409879"/>
                </a:lnTo>
                <a:lnTo>
                  <a:pt x="85578" y="381576"/>
                </a:lnTo>
                <a:lnTo>
                  <a:pt x="66528" y="348919"/>
                </a:lnTo>
                <a:close/>
              </a:path>
              <a:path w="171450" h="457835">
                <a:moveTo>
                  <a:pt x="154709" y="286280"/>
                </a:moveTo>
                <a:lnTo>
                  <a:pt x="147385" y="286759"/>
                </a:lnTo>
                <a:lnTo>
                  <a:pt x="140790" y="289932"/>
                </a:lnTo>
                <a:lnTo>
                  <a:pt x="135743" y="295579"/>
                </a:lnTo>
                <a:lnTo>
                  <a:pt x="104628" y="348919"/>
                </a:lnTo>
                <a:lnTo>
                  <a:pt x="104628" y="419480"/>
                </a:lnTo>
                <a:lnTo>
                  <a:pt x="107647" y="419480"/>
                </a:lnTo>
                <a:lnTo>
                  <a:pt x="168763" y="314782"/>
                </a:lnTo>
                <a:lnTo>
                  <a:pt x="171156" y="307620"/>
                </a:lnTo>
                <a:lnTo>
                  <a:pt x="170668" y="300332"/>
                </a:lnTo>
                <a:lnTo>
                  <a:pt x="167512" y="293754"/>
                </a:lnTo>
                <a:lnTo>
                  <a:pt x="161905" y="288721"/>
                </a:lnTo>
                <a:lnTo>
                  <a:pt x="154709" y="286280"/>
                </a:lnTo>
                <a:close/>
              </a:path>
              <a:path w="171450" h="457835">
                <a:moveTo>
                  <a:pt x="85578" y="381576"/>
                </a:moveTo>
                <a:lnTo>
                  <a:pt x="69068" y="409879"/>
                </a:lnTo>
                <a:lnTo>
                  <a:pt x="102088" y="409879"/>
                </a:lnTo>
                <a:lnTo>
                  <a:pt x="85578" y="381576"/>
                </a:lnTo>
                <a:close/>
              </a:path>
              <a:path w="171450" h="457835">
                <a:moveTo>
                  <a:pt x="104628" y="348919"/>
                </a:moveTo>
                <a:lnTo>
                  <a:pt x="85578" y="381576"/>
                </a:lnTo>
                <a:lnTo>
                  <a:pt x="102088" y="409879"/>
                </a:lnTo>
                <a:lnTo>
                  <a:pt x="104628" y="409879"/>
                </a:lnTo>
                <a:lnTo>
                  <a:pt x="104628" y="34891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919"/>
                </a:lnTo>
                <a:lnTo>
                  <a:pt x="85578" y="381576"/>
                </a:lnTo>
                <a:lnTo>
                  <a:pt x="104628" y="34891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0661" y="5748530"/>
            <a:ext cx="3241675" cy="998219"/>
          </a:xfrm>
          <a:custGeom>
            <a:avLst/>
            <a:gdLst/>
            <a:ahLst/>
            <a:cxnLst/>
            <a:rect l="l" t="t" r="r" b="b"/>
            <a:pathLst>
              <a:path w="3241675" h="998220">
                <a:moveTo>
                  <a:pt x="3203575" y="959764"/>
                </a:moveTo>
                <a:lnTo>
                  <a:pt x="0" y="959764"/>
                </a:lnTo>
                <a:lnTo>
                  <a:pt x="0" y="997859"/>
                </a:lnTo>
                <a:lnTo>
                  <a:pt x="3222625" y="997859"/>
                </a:lnTo>
                <a:lnTo>
                  <a:pt x="3230048" y="996362"/>
                </a:lnTo>
                <a:lnTo>
                  <a:pt x="3236102" y="992280"/>
                </a:lnTo>
                <a:lnTo>
                  <a:pt x="3240180" y="986226"/>
                </a:lnTo>
                <a:lnTo>
                  <a:pt x="3241675" y="978814"/>
                </a:lnTo>
                <a:lnTo>
                  <a:pt x="3203575" y="978814"/>
                </a:lnTo>
                <a:lnTo>
                  <a:pt x="3203575" y="959764"/>
                </a:lnTo>
                <a:close/>
              </a:path>
              <a:path w="3241675" h="998220">
                <a:moveTo>
                  <a:pt x="3203575" y="57150"/>
                </a:moveTo>
                <a:lnTo>
                  <a:pt x="3203575" y="978814"/>
                </a:lnTo>
                <a:lnTo>
                  <a:pt x="3222625" y="959764"/>
                </a:lnTo>
                <a:lnTo>
                  <a:pt x="3241675" y="959764"/>
                </a:lnTo>
                <a:lnTo>
                  <a:pt x="3241675" y="76200"/>
                </a:lnTo>
                <a:lnTo>
                  <a:pt x="3222625" y="76200"/>
                </a:lnTo>
                <a:lnTo>
                  <a:pt x="3203575" y="57150"/>
                </a:lnTo>
                <a:close/>
              </a:path>
              <a:path w="3241675" h="998220">
                <a:moveTo>
                  <a:pt x="3241675" y="959764"/>
                </a:moveTo>
                <a:lnTo>
                  <a:pt x="3222625" y="959764"/>
                </a:lnTo>
                <a:lnTo>
                  <a:pt x="3203575" y="978814"/>
                </a:lnTo>
                <a:lnTo>
                  <a:pt x="3241675" y="978814"/>
                </a:lnTo>
                <a:lnTo>
                  <a:pt x="3241675" y="959764"/>
                </a:lnTo>
                <a:close/>
              </a:path>
              <a:path w="3241675" h="998220">
                <a:moveTo>
                  <a:pt x="2085086" y="0"/>
                </a:moveTo>
                <a:lnTo>
                  <a:pt x="1970786" y="57150"/>
                </a:lnTo>
                <a:lnTo>
                  <a:pt x="2085086" y="114300"/>
                </a:lnTo>
                <a:lnTo>
                  <a:pt x="2085086" y="76200"/>
                </a:lnTo>
                <a:lnTo>
                  <a:pt x="2066036" y="76200"/>
                </a:lnTo>
                <a:lnTo>
                  <a:pt x="2066036" y="38100"/>
                </a:lnTo>
                <a:lnTo>
                  <a:pt x="2085086" y="38100"/>
                </a:lnTo>
                <a:lnTo>
                  <a:pt x="2085086" y="0"/>
                </a:lnTo>
                <a:close/>
              </a:path>
              <a:path w="3241675" h="998220">
                <a:moveTo>
                  <a:pt x="2085086" y="38100"/>
                </a:moveTo>
                <a:lnTo>
                  <a:pt x="2066036" y="38100"/>
                </a:lnTo>
                <a:lnTo>
                  <a:pt x="2066036" y="76200"/>
                </a:lnTo>
                <a:lnTo>
                  <a:pt x="2085086" y="76200"/>
                </a:lnTo>
                <a:lnTo>
                  <a:pt x="2085086" y="38100"/>
                </a:lnTo>
                <a:close/>
              </a:path>
              <a:path w="3241675" h="998220">
                <a:moveTo>
                  <a:pt x="3222625" y="38100"/>
                </a:moveTo>
                <a:lnTo>
                  <a:pt x="2085086" y="38100"/>
                </a:lnTo>
                <a:lnTo>
                  <a:pt x="2085086" y="76200"/>
                </a:lnTo>
                <a:lnTo>
                  <a:pt x="3203575" y="76200"/>
                </a:lnTo>
                <a:lnTo>
                  <a:pt x="3203575" y="57150"/>
                </a:lnTo>
                <a:lnTo>
                  <a:pt x="3241675" y="57150"/>
                </a:lnTo>
                <a:lnTo>
                  <a:pt x="3240180" y="49737"/>
                </a:lnTo>
                <a:lnTo>
                  <a:pt x="3236102" y="43681"/>
                </a:lnTo>
                <a:lnTo>
                  <a:pt x="3230048" y="39597"/>
                </a:lnTo>
                <a:lnTo>
                  <a:pt x="3222625" y="38100"/>
                </a:lnTo>
                <a:close/>
              </a:path>
              <a:path w="3241675" h="998220">
                <a:moveTo>
                  <a:pt x="3241675" y="57150"/>
                </a:moveTo>
                <a:lnTo>
                  <a:pt x="3203575" y="57150"/>
                </a:lnTo>
                <a:lnTo>
                  <a:pt x="3222625" y="76200"/>
                </a:lnTo>
                <a:lnTo>
                  <a:pt x="3241675" y="76200"/>
                </a:lnTo>
                <a:lnTo>
                  <a:pt x="3241675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0338" y="5277613"/>
            <a:ext cx="1692911" cy="766445"/>
          </a:xfrm>
          <a:custGeom>
            <a:avLst/>
            <a:gdLst/>
            <a:ahLst/>
            <a:cxnLst/>
            <a:rect l="l" t="t" r="r" b="b"/>
            <a:pathLst>
              <a:path w="1692909" h="766445">
                <a:moveTo>
                  <a:pt x="1654429" y="728332"/>
                </a:moveTo>
                <a:lnTo>
                  <a:pt x="1447038" y="728332"/>
                </a:lnTo>
                <a:lnTo>
                  <a:pt x="1447038" y="766432"/>
                </a:lnTo>
                <a:lnTo>
                  <a:pt x="1673479" y="766432"/>
                </a:lnTo>
                <a:lnTo>
                  <a:pt x="1680902" y="764934"/>
                </a:lnTo>
                <a:lnTo>
                  <a:pt x="1686956" y="760850"/>
                </a:lnTo>
                <a:lnTo>
                  <a:pt x="1691034" y="754795"/>
                </a:lnTo>
                <a:lnTo>
                  <a:pt x="1692529" y="747382"/>
                </a:lnTo>
                <a:lnTo>
                  <a:pt x="1654429" y="747382"/>
                </a:lnTo>
                <a:lnTo>
                  <a:pt x="1654429" y="728332"/>
                </a:lnTo>
                <a:close/>
              </a:path>
              <a:path w="1692909" h="766445">
                <a:moveTo>
                  <a:pt x="1654429" y="57150"/>
                </a:moveTo>
                <a:lnTo>
                  <a:pt x="1654429" y="747382"/>
                </a:lnTo>
                <a:lnTo>
                  <a:pt x="1673479" y="728332"/>
                </a:lnTo>
                <a:lnTo>
                  <a:pt x="1692529" y="728332"/>
                </a:lnTo>
                <a:lnTo>
                  <a:pt x="1692529" y="76200"/>
                </a:lnTo>
                <a:lnTo>
                  <a:pt x="1673479" y="76200"/>
                </a:lnTo>
                <a:lnTo>
                  <a:pt x="1654429" y="57150"/>
                </a:lnTo>
                <a:close/>
              </a:path>
              <a:path w="1692909" h="766445">
                <a:moveTo>
                  <a:pt x="1692529" y="728332"/>
                </a:moveTo>
                <a:lnTo>
                  <a:pt x="1673479" y="728332"/>
                </a:lnTo>
                <a:lnTo>
                  <a:pt x="1654429" y="747382"/>
                </a:lnTo>
                <a:lnTo>
                  <a:pt x="1692529" y="747382"/>
                </a:lnTo>
                <a:lnTo>
                  <a:pt x="1692529" y="728332"/>
                </a:lnTo>
                <a:close/>
              </a:path>
              <a:path w="1692909" h="7664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692909" h="7664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692909" h="766445">
                <a:moveTo>
                  <a:pt x="167347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4429" y="76200"/>
                </a:lnTo>
                <a:lnTo>
                  <a:pt x="1654429" y="57150"/>
                </a:lnTo>
                <a:lnTo>
                  <a:pt x="1692529" y="57150"/>
                </a:lnTo>
                <a:lnTo>
                  <a:pt x="1691034" y="49726"/>
                </a:lnTo>
                <a:lnTo>
                  <a:pt x="1686956" y="43672"/>
                </a:lnTo>
                <a:lnTo>
                  <a:pt x="1680902" y="39594"/>
                </a:lnTo>
                <a:lnTo>
                  <a:pt x="1673479" y="38100"/>
                </a:lnTo>
                <a:close/>
              </a:path>
              <a:path w="1692909" h="766445">
                <a:moveTo>
                  <a:pt x="1692529" y="57150"/>
                </a:moveTo>
                <a:lnTo>
                  <a:pt x="1654429" y="57150"/>
                </a:lnTo>
                <a:lnTo>
                  <a:pt x="1673479" y="76200"/>
                </a:lnTo>
                <a:lnTo>
                  <a:pt x="1692529" y="76200"/>
                </a:lnTo>
                <a:lnTo>
                  <a:pt x="1692529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1569" y="4337305"/>
            <a:ext cx="2340611" cy="1017269"/>
          </a:xfrm>
          <a:custGeom>
            <a:avLst/>
            <a:gdLst/>
            <a:ahLst/>
            <a:cxnLst/>
            <a:rect l="l" t="t" r="r" b="b"/>
            <a:pathLst>
              <a:path w="2340609" h="1017270">
                <a:moveTo>
                  <a:pt x="2302509" y="979170"/>
                </a:moveTo>
                <a:lnTo>
                  <a:pt x="1944243" y="979170"/>
                </a:lnTo>
                <a:lnTo>
                  <a:pt x="1944243" y="1017270"/>
                </a:lnTo>
                <a:lnTo>
                  <a:pt x="2321559" y="1017270"/>
                </a:lnTo>
                <a:lnTo>
                  <a:pt x="2328929" y="1015775"/>
                </a:lnTo>
                <a:lnTo>
                  <a:pt x="2334990" y="1011697"/>
                </a:lnTo>
                <a:lnTo>
                  <a:pt x="2339097" y="1005643"/>
                </a:lnTo>
                <a:lnTo>
                  <a:pt x="2340609" y="998220"/>
                </a:lnTo>
                <a:lnTo>
                  <a:pt x="2302509" y="998220"/>
                </a:lnTo>
                <a:lnTo>
                  <a:pt x="2302509" y="979170"/>
                </a:lnTo>
                <a:close/>
              </a:path>
              <a:path w="2340609" h="1017270">
                <a:moveTo>
                  <a:pt x="2302509" y="57150"/>
                </a:moveTo>
                <a:lnTo>
                  <a:pt x="2302509" y="998220"/>
                </a:lnTo>
                <a:lnTo>
                  <a:pt x="2321559" y="979170"/>
                </a:lnTo>
                <a:lnTo>
                  <a:pt x="2340609" y="979170"/>
                </a:lnTo>
                <a:lnTo>
                  <a:pt x="2340609" y="76200"/>
                </a:lnTo>
                <a:lnTo>
                  <a:pt x="2321559" y="76200"/>
                </a:lnTo>
                <a:lnTo>
                  <a:pt x="2302509" y="57150"/>
                </a:lnTo>
                <a:close/>
              </a:path>
              <a:path w="2340609" h="1017270">
                <a:moveTo>
                  <a:pt x="2340609" y="979170"/>
                </a:moveTo>
                <a:lnTo>
                  <a:pt x="2321559" y="979170"/>
                </a:lnTo>
                <a:lnTo>
                  <a:pt x="2302509" y="998220"/>
                </a:lnTo>
                <a:lnTo>
                  <a:pt x="2340609" y="998220"/>
                </a:lnTo>
                <a:lnTo>
                  <a:pt x="2340609" y="979170"/>
                </a:lnTo>
                <a:close/>
              </a:path>
              <a:path w="2340609" h="101727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340609" h="101727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340609" h="1017270">
                <a:moveTo>
                  <a:pt x="232155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302509" y="76200"/>
                </a:lnTo>
                <a:lnTo>
                  <a:pt x="2302509" y="57150"/>
                </a:lnTo>
                <a:lnTo>
                  <a:pt x="2340609" y="57150"/>
                </a:lnTo>
                <a:lnTo>
                  <a:pt x="2339097" y="49726"/>
                </a:lnTo>
                <a:lnTo>
                  <a:pt x="2334990" y="43672"/>
                </a:lnTo>
                <a:lnTo>
                  <a:pt x="2328929" y="39594"/>
                </a:lnTo>
                <a:lnTo>
                  <a:pt x="2321559" y="38100"/>
                </a:lnTo>
                <a:close/>
              </a:path>
              <a:path w="2340609" h="1017270">
                <a:moveTo>
                  <a:pt x="2340609" y="57150"/>
                </a:moveTo>
                <a:lnTo>
                  <a:pt x="2302509" y="57150"/>
                </a:lnTo>
                <a:lnTo>
                  <a:pt x="2321559" y="76200"/>
                </a:lnTo>
                <a:lnTo>
                  <a:pt x="2340609" y="76200"/>
                </a:lnTo>
                <a:lnTo>
                  <a:pt x="2340609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1193" y="3461005"/>
            <a:ext cx="2716531" cy="1049655"/>
          </a:xfrm>
          <a:custGeom>
            <a:avLst/>
            <a:gdLst/>
            <a:ahLst/>
            <a:cxnLst/>
            <a:rect l="l" t="t" r="r" b="b"/>
            <a:pathLst>
              <a:path w="2716529" h="1049654">
                <a:moveTo>
                  <a:pt x="2678049" y="1011301"/>
                </a:moveTo>
                <a:lnTo>
                  <a:pt x="2429002" y="1011301"/>
                </a:lnTo>
                <a:lnTo>
                  <a:pt x="2429002" y="1049401"/>
                </a:lnTo>
                <a:lnTo>
                  <a:pt x="2697099" y="1049401"/>
                </a:lnTo>
                <a:lnTo>
                  <a:pt x="2704522" y="1047906"/>
                </a:lnTo>
                <a:lnTo>
                  <a:pt x="2710576" y="1043828"/>
                </a:lnTo>
                <a:lnTo>
                  <a:pt x="2714654" y="1037774"/>
                </a:lnTo>
                <a:lnTo>
                  <a:pt x="2716149" y="1030351"/>
                </a:lnTo>
                <a:lnTo>
                  <a:pt x="2678049" y="1030351"/>
                </a:lnTo>
                <a:lnTo>
                  <a:pt x="2678049" y="1011301"/>
                </a:lnTo>
                <a:close/>
              </a:path>
              <a:path w="2716529" h="1049654">
                <a:moveTo>
                  <a:pt x="2678049" y="57150"/>
                </a:moveTo>
                <a:lnTo>
                  <a:pt x="2678049" y="1030351"/>
                </a:lnTo>
                <a:lnTo>
                  <a:pt x="2697099" y="1011301"/>
                </a:lnTo>
                <a:lnTo>
                  <a:pt x="2716149" y="1011301"/>
                </a:lnTo>
                <a:lnTo>
                  <a:pt x="2716149" y="76200"/>
                </a:lnTo>
                <a:lnTo>
                  <a:pt x="2697099" y="76200"/>
                </a:lnTo>
                <a:lnTo>
                  <a:pt x="2678049" y="57150"/>
                </a:lnTo>
                <a:close/>
              </a:path>
              <a:path w="2716529" h="1049654">
                <a:moveTo>
                  <a:pt x="2716149" y="1011301"/>
                </a:moveTo>
                <a:lnTo>
                  <a:pt x="2697099" y="1011301"/>
                </a:lnTo>
                <a:lnTo>
                  <a:pt x="2678049" y="1030351"/>
                </a:lnTo>
                <a:lnTo>
                  <a:pt x="2716149" y="1030351"/>
                </a:lnTo>
                <a:lnTo>
                  <a:pt x="2716149" y="1011301"/>
                </a:lnTo>
                <a:close/>
              </a:path>
              <a:path w="2716529" h="1049654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716529" h="1049654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716529" h="1049654">
                <a:moveTo>
                  <a:pt x="26970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678049" y="76200"/>
                </a:lnTo>
                <a:lnTo>
                  <a:pt x="2678049" y="57150"/>
                </a:lnTo>
                <a:lnTo>
                  <a:pt x="2716149" y="57150"/>
                </a:lnTo>
                <a:lnTo>
                  <a:pt x="2714654" y="49726"/>
                </a:lnTo>
                <a:lnTo>
                  <a:pt x="2710576" y="43672"/>
                </a:lnTo>
                <a:lnTo>
                  <a:pt x="2704522" y="39594"/>
                </a:lnTo>
                <a:lnTo>
                  <a:pt x="2697099" y="38100"/>
                </a:lnTo>
                <a:close/>
              </a:path>
              <a:path w="2716529" h="1049654">
                <a:moveTo>
                  <a:pt x="2716149" y="57150"/>
                </a:moveTo>
                <a:lnTo>
                  <a:pt x="2678049" y="57150"/>
                </a:lnTo>
                <a:lnTo>
                  <a:pt x="2697099" y="76200"/>
                </a:lnTo>
                <a:lnTo>
                  <a:pt x="2716149" y="76200"/>
                </a:lnTo>
                <a:lnTo>
                  <a:pt x="2716149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68339" y="6053429"/>
            <a:ext cx="1760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1800" b="1" spc="-150" dirty="0">
                <a:solidFill>
                  <a:srgbClr val="585858"/>
                </a:solidFill>
                <a:latin typeface="Georgia"/>
                <a:cs typeface="Georgia"/>
              </a:rPr>
              <a:t>6: </a:t>
            </a:r>
            <a:r>
              <a:rPr sz="1800" spc="180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1800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90" y="5345429"/>
            <a:ext cx="2628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1800" b="1" spc="-65" dirty="0">
                <a:solidFill>
                  <a:srgbClr val="585858"/>
                </a:solidFill>
                <a:latin typeface="Georgia"/>
                <a:cs typeface="Georgia"/>
              </a:rPr>
              <a:t>7: </a:t>
            </a:r>
            <a:r>
              <a:rPr sz="1800" spc="180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2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1 </a:t>
            </a:r>
            <a:r>
              <a:rPr sz="18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18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7432" y="4475733"/>
            <a:ext cx="2628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1800" b="1" spc="-175" dirty="0">
                <a:solidFill>
                  <a:srgbClr val="585858"/>
                </a:solidFill>
                <a:latin typeface="Georgia"/>
                <a:cs typeface="Georgia"/>
              </a:rPr>
              <a:t>8: </a:t>
            </a:r>
            <a:r>
              <a:rPr sz="1800" spc="180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3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2 </a:t>
            </a:r>
            <a:r>
              <a:rPr sz="18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1800" spc="-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3571" y="3522979"/>
            <a:ext cx="2753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1800" b="1" spc="-150" dirty="0">
                <a:solidFill>
                  <a:srgbClr val="585858"/>
                </a:solidFill>
                <a:latin typeface="Georgia"/>
                <a:cs typeface="Georgia"/>
              </a:rPr>
              <a:t>9: </a:t>
            </a:r>
            <a:r>
              <a:rPr sz="1800" spc="180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4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6 </a:t>
            </a:r>
            <a:r>
              <a:rPr sz="18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1800" spc="-2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3897" y="2632660"/>
            <a:ext cx="319913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25" dirty="0">
                <a:solidFill>
                  <a:srgbClr val="585858"/>
                </a:solidFill>
                <a:latin typeface="Georgia"/>
                <a:cs typeface="Georgia"/>
              </a:rPr>
              <a:t>Step </a:t>
            </a:r>
            <a:r>
              <a:rPr sz="1800" b="1" spc="-85" dirty="0">
                <a:solidFill>
                  <a:srgbClr val="585858"/>
                </a:solidFill>
                <a:latin typeface="Georgia"/>
                <a:cs typeface="Georgia"/>
              </a:rPr>
              <a:t>10: </a:t>
            </a:r>
            <a:r>
              <a:rPr sz="1800" spc="180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1800" spc="100" dirty="0">
                <a:solidFill>
                  <a:srgbClr val="585858"/>
                </a:solidFill>
                <a:latin typeface="Times New Roman"/>
                <a:cs typeface="Times New Roman"/>
              </a:rPr>
              <a:t>5 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1800" spc="95" dirty="0">
                <a:solidFill>
                  <a:srgbClr val="585858"/>
                </a:solidFill>
                <a:latin typeface="Times New Roman"/>
                <a:cs typeface="Times New Roman"/>
              </a:rPr>
              <a:t>24 </a:t>
            </a:r>
            <a:r>
              <a:rPr sz="18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1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-65" dirty="0">
                <a:solidFill>
                  <a:srgbClr val="585858"/>
                </a:solidFill>
                <a:latin typeface="Georgia"/>
                <a:cs typeface="Georgia"/>
              </a:rPr>
              <a:t>120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1569" y="2650235"/>
            <a:ext cx="3087371" cy="918210"/>
          </a:xfrm>
          <a:custGeom>
            <a:avLst/>
            <a:gdLst/>
            <a:ahLst/>
            <a:cxnLst/>
            <a:rect l="l" t="t" r="r" b="b"/>
            <a:pathLst>
              <a:path w="3087370" h="918210">
                <a:moveTo>
                  <a:pt x="3049143" y="879728"/>
                </a:moveTo>
                <a:lnTo>
                  <a:pt x="2833878" y="879728"/>
                </a:lnTo>
                <a:lnTo>
                  <a:pt x="2833878" y="917828"/>
                </a:lnTo>
                <a:lnTo>
                  <a:pt x="3068193" y="917828"/>
                </a:lnTo>
                <a:lnTo>
                  <a:pt x="3075616" y="916334"/>
                </a:lnTo>
                <a:lnTo>
                  <a:pt x="3081670" y="912256"/>
                </a:lnTo>
                <a:lnTo>
                  <a:pt x="3085748" y="906202"/>
                </a:lnTo>
                <a:lnTo>
                  <a:pt x="3087243" y="898778"/>
                </a:lnTo>
                <a:lnTo>
                  <a:pt x="3049143" y="898778"/>
                </a:lnTo>
                <a:lnTo>
                  <a:pt x="3049143" y="879728"/>
                </a:lnTo>
                <a:close/>
              </a:path>
              <a:path w="3087370" h="918210">
                <a:moveTo>
                  <a:pt x="3049143" y="57150"/>
                </a:moveTo>
                <a:lnTo>
                  <a:pt x="3049143" y="898778"/>
                </a:lnTo>
                <a:lnTo>
                  <a:pt x="3068193" y="879728"/>
                </a:lnTo>
                <a:lnTo>
                  <a:pt x="3087243" y="879728"/>
                </a:lnTo>
                <a:lnTo>
                  <a:pt x="3087243" y="76200"/>
                </a:lnTo>
                <a:lnTo>
                  <a:pt x="3068193" y="76200"/>
                </a:lnTo>
                <a:lnTo>
                  <a:pt x="3049143" y="57150"/>
                </a:lnTo>
                <a:close/>
              </a:path>
              <a:path w="3087370" h="918210">
                <a:moveTo>
                  <a:pt x="3087243" y="879728"/>
                </a:moveTo>
                <a:lnTo>
                  <a:pt x="3068193" y="879728"/>
                </a:lnTo>
                <a:lnTo>
                  <a:pt x="3049143" y="898778"/>
                </a:lnTo>
                <a:lnTo>
                  <a:pt x="3087243" y="898778"/>
                </a:lnTo>
                <a:lnTo>
                  <a:pt x="3087243" y="879728"/>
                </a:lnTo>
                <a:close/>
              </a:path>
              <a:path w="3087370" h="91821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087370" h="91821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087370" h="918210">
                <a:moveTo>
                  <a:pt x="306819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9143" y="76200"/>
                </a:lnTo>
                <a:lnTo>
                  <a:pt x="3049143" y="57150"/>
                </a:lnTo>
                <a:lnTo>
                  <a:pt x="3087243" y="57150"/>
                </a:lnTo>
                <a:lnTo>
                  <a:pt x="3085748" y="49726"/>
                </a:lnTo>
                <a:lnTo>
                  <a:pt x="3081670" y="43672"/>
                </a:lnTo>
                <a:lnTo>
                  <a:pt x="3075616" y="39594"/>
                </a:lnTo>
                <a:lnTo>
                  <a:pt x="3068193" y="38100"/>
                </a:lnTo>
                <a:close/>
              </a:path>
              <a:path w="3087370" h="918210">
                <a:moveTo>
                  <a:pt x="3087243" y="57150"/>
                </a:moveTo>
                <a:lnTo>
                  <a:pt x="3049143" y="57150"/>
                </a:lnTo>
                <a:lnTo>
                  <a:pt x="3068193" y="76200"/>
                </a:lnTo>
                <a:lnTo>
                  <a:pt x="3087243" y="76200"/>
                </a:lnTo>
                <a:lnTo>
                  <a:pt x="3087243" y="5715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69" y="342139"/>
            <a:ext cx="5779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Factorial </a:t>
            </a:r>
            <a:r>
              <a:rPr sz="4400" spc="-930" dirty="0">
                <a:latin typeface="Verdana"/>
                <a:cs typeface="Verdana"/>
              </a:rPr>
              <a:t>–</a:t>
            </a:r>
            <a:r>
              <a:rPr sz="4400" spc="-380" dirty="0">
                <a:latin typeface="Verdana"/>
                <a:cs typeface="Verdana"/>
              </a:rPr>
              <a:t> </a:t>
            </a:r>
            <a:r>
              <a:rPr sz="4400" spc="-20" dirty="0"/>
              <a:t>Iteration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333147"/>
            <a:ext cx="8324088" cy="531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25375"/>
            <a:ext cx="98532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6085" algn="l"/>
              </a:tabLst>
            </a:pPr>
            <a:r>
              <a:rPr sz="4400" spc="530" dirty="0">
                <a:solidFill>
                  <a:srgbClr val="000000"/>
                </a:solidFill>
                <a:latin typeface="Arial"/>
                <a:cs typeface="Arial"/>
              </a:rPr>
              <a:t>factorial(</a:t>
            </a:r>
            <a:r>
              <a:rPr sz="4400" spc="530" dirty="0">
                <a:solidFill>
                  <a:srgbClr val="6A3D3D"/>
                </a:solidFill>
                <a:latin typeface="Arial"/>
                <a:cs typeface="Arial"/>
              </a:rPr>
              <a:t>5</a:t>
            </a:r>
            <a:r>
              <a:rPr sz="4400" spc="530" dirty="0">
                <a:solidFill>
                  <a:srgbClr val="000000"/>
                </a:solidFill>
                <a:latin typeface="Arial"/>
                <a:cs typeface="Arial"/>
              </a:rPr>
              <a:t>)-	</a:t>
            </a:r>
            <a:r>
              <a:rPr sz="4400" spc="-20" dirty="0"/>
              <a:t>Iteration</a:t>
            </a:r>
            <a:r>
              <a:rPr sz="4400" spc="-35" dirty="0"/>
              <a:t> </a:t>
            </a:r>
            <a:r>
              <a:rPr sz="4400" spc="10" dirty="0"/>
              <a:t>Execution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972" y="1588135"/>
            <a:ext cx="9425305" cy="4032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0357"/>
              <a:buFont typeface="Arial"/>
              <a:buChar char="•"/>
              <a:tabLst>
                <a:tab pos="196215" algn="l"/>
              </a:tabLst>
            </a:pPr>
            <a:r>
              <a:rPr sz="2800" b="1" spc="35" dirty="0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sz="2800" b="1" spc="10" dirty="0">
                <a:solidFill>
                  <a:srgbClr val="585858"/>
                </a:solidFill>
                <a:latin typeface="Georgia"/>
                <a:cs typeface="Georgia"/>
              </a:rPr>
              <a:t>slide </a:t>
            </a:r>
            <a:r>
              <a:rPr sz="2800" b="1" spc="25" dirty="0">
                <a:solidFill>
                  <a:srgbClr val="585858"/>
                </a:solidFill>
                <a:latin typeface="Georgia"/>
                <a:cs typeface="Georgia"/>
              </a:rPr>
              <a:t>illustrates </a:t>
            </a:r>
            <a:r>
              <a:rPr sz="2800" b="1" spc="30" dirty="0">
                <a:solidFill>
                  <a:srgbClr val="585858"/>
                </a:solidFill>
                <a:latin typeface="Georgia"/>
                <a:cs typeface="Georgia"/>
              </a:rPr>
              <a:t>recursive </a:t>
            </a:r>
            <a:r>
              <a:rPr sz="2800" b="1" spc="10" dirty="0">
                <a:solidFill>
                  <a:srgbClr val="585858"/>
                </a:solidFill>
                <a:latin typeface="Georgia"/>
                <a:cs typeface="Georgia"/>
              </a:rPr>
              <a:t>steps </a:t>
            </a:r>
            <a:r>
              <a:rPr sz="2800" b="1" spc="15" dirty="0">
                <a:solidFill>
                  <a:srgbClr val="585858"/>
                </a:solidFill>
                <a:latin typeface="Georgia"/>
                <a:cs typeface="Georgia"/>
              </a:rPr>
              <a:t>computing</a:t>
            </a:r>
            <a:r>
              <a:rPr sz="2800" b="1" spc="5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800" b="1" spc="-145" dirty="0">
                <a:solidFill>
                  <a:srgbClr val="585858"/>
                </a:solidFill>
                <a:latin typeface="Georgia"/>
                <a:cs typeface="Georgia"/>
              </a:rPr>
              <a:t>5!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470534" algn="l"/>
                <a:tab pos="202565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585858"/>
                </a:solidFill>
                <a:latin typeface="Georgia"/>
                <a:cs typeface="Georgia"/>
              </a:rPr>
              <a:t>1:	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5 </a:t>
            </a:r>
            <a:r>
              <a:rPr sz="2600" spc="5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2600" spc="-3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470534" algn="l"/>
                <a:tab pos="202565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5" dirty="0">
                <a:solidFill>
                  <a:srgbClr val="585858"/>
                </a:solidFill>
                <a:latin typeface="Georgia"/>
                <a:cs typeface="Georgia"/>
              </a:rPr>
              <a:t>2:	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4 </a:t>
            </a:r>
            <a:r>
              <a:rPr sz="26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5</a:t>
            </a:r>
            <a:r>
              <a:rPr sz="2600" spc="-3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470534" algn="l"/>
                <a:tab pos="202565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180" dirty="0">
                <a:solidFill>
                  <a:srgbClr val="585858"/>
                </a:solidFill>
                <a:latin typeface="Georgia"/>
                <a:cs typeface="Georgia"/>
              </a:rPr>
              <a:t>3:	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3 </a:t>
            </a:r>
            <a:r>
              <a:rPr sz="26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20</a:t>
            </a:r>
            <a:r>
              <a:rPr sz="2600" spc="-3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Arial"/>
              <a:buChar char=""/>
            </a:pPr>
            <a:endParaRPr sz="32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buClr>
                <a:srgbClr val="D24717"/>
              </a:buClr>
              <a:buFont typeface="Arial"/>
              <a:buChar char=""/>
              <a:tabLst>
                <a:tab pos="470534" algn="l"/>
                <a:tab pos="2025650" algn="l"/>
              </a:tabLst>
            </a:pP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215" dirty="0">
                <a:solidFill>
                  <a:srgbClr val="585858"/>
                </a:solidFill>
                <a:latin typeface="Georgia"/>
                <a:cs typeface="Georgia"/>
              </a:rPr>
              <a:t>4:	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2 </a:t>
            </a:r>
            <a:r>
              <a:rPr sz="2600" spc="5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spc="11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60</a:t>
            </a:r>
            <a:r>
              <a:rPr sz="2600" spc="-3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*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595" y="6005578"/>
            <a:ext cx="168940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0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600" spc="-26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585858"/>
                </a:solidFill>
                <a:latin typeface="Georgia"/>
                <a:cs typeface="Georgia"/>
              </a:rPr>
              <a:t>Step</a:t>
            </a:r>
            <a:r>
              <a:rPr sz="2600" b="1" spc="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600" b="1" spc="-280" dirty="0">
                <a:solidFill>
                  <a:srgbClr val="585858"/>
                </a:solidFill>
                <a:latin typeface="Georgia"/>
                <a:cs typeface="Georgia"/>
              </a:rPr>
              <a:t>5: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5981191"/>
            <a:ext cx="42354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265" dirty="0">
                <a:solidFill>
                  <a:srgbClr val="585858"/>
                </a:solidFill>
                <a:latin typeface="Times New Roman"/>
                <a:cs typeface="Times New Roman"/>
              </a:rPr>
              <a:t>return </a:t>
            </a:r>
            <a:r>
              <a:rPr sz="2600" spc="215" dirty="0">
                <a:solidFill>
                  <a:srgbClr val="585858"/>
                </a:solidFill>
                <a:latin typeface="Times New Roman"/>
                <a:cs typeface="Times New Roman"/>
              </a:rPr>
              <a:t>result </a:t>
            </a:r>
            <a:r>
              <a:rPr sz="2600" dirty="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65" dirty="0">
                <a:solidFill>
                  <a:srgbClr val="585858"/>
                </a:solidFill>
                <a:latin typeface="Times New Roman"/>
                <a:cs typeface="Times New Roman"/>
              </a:rPr>
              <a:t>return</a:t>
            </a:r>
            <a:r>
              <a:rPr sz="2600" spc="-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b="1" spc="-95" dirty="0">
                <a:solidFill>
                  <a:srgbClr val="585858"/>
                </a:solidFill>
                <a:latin typeface="Georgia"/>
                <a:cs typeface="Georgia"/>
              </a:rPr>
              <a:t>120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4879" y="2885694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0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2"/>
                </a:lnTo>
                <a:lnTo>
                  <a:pt x="85578" y="457326"/>
                </a:lnTo>
                <a:lnTo>
                  <a:pt x="107671" y="419480"/>
                </a:lnTo>
                <a:lnTo>
                  <a:pt x="66528" y="419480"/>
                </a:lnTo>
                <a:lnTo>
                  <a:pt x="66528" y="348869"/>
                </a:lnTo>
                <a:lnTo>
                  <a:pt x="35413" y="295528"/>
                </a:lnTo>
                <a:lnTo>
                  <a:pt x="30360" y="289921"/>
                </a:lnTo>
                <a:lnTo>
                  <a:pt x="23760" y="286765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28"/>
                </a:lnTo>
                <a:lnTo>
                  <a:pt x="69068" y="409828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5"/>
                </a:lnTo>
                <a:lnTo>
                  <a:pt x="140795" y="289921"/>
                </a:lnTo>
                <a:lnTo>
                  <a:pt x="135743" y="295528"/>
                </a:lnTo>
                <a:lnTo>
                  <a:pt x="104628" y="348869"/>
                </a:lnTo>
                <a:lnTo>
                  <a:pt x="104628" y="419480"/>
                </a:lnTo>
                <a:lnTo>
                  <a:pt x="107671" y="419480"/>
                </a:lnTo>
                <a:lnTo>
                  <a:pt x="168763" y="314832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0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8"/>
                </a:lnTo>
                <a:lnTo>
                  <a:pt x="102088" y="409828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8"/>
                </a:lnTo>
                <a:lnTo>
                  <a:pt x="104628" y="409828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4879" y="3783329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1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3"/>
                </a:lnTo>
                <a:lnTo>
                  <a:pt x="85578" y="457327"/>
                </a:lnTo>
                <a:lnTo>
                  <a:pt x="107671" y="419481"/>
                </a:lnTo>
                <a:lnTo>
                  <a:pt x="66528" y="419481"/>
                </a:lnTo>
                <a:lnTo>
                  <a:pt x="66528" y="348869"/>
                </a:lnTo>
                <a:lnTo>
                  <a:pt x="35413" y="295529"/>
                </a:lnTo>
                <a:lnTo>
                  <a:pt x="30360" y="289921"/>
                </a:lnTo>
                <a:lnTo>
                  <a:pt x="23760" y="286766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9"/>
                </a:moveTo>
                <a:lnTo>
                  <a:pt x="66528" y="419481"/>
                </a:lnTo>
                <a:lnTo>
                  <a:pt x="104628" y="419481"/>
                </a:lnTo>
                <a:lnTo>
                  <a:pt x="104628" y="409829"/>
                </a:lnTo>
                <a:lnTo>
                  <a:pt x="69068" y="409829"/>
                </a:lnTo>
                <a:lnTo>
                  <a:pt x="85578" y="381526"/>
                </a:lnTo>
                <a:lnTo>
                  <a:pt x="66528" y="348869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6"/>
                </a:lnTo>
                <a:lnTo>
                  <a:pt x="140795" y="289921"/>
                </a:lnTo>
                <a:lnTo>
                  <a:pt x="135743" y="295529"/>
                </a:lnTo>
                <a:lnTo>
                  <a:pt x="104628" y="348869"/>
                </a:lnTo>
                <a:lnTo>
                  <a:pt x="104628" y="419481"/>
                </a:lnTo>
                <a:lnTo>
                  <a:pt x="107671" y="419481"/>
                </a:lnTo>
                <a:lnTo>
                  <a:pt x="168763" y="314833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1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9"/>
                </a:lnTo>
                <a:lnTo>
                  <a:pt x="102088" y="409829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9"/>
                </a:moveTo>
                <a:lnTo>
                  <a:pt x="85578" y="381526"/>
                </a:lnTo>
                <a:lnTo>
                  <a:pt x="102088" y="409829"/>
                </a:lnTo>
                <a:lnTo>
                  <a:pt x="104628" y="409829"/>
                </a:lnTo>
                <a:lnTo>
                  <a:pt x="104628" y="34886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9"/>
                </a:lnTo>
                <a:lnTo>
                  <a:pt x="85578" y="381526"/>
                </a:lnTo>
                <a:lnTo>
                  <a:pt x="104628" y="34886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4879" y="4679441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77"/>
                </a:moveTo>
                <a:lnTo>
                  <a:pt x="9251" y="288670"/>
                </a:lnTo>
                <a:lnTo>
                  <a:pt x="3643" y="293723"/>
                </a:lnTo>
                <a:lnTo>
                  <a:pt x="488" y="300323"/>
                </a:lnTo>
                <a:lnTo>
                  <a:pt x="0" y="307637"/>
                </a:lnTo>
                <a:lnTo>
                  <a:pt x="2393" y="314832"/>
                </a:lnTo>
                <a:lnTo>
                  <a:pt x="85578" y="457326"/>
                </a:lnTo>
                <a:lnTo>
                  <a:pt x="107671" y="419480"/>
                </a:lnTo>
                <a:lnTo>
                  <a:pt x="66528" y="419480"/>
                </a:lnTo>
                <a:lnTo>
                  <a:pt x="66528" y="348868"/>
                </a:lnTo>
                <a:lnTo>
                  <a:pt x="35413" y="295528"/>
                </a:lnTo>
                <a:lnTo>
                  <a:pt x="30360" y="289921"/>
                </a:lnTo>
                <a:lnTo>
                  <a:pt x="23760" y="286765"/>
                </a:lnTo>
                <a:lnTo>
                  <a:pt x="16446" y="286277"/>
                </a:lnTo>
                <a:close/>
              </a:path>
              <a:path w="171450" h="457835">
                <a:moveTo>
                  <a:pt x="66528" y="348868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28"/>
                </a:lnTo>
                <a:lnTo>
                  <a:pt x="69068" y="409828"/>
                </a:lnTo>
                <a:lnTo>
                  <a:pt x="85578" y="381526"/>
                </a:lnTo>
                <a:lnTo>
                  <a:pt x="66528" y="348868"/>
                </a:lnTo>
                <a:close/>
              </a:path>
              <a:path w="171450" h="457835">
                <a:moveTo>
                  <a:pt x="154709" y="286277"/>
                </a:moveTo>
                <a:lnTo>
                  <a:pt x="147395" y="286765"/>
                </a:lnTo>
                <a:lnTo>
                  <a:pt x="140795" y="289921"/>
                </a:lnTo>
                <a:lnTo>
                  <a:pt x="135743" y="295528"/>
                </a:lnTo>
                <a:lnTo>
                  <a:pt x="104628" y="348868"/>
                </a:lnTo>
                <a:lnTo>
                  <a:pt x="104628" y="419480"/>
                </a:lnTo>
                <a:lnTo>
                  <a:pt x="107671" y="419480"/>
                </a:lnTo>
                <a:lnTo>
                  <a:pt x="168763" y="314832"/>
                </a:lnTo>
                <a:lnTo>
                  <a:pt x="171156" y="307637"/>
                </a:lnTo>
                <a:lnTo>
                  <a:pt x="170668" y="300323"/>
                </a:lnTo>
                <a:lnTo>
                  <a:pt x="167512" y="293723"/>
                </a:lnTo>
                <a:lnTo>
                  <a:pt x="161905" y="288670"/>
                </a:lnTo>
                <a:lnTo>
                  <a:pt x="154709" y="286277"/>
                </a:lnTo>
                <a:close/>
              </a:path>
              <a:path w="171450" h="457835">
                <a:moveTo>
                  <a:pt x="85578" y="381526"/>
                </a:moveTo>
                <a:lnTo>
                  <a:pt x="69068" y="409828"/>
                </a:lnTo>
                <a:lnTo>
                  <a:pt x="102088" y="409828"/>
                </a:lnTo>
                <a:lnTo>
                  <a:pt x="85578" y="381526"/>
                </a:lnTo>
                <a:close/>
              </a:path>
              <a:path w="171450" h="457835">
                <a:moveTo>
                  <a:pt x="104628" y="348868"/>
                </a:moveTo>
                <a:lnTo>
                  <a:pt x="85578" y="381526"/>
                </a:lnTo>
                <a:lnTo>
                  <a:pt x="102088" y="409828"/>
                </a:lnTo>
                <a:lnTo>
                  <a:pt x="104628" y="409828"/>
                </a:lnTo>
                <a:lnTo>
                  <a:pt x="104628" y="348868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868"/>
                </a:lnTo>
                <a:lnTo>
                  <a:pt x="85578" y="381526"/>
                </a:lnTo>
                <a:lnTo>
                  <a:pt x="104628" y="348868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4879" y="5566409"/>
            <a:ext cx="171451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16446" y="286282"/>
                </a:moveTo>
                <a:lnTo>
                  <a:pt x="9251" y="288721"/>
                </a:lnTo>
                <a:lnTo>
                  <a:pt x="3643" y="293754"/>
                </a:lnTo>
                <a:lnTo>
                  <a:pt x="488" y="300332"/>
                </a:lnTo>
                <a:lnTo>
                  <a:pt x="0" y="307620"/>
                </a:lnTo>
                <a:lnTo>
                  <a:pt x="2393" y="314782"/>
                </a:lnTo>
                <a:lnTo>
                  <a:pt x="85578" y="457288"/>
                </a:lnTo>
                <a:lnTo>
                  <a:pt x="107647" y="419480"/>
                </a:lnTo>
                <a:lnTo>
                  <a:pt x="66528" y="419480"/>
                </a:lnTo>
                <a:lnTo>
                  <a:pt x="66528" y="348919"/>
                </a:lnTo>
                <a:lnTo>
                  <a:pt x="35413" y="295579"/>
                </a:lnTo>
                <a:lnTo>
                  <a:pt x="30349" y="289927"/>
                </a:lnTo>
                <a:lnTo>
                  <a:pt x="23760" y="286759"/>
                </a:lnTo>
                <a:lnTo>
                  <a:pt x="16446" y="286282"/>
                </a:lnTo>
                <a:close/>
              </a:path>
              <a:path w="171450" h="457835">
                <a:moveTo>
                  <a:pt x="66528" y="348919"/>
                </a:moveTo>
                <a:lnTo>
                  <a:pt x="66528" y="419480"/>
                </a:lnTo>
                <a:lnTo>
                  <a:pt x="104628" y="419480"/>
                </a:lnTo>
                <a:lnTo>
                  <a:pt x="104628" y="409879"/>
                </a:lnTo>
                <a:lnTo>
                  <a:pt x="69068" y="409879"/>
                </a:lnTo>
                <a:lnTo>
                  <a:pt x="85578" y="381576"/>
                </a:lnTo>
                <a:lnTo>
                  <a:pt x="66528" y="348919"/>
                </a:lnTo>
                <a:close/>
              </a:path>
              <a:path w="171450" h="457835">
                <a:moveTo>
                  <a:pt x="154709" y="286280"/>
                </a:moveTo>
                <a:lnTo>
                  <a:pt x="147385" y="286759"/>
                </a:lnTo>
                <a:lnTo>
                  <a:pt x="140790" y="289932"/>
                </a:lnTo>
                <a:lnTo>
                  <a:pt x="135743" y="295579"/>
                </a:lnTo>
                <a:lnTo>
                  <a:pt x="104628" y="348919"/>
                </a:lnTo>
                <a:lnTo>
                  <a:pt x="104628" y="419480"/>
                </a:lnTo>
                <a:lnTo>
                  <a:pt x="107647" y="419480"/>
                </a:lnTo>
                <a:lnTo>
                  <a:pt x="168763" y="314782"/>
                </a:lnTo>
                <a:lnTo>
                  <a:pt x="171156" y="307620"/>
                </a:lnTo>
                <a:lnTo>
                  <a:pt x="170668" y="300332"/>
                </a:lnTo>
                <a:lnTo>
                  <a:pt x="167512" y="293754"/>
                </a:lnTo>
                <a:lnTo>
                  <a:pt x="161905" y="288721"/>
                </a:lnTo>
                <a:lnTo>
                  <a:pt x="154709" y="286280"/>
                </a:lnTo>
                <a:close/>
              </a:path>
              <a:path w="171450" h="457835">
                <a:moveTo>
                  <a:pt x="85578" y="381576"/>
                </a:moveTo>
                <a:lnTo>
                  <a:pt x="69068" y="409879"/>
                </a:lnTo>
                <a:lnTo>
                  <a:pt x="102088" y="409879"/>
                </a:lnTo>
                <a:lnTo>
                  <a:pt x="85578" y="381576"/>
                </a:lnTo>
                <a:close/>
              </a:path>
              <a:path w="171450" h="457835">
                <a:moveTo>
                  <a:pt x="104628" y="348919"/>
                </a:moveTo>
                <a:lnTo>
                  <a:pt x="85578" y="381576"/>
                </a:lnTo>
                <a:lnTo>
                  <a:pt x="102088" y="409879"/>
                </a:lnTo>
                <a:lnTo>
                  <a:pt x="104628" y="409879"/>
                </a:lnTo>
                <a:lnTo>
                  <a:pt x="104628" y="348919"/>
                </a:lnTo>
                <a:close/>
              </a:path>
              <a:path w="171450" h="457835">
                <a:moveTo>
                  <a:pt x="104628" y="0"/>
                </a:moveTo>
                <a:lnTo>
                  <a:pt x="66528" y="0"/>
                </a:lnTo>
                <a:lnTo>
                  <a:pt x="66528" y="348919"/>
                </a:lnTo>
                <a:lnTo>
                  <a:pt x="85578" y="381576"/>
                </a:lnTo>
                <a:lnTo>
                  <a:pt x="104628" y="348919"/>
                </a:lnTo>
                <a:lnTo>
                  <a:pt x="10462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1" y="342139"/>
            <a:ext cx="53238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Fibonacci</a:t>
            </a:r>
            <a:r>
              <a:rPr sz="4400" spc="-65" dirty="0"/>
              <a:t> </a:t>
            </a:r>
            <a:r>
              <a:rPr sz="4400" spc="-75" dirty="0"/>
              <a:t>Number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971" y="1183212"/>
            <a:ext cx="10226040" cy="426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585858"/>
                </a:solidFill>
                <a:latin typeface="Times New Roman"/>
                <a:cs typeface="Times New Roman"/>
              </a:rPr>
              <a:t>sequence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600" spc="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9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585858"/>
                </a:solidFill>
                <a:latin typeface="Times New Roman"/>
                <a:cs typeface="Times New Roman"/>
              </a:rPr>
              <a:t>series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0" dirty="0">
                <a:solidFill>
                  <a:srgbClr val="585858"/>
                </a:solidFill>
                <a:latin typeface="Times New Roman"/>
                <a:cs typeface="Times New Roman"/>
              </a:rPr>
              <a:t>numbers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9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5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  </a:t>
            </a:r>
            <a:r>
              <a:rPr sz="2600" spc="160" dirty="0">
                <a:solidFill>
                  <a:srgbClr val="585858"/>
                </a:solidFill>
                <a:latin typeface="Times New Roman"/>
                <a:cs typeface="Times New Roman"/>
              </a:rPr>
              <a:t>found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04" dirty="0">
                <a:solidFill>
                  <a:srgbClr val="585858"/>
                </a:solidFill>
                <a:latin typeface="Times New Roman"/>
                <a:cs typeface="Times New Roman"/>
              </a:rPr>
              <a:t>adding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up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two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0" dirty="0">
                <a:solidFill>
                  <a:srgbClr val="585858"/>
                </a:solidFill>
                <a:latin typeface="Times New Roman"/>
                <a:cs typeface="Times New Roman"/>
              </a:rPr>
              <a:t>numbers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585858"/>
                </a:solidFill>
                <a:latin typeface="Times New Roman"/>
                <a:cs typeface="Times New Roman"/>
              </a:rPr>
              <a:t>preceding</a:t>
            </a:r>
            <a:r>
              <a:rPr sz="2600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585858"/>
                </a:solidFill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585858"/>
                </a:solidFill>
                <a:latin typeface="Times New Roman"/>
                <a:cs typeface="Times New Roman"/>
              </a:rPr>
              <a:t>sequence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585858"/>
                </a:solidFill>
                <a:latin typeface="Times New Roman"/>
                <a:cs typeface="Times New Roman"/>
              </a:rPr>
              <a:t>beings</a:t>
            </a:r>
            <a:r>
              <a:rPr sz="2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sz="26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6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585858"/>
                </a:solidFill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8846"/>
              <a:buFont typeface="Arial"/>
              <a:buChar char="•"/>
              <a:tabLst>
                <a:tab pos="196215" algn="l"/>
              </a:tabLst>
            </a:pPr>
            <a:r>
              <a:rPr sz="2600" spc="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600" spc="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600" spc="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585858"/>
                </a:solidFill>
                <a:latin typeface="Times New Roman"/>
                <a:cs typeface="Times New Roman"/>
              </a:rPr>
              <a:t>sequence</a:t>
            </a:r>
            <a:r>
              <a:rPr sz="2600" spc="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600" spc="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25" dirty="0">
                <a:solidFill>
                  <a:srgbClr val="585858"/>
                </a:solidFill>
                <a:latin typeface="Times New Roman"/>
                <a:cs typeface="Times New Roman"/>
              </a:rPr>
              <a:t>written</a:t>
            </a:r>
            <a:r>
              <a:rPr sz="2600" spc="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9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585858"/>
                </a:solidFill>
                <a:latin typeface="Times New Roman"/>
                <a:cs typeface="Times New Roman"/>
              </a:rPr>
              <a:t>rule</a:t>
            </a:r>
            <a:r>
              <a:rPr sz="2600" spc="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24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600" spc="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585858"/>
                </a:solidFill>
                <a:latin typeface="Times New Roman"/>
                <a:cs typeface="Times New Roman"/>
              </a:rPr>
              <a:t>follow:</a:t>
            </a:r>
            <a:endParaRPr sz="26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925"/>
              </a:spcBef>
            </a:pPr>
            <a:r>
              <a:rPr sz="2200" spc="-1145" dirty="0">
                <a:solidFill>
                  <a:srgbClr val="D24717"/>
                </a:solidFill>
                <a:latin typeface="Arial"/>
                <a:cs typeface="Arial"/>
              </a:rPr>
              <a:t></a:t>
            </a:r>
            <a:r>
              <a:rPr sz="2200" spc="3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175" spc="172" baseline="-21072" dirty="0">
                <a:solidFill>
                  <a:srgbClr val="585858"/>
                </a:solidFill>
                <a:latin typeface="Times New Roman"/>
                <a:cs typeface="Times New Roman"/>
              </a:rPr>
              <a:t>n </a:t>
            </a:r>
            <a:r>
              <a:rPr sz="2200" spc="9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200" spc="105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175" spc="157" baseline="-21072" dirty="0">
                <a:solidFill>
                  <a:srgbClr val="585858"/>
                </a:solidFill>
                <a:latin typeface="Times New Roman"/>
                <a:cs typeface="Times New Roman"/>
              </a:rPr>
              <a:t>n-1 </a:t>
            </a:r>
            <a:r>
              <a:rPr sz="2200" spc="90" dirty="0">
                <a:solidFill>
                  <a:srgbClr val="585858"/>
                </a:solidFill>
                <a:latin typeface="Times New Roman"/>
                <a:cs typeface="Times New Roman"/>
              </a:rPr>
              <a:t>+</a:t>
            </a:r>
            <a:r>
              <a:rPr sz="2200" spc="3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175" spc="157" baseline="-21072" dirty="0">
                <a:solidFill>
                  <a:srgbClr val="585858"/>
                </a:solidFill>
                <a:latin typeface="Times New Roman"/>
                <a:cs typeface="Times New Roman"/>
              </a:rPr>
              <a:t>n-2</a:t>
            </a:r>
            <a:endParaRPr sz="2175" baseline="-210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24717"/>
              </a:buClr>
              <a:buSzPct val="79166"/>
              <a:buFont typeface="Arial"/>
              <a:buChar char="•"/>
              <a:tabLst>
                <a:tab pos="196215" algn="l"/>
              </a:tabLst>
            </a:pP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165" dirty="0">
                <a:solidFill>
                  <a:srgbClr val="585858"/>
                </a:solidFill>
                <a:latin typeface="Times New Roman"/>
                <a:cs typeface="Times New Roman"/>
              </a:rPr>
              <a:t>first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11 </a:t>
            </a:r>
            <a:r>
              <a:rPr sz="2400" spc="125" dirty="0">
                <a:solidFill>
                  <a:srgbClr val="585858"/>
                </a:solidFill>
                <a:latin typeface="Times New Roman"/>
                <a:cs typeface="Times New Roman"/>
              </a:rPr>
              <a:t>Fibonacci </a:t>
            </a:r>
            <a:r>
              <a:rPr sz="2400" spc="220" dirty="0">
                <a:solidFill>
                  <a:srgbClr val="585858"/>
                </a:solidFill>
                <a:latin typeface="Times New Roman"/>
                <a:cs typeface="Times New Roman"/>
              </a:rPr>
              <a:t>numbers </a:t>
            </a:r>
            <a:r>
              <a:rPr sz="2600" spc="150" dirty="0">
                <a:solidFill>
                  <a:srgbClr val="585858"/>
                </a:solidFill>
                <a:latin typeface="Times New Roman"/>
                <a:cs typeface="Times New Roman"/>
              </a:rPr>
              <a:t>Fibonacci</a:t>
            </a:r>
            <a:r>
              <a:rPr sz="2550" spc="225" baseline="-21241" dirty="0">
                <a:solidFill>
                  <a:srgbClr val="585858"/>
                </a:solidFill>
                <a:latin typeface="Times New Roman"/>
                <a:cs typeface="Times New Roman"/>
              </a:rPr>
              <a:t>n </a:t>
            </a:r>
            <a:r>
              <a:rPr sz="2400" spc="90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400" spc="26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585858"/>
                </a:solidFill>
                <a:latin typeface="Times New Roman"/>
                <a:cs typeface="Times New Roman"/>
              </a:rPr>
              <a:t>= </a:t>
            </a:r>
            <a:r>
              <a:rPr sz="2400" spc="95" dirty="0">
                <a:solidFill>
                  <a:srgbClr val="585858"/>
                </a:solidFill>
                <a:latin typeface="Times New Roman"/>
                <a:cs typeface="Times New Roman"/>
              </a:rPr>
              <a:t>0, </a:t>
            </a:r>
            <a:r>
              <a:rPr sz="2400" spc="105" dirty="0">
                <a:solidFill>
                  <a:srgbClr val="585858"/>
                </a:solidFill>
                <a:latin typeface="Times New Roman"/>
                <a:cs typeface="Times New Roman"/>
              </a:rPr>
              <a:t>1, </a:t>
            </a:r>
            <a:r>
              <a:rPr sz="2400" spc="95" dirty="0">
                <a:solidFill>
                  <a:srgbClr val="585858"/>
                </a:solidFill>
                <a:latin typeface="Times New Roman"/>
                <a:cs typeface="Times New Roman"/>
              </a:rPr>
              <a:t>2,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… 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, </a:t>
            </a:r>
            <a:r>
              <a:rPr sz="2400" spc="135" dirty="0">
                <a:solidFill>
                  <a:srgbClr val="585858"/>
                </a:solidFill>
                <a:latin typeface="Times New Roman"/>
                <a:cs typeface="Times New Roman"/>
              </a:rPr>
              <a:t>11 </a:t>
            </a:r>
            <a:r>
              <a:rPr sz="2400" spc="170" dirty="0">
                <a:solidFill>
                  <a:srgbClr val="585858"/>
                </a:solidFill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9305" y="5606048"/>
          <a:ext cx="9232898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-52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135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15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15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37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5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82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7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8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9</a:t>
                      </a:r>
                      <a:endParaRPr sz="1800" baseline="-20833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2039"/>
                        </a:lnSpc>
                        <a:spcBef>
                          <a:spcPts val="775"/>
                        </a:spcBef>
                      </a:pPr>
                      <a:r>
                        <a:rPr sz="2700" b="1" spc="7" baseline="13888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8425" marB="0"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24717"/>
                      </a:solidFill>
                      <a:prstDash val="solid"/>
                    </a:lnL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D24717"/>
                      </a:solidFill>
                      <a:prstDash val="solid"/>
                    </a:lnR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number theory - Relation between Pascal's triangle and fibonacci series. -  Mathematic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1" y="1183213"/>
            <a:ext cx="10264140" cy="537361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4979</TotalTime>
  <Words>1069</Words>
  <Application>Microsoft Office PowerPoint</Application>
  <PresentationFormat>Widescreen</PresentationFormat>
  <Paragraphs>220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Candara</vt:lpstr>
      <vt:lpstr>Georgia</vt:lpstr>
      <vt:lpstr>Symbol</vt:lpstr>
      <vt:lpstr>Times New Roman</vt:lpstr>
      <vt:lpstr>Verdana</vt:lpstr>
      <vt:lpstr>Wingdings</vt:lpstr>
      <vt:lpstr>Office Theme</vt:lpstr>
      <vt:lpstr>Waveform</vt:lpstr>
      <vt:lpstr>PowerPoint Presentation</vt:lpstr>
      <vt:lpstr>Recursive Method?</vt:lpstr>
      <vt:lpstr>Iteration</vt:lpstr>
      <vt:lpstr>Factorial</vt:lpstr>
      <vt:lpstr>Factorial – Recursion</vt:lpstr>
      <vt:lpstr>factorial(5)- Recursion Execution</vt:lpstr>
      <vt:lpstr>Factorial – Iteration</vt:lpstr>
      <vt:lpstr>factorial(5)- Iteration Execution</vt:lpstr>
      <vt:lpstr>Fibonacci Number</vt:lpstr>
      <vt:lpstr>Fibonacci – Recursion</vt:lpstr>
      <vt:lpstr>fibonacci(5)- Recursion Execution 5</vt:lpstr>
      <vt:lpstr>Fibonacci – Iteration</vt:lpstr>
      <vt:lpstr>GCD (Greatest Common Divisor)</vt:lpstr>
      <vt:lpstr>GCD – Recursion</vt:lpstr>
      <vt:lpstr>gcd(120, 35)-Recursion Execution</vt:lpstr>
      <vt:lpstr>Exercise</vt:lpstr>
      <vt:lpstr>GCD – Iteration</vt:lpstr>
      <vt:lpstr>Binary Search</vt:lpstr>
      <vt:lpstr>binarySearch(input,0, 7, 25)- Recursion Execution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Iterations and Recursions</dc:title>
  <dc:creator>Abdul Rahman Sherzad</dc:creator>
  <cp:lastModifiedBy>Dr.Rasika Ranaweera</cp:lastModifiedBy>
  <cp:revision>26</cp:revision>
  <dcterms:created xsi:type="dcterms:W3CDTF">2018-12-02T15:35:56Z</dcterms:created>
  <dcterms:modified xsi:type="dcterms:W3CDTF">2023-06-14T11:53:18Z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2018-12-02T00:00:00Z</vt:filetime>
  </property>
</Properties>
</file>