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4"/>
  </p:notesMasterIdLst>
  <p:sldIdLst>
    <p:sldId id="431" r:id="rId2"/>
    <p:sldId id="410" r:id="rId3"/>
    <p:sldId id="417" r:id="rId4"/>
    <p:sldId id="429" r:id="rId5"/>
    <p:sldId id="421" r:id="rId6"/>
    <p:sldId id="423" r:id="rId7"/>
    <p:sldId id="427" r:id="rId8"/>
    <p:sldId id="428" r:id="rId9"/>
    <p:sldId id="424" r:id="rId10"/>
    <p:sldId id="430" r:id="rId11"/>
    <p:sldId id="398" r:id="rId12"/>
    <p:sldId id="415" r:id="rId13"/>
    <p:sldId id="399" r:id="rId14"/>
    <p:sldId id="414" r:id="rId15"/>
    <p:sldId id="400" r:id="rId16"/>
    <p:sldId id="401" r:id="rId17"/>
    <p:sldId id="416" r:id="rId18"/>
    <p:sldId id="432" r:id="rId19"/>
    <p:sldId id="402" r:id="rId20"/>
    <p:sldId id="395" r:id="rId21"/>
    <p:sldId id="42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85839" autoAdjust="0"/>
  </p:normalViewPr>
  <p:slideViewPr>
    <p:cSldViewPr>
      <p:cViewPr>
        <p:scale>
          <a:sx n="74" d="100"/>
          <a:sy n="74" d="100"/>
        </p:scale>
        <p:origin x="-2664" y="-7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60BB-88F8-4C30-89B7-71EE3FDEE947}" type="datetimeFigureOut">
              <a:rPr lang="en-US" smtClean="0"/>
              <a:pPr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EEC7-3CE3-461A-B84A-66AD13FB8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baseline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Exercises: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7n - 3</a:t>
            </a:r>
          </a:p>
          <a:p>
            <a:r>
              <a:rPr lang="en-US" baseline="0" dirty="0" smtClean="0"/>
              <a:t>50 n log n</a:t>
            </a:r>
          </a:p>
          <a:p>
            <a:r>
              <a:rPr lang="en-US" dirty="0" smtClean="0"/>
              <a:t>8n2</a:t>
            </a:r>
            <a:r>
              <a:rPr lang="en-US" baseline="0" dirty="0" smtClean="0"/>
              <a:t> log n + 5 n2 + 600 n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Exercises: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7n - 3</a:t>
            </a:r>
          </a:p>
          <a:p>
            <a:r>
              <a:rPr lang="en-US" baseline="0" dirty="0" smtClean="0"/>
              <a:t>50 n log n</a:t>
            </a:r>
          </a:p>
          <a:p>
            <a:r>
              <a:rPr lang="en-US" dirty="0" smtClean="0"/>
              <a:t>8n2</a:t>
            </a:r>
            <a:r>
              <a:rPr lang="en-US" baseline="0" dirty="0" smtClean="0"/>
              <a:t> log n + 5 n2 + 600 n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http://</a:t>
            </a:r>
            <a:r>
              <a:rPr lang="en-US" dirty="0" err="1" smtClean="0"/>
              <a:t>fiftyexamples.readthedocs.io</a:t>
            </a:r>
            <a:r>
              <a:rPr lang="en-US" dirty="0" smtClean="0"/>
              <a:t>/en/latest/</a:t>
            </a:r>
            <a:r>
              <a:rPr lang="en-US" dirty="0" err="1" smtClean="0"/>
              <a:t>algorithms.html</a:t>
            </a:r>
            <a:endParaRPr baseline="300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0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76203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en.wikipedia.org/wiki/Time_complexity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Algorithm Complexity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0902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Exercises</a:t>
            </a:r>
            <a:endParaRPr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229600" cy="48040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de-DE" sz="2400" b="1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de-DE" b="1" dirty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de-DE" sz="2400" b="1" dirty="0" smtClean="0">
                <a:solidFill>
                  <a:srgbClr val="000000"/>
                </a:solidFill>
              </a:rPr>
              <a:t>7n </a:t>
            </a:r>
            <a:r>
              <a:rPr lang="de-DE" sz="2400" b="1" dirty="0">
                <a:solidFill>
                  <a:srgbClr val="000000"/>
                </a:solidFill>
              </a:rPr>
              <a:t>- </a:t>
            </a:r>
            <a:r>
              <a:rPr lang="de-DE" sz="2400" b="1" dirty="0" smtClean="0">
                <a:solidFill>
                  <a:srgbClr val="000000"/>
                </a:solidFill>
              </a:rPr>
              <a:t>3</a:t>
            </a:r>
            <a:endParaRPr lang="de-DE" sz="2400" b="1" dirty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de-DE" sz="2400" b="1" dirty="0">
                <a:solidFill>
                  <a:srgbClr val="000000"/>
                </a:solidFill>
              </a:rPr>
              <a:t>50 </a:t>
            </a:r>
            <a:r>
              <a:rPr lang="de-DE" sz="2400" b="1" dirty="0" err="1">
                <a:solidFill>
                  <a:srgbClr val="000000"/>
                </a:solidFill>
              </a:rPr>
              <a:t>n</a:t>
            </a:r>
            <a:r>
              <a:rPr lang="de-DE" sz="2400" b="1" dirty="0">
                <a:solidFill>
                  <a:srgbClr val="000000"/>
                </a:solidFill>
              </a:rPr>
              <a:t> log </a:t>
            </a:r>
            <a:r>
              <a:rPr lang="de-DE" sz="2400" b="1" dirty="0" err="1" smtClean="0">
                <a:solidFill>
                  <a:srgbClr val="000000"/>
                </a:solidFill>
              </a:rPr>
              <a:t>n</a:t>
            </a:r>
            <a:endParaRPr lang="de-DE" sz="2400" b="1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de-DE" sz="2400" b="1" dirty="0" smtClean="0">
                <a:solidFill>
                  <a:srgbClr val="000000"/>
                </a:solidFill>
              </a:rPr>
              <a:t>8n</a:t>
            </a:r>
            <a:r>
              <a:rPr lang="de-DE" sz="2400" b="1" baseline="30000" dirty="0" smtClean="0">
                <a:solidFill>
                  <a:srgbClr val="000000"/>
                </a:solidFill>
              </a:rPr>
              <a:t>2</a:t>
            </a:r>
            <a:r>
              <a:rPr lang="de-DE" sz="2400" b="1" dirty="0" smtClean="0">
                <a:solidFill>
                  <a:srgbClr val="000000"/>
                </a:solidFill>
              </a:rPr>
              <a:t> </a:t>
            </a:r>
            <a:r>
              <a:rPr lang="de-DE" sz="2400" b="1" dirty="0">
                <a:solidFill>
                  <a:srgbClr val="000000"/>
                </a:solidFill>
              </a:rPr>
              <a:t>log </a:t>
            </a:r>
            <a:r>
              <a:rPr lang="de-DE" sz="2400" b="1" dirty="0" err="1">
                <a:solidFill>
                  <a:srgbClr val="000000"/>
                </a:solidFill>
              </a:rPr>
              <a:t>n</a:t>
            </a:r>
            <a:r>
              <a:rPr lang="de-DE" sz="2400" b="1" dirty="0">
                <a:solidFill>
                  <a:srgbClr val="000000"/>
                </a:solidFill>
              </a:rPr>
              <a:t> + 5 n</a:t>
            </a:r>
            <a:r>
              <a:rPr lang="de-DE" sz="2400" b="1" baseline="30000" dirty="0">
                <a:solidFill>
                  <a:srgbClr val="000000"/>
                </a:solidFill>
              </a:rPr>
              <a:t>2</a:t>
            </a:r>
            <a:r>
              <a:rPr lang="de-DE" sz="2400" b="1" dirty="0">
                <a:solidFill>
                  <a:srgbClr val="000000"/>
                </a:solidFill>
              </a:rPr>
              <a:t> + 600 </a:t>
            </a:r>
            <a:r>
              <a:rPr lang="de-DE" sz="2400" b="1" dirty="0" err="1" smtClean="0">
                <a:solidFill>
                  <a:srgbClr val="000000"/>
                </a:solidFill>
              </a:rPr>
              <a:t>n</a:t>
            </a:r>
            <a:endParaRPr lang="de-DE" sz="2400" b="1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de-DE" sz="2400" b="1" dirty="0" smtClean="0">
                <a:solidFill>
                  <a:srgbClr val="000000"/>
                </a:solidFill>
              </a:rPr>
              <a:t>10</a:t>
            </a:r>
            <a:r>
              <a:rPr lang="de-DE" sz="2400" b="1" baseline="30000" dirty="0" smtClean="0">
                <a:solidFill>
                  <a:srgbClr val="000000"/>
                </a:solidFill>
              </a:rPr>
              <a:t>5</a:t>
            </a:r>
            <a:r>
              <a:rPr lang="de-DE" sz="2400" b="1" dirty="0" smtClean="0">
                <a:solidFill>
                  <a:srgbClr val="000000"/>
                </a:solidFill>
              </a:rPr>
              <a:t>n! – </a:t>
            </a:r>
            <a:r>
              <a:rPr lang="de-DE" sz="2400" b="1" dirty="0" err="1" smtClean="0">
                <a:solidFill>
                  <a:srgbClr val="000000"/>
                </a:solidFill>
              </a:rPr>
              <a:t>n</a:t>
            </a:r>
            <a:r>
              <a:rPr lang="de-DE" sz="2400" b="1" baseline="30000" dirty="0" err="1" smtClean="0">
                <a:solidFill>
                  <a:srgbClr val="000000"/>
                </a:solidFill>
              </a:rPr>
              <a:t>n</a:t>
            </a:r>
            <a:r>
              <a:rPr lang="de-DE" sz="2400" b="1" baseline="30000" dirty="0" smtClean="0">
                <a:solidFill>
                  <a:srgbClr val="000000"/>
                </a:solidFill>
              </a:rPr>
              <a:t> </a:t>
            </a:r>
            <a:r>
              <a:rPr lang="de-DE" sz="2400" b="1" dirty="0" smtClean="0">
                <a:solidFill>
                  <a:srgbClr val="000000"/>
                </a:solidFill>
              </a:rPr>
              <a:t>+ 2</a:t>
            </a:r>
            <a:r>
              <a:rPr lang="de-DE" sz="2400" b="1" baseline="30000" dirty="0" smtClean="0">
                <a:solidFill>
                  <a:srgbClr val="000000"/>
                </a:solidFill>
              </a:rPr>
              <a:t>n</a:t>
            </a:r>
            <a:endParaRPr lang="de-DE" sz="2400" b="1" baseline="30000" dirty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de-DE" sz="2400" b="1" dirty="0">
              <a:solidFill>
                <a:srgbClr val="000000"/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10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133" y="1417637"/>
            <a:ext cx="4656667" cy="46566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04293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hlinkClick r:id="rId4"/>
              </a:rPr>
              <a:t>https://en.wikipedia.org/wiki/</a:t>
            </a:r>
            <a:r>
              <a:rPr lang="en-US" sz="1400" dirty="0" smtClean="0">
                <a:solidFill>
                  <a:srgbClr val="000000"/>
                </a:solidFill>
                <a:hlinkClick r:id="rId4"/>
              </a:rPr>
              <a:t>Time_complexity</a:t>
            </a:r>
            <a:r>
              <a:rPr lang="en-US" sz="1400" dirty="0" smtClean="0">
                <a:solidFill>
                  <a:srgbClr val="000000"/>
                </a:solidFill>
              </a:rPr>
              <a:t>       	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0424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37338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Above we have a single statement. 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Its </a:t>
            </a:r>
            <a:r>
              <a:rPr lang="en-US" sz="2400" dirty="0"/>
              <a:t>Time Complexity will be </a:t>
            </a:r>
            <a:r>
              <a:rPr lang="en-US" sz="2400" dirty="0" smtClean="0"/>
              <a:t>constant.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running time of the statement will not change in relation to 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38200" y="1905000"/>
            <a:ext cx="7467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2282825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Statement;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5032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Insertion in an Unordered Array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229600" cy="40767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This doesn’t depend on how many items are in the array.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The new item is always add to the next available position.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This requires the same amount of time no matter how BIG N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Constant              </a:t>
            </a:r>
            <a:r>
              <a:rPr lang="en-US" sz="2800" b="1" dirty="0" smtClean="0">
                <a:solidFill>
                  <a:srgbClr val="FF0000"/>
                </a:solidFill>
              </a:rPr>
              <a:t>T= K</a:t>
            </a:r>
            <a:endParaRPr lang="en-US" sz="2800" b="1" dirty="0">
              <a:solidFill>
                <a:srgbClr val="FF0000"/>
              </a:solidFill>
            </a:endParaRPr>
          </a:p>
          <a:p>
            <a:pPr marL="914400" lvl="3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endParaRPr lang="en-US" sz="2800" dirty="0">
              <a:solidFill>
                <a:schemeClr val="tx1"/>
              </a:solidFill>
            </a:endParaRPr>
          </a:p>
          <a:p>
            <a:pPr marL="914400" lvl="3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3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905000"/>
            <a:ext cx="7467600" cy="1835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1924742"/>
            <a:ext cx="586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800" b="1" dirty="0"/>
              <a:t>for(i=0; i &lt; N; i++)</a:t>
            </a:r>
          </a:p>
          <a:p>
            <a:r>
              <a:rPr lang="nn-NO" sz="2800" b="1" dirty="0"/>
              <a:t>{</a:t>
            </a:r>
          </a:p>
          <a:p>
            <a:r>
              <a:rPr lang="nn-NO" sz="2800" b="1" dirty="0"/>
              <a:t>  statement;</a:t>
            </a:r>
          </a:p>
          <a:p>
            <a:r>
              <a:rPr lang="nn-NO" sz="2800" b="1" dirty="0"/>
              <a:t>}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44958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time complexity for </a:t>
            </a:r>
            <a:r>
              <a:rPr lang="en-US" sz="2400" dirty="0" smtClean="0"/>
              <a:t>the above </a:t>
            </a:r>
            <a:r>
              <a:rPr lang="en-US" sz="2400" dirty="0"/>
              <a:t>algorithm will be </a:t>
            </a:r>
            <a:r>
              <a:rPr lang="en-US" sz="2400" dirty="0" smtClean="0"/>
              <a:t>linear. 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running time of the loop is directly proportional to N.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When </a:t>
            </a:r>
            <a:r>
              <a:rPr lang="en-US" sz="2400" dirty="0"/>
              <a:t>N doubles, so does the running </a:t>
            </a:r>
            <a:r>
              <a:rPr lang="en-US" sz="2400" dirty="0" smtClean="0"/>
              <a:t>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399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600" b="1" dirty="0" smtClean="0">
                <a:solidFill>
                  <a:schemeClr val="tx1"/>
                </a:solidFill>
              </a:rPr>
              <a:t>Linear Search: Proportional to 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524000"/>
            <a:ext cx="8229600" cy="40767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number of comparisons that must be made to find the specified item is, on the average, half of the total number of items.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T= K * N/2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T= K*N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Average linear search items are proportional to the size of the array.</a:t>
            </a:r>
            <a:endParaRPr lang="en-US" dirty="0">
              <a:solidFill>
                <a:schemeClr val="tx1"/>
              </a:solidFill>
            </a:endParaRPr>
          </a:p>
          <a:p>
            <a:pPr marL="914400" lvl="3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	</a:t>
            </a:r>
            <a:endParaRPr lang="en-US" sz="3200" dirty="0">
              <a:solidFill>
                <a:schemeClr val="tx1"/>
              </a:solidFill>
            </a:endParaRPr>
          </a:p>
          <a:p>
            <a:pPr marL="914400" lvl="3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697650"/>
            <a:ext cx="7467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1818144"/>
            <a:ext cx="5867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for(</a:t>
            </a:r>
            <a:r>
              <a:rPr lang="en-US" sz="2400" b="1" dirty="0" err="1"/>
              <a:t>i</a:t>
            </a:r>
            <a:r>
              <a:rPr lang="en-US" sz="2400" b="1" dirty="0"/>
              <a:t>=0; </a:t>
            </a:r>
            <a:r>
              <a:rPr lang="en-US" sz="2400" b="1" dirty="0" err="1"/>
              <a:t>i</a:t>
            </a:r>
            <a:r>
              <a:rPr lang="en-US" sz="2400" b="1" dirty="0"/>
              <a:t> &lt; N; </a:t>
            </a:r>
            <a:r>
              <a:rPr lang="en-US" sz="2400" b="1" dirty="0" err="1"/>
              <a:t>i</a:t>
            </a:r>
            <a:r>
              <a:rPr lang="en-US" sz="2400" b="1" dirty="0"/>
              <a:t>++) </a:t>
            </a:r>
          </a:p>
          <a:p>
            <a:r>
              <a:rPr lang="en-US" sz="2400" b="1" dirty="0"/>
              <a:t>{</a:t>
            </a:r>
          </a:p>
          <a:p>
            <a:r>
              <a:rPr lang="en-US" sz="2400" b="1" dirty="0"/>
              <a:t>  for(j=0; j &lt; </a:t>
            </a:r>
            <a:r>
              <a:rPr lang="en-US" sz="2400" b="1" dirty="0" err="1"/>
              <a:t>N;j</a:t>
            </a:r>
            <a:r>
              <a:rPr lang="en-US" sz="2400" b="1" dirty="0"/>
              <a:t>++)</a:t>
            </a:r>
          </a:p>
          <a:p>
            <a:r>
              <a:rPr lang="en-US" sz="2400" b="1" dirty="0"/>
              <a:t>  { </a:t>
            </a:r>
          </a:p>
          <a:p>
            <a:r>
              <a:rPr lang="en-US" sz="2400" b="1" dirty="0"/>
              <a:t>    statement;</a:t>
            </a:r>
          </a:p>
          <a:p>
            <a:r>
              <a:rPr lang="en-US" sz="2400" b="1" dirty="0"/>
              <a:t>  </a:t>
            </a:r>
            <a:r>
              <a:rPr lang="en-US" sz="2400" b="1" dirty="0" smtClean="0"/>
              <a:t>}</a:t>
            </a:r>
          </a:p>
          <a:p>
            <a:r>
              <a:rPr lang="en-US" sz="2400" b="1" dirty="0"/>
              <a:t>}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47700" y="4953000"/>
            <a:ext cx="7848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This time, the time complexity for the above code will be </a:t>
            </a:r>
            <a:r>
              <a:rPr lang="en-US" sz="2000" dirty="0" smtClean="0"/>
              <a:t>quadratic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running time of the two loops is proportional to the square of N.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When </a:t>
            </a:r>
            <a:r>
              <a:rPr lang="en-US" sz="2000" dirty="0"/>
              <a:t>N doubles, the running time increases by N * N</a:t>
            </a:r>
          </a:p>
        </p:txBody>
      </p:sp>
    </p:spTree>
    <p:extLst>
      <p:ext uri="{BB962C8B-B14F-4D97-AF65-F5344CB8AC3E}">
        <p14:creationId xmlns:p14="http://schemas.microsoft.com/office/powerpoint/2010/main" val="291856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1840" y="1790088"/>
            <a:ext cx="48006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" y="1938529"/>
            <a:ext cx="586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while(low &lt;= high) </a:t>
            </a:r>
          </a:p>
          <a:p>
            <a:r>
              <a:rPr lang="en-US" sz="2800" b="1"/>
              <a:t>{</a:t>
            </a:r>
          </a:p>
          <a:p>
            <a:r>
              <a:rPr lang="en-US" sz="2800" b="1"/>
              <a:t>  mid = (low + high) / 2;</a:t>
            </a:r>
          </a:p>
          <a:p>
            <a:r>
              <a:rPr lang="en-US" sz="2800" b="1"/>
              <a:t>  if (target &lt; list[mid])</a:t>
            </a:r>
          </a:p>
          <a:p>
            <a:r>
              <a:rPr lang="en-US" sz="2800" b="1"/>
              <a:t>    high = mid - 1;</a:t>
            </a:r>
          </a:p>
          <a:p>
            <a:r>
              <a:rPr lang="en-US" sz="2800" b="1"/>
              <a:t>  else if (target &gt; list[mid])</a:t>
            </a:r>
          </a:p>
          <a:p>
            <a:r>
              <a:rPr lang="en-US" sz="2800" b="1"/>
              <a:t>    low = mid + 1;</a:t>
            </a:r>
          </a:p>
          <a:p>
            <a:r>
              <a:rPr lang="en-US" sz="2800" b="1"/>
              <a:t>  else break;</a:t>
            </a:r>
          </a:p>
          <a:p>
            <a:r>
              <a:rPr lang="en-US" sz="2800" b="1"/>
              <a:t>}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5638800" y="1661530"/>
            <a:ext cx="320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This algorithm </a:t>
            </a:r>
            <a:r>
              <a:rPr lang="en-US" dirty="0"/>
              <a:t>to break a set of numbers into halves, to search a particular </a:t>
            </a:r>
            <a:r>
              <a:rPr lang="en-US" dirty="0" smtClean="0"/>
              <a:t>element.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algorithm will have a </a:t>
            </a:r>
            <a:r>
              <a:rPr lang="en-US" dirty="0" smtClean="0"/>
              <a:t>logarithmic time </a:t>
            </a:r>
            <a:r>
              <a:rPr lang="en-US" dirty="0"/>
              <a:t>c</a:t>
            </a:r>
            <a:r>
              <a:rPr lang="en-US" dirty="0" smtClean="0"/>
              <a:t>omplexity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running time of the algorithm is proportional to the number of times N can be divided by </a:t>
            </a:r>
            <a:r>
              <a:rPr lang="en-US" dirty="0" smtClean="0"/>
              <a:t>2.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This </a:t>
            </a:r>
            <a:r>
              <a:rPr lang="en-US" dirty="0"/>
              <a:t>is because the algorithm divides the working area in half with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365213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686800" cy="113982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Binary Search: Proportional to LOG(N)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828800"/>
            <a:ext cx="8229600" cy="40767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time is proportional to the base 2 logarithm of N.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T= K * log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(N)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T= K</a:t>
            </a:r>
            <a:r>
              <a:rPr lang="en-US" sz="2800" b="1" dirty="0">
                <a:solidFill>
                  <a:srgbClr val="FF0000"/>
                </a:solidFill>
              </a:rPr>
              <a:t>* </a:t>
            </a:r>
            <a:r>
              <a:rPr lang="en-US" sz="2800" b="1" dirty="0" smtClean="0">
                <a:solidFill>
                  <a:srgbClr val="FF0000"/>
                </a:solidFill>
              </a:rPr>
              <a:t>log (N)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pPr marL="914400" lvl="3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	</a:t>
            </a:r>
            <a:endParaRPr lang="en-US" sz="3200" dirty="0">
              <a:solidFill>
                <a:schemeClr val="tx1"/>
              </a:solidFill>
            </a:endParaRPr>
          </a:p>
          <a:p>
            <a:pPr marL="914400" lvl="3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 algn="l">
              <a:defRPr sz="4400" b="0">
                <a:solidFill>
                  <a:srgbClr val="000000"/>
                </a:solidFill>
              </a:defRPr>
            </a:pPr>
            <a:r>
              <a:rPr lang="en-US" sz="3200" b="1" dirty="0" smtClean="0">
                <a:solidFill>
                  <a:srgbClr val="000000"/>
                </a:solidFill>
              </a:rPr>
              <a:t>Binary Search: Complexity Explained</a:t>
            </a:r>
            <a:endParaRPr sz="3200" b="1" dirty="0">
              <a:solidFill>
                <a:srgbClr val="000000"/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229600" cy="10667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How </a:t>
            </a:r>
            <a:r>
              <a:rPr lang="en-US" sz="2400" b="1" dirty="0">
                <a:solidFill>
                  <a:srgbClr val="000000"/>
                </a:solidFill>
              </a:rPr>
              <a:t>many </a:t>
            </a:r>
            <a:r>
              <a:rPr lang="en-US" sz="2400" b="1" dirty="0" smtClean="0">
                <a:solidFill>
                  <a:srgbClr val="000000"/>
                </a:solidFill>
              </a:rPr>
              <a:t>times (</a:t>
            </a:r>
            <a:r>
              <a:rPr lang="en-US" sz="2400" b="1" dirty="0" smtClean="0">
                <a:solidFill>
                  <a:srgbClr val="FF6600"/>
                </a:solidFill>
              </a:rPr>
              <a:t>x</a:t>
            </a:r>
            <a:r>
              <a:rPr lang="en-US" sz="2400" b="1" dirty="0" smtClean="0">
                <a:solidFill>
                  <a:srgbClr val="000000"/>
                </a:solidFill>
              </a:rPr>
              <a:t>) you </a:t>
            </a:r>
            <a:r>
              <a:rPr lang="en-US" sz="2400" b="1" dirty="0">
                <a:solidFill>
                  <a:srgbClr val="000000"/>
                </a:solidFill>
              </a:rPr>
              <a:t>divide N by 2 until you have </a:t>
            </a:r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000000"/>
                </a:solidFill>
              </a:rPr>
              <a:t> ?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Book Antiqua"/>
                <a:cs typeface="Book Antiqua"/>
              </a:rPr>
              <a:t>	</a:t>
            </a:r>
            <a:endParaRPr lang="en-US" sz="2400" b="1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sp>
        <p:nvSpPr>
          <p:cNvPr id="5" name="Shape 58"/>
          <p:cNvSpPr txBox="1">
            <a:spLocks/>
          </p:cNvSpPr>
          <p:nvPr/>
        </p:nvSpPr>
        <p:spPr>
          <a:xfrm>
            <a:off x="457200" y="2362200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Symbol" pitchFamily="18" charset="2"/>
              <a:buNone/>
            </a:pPr>
            <a:r>
              <a:rPr lang="en-US" b="1" dirty="0" smtClean="0">
                <a:solidFill>
                  <a:srgbClr val="000000"/>
                </a:solidFill>
                <a:latin typeface="Book Antiqua"/>
                <a:cs typeface="Book Antiqua"/>
              </a:rPr>
              <a:t>	</a:t>
            </a:r>
            <a:r>
              <a:rPr lang="bg-BG" dirty="0" smtClean="0">
                <a:solidFill>
                  <a:srgbClr val="000000"/>
                </a:solidFill>
                <a:latin typeface="Book Antiqua"/>
                <a:cs typeface="Book Antiqua"/>
              </a:rPr>
              <a:t>1 = N / 2</a:t>
            </a:r>
            <a:r>
              <a:rPr lang="bg-BG" baseline="30000" dirty="0" smtClean="0">
                <a:solidFill>
                  <a:srgbClr val="000000"/>
                </a:solidFill>
                <a:latin typeface="Book Antiqua"/>
                <a:cs typeface="Book Antiqua"/>
              </a:rPr>
              <a:t>x</a:t>
            </a:r>
            <a:endParaRPr lang="en-US" baseline="30000" dirty="0" smtClean="0">
              <a:solidFill>
                <a:srgbClr val="000000"/>
              </a:solidFill>
              <a:latin typeface="Book Antiqua"/>
              <a:cs typeface="Book Antiqua"/>
            </a:endParaRPr>
          </a:p>
          <a:p>
            <a:pPr marL="0" indent="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Symbol" pitchFamily="18" charset="2"/>
              <a:buNone/>
            </a:pPr>
            <a:r>
              <a:rPr lang="en-US" dirty="0" smtClean="0">
                <a:solidFill>
                  <a:srgbClr val="000000"/>
                </a:solidFill>
                <a:latin typeface="Book Antiqua"/>
                <a:cs typeface="Book Antiqua"/>
              </a:rPr>
              <a:t>	2</a:t>
            </a:r>
            <a:r>
              <a:rPr lang="en-US" baseline="30000" dirty="0" smtClean="0">
                <a:solidFill>
                  <a:srgbClr val="000000"/>
                </a:solidFill>
                <a:latin typeface="Book Antiqua"/>
                <a:cs typeface="Book Antiqua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Book Antiqua"/>
                <a:cs typeface="Book Antiqua"/>
              </a:rPr>
              <a:t> = N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Symbol" pitchFamily="18" charset="2"/>
              <a:buNone/>
            </a:pPr>
            <a:r>
              <a:rPr lang="en-US" dirty="0" smtClean="0">
                <a:solidFill>
                  <a:srgbClr val="000000"/>
                </a:solidFill>
                <a:latin typeface="Book Antiqua"/>
                <a:cs typeface="Book Antiqua"/>
              </a:rPr>
              <a:t>	log</a:t>
            </a:r>
            <a:r>
              <a:rPr lang="en-US" baseline="-25000" dirty="0" smtClean="0">
                <a:solidFill>
                  <a:srgbClr val="000000"/>
                </a:solidFill>
                <a:latin typeface="Book Antiqua"/>
                <a:cs typeface="Book Antiqua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Book Antiqua"/>
                <a:cs typeface="Book Antiqua"/>
              </a:rPr>
              <a:t>(2</a:t>
            </a:r>
            <a:r>
              <a:rPr lang="en-US" baseline="30000" dirty="0" smtClean="0">
                <a:solidFill>
                  <a:srgbClr val="000000"/>
                </a:solidFill>
                <a:latin typeface="Book Antiqua"/>
                <a:cs typeface="Book Antiqua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Book Antiqua"/>
                <a:cs typeface="Book Antiqua"/>
              </a:rPr>
              <a:t>)</a:t>
            </a:r>
            <a:r>
              <a:rPr lang="en-US" baseline="30000" dirty="0" smtClean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Book Antiqua"/>
                <a:cs typeface="Book Antiqua"/>
              </a:rPr>
              <a:t>= log</a:t>
            </a:r>
            <a:r>
              <a:rPr lang="en-US" baseline="-25000" dirty="0" smtClean="0">
                <a:solidFill>
                  <a:srgbClr val="000000"/>
                </a:solidFill>
                <a:latin typeface="Book Antiqua"/>
                <a:cs typeface="Book Antiqua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Book Antiqua"/>
                <a:cs typeface="Book Antiqua"/>
              </a:rPr>
              <a:t>N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Symbol" pitchFamily="18" charset="2"/>
              <a:buNone/>
            </a:pPr>
            <a:r>
              <a:rPr lang="en-US" dirty="0" smtClean="0">
                <a:solidFill>
                  <a:srgbClr val="000000"/>
                </a:solidFill>
                <a:latin typeface="Book Antiqua"/>
                <a:cs typeface="Book Antiqua"/>
              </a:rPr>
              <a:t>	x log</a:t>
            </a:r>
            <a:r>
              <a:rPr lang="en-US" baseline="-25000" dirty="0" smtClean="0">
                <a:solidFill>
                  <a:srgbClr val="000000"/>
                </a:solidFill>
                <a:latin typeface="Book Antiqua"/>
                <a:cs typeface="Book Antiqua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Book Antiqua"/>
                <a:cs typeface="Book Antiqua"/>
              </a:rPr>
              <a:t>2 =  log</a:t>
            </a:r>
            <a:r>
              <a:rPr lang="en-US" baseline="-25000" dirty="0" smtClean="0">
                <a:solidFill>
                  <a:srgbClr val="000000"/>
                </a:solidFill>
                <a:latin typeface="Book Antiqua"/>
                <a:cs typeface="Book Antiqua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Book Antiqua"/>
                <a:cs typeface="Book Antiqua"/>
              </a:rPr>
              <a:t>N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Symbol" pitchFamily="18" charset="2"/>
              <a:buNone/>
            </a:pPr>
            <a:r>
              <a:rPr lang="en-US" dirty="0" smtClean="0">
                <a:solidFill>
                  <a:srgbClr val="000000"/>
                </a:solidFill>
                <a:latin typeface="Book Antiqua"/>
                <a:cs typeface="Book Antiqua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Book Antiqua"/>
                <a:cs typeface="Book Antiqua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Book Antiqua"/>
                <a:cs typeface="Book Antiqua"/>
              </a:rPr>
              <a:t> = log</a:t>
            </a:r>
            <a:r>
              <a:rPr lang="en-US" baseline="-25000" dirty="0" smtClean="0">
                <a:solidFill>
                  <a:srgbClr val="000000"/>
                </a:solidFill>
                <a:latin typeface="Book Antiqua"/>
                <a:cs typeface="Book Antiqua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Book Antiqua"/>
                <a:cs typeface="Book Antiqua"/>
              </a:rPr>
              <a:t>N</a:t>
            </a:r>
            <a:r>
              <a:rPr lang="en-US" b="1" dirty="0" smtClean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Book Antiqua"/>
                <a:cs typeface="Book Antiqua"/>
              </a:rPr>
              <a:t>because</a:t>
            </a:r>
            <a:r>
              <a:rPr lang="en-US" b="1" dirty="0" smtClean="0">
                <a:solidFill>
                  <a:srgbClr val="000000"/>
                </a:solidFill>
                <a:latin typeface="Book Antiqua"/>
                <a:cs typeface="Book Antiqua"/>
              </a:rPr>
              <a:t> log</a:t>
            </a:r>
            <a:r>
              <a:rPr lang="en-US" b="1" baseline="-25000" dirty="0" smtClean="0">
                <a:solidFill>
                  <a:srgbClr val="000000"/>
                </a:solidFill>
                <a:latin typeface="Book Antiqua"/>
                <a:cs typeface="Book Antiqua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Book Antiqua"/>
                <a:cs typeface="Book Antiqua"/>
              </a:rPr>
              <a:t>2 = 1 </a:t>
            </a:r>
            <a:endParaRPr lang="en-US" b="1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1643876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5800" y="1219200"/>
            <a:ext cx="7467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1366272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void quicksort(</a:t>
            </a:r>
            <a:r>
              <a:rPr lang="en-US" sz="2800" b="1" dirty="0" err="1"/>
              <a:t>int</a:t>
            </a:r>
            <a:r>
              <a:rPr lang="en-US" sz="2800" b="1" dirty="0"/>
              <a:t> list[], </a:t>
            </a:r>
            <a:r>
              <a:rPr lang="en-US" sz="2800" b="1" dirty="0" err="1"/>
              <a:t>int</a:t>
            </a:r>
            <a:r>
              <a:rPr lang="en-US" sz="2800" b="1" dirty="0"/>
              <a:t> left, </a:t>
            </a:r>
            <a:r>
              <a:rPr lang="en-US" sz="2800" b="1" dirty="0" err="1"/>
              <a:t>int</a:t>
            </a:r>
            <a:r>
              <a:rPr lang="en-US" sz="2800" b="1" dirty="0"/>
              <a:t> right)</a:t>
            </a:r>
          </a:p>
          <a:p>
            <a:r>
              <a:rPr lang="en-US" sz="2800" b="1" dirty="0"/>
              <a:t>{</a:t>
            </a:r>
          </a:p>
          <a:p>
            <a:r>
              <a:rPr lang="en-US" sz="2800" b="1" dirty="0"/>
              <a:t>  </a:t>
            </a:r>
            <a:r>
              <a:rPr lang="en-US" sz="2800" b="1" dirty="0" err="1"/>
              <a:t>int</a:t>
            </a:r>
            <a:r>
              <a:rPr lang="en-US" sz="2800" b="1" dirty="0"/>
              <a:t> pivot = partition(list, left, right);</a:t>
            </a:r>
          </a:p>
          <a:p>
            <a:r>
              <a:rPr lang="en-US" sz="2800" b="1" dirty="0"/>
              <a:t>  quicksort(list, left, pivot - 1);</a:t>
            </a:r>
          </a:p>
          <a:p>
            <a:r>
              <a:rPr lang="en-US" sz="2800" b="1" dirty="0"/>
              <a:t>  quicksort(list, pivot + 1, right);</a:t>
            </a:r>
          </a:p>
          <a:p>
            <a:r>
              <a:rPr lang="en-US" sz="2800" b="1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4572000"/>
            <a:ext cx="845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 we </a:t>
            </a:r>
            <a:r>
              <a:rPr lang="en-US" dirty="0"/>
              <a:t>divide the list into halves every time, but we repeat the iteration N times(where N is the size of list).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</a:t>
            </a:r>
            <a:r>
              <a:rPr lang="en-US" dirty="0"/>
              <a:t>time complexity will be  </a:t>
            </a:r>
            <a:r>
              <a:rPr lang="en-US" dirty="0" smtClean="0"/>
              <a:t>N*log</a:t>
            </a:r>
            <a:r>
              <a:rPr lang="en-US" dirty="0"/>
              <a:t>( N </a:t>
            </a:r>
            <a:r>
              <a:rPr lang="en-US" dirty="0" smtClean="0"/>
              <a:t>). 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algorithm is a combination of linear and logarithmic</a:t>
            </a:r>
          </a:p>
        </p:txBody>
      </p:sp>
    </p:spTree>
    <p:extLst>
      <p:ext uri="{BB962C8B-B14F-4D97-AF65-F5344CB8AC3E}">
        <p14:creationId xmlns:p14="http://schemas.microsoft.com/office/powerpoint/2010/main" val="1264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38200"/>
            <a:ext cx="7848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What is a Good </a:t>
            </a:r>
            <a:r>
              <a:rPr lang="en-US" sz="3600" b="1" dirty="0" smtClean="0"/>
              <a:t>Algorithm?</a:t>
            </a:r>
            <a:endParaRPr lang="en-US" sz="3600" b="1" dirty="0"/>
          </a:p>
          <a:p>
            <a:endParaRPr lang="en-US" sz="2400" dirty="0" smtClean="0"/>
          </a:p>
          <a:p>
            <a:r>
              <a:rPr lang="en-US" sz="2400" dirty="0" smtClean="0"/>
              <a:t>Efficient</a:t>
            </a:r>
            <a:r>
              <a:rPr lang="en-US" sz="2400" dirty="0"/>
              <a:t>: </a:t>
            </a:r>
          </a:p>
          <a:p>
            <a:r>
              <a:rPr lang="en-US" sz="2400" dirty="0" smtClean="0"/>
              <a:t>	Running </a:t>
            </a:r>
            <a:r>
              <a:rPr lang="en-US" sz="2400" dirty="0"/>
              <a:t>time </a:t>
            </a:r>
          </a:p>
          <a:p>
            <a:r>
              <a:rPr lang="en-US" sz="2400" dirty="0" smtClean="0"/>
              <a:t>	Space used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Efficiency </a:t>
            </a:r>
            <a:r>
              <a:rPr lang="en-US" sz="2400" dirty="0"/>
              <a:t>as a function of input size: </a:t>
            </a:r>
          </a:p>
          <a:p>
            <a:r>
              <a:rPr lang="en-US" sz="2400" dirty="0" smtClean="0"/>
              <a:t>	The number </a:t>
            </a:r>
            <a:r>
              <a:rPr lang="en-US" sz="2400" dirty="0"/>
              <a:t>of bits in an input number </a:t>
            </a:r>
          </a:p>
          <a:p>
            <a:r>
              <a:rPr lang="en-US" sz="2400" dirty="0" smtClean="0"/>
              <a:t>	Number </a:t>
            </a:r>
            <a:r>
              <a:rPr lang="en-US" sz="2400" dirty="0"/>
              <a:t>of data elements (numbers, points)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" y="4550938"/>
            <a:ext cx="3683000" cy="231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1945" b="2925"/>
          <a:stretch/>
        </p:blipFill>
        <p:spPr>
          <a:xfrm>
            <a:off x="5029200" y="4648200"/>
            <a:ext cx="2941284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74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Without Constant: Big O Notation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69339282"/>
              </p:ext>
            </p:extLst>
          </p:nvPr>
        </p:nvGraphicFramePr>
        <p:xfrm>
          <a:off x="381000" y="1981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Time in Big O 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 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 to unordered</a:t>
                      </a:r>
                      <a:r>
                        <a:rPr lang="en-US" baseline="0" dirty="0" smtClean="0"/>
                        <a:t>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Insertion to ordered</a:t>
                      </a:r>
                      <a:r>
                        <a:rPr lang="en-US" baseline="0" dirty="0" smtClean="0"/>
                        <a:t> array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(N)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Deletion in unordered</a:t>
                      </a:r>
                      <a:r>
                        <a:rPr lang="en-US" baseline="0" dirty="0" smtClean="0"/>
                        <a:t> array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(N)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Deletion in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ordered</a:t>
                      </a:r>
                      <a:r>
                        <a:rPr lang="en-US" baseline="0" dirty="0" smtClean="0"/>
                        <a:t> array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(N)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4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ok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2" t="39208" r="31127" b="17362"/>
          <a:stretch/>
        </p:blipFill>
        <p:spPr>
          <a:xfrm>
            <a:off x="557011" y="990600"/>
            <a:ext cx="7924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6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066800"/>
            <a:ext cx="8153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Measuring the Running </a:t>
            </a:r>
            <a:r>
              <a:rPr lang="en-US" sz="3200" b="1" dirty="0" smtClean="0"/>
              <a:t>Time: </a:t>
            </a:r>
          </a:p>
          <a:p>
            <a:endParaRPr lang="en-US" sz="2400" dirty="0"/>
          </a:p>
          <a:p>
            <a:r>
              <a:rPr lang="en-US" sz="2400" dirty="0" smtClean="0"/>
              <a:t>USING EXPERIMRNTAL STUDY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Write </a:t>
            </a:r>
            <a:r>
              <a:rPr lang="en-US" sz="2400" dirty="0"/>
              <a:t>a program that implements the </a:t>
            </a:r>
            <a:r>
              <a:rPr lang="en-US" sz="2400" dirty="0" smtClean="0"/>
              <a:t>algorithm</a:t>
            </a: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Run </a:t>
            </a:r>
            <a:r>
              <a:rPr lang="en-US" sz="2400" dirty="0"/>
              <a:t>the program with data sets of varying size and </a:t>
            </a:r>
            <a:r>
              <a:rPr lang="en-US" sz="2400" dirty="0" smtClean="0"/>
              <a:t>composition.</a:t>
            </a: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Use </a:t>
            </a:r>
            <a:r>
              <a:rPr lang="en-US" sz="2400" dirty="0"/>
              <a:t>a method like </a:t>
            </a:r>
            <a:r>
              <a:rPr lang="en-US" sz="2400" dirty="0" err="1"/>
              <a:t>System.currentTimeMillis</a:t>
            </a:r>
            <a:r>
              <a:rPr lang="en-US" sz="2400" dirty="0"/>
              <a:t>() to get an accurate measure of the actual running time.</a:t>
            </a:r>
          </a:p>
        </p:txBody>
      </p:sp>
    </p:spTree>
    <p:extLst>
      <p:ext uri="{BB962C8B-B14F-4D97-AF65-F5344CB8AC3E}">
        <p14:creationId xmlns:p14="http://schemas.microsoft.com/office/powerpoint/2010/main" val="322754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07442"/>
            <a:ext cx="9144000" cy="5178779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dirty="0"/>
          </a:p>
        </p:txBody>
      </p:sp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Linear Search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: Repeated Results (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</a:rPr>
              <a:t>dummy data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)</a:t>
            </a:r>
            <a:endParaRPr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5" y="1801051"/>
            <a:ext cx="8802448" cy="46889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609848"/>
            <a:ext cx="9144000" cy="27699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www.slideshare.net</a:t>
            </a:r>
            <a:r>
              <a:rPr lang="en-US" sz="1200" dirty="0"/>
              <a:t>/</a:t>
            </a:r>
            <a:r>
              <a:rPr lang="en-US" sz="1200" dirty="0" err="1"/>
              <a:t>kunduanindita</a:t>
            </a:r>
            <a:r>
              <a:rPr lang="en-US" sz="1200" dirty="0"/>
              <a:t>/ds1-intro-to-algo-asymptotic-analysis-insertion-sort-analysis</a:t>
            </a:r>
          </a:p>
        </p:txBody>
      </p:sp>
    </p:spTree>
    <p:extLst>
      <p:ext uri="{BB962C8B-B14F-4D97-AF65-F5344CB8AC3E}">
        <p14:creationId xmlns:p14="http://schemas.microsoft.com/office/powerpoint/2010/main" val="2863612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682" y="909935"/>
            <a:ext cx="754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Best, Worst, and Average Cases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682" y="1676400"/>
            <a:ext cx="84775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 </a:t>
            </a:r>
            <a:r>
              <a:rPr lang="en-US" sz="2000" dirty="0"/>
              <a:t>the problem of searching an array containing n integers to find the one with a particular value K (assume that K appears exactly once in the array</a:t>
            </a:r>
            <a:r>
              <a:rPr lang="en-US" sz="2000" dirty="0" smtClean="0"/>
              <a:t>).</a:t>
            </a:r>
          </a:p>
          <a:p>
            <a:endParaRPr lang="en-US" sz="2000" dirty="0"/>
          </a:p>
          <a:p>
            <a:r>
              <a:rPr lang="en-US" sz="2000" b="1" dirty="0"/>
              <a:t>Best case: </a:t>
            </a:r>
            <a:r>
              <a:rPr lang="en-US" sz="2000" dirty="0"/>
              <a:t>algorithm begins at the first position in the array and looks at each value in turn until K is </a:t>
            </a:r>
            <a:r>
              <a:rPr lang="en-US" sz="2000" dirty="0" smtClean="0"/>
              <a:t>found</a:t>
            </a:r>
          </a:p>
          <a:p>
            <a:endParaRPr lang="en-US" sz="2000" dirty="0"/>
          </a:p>
          <a:p>
            <a:r>
              <a:rPr lang="en-US" sz="2000" b="1" dirty="0"/>
              <a:t>Worst case: </a:t>
            </a:r>
            <a:r>
              <a:rPr lang="en-US" sz="2000" dirty="0"/>
              <a:t>if the last position in the array contains K, then the running time is relatively long, because the algorithm must examine n values</a:t>
            </a:r>
            <a:r>
              <a:rPr lang="en-US" sz="2000" dirty="0" smtClean="0"/>
              <a:t>. </a:t>
            </a:r>
          </a:p>
          <a:p>
            <a:endParaRPr lang="en-US" sz="2000" dirty="0"/>
          </a:p>
          <a:p>
            <a:r>
              <a:rPr lang="en-US" sz="2000" b="1" dirty="0" smtClean="0"/>
              <a:t>Average case</a:t>
            </a:r>
            <a:r>
              <a:rPr lang="en-US" sz="2000" b="1" dirty="0"/>
              <a:t>: </a:t>
            </a:r>
            <a:r>
              <a:rPr lang="en-US" sz="2000" dirty="0" smtClean="0"/>
              <a:t>the </a:t>
            </a:r>
            <a:r>
              <a:rPr lang="en-US" sz="2000" dirty="0"/>
              <a:t>algorithm examines about n/2 </a:t>
            </a:r>
            <a:r>
              <a:rPr lang="en-US" sz="2000" dirty="0" smtClean="0"/>
              <a:t>values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255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9050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Several terms are used to describe the running-time equation for an algorithm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u="sng" dirty="0" smtClean="0"/>
              <a:t>Asymptotic Upper bound: Big-oh Notation (O)</a:t>
            </a:r>
          </a:p>
          <a:p>
            <a:endParaRPr lang="en-US" sz="2400" dirty="0"/>
          </a:p>
          <a:p>
            <a:r>
              <a:rPr lang="en-US" sz="2400" dirty="0"/>
              <a:t>One is the </a:t>
            </a:r>
            <a:r>
              <a:rPr lang="en-US" sz="2400" dirty="0">
                <a:solidFill>
                  <a:srgbClr val="FF0000"/>
                </a:solidFill>
              </a:rPr>
              <a:t>upper bound </a:t>
            </a:r>
            <a:r>
              <a:rPr lang="en-US" sz="2400" dirty="0"/>
              <a:t>for the growth of the algorithm’s running time.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It </a:t>
            </a:r>
            <a:r>
              <a:rPr lang="en-US" sz="2400" dirty="0"/>
              <a:t>indicates the upper or highest growth rate that the algorithm can have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r>
              <a:rPr lang="en-US" sz="2400" dirty="0" smtClean="0"/>
              <a:t>Used for worst case analysis.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03928"/>
            <a:ext cx="68826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Asymptotic </a:t>
            </a:r>
            <a:r>
              <a:rPr lang="en-US" sz="3200" b="1" dirty="0" smtClean="0"/>
              <a:t>Notation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6228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lnSpc>
                <a:spcPct val="15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Simplify analysis of running time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sz="2400" dirty="0">
              <a:solidFill>
                <a:schemeClr val="tx1"/>
              </a:solidFill>
            </a:endParaRPr>
          </a:p>
          <a:p>
            <a:pPr marL="661307" lvl="1" indent="-204107">
              <a:lnSpc>
                <a:spcPct val="150000"/>
              </a:lnSpc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dirty="0" smtClean="0">
                <a:solidFill>
                  <a:schemeClr val="tx1"/>
                </a:solidFill>
              </a:rPr>
              <a:t>Getting </a:t>
            </a:r>
            <a:r>
              <a:rPr lang="en-US" sz="2000" dirty="0">
                <a:solidFill>
                  <a:schemeClr val="tx1"/>
                </a:solidFill>
              </a:rPr>
              <a:t>rid of details which may be affected by specific </a:t>
            </a:r>
            <a:r>
              <a:rPr lang="en-US" sz="2000" dirty="0" smtClean="0">
                <a:solidFill>
                  <a:schemeClr val="tx1"/>
                </a:solidFill>
              </a:rPr>
              <a:t>implementation and </a:t>
            </a:r>
            <a:r>
              <a:rPr lang="en-US" sz="2000" dirty="0">
                <a:solidFill>
                  <a:schemeClr val="tx1"/>
                </a:solidFill>
              </a:rPr>
              <a:t>hardware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661307" lvl="1" indent="-204107">
              <a:lnSpc>
                <a:spcPct val="150000"/>
              </a:lnSpc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dirty="0">
                <a:solidFill>
                  <a:schemeClr val="tx1"/>
                </a:solidFill>
              </a:rPr>
              <a:t>E.g.: 3n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to n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endParaRPr sz="2000" baseline="30000" dirty="0">
              <a:solidFill>
                <a:schemeClr val="tx1"/>
              </a:solidFill>
            </a:endParaRPr>
          </a:p>
          <a:p>
            <a:pPr marL="257175" indent="-257175">
              <a:lnSpc>
                <a:spcPct val="15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Capturing the essence: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661307" lvl="1" indent="-204107">
              <a:lnSpc>
                <a:spcPct val="150000"/>
              </a:lnSpc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dirty="0">
                <a:solidFill>
                  <a:schemeClr val="tx1"/>
                </a:solidFill>
              </a:rPr>
              <a:t>How the running time of an algorithm increases with the size of the input in the </a:t>
            </a:r>
            <a:r>
              <a:rPr lang="en-US" sz="2000" dirty="0" smtClean="0">
                <a:solidFill>
                  <a:schemeClr val="tx1"/>
                </a:solidFill>
              </a:rPr>
              <a:t>limit</a:t>
            </a:r>
          </a:p>
          <a:p>
            <a:pPr marL="661307" lvl="1" indent="-204107">
              <a:lnSpc>
                <a:spcPct val="150000"/>
              </a:lnSpc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5" name="Shape 57"/>
          <p:cNvSpPr txBox="1">
            <a:spLocks/>
          </p:cNvSpPr>
          <p:nvPr/>
        </p:nvSpPr>
        <p:spPr>
          <a:xfrm>
            <a:off x="609600" y="4270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Tx/>
              <a:buFont typeface="Arial"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defRPr sz="4400" b="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000000"/>
                </a:solidFill>
                <a:latin typeface="+mj-lt"/>
              </a:rPr>
              <a:t>Asymptotic Analysis: Goals</a:t>
            </a:r>
            <a:endParaRPr lang="en-US" sz="36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230659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602"/>
          <p:cNvSpPr txBox="1"/>
          <p:nvPr/>
        </p:nvSpPr>
        <p:spPr>
          <a:xfrm>
            <a:off x="648969" y="1513135"/>
            <a:ext cx="7907655" cy="235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00"/>
                </a:solidFill>
              </a:rPr>
              <a:t>Big </a:t>
            </a:r>
            <a:r>
              <a:rPr sz="2800" b="1" dirty="0">
                <a:solidFill>
                  <a:srgbClr val="000000"/>
                </a:solidFill>
              </a:rPr>
              <a:t>O </a:t>
            </a:r>
            <a:r>
              <a:rPr sz="2800" b="1" spc="-5" dirty="0">
                <a:solidFill>
                  <a:srgbClr val="000000"/>
                </a:solidFill>
              </a:rPr>
              <a:t>notation </a:t>
            </a:r>
            <a:r>
              <a:rPr sz="2800" b="1" dirty="0">
                <a:solidFill>
                  <a:srgbClr val="000000"/>
                </a:solidFill>
              </a:rPr>
              <a:t>is a </a:t>
            </a:r>
            <a:r>
              <a:rPr sz="2800" b="1" i="1" spc="-10" dirty="0">
                <a:solidFill>
                  <a:srgbClr val="000000"/>
                </a:solidFill>
              </a:rPr>
              <a:t>huge </a:t>
            </a:r>
            <a:r>
              <a:rPr sz="2800" b="1" spc="-5" dirty="0">
                <a:solidFill>
                  <a:srgbClr val="000000"/>
                </a:solidFill>
              </a:rPr>
              <a:t>simplification; </a:t>
            </a:r>
            <a:r>
              <a:rPr sz="2800" b="1" dirty="0">
                <a:solidFill>
                  <a:srgbClr val="000000"/>
                </a:solidFill>
              </a:rPr>
              <a:t>can </a:t>
            </a:r>
            <a:r>
              <a:rPr sz="2800" b="1" spc="-5" dirty="0">
                <a:solidFill>
                  <a:srgbClr val="000000"/>
                </a:solidFill>
              </a:rPr>
              <a:t>we  justify</a:t>
            </a:r>
            <a:r>
              <a:rPr sz="2800" b="1" dirty="0">
                <a:solidFill>
                  <a:srgbClr val="000000"/>
                </a:solidFill>
              </a:rPr>
              <a:t> it?</a:t>
            </a:r>
            <a:endParaRPr sz="2800" dirty="0">
              <a:solidFill>
                <a:srgbClr val="000000"/>
              </a:solidFill>
            </a:endParaRPr>
          </a:p>
          <a:p>
            <a:pPr marL="41211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000000"/>
                </a:solidFill>
              </a:rPr>
              <a:t>It </a:t>
            </a:r>
            <a:r>
              <a:rPr sz="2400" spc="-10" dirty="0">
                <a:solidFill>
                  <a:srgbClr val="000000"/>
                </a:solidFill>
              </a:rPr>
              <a:t>only </a:t>
            </a:r>
            <a:r>
              <a:rPr sz="2400" spc="-5" dirty="0">
                <a:solidFill>
                  <a:srgbClr val="000000"/>
                </a:solidFill>
              </a:rPr>
              <a:t>makes sense for </a:t>
            </a:r>
            <a:r>
              <a:rPr sz="2400" i="1" spc="-5" dirty="0">
                <a:solidFill>
                  <a:srgbClr val="000000"/>
                </a:solidFill>
              </a:rPr>
              <a:t>large </a:t>
            </a:r>
            <a:r>
              <a:rPr sz="2400" spc="-5" dirty="0">
                <a:solidFill>
                  <a:srgbClr val="000000"/>
                </a:solidFill>
              </a:rPr>
              <a:t>problem</a:t>
            </a:r>
            <a:r>
              <a:rPr sz="2400" spc="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sizes</a:t>
            </a:r>
            <a:endParaRPr sz="2400"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2092960" algn="l"/>
                <a:tab pos="2457450" algn="l"/>
                <a:tab pos="2923540" algn="l"/>
                <a:tab pos="3288029" algn="l"/>
                <a:tab pos="3848735" algn="l"/>
                <a:tab pos="4213225" algn="l"/>
              </a:tabLst>
            </a:pPr>
            <a:endParaRPr lang="en-US" sz="2800" b="1" spc="-10" dirty="0" smtClean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2092960" algn="l"/>
                <a:tab pos="2457450" algn="l"/>
                <a:tab pos="2923540" algn="l"/>
                <a:tab pos="3288029" algn="l"/>
                <a:tab pos="3848735" algn="l"/>
                <a:tab pos="4213225" algn="l"/>
              </a:tabLst>
            </a:pPr>
            <a:r>
              <a:rPr sz="2800" b="1" spc="-10" dirty="0" smtClean="0">
                <a:solidFill>
                  <a:srgbClr val="000000"/>
                </a:solidFill>
              </a:rPr>
              <a:t>Consider</a:t>
            </a:r>
            <a:r>
              <a:rPr sz="2800" b="1" spc="254" dirty="0" smtClean="0">
                <a:solidFill>
                  <a:srgbClr val="000000"/>
                </a:solidFill>
              </a:rPr>
              <a:t> </a:t>
            </a:r>
            <a:r>
              <a:rPr sz="2800" b="1" dirty="0" smtClean="0">
                <a:solidFill>
                  <a:srgbClr val="000000"/>
                </a:solidFill>
              </a:rPr>
              <a:t>R</a:t>
            </a:r>
            <a:r>
              <a:rPr lang="en-US" sz="2800" b="1" dirty="0" smtClean="0">
                <a:solidFill>
                  <a:srgbClr val="000000"/>
                </a:solidFill>
              </a:rPr>
              <a:t>  </a:t>
            </a:r>
            <a:r>
              <a:rPr sz="2800" b="1" dirty="0" smtClean="0">
                <a:solidFill>
                  <a:srgbClr val="000000"/>
                </a:solidFill>
              </a:rPr>
              <a:t>=</a:t>
            </a:r>
            <a:r>
              <a:rPr sz="2800" b="1" dirty="0">
                <a:solidFill>
                  <a:srgbClr val="000000"/>
                </a:solidFill>
              </a:rPr>
              <a:t>	</a:t>
            </a:r>
            <a:r>
              <a:rPr sz="2800" b="1" spc="35" dirty="0">
                <a:solidFill>
                  <a:srgbClr val="000000"/>
                </a:solidFill>
              </a:rPr>
              <a:t>x</a:t>
            </a:r>
            <a:r>
              <a:rPr sz="2400" b="1" spc="52" baseline="29513" dirty="0">
                <a:solidFill>
                  <a:srgbClr val="000000"/>
                </a:solidFill>
              </a:rPr>
              <a:t>2	</a:t>
            </a:r>
            <a:r>
              <a:rPr sz="2800" b="1" dirty="0">
                <a:solidFill>
                  <a:srgbClr val="000000"/>
                </a:solidFill>
              </a:rPr>
              <a:t>+	</a:t>
            </a:r>
            <a:r>
              <a:rPr sz="2800" b="1" spc="35" dirty="0">
                <a:solidFill>
                  <a:srgbClr val="000000"/>
                </a:solidFill>
              </a:rPr>
              <a:t>3x	</a:t>
            </a:r>
            <a:r>
              <a:rPr sz="2800" b="1" dirty="0">
                <a:solidFill>
                  <a:srgbClr val="000000"/>
                </a:solidFill>
              </a:rPr>
              <a:t>+	5 as </a:t>
            </a:r>
            <a:r>
              <a:rPr sz="2800" b="1" spc="-160" dirty="0">
                <a:solidFill>
                  <a:srgbClr val="000000"/>
                </a:solidFill>
              </a:rPr>
              <a:t>x</a:t>
            </a:r>
            <a:r>
              <a:rPr sz="2800" b="1" spc="445" dirty="0">
                <a:solidFill>
                  <a:srgbClr val="000000"/>
                </a:solidFill>
              </a:rPr>
              <a:t> </a:t>
            </a:r>
            <a:r>
              <a:rPr sz="2800" b="1" dirty="0">
                <a:solidFill>
                  <a:srgbClr val="000000"/>
                </a:solidFill>
              </a:rPr>
              <a:t>varies:</a:t>
            </a:r>
            <a:endParaRPr sz="2800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16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43209"/>
              </p:ext>
            </p:extLst>
          </p:nvPr>
        </p:nvGraphicFramePr>
        <p:xfrm>
          <a:off x="405552" y="4341025"/>
          <a:ext cx="8413893" cy="2291196"/>
        </p:xfrm>
        <a:graphic>
          <a:graphicData uri="http://schemas.openxmlformats.org/drawingml/2006/table">
            <a:tbl>
              <a:tblPr firstRow="1" bandRow="1"/>
              <a:tblGrid>
                <a:gridCol w="248852"/>
                <a:gridCol w="282720"/>
                <a:gridCol w="918845"/>
                <a:gridCol w="353402"/>
                <a:gridCol w="282720"/>
                <a:gridCol w="1201564"/>
                <a:gridCol w="494761"/>
                <a:gridCol w="282720"/>
                <a:gridCol w="777484"/>
                <a:gridCol w="353402"/>
                <a:gridCol w="282720"/>
                <a:gridCol w="494762"/>
                <a:gridCol w="494762"/>
                <a:gridCol w="282720"/>
                <a:gridCol w="1662459"/>
              </a:tblGrid>
              <a:tr h="427594"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x2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3x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9360"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x2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100</a:t>
                      </a:r>
                      <a:endParaRPr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3x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135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8324"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ts val="190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x2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10000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3x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300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10,305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9360"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1000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x2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1000000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3x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3000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1,003,005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6558"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10,000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100,030,005</a:t>
                      </a:r>
                      <a:endParaRPr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hape 57"/>
          <p:cNvSpPr txBox="1">
            <a:spLocks/>
          </p:cNvSpPr>
          <p:nvPr/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Tx/>
              <a:buFont typeface="Arial"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defRPr sz="4400" b="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Justification</a:t>
            </a:r>
            <a:endParaRPr lang="en-US" sz="3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8291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Asymptotic </a:t>
            </a:r>
            <a:r>
              <a:rPr lang="pt-BR" sz="2800" b="1" dirty="0" err="1" smtClean="0"/>
              <a:t>Notation</a:t>
            </a:r>
            <a:r>
              <a:rPr lang="pt-BR" sz="2800" b="1" dirty="0" smtClean="0"/>
              <a:t>: </a:t>
            </a:r>
            <a:r>
              <a:rPr lang="pt-BR" sz="2800" b="1" dirty="0" err="1" smtClean="0"/>
              <a:t>SimpleRule</a:t>
            </a:r>
            <a:endParaRPr lang="pt-BR" sz="2800" b="1" dirty="0" smtClean="0"/>
          </a:p>
          <a:p>
            <a:endParaRPr lang="pt-BR" sz="2000" dirty="0"/>
          </a:p>
          <a:p>
            <a:r>
              <a:rPr lang="pt-BR" sz="2000" dirty="0" smtClean="0"/>
              <a:t>Drop </a:t>
            </a:r>
            <a:r>
              <a:rPr lang="pt-BR" sz="2000" dirty="0"/>
              <a:t>lower order terms and constant factors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pPr lvl="1"/>
            <a:r>
              <a:rPr lang="pt-BR" sz="2000" dirty="0"/>
              <a:t>7n - 3 </a:t>
            </a:r>
            <a:r>
              <a:rPr lang="pt-BR" sz="2000" dirty="0" err="1"/>
              <a:t>is</a:t>
            </a:r>
            <a:r>
              <a:rPr lang="pt-BR" sz="2000" dirty="0"/>
              <a:t> O(</a:t>
            </a:r>
            <a:r>
              <a:rPr lang="pt-BR" sz="2000" dirty="0" err="1"/>
              <a:t>n</a:t>
            </a:r>
            <a:r>
              <a:rPr lang="pt-BR" sz="2000" dirty="0"/>
              <a:t>) 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 smtClean="0"/>
              <a:t>50 </a:t>
            </a:r>
            <a:r>
              <a:rPr lang="pt-BR" sz="2000" dirty="0"/>
              <a:t>n log n is O(n log n) 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8n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</a:t>
            </a:r>
            <a:r>
              <a:rPr lang="pt-BR" sz="2000" dirty="0"/>
              <a:t>log n + 5n</a:t>
            </a:r>
            <a:r>
              <a:rPr lang="pt-BR" sz="2000" baseline="30000" dirty="0"/>
              <a:t>2</a:t>
            </a:r>
            <a:r>
              <a:rPr lang="pt-BR" sz="2000" dirty="0"/>
              <a:t> + n </a:t>
            </a:r>
            <a:r>
              <a:rPr lang="pt-BR" sz="2000" dirty="0" smtClean="0"/>
              <a:t>is   </a:t>
            </a:r>
            <a:r>
              <a:rPr lang="pt-BR" sz="2800" dirty="0" smtClean="0"/>
              <a:t>o</a:t>
            </a:r>
            <a:r>
              <a:rPr lang="pt-BR" sz="2000" dirty="0"/>
              <a:t>(</a:t>
            </a:r>
            <a:r>
              <a:rPr lang="pt-BR" sz="2000" dirty="0" smtClean="0"/>
              <a:t>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</a:t>
            </a:r>
            <a:r>
              <a:rPr lang="pt-BR" sz="2000" dirty="0"/>
              <a:t>log n</a:t>
            </a:r>
            <a:r>
              <a:rPr lang="pt-BR" sz="2000" dirty="0" smtClean="0"/>
              <a:t>)</a:t>
            </a:r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430827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6016</TotalTime>
  <Words>1124</Words>
  <Application>Microsoft Macintosh PowerPoint</Application>
  <PresentationFormat>On-screen Show (4:3)</PresentationFormat>
  <Paragraphs>253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Waveform</vt:lpstr>
      <vt:lpstr>PowerPoint Presentation</vt:lpstr>
      <vt:lpstr>PowerPoint Presentation</vt:lpstr>
      <vt:lpstr>PowerPoint Presentation</vt:lpstr>
      <vt:lpstr>Linear Search: Repeated Results (dummy data)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PowerPoint Presentation</vt:lpstr>
      <vt:lpstr>Insertion in an Unordered Array</vt:lpstr>
      <vt:lpstr>PowerPoint Presentation</vt:lpstr>
      <vt:lpstr>Linear Search: Proportional to N</vt:lpstr>
      <vt:lpstr>PowerPoint Presentation</vt:lpstr>
      <vt:lpstr>PowerPoint Presentation</vt:lpstr>
      <vt:lpstr>Binary Search: Proportional to LOG(N)</vt:lpstr>
      <vt:lpstr>Binary Search: Complexity Explained</vt:lpstr>
      <vt:lpstr>PowerPoint Presentation</vt:lpstr>
      <vt:lpstr>Without Constant: Big O Notation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Rasika Ranaweera</cp:lastModifiedBy>
  <cp:revision>275</cp:revision>
  <dcterms:created xsi:type="dcterms:W3CDTF">2012-10-29T08:55:31Z</dcterms:created>
  <dcterms:modified xsi:type="dcterms:W3CDTF">2019-01-08T04:29:34Z</dcterms:modified>
</cp:coreProperties>
</file>